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xls" ContentType="application/vnd.ms-exce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embeddings/oleObject2.bin" ContentType="application/vnd.openxmlformats-officedocument.oleObject"/>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0"/>
  </p:notesMasterIdLst>
  <p:handoutMasterIdLst>
    <p:handoutMasterId r:id="rId71"/>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71" r:id="rId16"/>
    <p:sldId id="272" r:id="rId17"/>
    <p:sldId id="296" r:id="rId18"/>
    <p:sldId id="297" r:id="rId19"/>
    <p:sldId id="298" r:id="rId20"/>
    <p:sldId id="299" r:id="rId21"/>
    <p:sldId id="273" r:id="rId22"/>
    <p:sldId id="274" r:id="rId23"/>
    <p:sldId id="276" r:id="rId24"/>
    <p:sldId id="275" r:id="rId25"/>
    <p:sldId id="295" r:id="rId26"/>
    <p:sldId id="301" r:id="rId27"/>
    <p:sldId id="302" r:id="rId28"/>
    <p:sldId id="291" r:id="rId29"/>
    <p:sldId id="292" r:id="rId30"/>
    <p:sldId id="290" r:id="rId31"/>
    <p:sldId id="278" r:id="rId32"/>
    <p:sldId id="293" r:id="rId33"/>
    <p:sldId id="281" r:id="rId34"/>
    <p:sldId id="283" r:id="rId35"/>
    <p:sldId id="284" r:id="rId36"/>
    <p:sldId id="285" r:id="rId37"/>
    <p:sldId id="294" r:id="rId38"/>
    <p:sldId id="303" r:id="rId39"/>
    <p:sldId id="304" r:id="rId40"/>
    <p:sldId id="305" r:id="rId41"/>
    <p:sldId id="306" r:id="rId42"/>
    <p:sldId id="307" r:id="rId43"/>
    <p:sldId id="308" r:id="rId44"/>
    <p:sldId id="309" r:id="rId45"/>
    <p:sldId id="310" r:id="rId46"/>
    <p:sldId id="311" r:id="rId47"/>
    <p:sldId id="312" r:id="rId48"/>
    <p:sldId id="313" r:id="rId49"/>
    <p:sldId id="314" r:id="rId50"/>
    <p:sldId id="315" r:id="rId51"/>
    <p:sldId id="316" r:id="rId52"/>
    <p:sldId id="317" r:id="rId53"/>
    <p:sldId id="318" r:id="rId54"/>
    <p:sldId id="319" r:id="rId55"/>
    <p:sldId id="320" r:id="rId56"/>
    <p:sldId id="321" r:id="rId57"/>
    <p:sldId id="322" r:id="rId58"/>
    <p:sldId id="323" r:id="rId59"/>
    <p:sldId id="324" r:id="rId60"/>
    <p:sldId id="325" r:id="rId61"/>
    <p:sldId id="326" r:id="rId62"/>
    <p:sldId id="327" r:id="rId63"/>
    <p:sldId id="328" r:id="rId64"/>
    <p:sldId id="329" r:id="rId65"/>
    <p:sldId id="330" r:id="rId66"/>
    <p:sldId id="332" r:id="rId67"/>
    <p:sldId id="287" r:id="rId68"/>
    <p:sldId id="286" r:id="rId6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5" autoAdjust="0"/>
    <p:restoredTop sz="94660"/>
  </p:normalViewPr>
  <p:slideViewPr>
    <p:cSldViewPr>
      <p:cViewPr varScale="1">
        <p:scale>
          <a:sx n="76" d="100"/>
          <a:sy n="76" d="100"/>
        </p:scale>
        <p:origin x="-1496" y="-11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notesMaster" Target="notesMasters/notesMaster1.xml"/><Relationship Id="rId71" Type="http://schemas.openxmlformats.org/officeDocument/2006/relationships/handoutMaster" Target="handoutMasters/handoutMaster1.xml"/><Relationship Id="rId72" Type="http://schemas.openxmlformats.org/officeDocument/2006/relationships/printerSettings" Target="printerSettings/printerSettings1.bin"/><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presProps" Target="presProps.xml"/><Relationship Id="rId74" Type="http://schemas.openxmlformats.org/officeDocument/2006/relationships/viewProps" Target="viewProps.xml"/><Relationship Id="rId75" Type="http://schemas.openxmlformats.org/officeDocument/2006/relationships/theme" Target="theme/theme1.xml"/><Relationship Id="rId76" Type="http://schemas.openxmlformats.org/officeDocument/2006/relationships/tableStyles" Target="tableStyle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September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2018</a:t>
            </a:r>
            <a:endParaRPr lang="en-GB"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September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September 2018</a:t>
            </a:r>
            <a:endParaRPr lang="en-GB" dirty="0"/>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September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September 2018</a:t>
            </a:r>
            <a:endParaRPr lang="en-GB" dirty="0"/>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2018</a:t>
            </a:r>
            <a:endParaRPr lang="en-GB" dirty="0"/>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802.11-18/1373r3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xmlns:p14="http://schemas.microsoft.com/office/powerpoint/2010/mai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oleObject" Target="../embeddings/Microsoft_Word_97_-_2004_Document1.doc"/><Relationship Id="rId6"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4" Type="http://schemas.openxmlformats.org/officeDocument/2006/relationships/hyperlink" Target="http://www.ieee802.org/devdocs.shtml" TargetMode="External"/><Relationship Id="rId5" Type="http://schemas.openxmlformats.org/officeDocument/2006/relationships/hyperlink" Target="https://mentor.ieee.org/802-ec/dcn/16/ec-16-0180-03-00EC-ieee-802-participation-slide.ppt" TargetMode="External"/><Relationship Id="rId1" Type="http://schemas.openxmlformats.org/officeDocument/2006/relationships/slideLayout" Target="../slideLayouts/slideLayout2.xml"/><Relationship Id="rId2" Type="http://schemas.openxmlformats.org/officeDocument/2006/relationships/hyperlink" Target="https://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oleObject" Target="../embeddings/Microsoft_Excel_97_-_2004_Worksheet2.xls"/><Relationship Id="rId5" Type="http://schemas.openxmlformats.org/officeDocument/2006/relationships/image" Target="../media/image2.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8/11-18-1093-00-00ax-tgax-july-2018-san-diego-meeting-minutes.docx" TargetMode="External"/><Relationship Id="rId3" Type="http://schemas.openxmlformats.org/officeDocument/2006/relationships/hyperlink" Target="https://mentor.ieee.org/802.11/dcn/18/11-18-1568-00-00ax-sept-2018-san-jose-phy-ad-hoc-meeting-minutes.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6/11-16-1348-04-00ax-coexistence-assurance.docx" TargetMode="External"/><Relationship Id="rId4" Type="http://schemas.openxmlformats.org/officeDocument/2006/relationships/hyperlink" Target="https://mentor.ieee.org/802.11/dcn/18/11-18-1559-00-0000-rlan-and-uwb-regulatory-status.docx" TargetMode="External"/><Relationship Id="rId1" Type="http://schemas.openxmlformats.org/officeDocument/2006/relationships/slideLayout" Target="../slideLayouts/slideLayout2.xml"/><Relationship Id="rId2" Type="http://schemas.openxmlformats.org/officeDocument/2006/relationships/hyperlink" Target="https://mentor.ieee.org/802.11/dcn/18/11-18-1532-00-00ax-tgax-coexistence-assurance-document-comments.doc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newton.meeting.verilan.com/"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mailto:jrosdahl@ieee.org"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September 2018 </a:t>
            </a:r>
            <a:r>
              <a:rPr lang="en-US" altLang="en-US" dirty="0"/>
              <a:t>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2018-08-01</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92" name="Document" r:id="rId5" imgW="8258040" imgH="2539270" progId="Word.Document.8">
                  <p:embed/>
                </p:oleObj>
              </mc:Choice>
              <mc:Fallback>
                <p:oleObj name="Document" r:id="rId5" imgW="8258040" imgH="2539270" progId="Word.Document.8">
                  <p:embed/>
                  <p:pic>
                    <p:nvPicPr>
                      <p:cNvPr id="0" name="Picture 3"/>
                      <p:cNvPicPr>
                        <a:picLocks noChangeAspect="1" noChangeArrowheads="1"/>
                      </p:cNvPicPr>
                      <p:nvPr/>
                    </p:nvPicPr>
                    <p:blipFill>
                      <a:blip r:embed="rId6"/>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
        <p:nvSpPr>
          <p:cNvPr id="2" name="Date Placeholder 1"/>
          <p:cNvSpPr>
            <a:spLocks noGrp="1"/>
          </p:cNvSpPr>
          <p:nvPr>
            <p:ph type="dt" idx="15"/>
          </p:nvPr>
        </p:nvSpPr>
        <p:spPr/>
        <p:txBody>
          <a:bodyPr/>
          <a:lstStyle/>
          <a:p>
            <a:r>
              <a:rPr lang="en-US" smtClean="0"/>
              <a:t>September 2018</a:t>
            </a:r>
            <a:endParaRPr lang="en-GB" dirty="0"/>
          </a:p>
        </p:txBody>
      </p:sp>
      <p:sp>
        <p:nvSpPr>
          <p:cNvPr id="3" name="Footer Placeholder 2"/>
          <p:cNvSpPr>
            <a:spLocks noGrp="1"/>
          </p:cNvSpPr>
          <p:nvPr>
            <p:ph type="ftr" idx="14"/>
          </p:nvPr>
        </p:nvSpPr>
        <p:spPr/>
        <p:txBody>
          <a:bodyPr/>
          <a:lstStyle/>
          <a:p>
            <a:r>
              <a:rPr lang="en-GB" smtClean="0"/>
              <a:t>Osama Aboul-Magd, Huawei Technologies</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
        <p:nvSpPr>
          <p:cNvPr id="8" name="Footer Placeholder 7"/>
          <p:cNvSpPr>
            <a:spLocks noGrp="1"/>
          </p:cNvSpPr>
          <p:nvPr>
            <p:ph type="ftr" idx="14"/>
          </p:nvPr>
        </p:nvSpPr>
        <p:spPr/>
        <p:txBody>
          <a:bodyPr/>
          <a:lstStyle/>
          <a:p>
            <a:r>
              <a:rPr lang="en-GB" smtClean="0"/>
              <a:t>Osama Aboul-Magd, Huawei Technologies</a:t>
            </a:r>
            <a:endParaRPr lang="en-GB" dirty="0"/>
          </a:p>
        </p:txBody>
      </p:sp>
    </p:spTree>
    <p:extLst>
      <p:ext uri="{BB962C8B-B14F-4D97-AF65-F5344CB8AC3E}">
        <p14:creationId xmlns:p14="http://schemas.microsoft.com/office/powerpoint/2010/main" val="240017783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
        <p:nvSpPr>
          <p:cNvPr id="8" name="Footer Placeholder 7"/>
          <p:cNvSpPr>
            <a:spLocks noGrp="1"/>
          </p:cNvSpPr>
          <p:nvPr>
            <p:ph type="ftr" idx="14"/>
          </p:nvPr>
        </p:nvSpPr>
        <p:spPr/>
        <p:txBody>
          <a:bodyPr/>
          <a:lstStyle/>
          <a:p>
            <a:r>
              <a:rPr lang="en-GB" smtClean="0"/>
              <a:t>Osama Aboul-Magd, Huawei Technologies</a:t>
            </a:r>
            <a:endParaRPr lang="en-GB" dirty="0"/>
          </a:p>
        </p:txBody>
      </p:sp>
    </p:spTree>
    <p:extLst>
      <p:ext uri="{BB962C8B-B14F-4D97-AF65-F5344CB8AC3E}">
        <p14:creationId xmlns:p14="http://schemas.microsoft.com/office/powerpoint/2010/main" val="338786376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teleconference minutes since July 2018.</a:t>
            </a:r>
          </a:p>
          <a:p>
            <a:pPr>
              <a:buFont typeface="Arial" panose="020B0604020202020204" pitchFamily="34" charset="0"/>
              <a:buChar char="•"/>
            </a:pPr>
            <a:r>
              <a:rPr lang="en-US" dirty="0" smtClean="0"/>
              <a:t>Continue working on the resolving of comments received on draft D3.0.</a:t>
            </a:r>
          </a:p>
          <a:p>
            <a:pPr>
              <a:buFont typeface="Arial" panose="020B0604020202020204" pitchFamily="34" charset="0"/>
              <a:buChar char="•"/>
            </a:pPr>
            <a:r>
              <a:rPr lang="en-US" dirty="0" smtClean="0"/>
              <a:t>Schedule TG ad hoc meeting, if needed.</a:t>
            </a:r>
          </a:p>
          <a:p>
            <a:pPr>
              <a:buFont typeface="Arial" panose="020B0604020202020204" pitchFamily="34" charset="0"/>
              <a:buChar char="•"/>
            </a:pPr>
            <a:r>
              <a:rPr lang="en-US" dirty="0" smtClean="0"/>
              <a:t>Schedule TG teleconference times.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
        <p:nvSpPr>
          <p:cNvPr id="8" name="Footer Placeholder 7"/>
          <p:cNvSpPr>
            <a:spLocks noGrp="1"/>
          </p:cNvSpPr>
          <p:nvPr>
            <p:ph type="ftr" idx="14"/>
          </p:nvPr>
        </p:nvSpPr>
        <p:spPr/>
        <p:txBody>
          <a:bodyPr/>
          <a:lstStyle/>
          <a:p>
            <a:r>
              <a:rPr lang="en-GB" smtClean="0"/>
              <a:t>Osama Aboul-Magd, Huawei Technologies</a:t>
            </a:r>
            <a:endParaRPr lang="en-GB" dirty="0"/>
          </a:p>
        </p:txBody>
      </p:sp>
    </p:spTree>
    <p:extLst>
      <p:ext uri="{BB962C8B-B14F-4D97-AF65-F5344CB8AC3E}">
        <p14:creationId xmlns:p14="http://schemas.microsoft.com/office/powerpoint/2010/main" val="13283209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524000"/>
            <a:ext cx="3808413" cy="4113213"/>
          </a:xfrm>
        </p:spPr>
        <p:txBody>
          <a:bodyPr/>
          <a:lstStyle/>
          <a:p>
            <a:pPr>
              <a:lnSpc>
                <a:spcPct val="80000"/>
              </a:lnSpc>
            </a:pPr>
            <a:endParaRPr lang="en-US" altLang="en-US" sz="1200" dirty="0"/>
          </a:p>
          <a:p>
            <a:pPr>
              <a:lnSpc>
                <a:spcPct val="80000"/>
              </a:lnSpc>
            </a:pPr>
            <a:r>
              <a:rPr lang="en-US" altLang="en-US" sz="1400" dirty="0" smtClean="0"/>
              <a:t>Monday September 10, 13:30 </a:t>
            </a:r>
            <a:r>
              <a:rPr lang="en-US" altLang="en-US" sz="1400" dirty="0"/>
              <a:t>– </a:t>
            </a:r>
            <a:r>
              <a:rPr lang="en-US" altLang="en-US" sz="1400" dirty="0" smtClean="0"/>
              <a:t>15:30 </a:t>
            </a:r>
            <a:endParaRPr lang="en-US" altLang="en-US" sz="14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r>
              <a:rPr lang="en-US" altLang="en-US" sz="1200" dirty="0" smtClean="0"/>
              <a:t>.</a:t>
            </a:r>
            <a:endParaRPr lang="en-US" altLang="en-US" sz="1200" dirty="0"/>
          </a:p>
          <a:p>
            <a:pPr lvl="1">
              <a:lnSpc>
                <a:spcPct val="80000"/>
              </a:lnSpc>
            </a:pPr>
            <a:r>
              <a:rPr lang="en-US" altLang="en-US" sz="1200" dirty="0"/>
              <a:t>Comment </a:t>
            </a:r>
            <a:r>
              <a:rPr lang="en-US" altLang="en-US" sz="1200" dirty="0" smtClean="0"/>
              <a:t>resolution and submissions</a:t>
            </a:r>
            <a:endParaRPr lang="en-US" altLang="en-US" sz="1200" dirty="0"/>
          </a:p>
          <a:p>
            <a:pPr lvl="1">
              <a:lnSpc>
                <a:spcPct val="80000"/>
              </a:lnSpc>
            </a:pPr>
            <a:r>
              <a:rPr lang="en-US" altLang="en-US" sz="1200" dirty="0"/>
              <a:t>Recess </a:t>
            </a:r>
            <a:endParaRPr lang="en-US" altLang="en-US" sz="1200" dirty="0" smtClean="0"/>
          </a:p>
          <a:p>
            <a:pPr>
              <a:lnSpc>
                <a:spcPct val="80000"/>
              </a:lnSpc>
            </a:pPr>
            <a:r>
              <a:rPr lang="en-CA" altLang="en-US" sz="1400" dirty="0" smtClean="0"/>
              <a:t>Monday</a:t>
            </a:r>
            <a:r>
              <a:rPr lang="en-US" altLang="en-US" sz="1400" dirty="0" smtClean="0"/>
              <a:t> September 10, 19:30 </a:t>
            </a:r>
            <a:r>
              <a:rPr lang="en-US" altLang="en-US" sz="1400" dirty="0"/>
              <a:t>– </a:t>
            </a:r>
            <a:r>
              <a:rPr lang="en-US" altLang="en-US" sz="1400" dirty="0" smtClean="0"/>
              <a:t>21:30</a:t>
            </a:r>
            <a:endParaRPr lang="en-US" altLang="en-US" sz="1400" dirty="0"/>
          </a:p>
          <a:p>
            <a:pPr lvl="1">
              <a:lnSpc>
                <a:spcPct val="80000"/>
              </a:lnSpc>
            </a:pPr>
            <a:r>
              <a:rPr lang="en-US" altLang="en-US" sz="1200" dirty="0" smtClean="0"/>
              <a:t>Ad hoc group meetings	</a:t>
            </a:r>
          </a:p>
          <a:p>
            <a:pPr>
              <a:lnSpc>
                <a:spcPct val="80000"/>
              </a:lnSpc>
            </a:pPr>
            <a:r>
              <a:rPr lang="en-CA" altLang="en-US" sz="1400" dirty="0" smtClean="0"/>
              <a:t>Tuesday</a:t>
            </a:r>
            <a:r>
              <a:rPr lang="en-US" altLang="en-US" sz="1400" dirty="0" smtClean="0"/>
              <a:t> September 11, 08:00 </a:t>
            </a:r>
            <a:r>
              <a:rPr lang="en-US" altLang="en-US" sz="1400" dirty="0"/>
              <a:t>– </a:t>
            </a:r>
            <a:r>
              <a:rPr lang="en-US" altLang="en-US" sz="1400" dirty="0" smtClean="0"/>
              <a:t>10:00</a:t>
            </a:r>
            <a:endParaRPr lang="en-US" altLang="en-US" sz="1400" dirty="0"/>
          </a:p>
          <a:p>
            <a:pPr lvl="1">
              <a:lnSpc>
                <a:spcPct val="80000"/>
              </a:lnSpc>
            </a:pPr>
            <a:r>
              <a:rPr lang="en-US" altLang="en-US" sz="1200" dirty="0"/>
              <a:t>Call Meeting to order</a:t>
            </a:r>
          </a:p>
          <a:p>
            <a:pPr lvl="1">
              <a:lnSpc>
                <a:spcPct val="80000"/>
              </a:lnSpc>
            </a:pPr>
            <a:r>
              <a:rPr lang="en-US" altLang="en-US" sz="1200" dirty="0"/>
              <a:t>IEEE-</a:t>
            </a:r>
            <a:r>
              <a:rPr lang="en-US" altLang="en-US" sz="1200" dirty="0" smtClean="0"/>
              <a:t>SA IPR </a:t>
            </a:r>
            <a:r>
              <a:rPr lang="en-US" altLang="en-US" sz="1200" dirty="0"/>
              <a:t>Policy and procedure.</a:t>
            </a:r>
          </a:p>
          <a:p>
            <a:pPr lvl="1">
              <a:lnSpc>
                <a:spcPct val="80000"/>
              </a:lnSpc>
            </a:pPr>
            <a:r>
              <a:rPr lang="en-US" altLang="en-US" sz="1200" dirty="0"/>
              <a:t>Comment  resolution</a:t>
            </a:r>
          </a:p>
          <a:p>
            <a:pPr lvl="1">
              <a:lnSpc>
                <a:spcPct val="80000"/>
              </a:lnSpc>
            </a:pPr>
            <a:r>
              <a:rPr lang="en-US" altLang="en-US" sz="1200" dirty="0"/>
              <a:t>Recess </a:t>
            </a:r>
            <a:endParaRPr lang="en-US" altLang="en-US" sz="1800" dirty="0"/>
          </a:p>
          <a:p>
            <a:pPr>
              <a:lnSpc>
                <a:spcPct val="80000"/>
              </a:lnSpc>
            </a:pPr>
            <a:r>
              <a:rPr lang="en-CA" altLang="en-US" sz="1400" dirty="0" smtClean="0"/>
              <a:t>Tuesday</a:t>
            </a:r>
            <a:r>
              <a:rPr lang="en-US" altLang="en-US" sz="1400" dirty="0" smtClean="0"/>
              <a:t> </a:t>
            </a:r>
            <a:r>
              <a:rPr lang="en-US" altLang="en-US" sz="1400" dirty="0"/>
              <a:t>September 11, </a:t>
            </a:r>
            <a:r>
              <a:rPr lang="en-US" altLang="en-US" sz="1400" dirty="0" smtClean="0"/>
              <a:t>10:30 </a:t>
            </a:r>
            <a:r>
              <a:rPr lang="en-US" altLang="en-US" sz="1400" dirty="0"/>
              <a:t>– </a:t>
            </a:r>
            <a:r>
              <a:rPr lang="en-US" altLang="en-US" sz="1400" dirty="0" smtClean="0"/>
              <a:t>12:30</a:t>
            </a:r>
            <a:endParaRPr lang="en-US" altLang="en-US" sz="1400" dirty="0"/>
          </a:p>
          <a:p>
            <a:pPr lvl="1">
              <a:lnSpc>
                <a:spcPct val="80000"/>
              </a:lnSpc>
            </a:pPr>
            <a:r>
              <a:rPr lang="en-US" altLang="en-US" sz="1200" dirty="0"/>
              <a:t>Ad </a:t>
            </a:r>
            <a:r>
              <a:rPr lang="en-US" altLang="en-US" sz="1200" dirty="0" smtClean="0"/>
              <a:t>hoc </a:t>
            </a:r>
            <a:r>
              <a:rPr lang="en-US" altLang="en-US" sz="1200" dirty="0"/>
              <a:t>group meetings </a:t>
            </a:r>
            <a:r>
              <a:rPr lang="en-US" altLang="en-US" sz="1600" dirty="0"/>
              <a:t>		</a:t>
            </a:r>
          </a:p>
          <a:p>
            <a:pPr lvl="0">
              <a:lnSpc>
                <a:spcPct val="80000"/>
              </a:lnSpc>
            </a:pPr>
            <a:r>
              <a:rPr lang="en-CA" altLang="en-US" sz="1400" dirty="0" smtClean="0"/>
              <a:t>Tuesday</a:t>
            </a:r>
            <a:r>
              <a:rPr lang="en-US" altLang="en-US" sz="1400" dirty="0" smtClean="0"/>
              <a:t> September 11, 16:00 </a:t>
            </a:r>
            <a:r>
              <a:rPr lang="en-US" altLang="en-US" sz="1400" dirty="0"/>
              <a:t>– </a:t>
            </a:r>
            <a:r>
              <a:rPr lang="en-US" altLang="en-US" sz="1400" dirty="0" smtClean="0"/>
              <a:t>18:00</a:t>
            </a:r>
            <a:endParaRPr lang="en-US" altLang="en-US" sz="1400" dirty="0"/>
          </a:p>
          <a:p>
            <a:pPr lvl="1">
              <a:lnSpc>
                <a:spcPct val="80000"/>
              </a:lnSpc>
            </a:pPr>
            <a:r>
              <a:rPr lang="en-US" altLang="en-US" sz="1200" dirty="0" smtClean="0"/>
              <a:t>Ad hoc group meetings</a:t>
            </a:r>
          </a:p>
          <a:p>
            <a:pPr lvl="0">
              <a:lnSpc>
                <a:spcPct val="80000"/>
              </a:lnSpc>
            </a:pPr>
            <a:r>
              <a:rPr lang="en-CA" altLang="en-US" sz="1400" dirty="0"/>
              <a:t>Tuesday</a:t>
            </a:r>
            <a:r>
              <a:rPr lang="en-US" altLang="en-US" sz="1400" dirty="0"/>
              <a:t> September 11, 16:00 – 18:00</a:t>
            </a:r>
          </a:p>
          <a:p>
            <a:pPr lvl="1">
              <a:lnSpc>
                <a:spcPct val="80000"/>
              </a:lnSpc>
            </a:pPr>
            <a:r>
              <a:rPr lang="en-US" altLang="en-US" sz="1200" dirty="0"/>
              <a:t>Ad hoc group meetings </a:t>
            </a:r>
            <a:r>
              <a:rPr lang="en-US" altLang="en-US" sz="1600" dirty="0"/>
              <a:t>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571206" y="1373187"/>
            <a:ext cx="3810000" cy="4113213"/>
          </a:xfrm>
        </p:spPr>
        <p:txBody>
          <a:bodyPr/>
          <a:lstStyle/>
          <a:p>
            <a:pPr>
              <a:lnSpc>
                <a:spcPct val="80000"/>
              </a:lnSpc>
            </a:pPr>
            <a:r>
              <a:rPr lang="en-US" altLang="en-US" sz="1200" dirty="0"/>
              <a:t>Wednesday </a:t>
            </a:r>
            <a:r>
              <a:rPr lang="en-US" altLang="en-US" sz="1200" dirty="0" smtClean="0"/>
              <a:t>September 12,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p>
          <a:p>
            <a:pPr lvl="1">
              <a:lnSpc>
                <a:spcPct val="80000"/>
              </a:lnSpc>
            </a:pPr>
            <a:r>
              <a:rPr lang="en-US" altLang="en-US" sz="1200" dirty="0"/>
              <a:t>Comment </a:t>
            </a:r>
            <a:r>
              <a:rPr lang="en-US" altLang="en-US" sz="1200" dirty="0" smtClean="0"/>
              <a:t> </a:t>
            </a:r>
            <a:r>
              <a:rPr lang="en-US" altLang="en-US" sz="1200" dirty="0"/>
              <a:t>resolution</a:t>
            </a:r>
          </a:p>
          <a:p>
            <a:pPr lvl="1">
              <a:lnSpc>
                <a:spcPct val="80000"/>
              </a:lnSpc>
            </a:pPr>
            <a:r>
              <a:rPr lang="en-US" altLang="en-US" sz="1200" dirty="0"/>
              <a:t>Recess </a:t>
            </a:r>
            <a:endParaRPr lang="en-US" altLang="en-US" sz="1800" dirty="0"/>
          </a:p>
          <a:p>
            <a:pPr>
              <a:lnSpc>
                <a:spcPct val="80000"/>
              </a:lnSpc>
            </a:pPr>
            <a:r>
              <a:rPr lang="en-US" altLang="en-US" sz="1200" dirty="0" smtClean="0"/>
              <a:t>Wednesday September 12, </a:t>
            </a:r>
            <a:r>
              <a:rPr lang="en-US" altLang="en-US" sz="1200" dirty="0"/>
              <a:t>16:00 – 18:00</a:t>
            </a:r>
          </a:p>
          <a:p>
            <a:pPr lvl="1">
              <a:lnSpc>
                <a:spcPct val="80000"/>
              </a:lnSpc>
            </a:pPr>
            <a:r>
              <a:rPr lang="en-US" altLang="en-US" sz="1200" dirty="0" smtClean="0"/>
              <a:t>Ad hoc group meetings</a:t>
            </a:r>
            <a:r>
              <a:rPr lang="en-US" altLang="en-US" sz="1200" dirty="0"/>
              <a:t>	</a:t>
            </a:r>
          </a:p>
          <a:p>
            <a:pPr>
              <a:lnSpc>
                <a:spcPct val="80000"/>
              </a:lnSpc>
            </a:pPr>
            <a:r>
              <a:rPr lang="en-US" altLang="en-US" sz="1200" dirty="0" smtClean="0"/>
              <a:t>Thursday September 12, 08:00 </a:t>
            </a:r>
            <a:r>
              <a:rPr lang="en-US" altLang="en-US" sz="1200" dirty="0"/>
              <a:t>– </a:t>
            </a:r>
            <a:r>
              <a:rPr lang="en-US" altLang="en-US" sz="1200" dirty="0" smtClean="0"/>
              <a:t>10:00</a:t>
            </a:r>
            <a:endParaRPr lang="en-US" altLang="en-US" sz="12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p>
          <a:p>
            <a:pPr lvl="1">
              <a:lnSpc>
                <a:spcPct val="80000"/>
              </a:lnSpc>
            </a:pPr>
            <a:r>
              <a:rPr lang="en-US" altLang="en-US" sz="1200" dirty="0"/>
              <a:t>Comment </a:t>
            </a:r>
            <a:r>
              <a:rPr lang="en-US" altLang="en-US" sz="1200" dirty="0" smtClean="0"/>
              <a:t>resolution</a:t>
            </a:r>
            <a:endParaRPr lang="en-US" altLang="en-US" sz="1200" dirty="0"/>
          </a:p>
          <a:p>
            <a:pPr lvl="1">
              <a:lnSpc>
                <a:spcPct val="80000"/>
              </a:lnSpc>
            </a:pPr>
            <a:r>
              <a:rPr lang="en-US" altLang="en-US" sz="1200" dirty="0"/>
              <a:t>Recess </a:t>
            </a:r>
            <a:endParaRPr lang="en-US" altLang="en-US" sz="1800" dirty="0"/>
          </a:p>
          <a:p>
            <a:pPr>
              <a:lnSpc>
                <a:spcPct val="80000"/>
              </a:lnSpc>
            </a:pPr>
            <a:r>
              <a:rPr lang="en-US" altLang="en-US" sz="1200" dirty="0" smtClean="0"/>
              <a:t>Thursday September 12, 13:30 </a:t>
            </a:r>
            <a:r>
              <a:rPr lang="en-US" altLang="en-US" sz="1200" dirty="0"/>
              <a:t>– </a:t>
            </a:r>
            <a:r>
              <a:rPr lang="en-US" altLang="en-US" sz="1200" dirty="0" smtClean="0"/>
              <a:t>15:30</a:t>
            </a:r>
            <a:endParaRPr lang="en-US" altLang="en-US" sz="12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r>
              <a:rPr lang="en-US" altLang="en-US" sz="1200" dirty="0" smtClean="0"/>
              <a:t>.</a:t>
            </a:r>
          </a:p>
          <a:p>
            <a:pPr lvl="1">
              <a:lnSpc>
                <a:spcPct val="80000"/>
              </a:lnSpc>
            </a:pPr>
            <a:r>
              <a:rPr lang="en-US" altLang="en-US" sz="1200" dirty="0" smtClean="0"/>
              <a:t>TG Motions</a:t>
            </a:r>
            <a:endParaRPr lang="en-US" altLang="en-US" sz="1200" dirty="0"/>
          </a:p>
          <a:p>
            <a:pPr lvl="1">
              <a:lnSpc>
                <a:spcPct val="80000"/>
              </a:lnSpc>
            </a:pPr>
            <a:r>
              <a:rPr lang="en-US" altLang="en-US" sz="1200" dirty="0" smtClean="0"/>
              <a:t>Comment Resolution</a:t>
            </a:r>
            <a:endParaRPr lang="en-US" altLang="en-US" sz="1200" dirty="0"/>
          </a:p>
          <a:p>
            <a:pPr lvl="1">
              <a:lnSpc>
                <a:spcPct val="80000"/>
              </a:lnSpc>
            </a:pPr>
            <a:r>
              <a:rPr lang="en-US" altLang="en-US" sz="1200" dirty="0" smtClean="0"/>
              <a:t>Goals </a:t>
            </a:r>
            <a:r>
              <a:rPr lang="en-US" altLang="en-US" sz="1200" dirty="0"/>
              <a:t>for </a:t>
            </a:r>
            <a:r>
              <a:rPr lang="en-US" altLang="en-US" sz="1200" dirty="0" smtClean="0"/>
              <a:t>November 2018</a:t>
            </a:r>
          </a:p>
          <a:p>
            <a:pPr lvl="1">
              <a:lnSpc>
                <a:spcPct val="80000"/>
              </a:lnSpc>
            </a:pPr>
            <a:r>
              <a:rPr lang="en-US" altLang="en-US" sz="1200" dirty="0" smtClean="0"/>
              <a:t>TG ad hoc meeting</a:t>
            </a:r>
            <a:endParaRPr lang="en-US" altLang="en-US" sz="1200" dirty="0"/>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3" name="Date Placeholder 2"/>
          <p:cNvSpPr>
            <a:spLocks noGrp="1"/>
          </p:cNvSpPr>
          <p:nvPr>
            <p:ph type="dt" idx="10"/>
          </p:nvPr>
        </p:nvSpPr>
        <p:spPr/>
        <p:txBody>
          <a:bodyPr/>
          <a:lstStyle/>
          <a:p>
            <a:r>
              <a:rPr lang="en-US" smtClean="0"/>
              <a:t>September 2018</a:t>
            </a:r>
            <a:endParaRPr lang="en-GB" dirty="0"/>
          </a:p>
        </p:txBody>
      </p:sp>
      <p:sp>
        <p:nvSpPr>
          <p:cNvPr id="9" name="Footer Placeholder 8"/>
          <p:cNvSpPr>
            <a:spLocks noGrp="1"/>
          </p:cNvSpPr>
          <p:nvPr>
            <p:ph type="ftr" idx="11"/>
          </p:nvPr>
        </p:nvSpPr>
        <p:spPr/>
        <p:txBody>
          <a:bodyPr/>
          <a:lstStyle/>
          <a:p>
            <a:r>
              <a:rPr lang="en-GB" smtClean="0"/>
              <a:t>Osama Aboul-Magd, Huawei Technologies</a:t>
            </a:r>
            <a:endParaRPr lang="en-GB"/>
          </a:p>
        </p:txBody>
      </p:sp>
    </p:spTree>
    <p:extLst>
      <p:ext uri="{BB962C8B-B14F-4D97-AF65-F5344CB8AC3E}">
        <p14:creationId xmlns:p14="http://schemas.microsoft.com/office/powerpoint/2010/main" val="83147115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TGax Schedule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441333359"/>
              </p:ext>
            </p:extLst>
          </p:nvPr>
        </p:nvGraphicFramePr>
        <p:xfrm>
          <a:off x="914400" y="1981200"/>
          <a:ext cx="7086600" cy="2613606"/>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4952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457200">
                <a:tc>
                  <a:txBody>
                    <a:bodyPr/>
                    <a:lstStyle/>
                    <a:p>
                      <a:pPr algn="ctr"/>
                      <a:r>
                        <a:rPr lang="en-US" dirty="0" smtClean="0"/>
                        <a:t>AM 1</a:t>
                      </a:r>
                      <a:endParaRPr lang="en-US" dirty="0"/>
                    </a:p>
                  </a:txBody>
                  <a:tcPr/>
                </a:tc>
                <a:tc gridSpan="2">
                  <a:txBody>
                    <a:bodyPr/>
                    <a:lstStyle/>
                    <a:p>
                      <a:pPr algn="ctr"/>
                      <a:endParaRPr lang="en-US" sz="1800" dirty="0"/>
                    </a:p>
                  </a:txBody>
                  <a:tcPr/>
                </a:tc>
                <a:tc hMerge="1">
                  <a:txBody>
                    <a:bodyPr/>
                    <a:lstStyle/>
                    <a:p>
                      <a:endParaRPr lang="en-US"/>
                    </a:p>
                  </a:txBody>
                  <a:tcPr/>
                </a:tc>
                <a:tc gridSpan="2">
                  <a:txBody>
                    <a:bodyPr/>
                    <a:lstStyle/>
                    <a:p>
                      <a:pPr algn="ctr"/>
                      <a:r>
                        <a:rPr lang="en-US" sz="1800" b="1" dirty="0" err="1" smtClean="0"/>
                        <a:t>TGax</a:t>
                      </a:r>
                      <a:endParaRPr lang="en-US" sz="1800" b="1" dirty="0"/>
                    </a:p>
                  </a:txBody>
                  <a:tcPr/>
                </a:tc>
                <a:tc hMerge="1">
                  <a:txBody>
                    <a:bodyPr/>
                    <a:lstStyle/>
                    <a:p>
                      <a:pPr algn="ctr"/>
                      <a:endParaRPr lang="en-US" sz="1800" dirty="0"/>
                    </a:p>
                  </a:txBody>
                  <a:tcPr/>
                </a:tc>
                <a:tc gridSpan="2">
                  <a:txBody>
                    <a:bodyPr/>
                    <a:lstStyle/>
                    <a:p>
                      <a:pPr algn="ctr"/>
                      <a:r>
                        <a:rPr lang="en-US" sz="1800" b="1" dirty="0" smtClean="0"/>
                        <a:t>TGax</a:t>
                      </a:r>
                      <a:endParaRPr lang="en-US" sz="1800" b="1" dirty="0"/>
                    </a:p>
                  </a:txBody>
                  <a:tcPr/>
                </a:tc>
                <a:tc hMerge="1">
                  <a:txBody>
                    <a:bodyPr/>
                    <a:lstStyle/>
                    <a:p>
                      <a:endParaRPr lang="en-US"/>
                    </a:p>
                  </a:txBody>
                  <a:tcPr/>
                </a:tc>
                <a:tc>
                  <a:txBody>
                    <a:bodyPr/>
                    <a:lstStyle/>
                    <a:p>
                      <a:pPr algn="ctr"/>
                      <a:r>
                        <a:rPr lang="en-US" sz="1800" b="1" dirty="0" smtClean="0"/>
                        <a:t>TGax</a:t>
                      </a:r>
                      <a:endParaRPr lang="en-US" sz="1800" b="1" dirty="0"/>
                    </a:p>
                  </a:txBody>
                  <a:tcPr/>
                </a:tc>
              </a:tr>
              <a:tr h="457200">
                <a:tc>
                  <a:txBody>
                    <a:bodyPr/>
                    <a:lstStyle/>
                    <a:p>
                      <a:pPr algn="ctr"/>
                      <a:r>
                        <a:rPr lang="en-US" dirty="0" smtClean="0"/>
                        <a:t>AM 2</a:t>
                      </a:r>
                      <a:endParaRPr lang="en-US" dirty="0"/>
                    </a:p>
                  </a:txBody>
                  <a:tcPr/>
                </a:tc>
                <a:tc gridSpan="2">
                  <a:txBody>
                    <a:bodyPr/>
                    <a:lstStyle/>
                    <a:p>
                      <a:pPr algn="ctr"/>
                      <a:endParaRPr lang="en-US" sz="1800"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gridSpan="2">
                  <a:txBody>
                    <a:bodyPr/>
                    <a:lstStyle/>
                    <a:p>
                      <a:pPr algn="ctr"/>
                      <a:endParaRPr lang="en-US" sz="1800" b="1" dirty="0"/>
                    </a:p>
                  </a:txBody>
                  <a:tcPr/>
                </a:tc>
                <a:tc hMerge="1">
                  <a:txBody>
                    <a:bodyPr/>
                    <a:lstStyle/>
                    <a:p>
                      <a:endParaRPr lang="en-US"/>
                    </a:p>
                  </a:txBody>
                  <a:tcPr/>
                </a:tc>
                <a:tc>
                  <a:txBody>
                    <a:bodyPr/>
                    <a:lstStyle/>
                    <a:p>
                      <a:endParaRPr lang="en-US" b="1" dirty="0"/>
                    </a:p>
                  </a:txBody>
                  <a:tcPr/>
                </a:tc>
              </a:tr>
              <a:tr h="381000">
                <a:tc>
                  <a:txBody>
                    <a:bodyPr/>
                    <a:lstStyle/>
                    <a:p>
                      <a:pPr algn="ctr"/>
                      <a:r>
                        <a:rPr lang="en-US" dirty="0" smtClean="0"/>
                        <a:t>PM 1</a:t>
                      </a:r>
                      <a:endParaRPr lang="en-US" dirty="0"/>
                    </a:p>
                  </a:txBody>
                  <a:tcPr/>
                </a:tc>
                <a:tc gridSpan="2">
                  <a:txBody>
                    <a:bodyPr/>
                    <a:lstStyle/>
                    <a:p>
                      <a:pPr algn="ctr"/>
                      <a:r>
                        <a:rPr lang="en-US" sz="1800" b="1" dirty="0" smtClean="0"/>
                        <a:t>TGax</a:t>
                      </a:r>
                      <a:endParaRPr lang="en-US" sz="1800" b="1"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a:txBody>
                    <a:bodyPr/>
                    <a:lstStyle/>
                    <a:p>
                      <a:pPr algn="ctr"/>
                      <a:r>
                        <a:rPr lang="en-US" b="1" dirty="0" smtClean="0"/>
                        <a:t>TGax</a:t>
                      </a:r>
                      <a:endParaRPr lang="en-US" b="1" dirty="0"/>
                    </a:p>
                  </a:txBody>
                  <a:tcPr/>
                </a:tc>
              </a:tr>
              <a:tr h="457200">
                <a:tc>
                  <a:txBody>
                    <a:bodyPr/>
                    <a:lstStyle/>
                    <a:p>
                      <a:pPr algn="ctr"/>
                      <a:r>
                        <a:rPr lang="en-US" dirty="0" smtClean="0"/>
                        <a:t>PM</a:t>
                      </a:r>
                      <a:r>
                        <a:rPr lang="en-US" baseline="0" dirty="0" smtClean="0"/>
                        <a:t> 2</a:t>
                      </a:r>
                      <a:endParaRPr lang="en-US" dirty="0"/>
                    </a:p>
                  </a:txBody>
                  <a:tcPr/>
                </a:tc>
                <a:tc gridSpan="2">
                  <a:txBody>
                    <a:bodyPr/>
                    <a:lstStyle/>
                    <a:p>
                      <a:endParaRPr lang="en-US"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endParaRPr lang="en-US" dirty="0"/>
                    </a:p>
                  </a:txBody>
                  <a:tcPr/>
                </a:tc>
              </a:tr>
              <a:tr h="349405">
                <a:tc>
                  <a:txBody>
                    <a:bodyPr/>
                    <a:lstStyle/>
                    <a:p>
                      <a:pPr algn="ctr"/>
                      <a:r>
                        <a:rPr lang="en-US" dirty="0" smtClean="0"/>
                        <a:t>EVE</a:t>
                      </a:r>
                      <a:endParaRPr lang="en-US" dirty="0"/>
                    </a:p>
                  </a:txBody>
                  <a:tcPr/>
                </a:tc>
                <a:tc>
                  <a:txBody>
                    <a:bodyPr/>
                    <a:lstStyle/>
                    <a:p>
                      <a:pPr algn="ctr"/>
                      <a:r>
                        <a:rPr lang="en-US" sz="1400" dirty="0" smtClean="0"/>
                        <a:t>SR</a:t>
                      </a:r>
                      <a:endParaRPr 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smtClean="0"/>
                        <a:t>MAC</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a:t>
                      </a:r>
                      <a:r>
                        <a:rPr lang="en-US" sz="1400" baseline="0" dirty="0" smtClean="0"/>
                        <a:t> hoc</a:t>
                      </a:r>
                      <a:endParaRPr lang="en-US" sz="1400" dirty="0" smtClean="0"/>
                    </a:p>
                  </a:txBody>
                  <a:tcPr/>
                </a:tc>
                <a:tc>
                  <a:txBody>
                    <a:bodyPr/>
                    <a:lstStyle/>
                    <a:p>
                      <a:r>
                        <a:rPr lang="en-US" sz="1400" dirty="0" smtClean="0"/>
                        <a:t>6</a:t>
                      </a:r>
                      <a:r>
                        <a:rPr lang="en-US" sz="1400" baseline="0" dirty="0" smtClean="0"/>
                        <a:t> GHz</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
        <p:nvSpPr>
          <p:cNvPr id="8" name="TextBox 7"/>
          <p:cNvSpPr txBox="1"/>
          <p:nvPr/>
        </p:nvSpPr>
        <p:spPr>
          <a:xfrm>
            <a:off x="990600" y="5029200"/>
            <a:ext cx="6781800" cy="830997"/>
          </a:xfrm>
          <a:prstGeom prst="rect">
            <a:avLst/>
          </a:prstGeom>
          <a:noFill/>
        </p:spPr>
        <p:txBody>
          <a:bodyPr wrap="square" rtlCol="0">
            <a:spAutoFit/>
          </a:bodyPr>
          <a:lstStyle/>
          <a:p>
            <a:pPr marL="342900" indent="-342900">
              <a:buFontTx/>
              <a:buChar char="-"/>
            </a:pPr>
            <a:r>
              <a:rPr lang="en-US" dirty="0" smtClean="0">
                <a:solidFill>
                  <a:schemeClr val="tx1"/>
                </a:solidFill>
              </a:rPr>
              <a:t>Tuesday AM1 – 6GHz related submissions</a:t>
            </a:r>
          </a:p>
          <a:p>
            <a:pPr marL="342900" indent="-342900">
              <a:buFontTx/>
              <a:buChar char="-"/>
            </a:pPr>
            <a:r>
              <a:rPr lang="en-US" dirty="0" smtClean="0">
                <a:solidFill>
                  <a:schemeClr val="tx1"/>
                </a:solidFill>
              </a:rPr>
              <a:t>Thursday PM1 – Coexistence issues (802.19)</a:t>
            </a:r>
            <a:endParaRPr lang="en-US" dirty="0">
              <a:solidFill>
                <a:schemeClr val="tx1"/>
              </a:solidFill>
            </a:endParaRPr>
          </a:p>
        </p:txBody>
      </p:sp>
      <p:sp>
        <p:nvSpPr>
          <p:cNvPr id="3" name="Date Placeholder 2"/>
          <p:cNvSpPr>
            <a:spLocks noGrp="1"/>
          </p:cNvSpPr>
          <p:nvPr>
            <p:ph type="dt" idx="10"/>
          </p:nvPr>
        </p:nvSpPr>
        <p:spPr/>
        <p:txBody>
          <a:bodyPr/>
          <a:lstStyle/>
          <a:p>
            <a:r>
              <a:rPr lang="en-US" smtClean="0"/>
              <a:t>September 2018</a:t>
            </a:r>
            <a:endParaRPr lang="en-GB" dirty="0"/>
          </a:p>
        </p:txBody>
      </p:sp>
      <p:sp>
        <p:nvSpPr>
          <p:cNvPr id="9" name="Footer Placeholder 8"/>
          <p:cNvSpPr>
            <a:spLocks noGrp="1"/>
          </p:cNvSpPr>
          <p:nvPr>
            <p:ph type="ftr" idx="11"/>
          </p:nvPr>
        </p:nvSpPr>
        <p:spPr/>
        <p:txBody>
          <a:bodyPr/>
          <a:lstStyle/>
          <a:p>
            <a:r>
              <a:rPr lang="en-GB" smtClean="0"/>
              <a:t>Osama Aboul-Magd, Huawei Technologies</a:t>
            </a:r>
            <a:endParaRPr lang="en-GB"/>
          </a:p>
        </p:txBody>
      </p:sp>
    </p:spTree>
    <p:extLst>
      <p:ext uri="{BB962C8B-B14F-4D97-AF65-F5344CB8AC3E}">
        <p14:creationId xmlns:p14="http://schemas.microsoft.com/office/powerpoint/2010/main" val="397681885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September 10, 13:</a:t>
            </a:r>
            <a:r>
              <a:rPr lang="en-US" altLang="en-US" dirty="0"/>
              <a:t>3</a:t>
            </a:r>
            <a:r>
              <a:rPr lang="en-US" altLang="en-US" dirty="0" smtClean="0"/>
              <a:t>0 </a:t>
            </a:r>
            <a:r>
              <a:rPr lang="en-US" altLang="en-US" dirty="0"/>
              <a:t>– </a:t>
            </a:r>
            <a:r>
              <a:rPr lang="en-US" altLang="en-US" dirty="0" smtClean="0"/>
              <a:t>15:</a:t>
            </a:r>
            <a:r>
              <a:rPr lang="en-US" altLang="en-US" dirty="0"/>
              <a:t>3</a:t>
            </a:r>
            <a:r>
              <a:rPr lang="en-US" altLang="en-US" dirty="0" smtClean="0"/>
              <a:t>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a:t>
            </a:r>
            <a:r>
              <a:rPr lang="en-US" altLang="en-US" dirty="0" smtClean="0"/>
              <a:t>Procedure</a:t>
            </a:r>
          </a:p>
          <a:p>
            <a:pPr lvl="0">
              <a:buFont typeface="Arial" panose="020B0604020202020204" pitchFamily="34" charset="0"/>
              <a:buChar char="•"/>
            </a:pPr>
            <a:r>
              <a:rPr lang="en-US" altLang="en-US" dirty="0" smtClean="0"/>
              <a:t>Submissions</a:t>
            </a:r>
            <a:endParaRPr lang="en-US" altLang="en-US" dirty="0"/>
          </a:p>
          <a:p>
            <a:pPr lvl="0">
              <a:lnSpc>
                <a:spcPct val="80000"/>
              </a:lnSpc>
              <a:buFont typeface="Arial" panose="020B0604020202020204" pitchFamily="34" charset="0"/>
              <a:buChar char="•"/>
            </a:pPr>
            <a:r>
              <a:rPr lang="en-US" altLang="en-US" dirty="0"/>
              <a:t>Summary from </a:t>
            </a:r>
            <a:r>
              <a:rPr lang="en-US" altLang="en-US" dirty="0" smtClean="0"/>
              <a:t>July </a:t>
            </a:r>
            <a:r>
              <a:rPr lang="en-US" altLang="en-US" dirty="0"/>
              <a:t>2018 meeting</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a:t>
            </a:r>
            <a:r>
              <a:rPr lang="en-US" altLang="en-US" sz="1800" dirty="0" smtClean="0"/>
              <a:t>Teleconference </a:t>
            </a:r>
            <a:r>
              <a:rPr lang="en-US" altLang="en-US" sz="1800" dirty="0"/>
              <a:t>minutes since </a:t>
            </a:r>
            <a:r>
              <a:rPr lang="en-US" altLang="en-US" sz="1800" dirty="0" smtClean="0"/>
              <a:t>July </a:t>
            </a:r>
            <a:r>
              <a:rPr lang="en-US" altLang="en-US" sz="1800" dirty="0"/>
              <a:t>2018 meeting.</a:t>
            </a:r>
          </a:p>
          <a:p>
            <a:pPr lvl="0">
              <a:lnSpc>
                <a:spcPct val="80000"/>
              </a:lnSpc>
              <a:buFont typeface="Arial" panose="020B0604020202020204" pitchFamily="34" charset="0"/>
              <a:buChar char="•"/>
            </a:pPr>
            <a:r>
              <a:rPr lang="en-US" altLang="en-US" dirty="0"/>
              <a:t>Timeline</a:t>
            </a:r>
          </a:p>
          <a:p>
            <a:pPr lvl="0">
              <a:lnSpc>
                <a:spcPct val="80000"/>
              </a:lnSpc>
              <a:buFont typeface="Arial" panose="020B0604020202020204" pitchFamily="34" charset="0"/>
              <a:buChar char="•"/>
            </a:pPr>
            <a:r>
              <a:rPr lang="en-US" altLang="en-US" dirty="0"/>
              <a:t>Editor Report – Robert </a:t>
            </a:r>
            <a:r>
              <a:rPr lang="en-US" altLang="en-US" dirty="0" smtClean="0"/>
              <a:t>Stacey</a:t>
            </a:r>
          </a:p>
          <a:p>
            <a:pPr lvl="0">
              <a:lnSpc>
                <a:spcPct val="80000"/>
              </a:lnSpc>
              <a:buFont typeface="Arial" panose="020B0604020202020204" pitchFamily="34" charset="0"/>
              <a:buChar char="•"/>
            </a:pPr>
            <a:r>
              <a:rPr lang="en-US" altLang="en-US" dirty="0" smtClean="0"/>
              <a:t>Status of 802.19 comments and CA Document.</a:t>
            </a:r>
            <a:endParaRPr lang="en-US" altLang="en-US" dirty="0"/>
          </a:p>
          <a:p>
            <a:pPr lvl="0">
              <a:lnSpc>
                <a:spcPct val="80000"/>
              </a:lnSpc>
              <a:buFont typeface="Arial" panose="020B0604020202020204" pitchFamily="34" charset="0"/>
              <a:buChar char="•"/>
            </a:pPr>
            <a:r>
              <a:rPr lang="en-US" altLang="en-US" dirty="0"/>
              <a:t>Comment Assignment (if necessary)</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sp>
        <p:nvSpPr>
          <p:cNvPr id="2" name="Date Placeholder 1"/>
          <p:cNvSpPr>
            <a:spLocks noGrp="1"/>
          </p:cNvSpPr>
          <p:nvPr>
            <p:ph type="dt" idx="15"/>
          </p:nvPr>
        </p:nvSpPr>
        <p:spPr/>
        <p:txBody>
          <a:bodyPr/>
          <a:lstStyle/>
          <a:p>
            <a:r>
              <a:rPr lang="en-US" smtClean="0"/>
              <a:t>September 2018</a:t>
            </a:r>
            <a:endParaRPr lang="en-GB" dirty="0"/>
          </a:p>
        </p:txBody>
      </p:sp>
      <p:sp>
        <p:nvSpPr>
          <p:cNvPr id="8" name="Footer Placeholder 7"/>
          <p:cNvSpPr>
            <a:spLocks noGrp="1"/>
          </p:cNvSpPr>
          <p:nvPr>
            <p:ph type="ftr" idx="14"/>
          </p:nvPr>
        </p:nvSpPr>
        <p:spPr/>
        <p:txBody>
          <a:bodyPr/>
          <a:lstStyle/>
          <a:p>
            <a:r>
              <a:rPr lang="en-GB" smtClean="0"/>
              <a:t>Osama Aboul-Magd, Huawei Technologies</a:t>
            </a:r>
            <a:endParaRPr lang="en-GB" dirty="0"/>
          </a:p>
        </p:txBody>
      </p:sp>
    </p:spTree>
    <p:extLst>
      <p:ext uri="{BB962C8B-B14F-4D97-AF65-F5344CB8AC3E}">
        <p14:creationId xmlns:p14="http://schemas.microsoft.com/office/powerpoint/2010/main" val="81002210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See the embedded spreadsheet. Update on Sept 10 </a:t>
            </a:r>
            <a:r>
              <a:rPr lang="en-US" smtClean="0"/>
              <a:t>@ 16:46 </a:t>
            </a:r>
            <a:r>
              <a:rPr lang="en-US" dirty="0" smtClean="0"/>
              <a:t>ET</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graphicFrame>
        <p:nvGraphicFramePr>
          <p:cNvPr id="9" name="Object 8"/>
          <p:cNvGraphicFramePr>
            <a:graphicFrameLocks noChangeAspect="1"/>
          </p:cNvGraphicFramePr>
          <p:nvPr>
            <p:extLst>
              <p:ext uri="{D42A27DB-BD31-4B8C-83A1-F6EECF244321}">
                <p14:modId xmlns:p14="http://schemas.microsoft.com/office/powerpoint/2010/main" val="1635005514"/>
              </p:ext>
            </p:extLst>
          </p:nvPr>
        </p:nvGraphicFramePr>
        <p:xfrm>
          <a:off x="4254500" y="3149600"/>
          <a:ext cx="2298700" cy="2022856"/>
        </p:xfrm>
        <a:graphic>
          <a:graphicData uri="http://schemas.openxmlformats.org/presentationml/2006/ole">
            <mc:AlternateContent xmlns:mc="http://schemas.openxmlformats.org/markup-compatibility/2006">
              <mc:Choice xmlns:v="urn:schemas-microsoft-com:vml" Requires="v">
                <p:oleObj spid="_x0000_s1063" name="Worksheet" showAsIcon="1" r:id="rId4" imgW="635000" imgH="558800" progId="Excel.Sheet.8">
                  <p:embed/>
                </p:oleObj>
              </mc:Choice>
              <mc:Fallback>
                <p:oleObj name="Worksheet" showAsIcon="1" r:id="rId4" imgW="635000" imgH="558800" progId="Excel.Sheet.8">
                  <p:embed/>
                  <p:pic>
                    <p:nvPicPr>
                      <p:cNvPr id="0" name=""/>
                      <p:cNvPicPr/>
                      <p:nvPr/>
                    </p:nvPicPr>
                    <p:blipFill>
                      <a:blip r:embed="rId5"/>
                      <a:stretch>
                        <a:fillRect/>
                      </a:stretch>
                    </p:blipFill>
                    <p:spPr>
                      <a:xfrm>
                        <a:off x="4254500" y="3149600"/>
                        <a:ext cx="2298700" cy="2022856"/>
                      </a:xfrm>
                      <a:prstGeom prst="rect">
                        <a:avLst/>
                      </a:prstGeom>
                    </p:spPr>
                  </p:pic>
                </p:oleObj>
              </mc:Fallback>
            </mc:AlternateContent>
          </a:graphicData>
        </a:graphic>
      </p:graphicFrame>
      <p:sp>
        <p:nvSpPr>
          <p:cNvPr id="7" name="Date Placeholder 6"/>
          <p:cNvSpPr>
            <a:spLocks noGrp="1"/>
          </p:cNvSpPr>
          <p:nvPr>
            <p:ph type="dt" idx="15"/>
          </p:nvPr>
        </p:nvSpPr>
        <p:spPr/>
        <p:txBody>
          <a:bodyPr/>
          <a:lstStyle/>
          <a:p>
            <a:r>
              <a:rPr lang="en-US" smtClean="0"/>
              <a:t>September 2018</a:t>
            </a:r>
            <a:endParaRPr lang="en-GB" dirty="0"/>
          </a:p>
        </p:txBody>
      </p:sp>
      <p:sp>
        <p:nvSpPr>
          <p:cNvPr id="8" name="Footer Placeholder 7"/>
          <p:cNvSpPr>
            <a:spLocks noGrp="1"/>
          </p:cNvSpPr>
          <p:nvPr>
            <p:ph type="ftr" idx="14"/>
          </p:nvPr>
        </p:nvSpPr>
        <p:spPr/>
        <p:txBody>
          <a:bodyPr/>
          <a:lstStyle/>
          <a:p>
            <a:r>
              <a:rPr lang="en-GB" smtClean="0"/>
              <a:t>Osama Aboul-Magd, Huawei Technologies</a:t>
            </a:r>
            <a:endParaRPr lang="en-GB" dirty="0"/>
          </a:p>
        </p:txBody>
      </p:sp>
    </p:spTree>
    <p:extLst>
      <p:ext uri="{BB962C8B-B14F-4D97-AF65-F5344CB8AC3E}">
        <p14:creationId xmlns:p14="http://schemas.microsoft.com/office/powerpoint/2010/main" val="218042322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Submissions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graphicFrame>
        <p:nvGraphicFramePr>
          <p:cNvPr id="7" name="Table 6"/>
          <p:cNvGraphicFramePr>
            <a:graphicFrameLocks noGrp="1"/>
          </p:cNvGraphicFramePr>
          <p:nvPr/>
        </p:nvGraphicFramePr>
        <p:xfrm>
          <a:off x="685800" y="2094140"/>
          <a:ext cx="7770812" cy="3887333"/>
        </p:xfrm>
        <a:graphic>
          <a:graphicData uri="http://schemas.openxmlformats.org/drawingml/2006/table">
            <a:tbl>
              <a:tblPr/>
              <a:tblGrid>
                <a:gridCol w="681650"/>
                <a:gridCol w="681650"/>
                <a:gridCol w="3691398"/>
                <a:gridCol w="2034464"/>
                <a:gridCol w="681650"/>
              </a:tblGrid>
              <a:tr h="188765">
                <a:tc>
                  <a:txBody>
                    <a:bodyPr/>
                    <a:lstStyle/>
                    <a:p>
                      <a:pPr algn="ctr" fontAlgn="t"/>
                      <a:r>
                        <a:rPr lang="en-US" sz="1200" b="1" i="0" u="none" strike="noStrike">
                          <a:solidFill>
                            <a:srgbClr val="FFFFFF"/>
                          </a:solidFill>
                          <a:effectLst/>
                          <a:latin typeface="Calibri"/>
                        </a:rPr>
                        <a:t>Year</a:t>
                      </a:r>
                    </a:p>
                  </a:txBody>
                  <a:tcPr marL="10487" marR="10487" marT="10487" marB="0">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a:solidFill>
                            <a:srgbClr val="FFFFFF"/>
                          </a:solidFill>
                          <a:effectLst/>
                          <a:latin typeface="Calibri"/>
                        </a:rPr>
                        <a:t>DCN</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a:solidFill>
                            <a:srgbClr val="FFFFFF"/>
                          </a:solidFill>
                          <a:effectLst/>
                          <a:latin typeface="Calibri"/>
                        </a:rPr>
                        <a:t>Title</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a:solidFill>
                            <a:srgbClr val="FFFFFF"/>
                          </a:solidFill>
                          <a:effectLst/>
                          <a:latin typeface="Calibri"/>
                        </a:rPr>
                        <a:t>Author (Affiliation)</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US" sz="1200" b="1" i="0" u="none" strike="noStrike">
                          <a:solidFill>
                            <a:srgbClr val="FFFFFF"/>
                          </a:solidFill>
                          <a:effectLst/>
                          <a:latin typeface="Calibri"/>
                        </a:rPr>
                        <a:t>Ad Hoc</a:t>
                      </a:r>
                    </a:p>
                  </a:txBody>
                  <a:tcPr marL="10487" marR="10487" marT="10487" marB="0" anchor="b">
                    <a:lnL w="6350" cap="flat" cmpd="sng" algn="ctr">
                      <a:solidFill>
                        <a:srgbClr val="FFFFFF"/>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r>
              <a:tr h="161499">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1000" b="0" i="0" u="none" strike="noStrike">
                          <a:solidFill>
                            <a:srgbClr val="000000"/>
                          </a:solidFill>
                          <a:effectLst/>
                          <a:latin typeface="Calibri"/>
                        </a:rPr>
                        <a:t>1258</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1000" b="0" i="0" u="none" strike="noStrike">
                          <a:solidFill>
                            <a:srgbClr val="000000"/>
                          </a:solidFill>
                          <a:effectLst/>
                          <a:latin typeface="Calibri"/>
                        </a:rPr>
                        <a:t>CR for Punctured NDP</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1000" b="0" i="0" u="none" strike="noStrike">
                          <a:solidFill>
                            <a:srgbClr val="000000"/>
                          </a:solidFill>
                          <a:effectLst/>
                          <a:latin typeface="Calibri"/>
                        </a:rPr>
                        <a:t>Ron Porat (Broadcom)</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314608">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1000" b="0" i="0" u="none" strike="noStrike">
                          <a:solidFill>
                            <a:srgbClr val="000000"/>
                          </a:solidFill>
                          <a:effectLst/>
                          <a:latin typeface="Calibri"/>
                        </a:rPr>
                        <a:t>1434</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1000" b="0" i="0" u="none" strike="noStrike">
                          <a:solidFill>
                            <a:srgbClr val="000000"/>
                          </a:solidFill>
                          <a:effectLst/>
                          <a:latin typeface="Calibri"/>
                        </a:rPr>
                        <a:t>HE-SIG-CR-Part1</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1000" b="0" i="0" u="none" strike="noStrike">
                          <a:solidFill>
                            <a:srgbClr val="000000"/>
                          </a:solidFill>
                          <a:effectLst/>
                          <a:latin typeface="Calibri"/>
                        </a:rPr>
                        <a:t>Ross Jian Yu (Huawei Technologies Co., Ltd.)</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314608">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1000" b="0" i="0" u="none" strike="noStrike">
                          <a:solidFill>
                            <a:srgbClr val="000000"/>
                          </a:solidFill>
                          <a:effectLst/>
                          <a:latin typeface="Calibri"/>
                        </a:rPr>
                        <a:t>1435</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1000" b="0" i="0" u="none" strike="noStrike">
                          <a:solidFill>
                            <a:srgbClr val="000000"/>
                          </a:solidFill>
                          <a:effectLst/>
                          <a:latin typeface="Calibri"/>
                        </a:rPr>
                        <a:t>HE-SIG-CR-Part2</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1000" b="0" i="0" u="none" strike="noStrike">
                          <a:solidFill>
                            <a:srgbClr val="000000"/>
                          </a:solidFill>
                          <a:effectLst/>
                          <a:latin typeface="Calibri"/>
                        </a:rPr>
                        <a:t>Ross Jian Yu (Huawei Technologies Co., Ltd.)</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314608">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1000" b="0" i="0" u="none" strike="noStrike">
                          <a:solidFill>
                            <a:srgbClr val="000000"/>
                          </a:solidFill>
                          <a:effectLst/>
                          <a:latin typeface="Calibri"/>
                        </a:rPr>
                        <a:t>1436</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1000" b="0" i="0" u="none" strike="noStrike">
                          <a:solidFill>
                            <a:srgbClr val="000000"/>
                          </a:solidFill>
                          <a:effectLst/>
                          <a:latin typeface="Calibri"/>
                        </a:rPr>
                        <a:t>HE-SIG-CR-Part3</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1000" b="0" i="0" u="none" strike="noStrike">
                          <a:solidFill>
                            <a:srgbClr val="000000"/>
                          </a:solidFill>
                          <a:effectLst/>
                          <a:latin typeface="Calibri"/>
                        </a:rPr>
                        <a:t>Ross Jian Yu (Huawei Technologies Co., Ltd.)</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1499">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1000" b="0" i="0" u="none" strike="noStrike">
                          <a:solidFill>
                            <a:srgbClr val="000000"/>
                          </a:solidFill>
                          <a:effectLst/>
                          <a:latin typeface="Calibri"/>
                        </a:rPr>
                        <a:t>1441</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1000" b="0" i="0" u="none" strike="noStrike">
                          <a:solidFill>
                            <a:srgbClr val="000000"/>
                          </a:solidFill>
                          <a:effectLst/>
                          <a:latin typeface="Calibri"/>
                        </a:rPr>
                        <a:t>CR on HE-SIG Part 4</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1000" b="0" i="0" u="none" strike="noStrike">
                          <a:solidFill>
                            <a:srgbClr val="000000"/>
                          </a:solidFill>
                          <a:effectLst/>
                          <a:latin typeface="Calibri"/>
                        </a:rPr>
                        <a:t>Xin Zuo (Huawei Technologies)</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314608">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1000" b="0" i="0" u="none" strike="noStrike">
                          <a:solidFill>
                            <a:srgbClr val="000000"/>
                          </a:solidFill>
                          <a:effectLst/>
                          <a:latin typeface="Calibri"/>
                        </a:rPr>
                        <a:t>1442</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1000" b="0" i="0" u="none" strike="noStrike">
                          <a:solidFill>
                            <a:srgbClr val="000000"/>
                          </a:solidFill>
                          <a:effectLst/>
                          <a:latin typeface="Calibri"/>
                        </a:rPr>
                        <a:t>spec-text-changes-regarding-single-stream-pilot</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1000" b="0" i="0" u="none" strike="noStrike">
                          <a:solidFill>
                            <a:srgbClr val="000000"/>
                          </a:solidFill>
                          <a:effectLst/>
                          <a:latin typeface="Calibri"/>
                        </a:rPr>
                        <a:t>Ross Jian Yu (Huawei Technologies Co., Ltd.)</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1499">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1000" b="0" i="0" u="none" strike="noStrike">
                          <a:solidFill>
                            <a:srgbClr val="000000"/>
                          </a:solidFill>
                          <a:effectLst/>
                          <a:latin typeface="Calibri"/>
                        </a:rPr>
                        <a:t>1452</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1000" b="0" i="0" u="none" strike="noStrike">
                          <a:solidFill>
                            <a:srgbClr val="000000"/>
                          </a:solidFill>
                          <a:effectLst/>
                          <a:latin typeface="Calibri"/>
                        </a:rPr>
                        <a:t>CR on Packet Extension</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1000" b="0" i="0" u="none" strike="noStrike">
                          <a:solidFill>
                            <a:srgbClr val="000000"/>
                          </a:solidFill>
                          <a:effectLst/>
                          <a:latin typeface="Calibri"/>
                        </a:rPr>
                        <a:t>Yujin Noh (Newracom)</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499">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1000" b="0" i="0" u="none" strike="noStrike">
                          <a:solidFill>
                            <a:srgbClr val="000000"/>
                          </a:solidFill>
                          <a:effectLst/>
                          <a:latin typeface="Calibri"/>
                        </a:rPr>
                        <a:t>1453</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1000" b="0" i="0" u="none" strike="noStrike">
                          <a:solidFill>
                            <a:srgbClr val="000000"/>
                          </a:solidFill>
                          <a:effectLst/>
                          <a:latin typeface="Calibri"/>
                        </a:rPr>
                        <a:t>CR on PHY subcarriers and RU part 1</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1000" b="0" i="0" u="none" strike="noStrike">
                          <a:solidFill>
                            <a:srgbClr val="000000"/>
                          </a:solidFill>
                          <a:effectLst/>
                          <a:latin typeface="Calibri"/>
                        </a:rPr>
                        <a:t>Yujin Noh (Newracom)</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1499">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1000" b="0" i="0" u="none" strike="noStrike">
                          <a:solidFill>
                            <a:srgbClr val="000000"/>
                          </a:solidFill>
                          <a:effectLst/>
                          <a:latin typeface="Calibri"/>
                        </a:rPr>
                        <a:t>1459</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1000" b="0" i="0" u="none" strike="noStrike">
                          <a:solidFill>
                            <a:srgbClr val="000000"/>
                          </a:solidFill>
                          <a:effectLst/>
                          <a:latin typeface="Calibri"/>
                        </a:rPr>
                        <a:t>CR-Phy-Capabilities-Part-1</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1000" b="0" i="0" u="none" strike="noStrike">
                          <a:solidFill>
                            <a:srgbClr val="000000"/>
                          </a:solidFill>
                          <a:effectLst/>
                          <a:latin typeface="Calibri"/>
                        </a:rPr>
                        <a:t>Lochan Verma (Qualcomm)</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499">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1000" b="0" i="0" u="none" strike="noStrike">
                          <a:solidFill>
                            <a:srgbClr val="000000"/>
                          </a:solidFill>
                          <a:effectLst/>
                          <a:latin typeface="Calibri"/>
                        </a:rPr>
                        <a:t>1460</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1000" b="0" i="0" u="none" strike="noStrike">
                          <a:solidFill>
                            <a:srgbClr val="000000"/>
                          </a:solidFill>
                          <a:effectLst/>
                          <a:latin typeface="Calibri"/>
                        </a:rPr>
                        <a:t>CR-Phy-Capabilities-Part-2</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1000" b="0" i="0" u="none" strike="noStrike">
                          <a:solidFill>
                            <a:srgbClr val="000000"/>
                          </a:solidFill>
                          <a:effectLst/>
                          <a:latin typeface="Calibri"/>
                        </a:rPr>
                        <a:t>Lochan Verma (Qualcomm)</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1499">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1000" b="0" i="0" u="none" strike="noStrike">
                          <a:solidFill>
                            <a:srgbClr val="000000"/>
                          </a:solidFill>
                          <a:effectLst/>
                          <a:latin typeface="Calibri"/>
                        </a:rPr>
                        <a:t>1492</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1000" b="0" i="0" u="none" strike="noStrike">
                          <a:solidFill>
                            <a:srgbClr val="000000"/>
                          </a:solidFill>
                          <a:effectLst/>
                          <a:latin typeface="Calibri"/>
                        </a:rPr>
                        <a:t>PHY Math comment resolutions</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1000" b="0" i="0" u="none" strike="noStrike">
                          <a:solidFill>
                            <a:srgbClr val="000000"/>
                          </a:solidFill>
                          <a:effectLst/>
                          <a:latin typeface="Calibri"/>
                        </a:rPr>
                        <a:t>Yan Zhang (Marvell)</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499">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1000" b="0" i="0" u="none" strike="noStrike">
                          <a:solidFill>
                            <a:srgbClr val="000000"/>
                          </a:solidFill>
                          <a:effectLst/>
                          <a:latin typeface="Calibri"/>
                        </a:rPr>
                        <a:t>1493</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1000" b="0" i="0" u="none" strike="noStrike">
                          <a:solidFill>
                            <a:srgbClr val="000000"/>
                          </a:solidFill>
                          <a:effectLst/>
                          <a:latin typeface="Calibri"/>
                        </a:rPr>
                        <a:t>PHY_CR_3.0_TxRx_Misc</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1000" b="0" i="0" u="none" strike="noStrike">
                          <a:solidFill>
                            <a:srgbClr val="000000"/>
                          </a:solidFill>
                          <a:effectLst/>
                          <a:latin typeface="Calibri"/>
                        </a:rPr>
                        <a:t>Xiaogang Chen</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1499">
                <a:tc>
                  <a:txBody>
                    <a:bodyPr/>
                    <a:lstStyle/>
                    <a:p>
                      <a:pPr algn="r" fontAlgn="b"/>
                      <a:r>
                        <a:rPr lang="en-US" sz="1000" b="0" i="0" u="none" strike="noStrike">
                          <a:solidFill>
                            <a:srgbClr val="000000"/>
                          </a:solidFill>
                          <a:effectLst/>
                          <a:latin typeface="Calibri"/>
                        </a:rPr>
                        <a:t>2018</a:t>
                      </a:r>
                    </a:p>
                  </a:txBody>
                  <a:tcPr marL="10487" marR="10487" marT="1048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1000" b="0" i="0" u="none" strike="noStrike">
                          <a:solidFill>
                            <a:srgbClr val="000000"/>
                          </a:solidFill>
                          <a:effectLst/>
                          <a:latin typeface="Calibri"/>
                        </a:rPr>
                        <a:t>1514</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CR for Preamble</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Ron Porat (Broadcom)</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499">
                <a:tc>
                  <a:txBody>
                    <a:bodyPr/>
                    <a:lstStyle/>
                    <a:p>
                      <a:pPr algn="r" fontAlgn="b"/>
                      <a:r>
                        <a:rPr lang="en-US" sz="1000" b="0" i="0" u="none" strike="noStrike">
                          <a:solidFill>
                            <a:srgbClr val="000000"/>
                          </a:solidFill>
                          <a:effectLst/>
                          <a:latin typeface="Calibri"/>
                        </a:rPr>
                        <a:t>2018</a:t>
                      </a:r>
                    </a:p>
                  </a:txBody>
                  <a:tcPr marL="10487" marR="10487" marT="1048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1000" b="0" i="0" u="none" strike="noStrike">
                          <a:solidFill>
                            <a:srgbClr val="000000"/>
                          </a:solidFill>
                          <a:effectLst/>
                          <a:latin typeface="Calibri"/>
                        </a:rPr>
                        <a:t>1522</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CR on Nominal Packet Padding</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Hongyuan Zhang (Marvell)</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1499">
                <a:tc>
                  <a:txBody>
                    <a:bodyPr/>
                    <a:lstStyle/>
                    <a:p>
                      <a:pPr algn="r" fontAlgn="b"/>
                      <a:r>
                        <a:rPr lang="en-US" sz="1000" b="0" i="0" u="none" strike="noStrike">
                          <a:solidFill>
                            <a:srgbClr val="000000"/>
                          </a:solidFill>
                          <a:effectLst/>
                          <a:latin typeface="Calibri"/>
                        </a:rPr>
                        <a:t>2018</a:t>
                      </a:r>
                    </a:p>
                  </a:txBody>
                  <a:tcPr marL="10487" marR="10487" marT="1048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1000" b="0" i="0" u="none" strike="noStrike">
                          <a:solidFill>
                            <a:srgbClr val="000000"/>
                          </a:solidFill>
                          <a:effectLst/>
                          <a:latin typeface="Calibri"/>
                        </a:rPr>
                        <a:t>1534</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CR for PPDU formats</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Tianyu Wu</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499">
                <a:tc>
                  <a:txBody>
                    <a:bodyPr/>
                    <a:lstStyle/>
                    <a:p>
                      <a:pPr algn="r" fontAlgn="b"/>
                      <a:r>
                        <a:rPr lang="en-US" sz="1000" b="0" i="0" u="none" strike="noStrike">
                          <a:solidFill>
                            <a:srgbClr val="000000"/>
                          </a:solidFill>
                          <a:effectLst/>
                          <a:latin typeface="Calibri"/>
                        </a:rPr>
                        <a:t>2018</a:t>
                      </a:r>
                    </a:p>
                  </a:txBody>
                  <a:tcPr marL="10487" marR="10487" marT="1048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1000" b="0" i="0" u="none" strike="noStrike">
                          <a:solidFill>
                            <a:srgbClr val="000000"/>
                          </a:solidFill>
                          <a:effectLst/>
                          <a:latin typeface="Calibri"/>
                        </a:rPr>
                        <a:t>1590</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D3.0 Comment Resolution - Part 1</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Youhan Kim (Qualcomm)</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1499">
                <a:tc>
                  <a:txBody>
                    <a:bodyPr/>
                    <a:lstStyle/>
                    <a:p>
                      <a:pPr algn="r" fontAlgn="b"/>
                      <a:r>
                        <a:rPr lang="en-US" sz="1000" b="0" i="0" u="none" strike="noStrike">
                          <a:solidFill>
                            <a:srgbClr val="000000"/>
                          </a:solidFill>
                          <a:effectLst/>
                          <a:latin typeface="Calibri"/>
                        </a:rPr>
                        <a:t>2018</a:t>
                      </a:r>
                    </a:p>
                  </a:txBody>
                  <a:tcPr marL="10487" marR="10487" marT="1048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1000" b="0" i="0" u="none" strike="noStrike">
                          <a:solidFill>
                            <a:srgbClr val="000000"/>
                          </a:solidFill>
                          <a:effectLst/>
                          <a:latin typeface="Calibri"/>
                        </a:rPr>
                        <a:t>1591</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D3.0 Comment Resolution - Part 2</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Youhan Kim (Qualcomm)</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314608">
                <a:tc>
                  <a:txBody>
                    <a:bodyPr/>
                    <a:lstStyle/>
                    <a:p>
                      <a:pPr algn="r" fontAlgn="b"/>
                      <a:r>
                        <a:rPr lang="en-US" sz="1000" b="0" i="0" u="none" strike="noStrike">
                          <a:solidFill>
                            <a:srgbClr val="000000"/>
                          </a:solidFill>
                          <a:effectLst/>
                          <a:latin typeface="Calibri"/>
                        </a:rPr>
                        <a:t>2018</a:t>
                      </a:r>
                    </a:p>
                  </a:txBody>
                  <a:tcPr marL="10487" marR="10487" marT="1048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CE6F1"/>
                    </a:solidFill>
                  </a:tcPr>
                </a:tc>
                <a:tc>
                  <a:txBody>
                    <a:bodyPr/>
                    <a:lstStyle/>
                    <a:p>
                      <a:pPr algn="r" fontAlgn="b"/>
                      <a:r>
                        <a:rPr lang="en-US" sz="1000" b="0" i="0" u="none" strike="noStrike">
                          <a:solidFill>
                            <a:srgbClr val="000000"/>
                          </a:solidFill>
                          <a:effectLst/>
                          <a:latin typeface="Calibri"/>
                        </a:rPr>
                        <a:t>1601</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CE6F1"/>
                    </a:solidFill>
                  </a:tcPr>
                </a:tc>
                <a:tc>
                  <a:txBody>
                    <a:bodyPr/>
                    <a:lstStyle/>
                    <a:p>
                      <a:pPr algn="l" fontAlgn="b"/>
                      <a:r>
                        <a:rPr lang="en-US" sz="1000" b="0" i="0" u="none" strike="noStrike">
                          <a:solidFill>
                            <a:srgbClr val="000000"/>
                          </a:solidFill>
                          <a:effectLst/>
                          <a:latin typeface="Calibri"/>
                        </a:rPr>
                        <a:t>HE-SIG-CR-Part5</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CE6F1"/>
                    </a:solidFill>
                  </a:tcPr>
                </a:tc>
                <a:tc>
                  <a:txBody>
                    <a:bodyPr/>
                    <a:lstStyle/>
                    <a:p>
                      <a:pPr algn="l" fontAlgn="t"/>
                      <a:r>
                        <a:rPr lang="en-US" sz="1000" b="0" i="0" u="none" strike="noStrike">
                          <a:solidFill>
                            <a:srgbClr val="000000"/>
                          </a:solidFill>
                          <a:effectLst/>
                          <a:latin typeface="Calibri"/>
                        </a:rPr>
                        <a:t>Ross Jian Yu (Huawei Technologies Co., Ltd.)</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CE6F1"/>
                    </a:solidFill>
                  </a:tcPr>
                </a:tc>
                <a:tc>
                  <a:txBody>
                    <a:bodyPr/>
                    <a:lstStyle/>
                    <a:p>
                      <a:pPr algn="l" fontAlgn="b"/>
                      <a:r>
                        <a:rPr lang="en-US" sz="1000" b="0" i="0" u="none" strike="noStrike" dirty="0">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DCE6F1"/>
                    </a:solidFill>
                  </a:tcPr>
                </a:tc>
              </a:tr>
            </a:tbl>
          </a:graphicData>
        </a:graphic>
      </p:graphicFrame>
      <p:sp>
        <p:nvSpPr>
          <p:cNvPr id="3" name="Date Placeholder 2"/>
          <p:cNvSpPr>
            <a:spLocks noGrp="1"/>
          </p:cNvSpPr>
          <p:nvPr>
            <p:ph type="dt" idx="15"/>
          </p:nvPr>
        </p:nvSpPr>
        <p:spPr/>
        <p:txBody>
          <a:bodyPr/>
          <a:lstStyle/>
          <a:p>
            <a:r>
              <a:rPr lang="en-US" smtClean="0"/>
              <a:t>September 2018</a:t>
            </a:r>
            <a:endParaRPr lang="en-GB" dirty="0"/>
          </a:p>
        </p:txBody>
      </p:sp>
      <p:sp>
        <p:nvSpPr>
          <p:cNvPr id="8" name="Footer Placeholder 7"/>
          <p:cNvSpPr>
            <a:spLocks noGrp="1"/>
          </p:cNvSpPr>
          <p:nvPr>
            <p:ph type="ftr" idx="14"/>
          </p:nvPr>
        </p:nvSpPr>
        <p:spPr/>
        <p:txBody>
          <a:bodyPr/>
          <a:lstStyle/>
          <a:p>
            <a:r>
              <a:rPr lang="en-GB" smtClean="0"/>
              <a:t>Osama Aboul-Magd, Huawei Technologies</a:t>
            </a:r>
            <a:endParaRPr lang="en-GB" dirty="0"/>
          </a:p>
        </p:txBody>
      </p:sp>
    </p:spTree>
    <p:extLst>
      <p:ext uri="{BB962C8B-B14F-4D97-AF65-F5344CB8AC3E}">
        <p14:creationId xmlns:p14="http://schemas.microsoft.com/office/powerpoint/2010/main" val="14999690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SR Submissions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964489186"/>
              </p:ext>
            </p:extLst>
          </p:nvPr>
        </p:nvGraphicFramePr>
        <p:xfrm>
          <a:off x="685800" y="2819400"/>
          <a:ext cx="7770812" cy="488661"/>
        </p:xfrm>
        <a:graphic>
          <a:graphicData uri="http://schemas.openxmlformats.org/drawingml/2006/table">
            <a:tbl>
              <a:tblPr/>
              <a:tblGrid>
                <a:gridCol w="681650"/>
                <a:gridCol w="681650"/>
                <a:gridCol w="3691398"/>
                <a:gridCol w="2034464"/>
                <a:gridCol w="681650"/>
              </a:tblGrid>
              <a:tr h="161499">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1000" b="0" i="0" u="none" strike="noStrike">
                          <a:solidFill>
                            <a:srgbClr val="000000"/>
                          </a:solidFill>
                          <a:effectLst/>
                          <a:latin typeface="Calibri"/>
                        </a:rPr>
                        <a:t>1410</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1000" b="0" i="0" u="none" strike="noStrike">
                          <a:solidFill>
                            <a:srgbClr val="000000"/>
                          </a:solidFill>
                          <a:effectLst/>
                          <a:latin typeface="Calibri"/>
                        </a:rPr>
                        <a:t>LB233-CR-Spatial-Reuse</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1000" b="0" i="0" u="none" strike="noStrike">
                          <a:solidFill>
                            <a:srgbClr val="000000"/>
                          </a:solidFill>
                          <a:effectLst/>
                          <a:latin typeface="Calibri"/>
                        </a:rPr>
                        <a:t>Matthew Fischer (Broadcom Inc)</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SR</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499">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1000" b="0" i="0" u="none" strike="noStrike">
                          <a:solidFill>
                            <a:srgbClr val="000000"/>
                          </a:solidFill>
                          <a:effectLst/>
                          <a:latin typeface="Calibri"/>
                        </a:rPr>
                        <a:t>1495</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1000" b="0" i="0" u="none" strike="noStrike">
                          <a:solidFill>
                            <a:srgbClr val="000000"/>
                          </a:solidFill>
                          <a:effectLst/>
                          <a:latin typeface="Calibri"/>
                        </a:rPr>
                        <a:t>CR for OBSS_PD</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1000" b="0" i="0" u="none" strike="noStrike">
                          <a:solidFill>
                            <a:srgbClr val="000000"/>
                          </a:solidFill>
                          <a:effectLst/>
                          <a:latin typeface="Calibri"/>
                        </a:rPr>
                        <a:t>Laurent Cariou</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1000" b="0" i="0" u="none" strike="noStrike">
                          <a:solidFill>
                            <a:srgbClr val="000000"/>
                          </a:solidFill>
                          <a:effectLst/>
                          <a:latin typeface="Calibri"/>
                        </a:rPr>
                        <a:t>SR</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61499">
                <a:tc>
                  <a:txBody>
                    <a:bodyPr/>
                    <a:lstStyle/>
                    <a:p>
                      <a:pPr algn="r" fontAlgn="b"/>
                      <a:r>
                        <a:rPr lang="en-US" sz="1000" b="0" i="0" u="none" strike="noStrike">
                          <a:solidFill>
                            <a:srgbClr val="000000"/>
                          </a:solidFill>
                          <a:effectLst/>
                          <a:latin typeface="Calibri"/>
                        </a:rPr>
                        <a:t>2018</a:t>
                      </a:r>
                    </a:p>
                  </a:txBody>
                  <a:tcPr marL="10487" marR="10487" marT="1048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r" fontAlgn="b"/>
                      <a:r>
                        <a:rPr lang="en-US" sz="1000" b="0" i="0" u="none" strike="noStrike">
                          <a:solidFill>
                            <a:srgbClr val="000000"/>
                          </a:solidFill>
                          <a:effectLst/>
                          <a:latin typeface="Calibri"/>
                        </a:rPr>
                        <a:t>1531</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l" fontAlgn="b"/>
                      <a:r>
                        <a:rPr lang="en-US" sz="1000" b="0" i="0" u="none" strike="noStrike">
                          <a:solidFill>
                            <a:srgbClr val="000000"/>
                          </a:solidFill>
                          <a:effectLst/>
                          <a:latin typeface="Calibri"/>
                        </a:rPr>
                        <a:t>Spatial Reuse DSC and TPC</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l" fontAlgn="b"/>
                      <a:r>
                        <a:rPr lang="en-US" sz="1000" b="0" i="0" u="none" strike="noStrike">
                          <a:solidFill>
                            <a:srgbClr val="000000"/>
                          </a:solidFill>
                          <a:effectLst/>
                          <a:latin typeface="Calibri"/>
                        </a:rPr>
                        <a:t>Graham Smith (SR Technologies)</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l" fontAlgn="b"/>
                      <a:r>
                        <a:rPr lang="en-US" sz="1000" b="0" i="0" u="none" strike="noStrike" dirty="0">
                          <a:solidFill>
                            <a:srgbClr val="000000"/>
                          </a:solidFill>
                          <a:effectLst/>
                          <a:latin typeface="Calibri"/>
                        </a:rPr>
                        <a:t>SR</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B8CCE4"/>
                    </a:solidFill>
                  </a:tcPr>
                </a:tc>
              </a:tr>
            </a:tbl>
          </a:graphicData>
        </a:graphic>
      </p:graphicFrame>
      <p:sp>
        <p:nvSpPr>
          <p:cNvPr id="3" name="Date Placeholder 2"/>
          <p:cNvSpPr>
            <a:spLocks noGrp="1"/>
          </p:cNvSpPr>
          <p:nvPr>
            <p:ph type="dt" idx="15"/>
          </p:nvPr>
        </p:nvSpPr>
        <p:spPr/>
        <p:txBody>
          <a:bodyPr/>
          <a:lstStyle/>
          <a:p>
            <a:r>
              <a:rPr lang="en-US" smtClean="0"/>
              <a:t>September 2018</a:t>
            </a:r>
            <a:endParaRPr lang="en-GB" dirty="0"/>
          </a:p>
        </p:txBody>
      </p:sp>
      <p:sp>
        <p:nvSpPr>
          <p:cNvPr id="8" name="Footer Placeholder 7"/>
          <p:cNvSpPr>
            <a:spLocks noGrp="1"/>
          </p:cNvSpPr>
          <p:nvPr>
            <p:ph type="ftr" idx="14"/>
          </p:nvPr>
        </p:nvSpPr>
        <p:spPr/>
        <p:txBody>
          <a:bodyPr/>
          <a:lstStyle/>
          <a:p>
            <a:r>
              <a:rPr lang="en-GB" smtClean="0"/>
              <a:t>Osama Aboul-Magd, Huawei Technologies</a:t>
            </a:r>
            <a:endParaRPr lang="en-GB" dirty="0"/>
          </a:p>
        </p:txBody>
      </p:sp>
    </p:spTree>
    <p:extLst>
      <p:ext uri="{BB962C8B-B14F-4D97-AF65-F5344CB8AC3E}">
        <p14:creationId xmlns:p14="http://schemas.microsoft.com/office/powerpoint/2010/main" val="416473925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Submissions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004037639"/>
              </p:ext>
            </p:extLst>
          </p:nvPr>
        </p:nvGraphicFramePr>
        <p:xfrm>
          <a:off x="609600" y="2286000"/>
          <a:ext cx="7924800" cy="2514598"/>
        </p:xfrm>
        <a:graphic>
          <a:graphicData uri="http://schemas.openxmlformats.org/drawingml/2006/table">
            <a:tbl>
              <a:tblPr/>
              <a:tblGrid>
                <a:gridCol w="695158"/>
                <a:gridCol w="695158"/>
                <a:gridCol w="3764547"/>
                <a:gridCol w="2074779"/>
                <a:gridCol w="695158"/>
              </a:tblGrid>
              <a:tr h="205847">
                <a:tc>
                  <a:txBody>
                    <a:bodyPr/>
                    <a:lstStyle/>
                    <a:p>
                      <a:pPr algn="ctr" fontAlgn="t"/>
                      <a:r>
                        <a:rPr lang="en-US" sz="1200" b="1" i="0" u="none" strike="noStrike">
                          <a:solidFill>
                            <a:srgbClr val="FFFFFF"/>
                          </a:solidFill>
                          <a:effectLst/>
                          <a:latin typeface="Calibri"/>
                        </a:rPr>
                        <a:t>Year</a:t>
                      </a:r>
                    </a:p>
                  </a:txBody>
                  <a:tcPr marL="10487" marR="10487" marT="10487" marB="0">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a:solidFill>
                            <a:srgbClr val="FFFFFF"/>
                          </a:solidFill>
                          <a:effectLst/>
                          <a:latin typeface="Calibri"/>
                        </a:rPr>
                        <a:t>DCN</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000" b="1" i="0" u="none" strike="noStrike">
                          <a:solidFill>
                            <a:srgbClr val="FFFFFF"/>
                          </a:solidFill>
                          <a:effectLst/>
                          <a:latin typeface="Calibri"/>
                        </a:rPr>
                        <a:t>Title</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a:solidFill>
                            <a:srgbClr val="FFFFFF"/>
                          </a:solidFill>
                          <a:effectLst/>
                          <a:latin typeface="Calibri"/>
                        </a:rPr>
                        <a:t>Author (Affiliation)</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US" sz="1200" b="1" i="0" u="none" strike="noStrike">
                          <a:solidFill>
                            <a:srgbClr val="FFFFFF"/>
                          </a:solidFill>
                          <a:effectLst/>
                          <a:latin typeface="Calibri"/>
                        </a:rPr>
                        <a:t>Ad Hoc</a:t>
                      </a:r>
                    </a:p>
                  </a:txBody>
                  <a:tcPr marL="10487" marR="10487" marT="10487" marB="0" anchor="b">
                    <a:lnL w="6350" cap="flat" cmpd="sng" algn="ctr">
                      <a:solidFill>
                        <a:srgbClr val="FFFFFF"/>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r>
              <a:tr h="219235">
                <a:tc>
                  <a:txBody>
                    <a:bodyPr/>
                    <a:lstStyle/>
                    <a:p>
                      <a:pPr algn="r" fontAlgn="t"/>
                      <a:r>
                        <a:rPr lang="en-US" sz="1000" b="0" i="0" u="none" strike="noStrike" dirty="0" smtClean="0">
                          <a:solidFill>
                            <a:srgbClr val="000000"/>
                          </a:solidFill>
                          <a:effectLst/>
                          <a:latin typeface="Calibri"/>
                        </a:rPr>
                        <a:t>2018</a:t>
                      </a:r>
                      <a:endParaRPr lang="en-US" sz="1000" b="0" i="0" u="none" strike="noStrike" dirty="0">
                        <a:solidFill>
                          <a:srgbClr val="000000"/>
                        </a:solidFill>
                        <a:effectLst/>
                        <a:latin typeface="Calibri"/>
                      </a:endParaRP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1000" b="0" i="0" u="none" strike="noStrike" dirty="0" smtClean="0">
                          <a:solidFill>
                            <a:srgbClr val="000000"/>
                          </a:solidFill>
                          <a:effectLst/>
                          <a:latin typeface="Calibri"/>
                        </a:rPr>
                        <a:t>1211</a:t>
                      </a:r>
                      <a:endParaRPr lang="en-US" sz="1000" b="0" i="0" u="none" strike="noStrike" dirty="0">
                        <a:solidFill>
                          <a:srgbClr val="000000"/>
                        </a:solidFill>
                        <a:effectLst/>
                        <a:latin typeface="Calibri"/>
                      </a:endParaRP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1000" kern="1200" dirty="0" smtClean="0">
                          <a:solidFill>
                            <a:schemeClr val="tx1"/>
                          </a:solidFill>
                          <a:latin typeface="+mn-lt"/>
                          <a:ea typeface="+mn-ea"/>
                          <a:cs typeface="+mn-cs"/>
                        </a:rPr>
                        <a:t>MAC-CR-27.16.1</a:t>
                      </a:r>
                      <a:endParaRPr lang="en-US" sz="1000" b="0" i="0" u="none" strike="noStrike" dirty="0">
                        <a:solidFill>
                          <a:srgbClr val="000000"/>
                        </a:solidFill>
                        <a:effectLst/>
                        <a:latin typeface="Calibri"/>
                      </a:endParaRP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1000" b="0" i="0" u="none" strike="noStrike" dirty="0" smtClean="0">
                          <a:solidFill>
                            <a:srgbClr val="000000"/>
                          </a:solidFill>
                          <a:effectLst/>
                          <a:latin typeface="Calibri"/>
                        </a:rPr>
                        <a:t>Alfred </a:t>
                      </a:r>
                      <a:r>
                        <a:rPr lang="en-US" sz="1000" b="0" i="0" u="none" strike="noStrike" dirty="0" err="1" smtClean="0">
                          <a:solidFill>
                            <a:srgbClr val="000000"/>
                          </a:solidFill>
                          <a:effectLst/>
                          <a:latin typeface="Calibri"/>
                        </a:rPr>
                        <a:t>Aterjadhi</a:t>
                      </a:r>
                      <a:endParaRPr lang="en-US" sz="1000" b="0" i="0" u="none" strike="noStrike" dirty="0">
                        <a:solidFill>
                          <a:srgbClr val="000000"/>
                        </a:solidFill>
                        <a:effectLst/>
                        <a:latin typeface="Calibri"/>
                      </a:endParaRP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1000" b="0" i="0" u="none" strike="noStrike" dirty="0" smtClean="0">
                          <a:solidFill>
                            <a:srgbClr val="000000"/>
                          </a:solidFill>
                          <a:effectLst/>
                          <a:latin typeface="Calibri"/>
                        </a:rPr>
                        <a:t>TG</a:t>
                      </a:r>
                      <a:endParaRPr lang="en-US" sz="1000" b="0" i="0" u="none" strike="noStrike" dirty="0">
                        <a:solidFill>
                          <a:srgbClr val="000000"/>
                        </a:solidFill>
                        <a:effectLst/>
                        <a:latin typeface="Calibri"/>
                      </a:endParaRP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219235">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1000" b="0" i="0" u="none" strike="noStrike">
                          <a:solidFill>
                            <a:srgbClr val="000000"/>
                          </a:solidFill>
                          <a:effectLst/>
                          <a:latin typeface="Calibri"/>
                        </a:rPr>
                        <a:t>1227</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1000" b="0" i="0" u="none" strike="noStrike">
                          <a:solidFill>
                            <a:srgbClr val="000000"/>
                          </a:solidFill>
                          <a:effectLst/>
                          <a:latin typeface="Calibri"/>
                        </a:rPr>
                        <a:t>CR for 6 GHz - Discovery</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1000" b="0" i="0" u="none" strike="noStrike" dirty="0">
                          <a:solidFill>
                            <a:srgbClr val="000000"/>
                          </a:solidFill>
                          <a:effectLst/>
                          <a:latin typeface="Calibri"/>
                        </a:rPr>
                        <a:t>Laurent </a:t>
                      </a:r>
                      <a:r>
                        <a:rPr lang="en-US" sz="1000" b="0" i="0" u="none" strike="noStrike" dirty="0" err="1">
                          <a:solidFill>
                            <a:srgbClr val="000000"/>
                          </a:solidFill>
                          <a:effectLst/>
                          <a:latin typeface="Calibri"/>
                        </a:rPr>
                        <a:t>Cariou</a:t>
                      </a:r>
                      <a:endParaRPr lang="en-US" sz="1000" b="0" i="0" u="none" strike="noStrike" dirty="0">
                        <a:solidFill>
                          <a:srgbClr val="000000"/>
                        </a:solidFill>
                        <a:effectLst/>
                        <a:latin typeface="Calibri"/>
                      </a:endParaRP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1000" b="0" i="0" u="none" strike="noStrike" dirty="0">
                          <a:solidFill>
                            <a:srgbClr val="000000"/>
                          </a:solidFill>
                          <a:effectLst/>
                          <a:latin typeface="Calibri"/>
                        </a:rPr>
                        <a:t>TG</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219235">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1000" b="0" i="0" u="none" strike="noStrike">
                          <a:solidFill>
                            <a:srgbClr val="000000"/>
                          </a:solidFill>
                          <a:effectLst/>
                          <a:latin typeface="Calibri"/>
                        </a:rPr>
                        <a:t>1229</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1000" b="0" i="0" u="none" strike="noStrike">
                          <a:solidFill>
                            <a:srgbClr val="000000"/>
                          </a:solidFill>
                          <a:effectLst/>
                          <a:latin typeface="Calibri"/>
                        </a:rPr>
                        <a:t>CR for 6 GHz - Policy</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1000" b="0" i="0" u="none" strike="noStrike">
                          <a:solidFill>
                            <a:srgbClr val="000000"/>
                          </a:solidFill>
                          <a:effectLst/>
                          <a:latin typeface="Calibri"/>
                        </a:rPr>
                        <a:t>Laurent Cariou</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1000" b="0" i="0" u="none" strike="noStrike" dirty="0">
                          <a:solidFill>
                            <a:srgbClr val="000000"/>
                          </a:solidFill>
                          <a:effectLst/>
                          <a:latin typeface="Calibri"/>
                        </a:rPr>
                        <a:t>TG</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219235">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1000" b="0" i="0" u="none" strike="noStrike">
                          <a:solidFill>
                            <a:srgbClr val="000000"/>
                          </a:solidFill>
                          <a:effectLst/>
                          <a:latin typeface="Calibri"/>
                        </a:rPr>
                        <a:t>1256</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1000" b="0" i="0" u="none" strike="noStrike">
                          <a:solidFill>
                            <a:srgbClr val="000000"/>
                          </a:solidFill>
                          <a:effectLst/>
                          <a:latin typeface="Calibri"/>
                        </a:rPr>
                        <a:t>11ax 6GHz Operation</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1000" b="0" i="0" u="none" strike="noStrike">
                          <a:solidFill>
                            <a:srgbClr val="000000"/>
                          </a:solidFill>
                          <a:effectLst/>
                          <a:latin typeface="Calibri"/>
                        </a:rPr>
                        <a:t>George Cherian</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1000" b="0" i="0" u="none" strike="noStrike" dirty="0">
                          <a:solidFill>
                            <a:srgbClr val="000000"/>
                          </a:solidFill>
                          <a:effectLst/>
                          <a:latin typeface="Calibri"/>
                        </a:rPr>
                        <a:t>TG</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219235">
                <a:tc>
                  <a:txBody>
                    <a:bodyPr/>
                    <a:lstStyle/>
                    <a:p>
                      <a:pPr algn="r" fontAlgn="b"/>
                      <a:r>
                        <a:rPr lang="en-US" sz="1000" b="0" i="0" u="none" strike="noStrike">
                          <a:solidFill>
                            <a:srgbClr val="000000"/>
                          </a:solidFill>
                          <a:effectLst/>
                          <a:latin typeface="Calibri"/>
                        </a:rPr>
                        <a:t>2018</a:t>
                      </a:r>
                    </a:p>
                  </a:txBody>
                  <a:tcPr marL="10487" marR="10487" marT="1048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1000" b="0" i="0" u="none" strike="noStrike">
                          <a:solidFill>
                            <a:srgbClr val="000000"/>
                          </a:solidFill>
                          <a:effectLst/>
                          <a:latin typeface="Calibri"/>
                        </a:rPr>
                        <a:t>1489</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d3-0-TXOP operation at 6GHz band</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Liwen Chu (Marvell)</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dirty="0">
                          <a:solidFill>
                            <a:srgbClr val="000000"/>
                          </a:solidFill>
                          <a:effectLst/>
                          <a:latin typeface="Calibri"/>
                        </a:rPr>
                        <a:t>TG</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19235">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1000" b="0" i="0" u="none" strike="noStrike">
                          <a:solidFill>
                            <a:srgbClr val="000000"/>
                          </a:solidFill>
                          <a:effectLst/>
                          <a:latin typeface="Calibri"/>
                        </a:rPr>
                        <a:t>1500</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1000" b="0" i="0" u="none" strike="noStrike">
                          <a:solidFill>
                            <a:srgbClr val="000000"/>
                          </a:solidFill>
                          <a:effectLst/>
                          <a:latin typeface="Calibri"/>
                        </a:rPr>
                        <a:t>CR for 6GHz - 6G Map</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1000" b="0" i="0" u="none" strike="noStrike">
                          <a:solidFill>
                            <a:srgbClr val="000000"/>
                          </a:solidFill>
                          <a:effectLst/>
                          <a:latin typeface="Calibri"/>
                        </a:rPr>
                        <a:t>Laurent Cariou</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dirty="0">
                          <a:solidFill>
                            <a:srgbClr val="000000"/>
                          </a:solidFill>
                          <a:effectLst/>
                          <a:latin typeface="Calibri"/>
                        </a:rPr>
                        <a:t>TG</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9235">
                <a:tc>
                  <a:txBody>
                    <a:bodyPr/>
                    <a:lstStyle/>
                    <a:p>
                      <a:pPr algn="r" fontAlgn="b"/>
                      <a:r>
                        <a:rPr lang="en-US" sz="1000" b="0" i="0" u="none" strike="noStrike">
                          <a:solidFill>
                            <a:srgbClr val="000000"/>
                          </a:solidFill>
                          <a:effectLst/>
                          <a:latin typeface="Calibri"/>
                        </a:rPr>
                        <a:t>2018</a:t>
                      </a:r>
                    </a:p>
                  </a:txBody>
                  <a:tcPr marL="10487" marR="10487" marT="1048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1000" b="0" i="0" u="none" strike="noStrike">
                          <a:solidFill>
                            <a:srgbClr val="000000"/>
                          </a:solidFill>
                          <a:effectLst/>
                          <a:latin typeface="Calibri"/>
                        </a:rPr>
                        <a:t>1508</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CR for multiple BSSID</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Po-Kai Huang (Intel)</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dirty="0">
                          <a:solidFill>
                            <a:srgbClr val="000000"/>
                          </a:solidFill>
                          <a:effectLst/>
                          <a:latin typeface="Calibri"/>
                        </a:rPr>
                        <a:t>TG</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19235">
                <a:tc>
                  <a:txBody>
                    <a:bodyPr/>
                    <a:lstStyle/>
                    <a:p>
                      <a:pPr algn="r" fontAlgn="b"/>
                      <a:r>
                        <a:rPr lang="en-US" sz="1000" b="0" i="0" u="none" strike="noStrike">
                          <a:solidFill>
                            <a:srgbClr val="000000"/>
                          </a:solidFill>
                          <a:effectLst/>
                          <a:latin typeface="Calibri"/>
                        </a:rPr>
                        <a:t>2018</a:t>
                      </a:r>
                    </a:p>
                  </a:txBody>
                  <a:tcPr marL="10487" marR="10487" marT="1048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1000" b="0" i="0" u="none" strike="noStrike">
                          <a:solidFill>
                            <a:srgbClr val="000000"/>
                          </a:solidFill>
                          <a:effectLst/>
                          <a:latin typeface="Calibri"/>
                        </a:rPr>
                        <a:t>1532</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dirty="0" err="1">
                          <a:solidFill>
                            <a:srgbClr val="000000"/>
                          </a:solidFill>
                          <a:effectLst/>
                          <a:latin typeface="Calibri"/>
                        </a:rPr>
                        <a:t>TGax</a:t>
                      </a:r>
                      <a:r>
                        <a:rPr lang="en-US" sz="1000" b="0" i="0" u="none" strike="noStrike" dirty="0">
                          <a:solidFill>
                            <a:srgbClr val="000000"/>
                          </a:solidFill>
                          <a:effectLst/>
                          <a:latin typeface="Calibri"/>
                        </a:rPr>
                        <a:t> Coexistence Assurance Document Comments</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dirty="0" err="1">
                          <a:solidFill>
                            <a:srgbClr val="000000"/>
                          </a:solidFill>
                          <a:effectLst/>
                          <a:latin typeface="Calibri"/>
                        </a:rPr>
                        <a:t>Eldad</a:t>
                      </a:r>
                      <a:r>
                        <a:rPr lang="en-US" sz="1000" b="0" i="0" u="none" strike="noStrike" dirty="0">
                          <a:solidFill>
                            <a:srgbClr val="000000"/>
                          </a:solidFill>
                          <a:effectLst/>
                          <a:latin typeface="Calibri"/>
                        </a:rPr>
                        <a:t> </a:t>
                      </a:r>
                      <a:r>
                        <a:rPr lang="en-US" sz="1000" b="0" i="0" u="none" strike="noStrike" dirty="0" err="1">
                          <a:solidFill>
                            <a:srgbClr val="000000"/>
                          </a:solidFill>
                          <a:effectLst/>
                          <a:latin typeface="Calibri"/>
                        </a:rPr>
                        <a:t>Perahia</a:t>
                      </a:r>
                      <a:endParaRPr lang="en-US" sz="1000" b="0" i="0" u="none" strike="noStrike" dirty="0">
                        <a:solidFill>
                          <a:srgbClr val="000000"/>
                        </a:solidFill>
                        <a:effectLst/>
                        <a:latin typeface="Calibri"/>
                      </a:endParaRP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dirty="0">
                          <a:solidFill>
                            <a:srgbClr val="000000"/>
                          </a:solidFill>
                          <a:effectLst/>
                          <a:latin typeface="Calibri"/>
                        </a:rPr>
                        <a:t>TG</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9235">
                <a:tc>
                  <a:txBody>
                    <a:bodyPr/>
                    <a:lstStyle/>
                    <a:p>
                      <a:pPr algn="r" fontAlgn="b"/>
                      <a:r>
                        <a:rPr lang="en-US" sz="1000" b="0" i="0" u="none" strike="noStrike">
                          <a:solidFill>
                            <a:srgbClr val="000000"/>
                          </a:solidFill>
                          <a:effectLst/>
                          <a:latin typeface="Calibri"/>
                        </a:rPr>
                        <a:t>2018</a:t>
                      </a:r>
                    </a:p>
                  </a:txBody>
                  <a:tcPr marL="10487" marR="10487" marT="1048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1000" b="0" i="0" u="none" strike="noStrike">
                          <a:solidFill>
                            <a:srgbClr val="000000"/>
                          </a:solidFill>
                          <a:effectLst/>
                          <a:latin typeface="Calibri"/>
                        </a:rPr>
                        <a:t>1607</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dirty="0">
                          <a:solidFill>
                            <a:srgbClr val="000000"/>
                          </a:solidFill>
                          <a:effectLst/>
                          <a:latin typeface="Calibri"/>
                        </a:rPr>
                        <a:t>6 GHz operation for 11ax</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dirty="0">
                          <a:solidFill>
                            <a:srgbClr val="000000"/>
                          </a:solidFill>
                          <a:effectLst/>
                          <a:latin typeface="Calibri"/>
                        </a:rPr>
                        <a:t>Ravi </a:t>
                      </a:r>
                      <a:r>
                        <a:rPr lang="en-US" sz="1000" b="0" i="0" u="none" strike="noStrike" dirty="0" err="1">
                          <a:solidFill>
                            <a:srgbClr val="000000"/>
                          </a:solidFill>
                          <a:effectLst/>
                          <a:latin typeface="Calibri"/>
                        </a:rPr>
                        <a:t>Gidvani</a:t>
                      </a:r>
                      <a:r>
                        <a:rPr lang="en-US" sz="1000" b="0" i="0" u="none" strike="noStrike" dirty="0">
                          <a:solidFill>
                            <a:srgbClr val="000000"/>
                          </a:solidFill>
                          <a:effectLst/>
                          <a:latin typeface="Calibri"/>
                        </a:rPr>
                        <a:t> (Samsung)</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dirty="0" smtClean="0">
                          <a:solidFill>
                            <a:srgbClr val="000000"/>
                          </a:solidFill>
                          <a:effectLst/>
                          <a:latin typeface="Calibri"/>
                        </a:rPr>
                        <a:t>TG</a:t>
                      </a:r>
                      <a:endParaRPr lang="en-US" sz="1000" b="0" i="0" u="none" strike="noStrike" dirty="0">
                        <a:solidFill>
                          <a:srgbClr val="000000"/>
                        </a:solidFill>
                        <a:effectLst/>
                        <a:latin typeface="Calibri"/>
                      </a:endParaRP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335636">
                <a:tc>
                  <a:txBody>
                    <a:bodyPr/>
                    <a:lstStyle/>
                    <a:p>
                      <a:pPr algn="r" fontAlgn="b"/>
                      <a:r>
                        <a:rPr lang="en-US" sz="1000" b="0" i="0" u="none" strike="noStrike" dirty="0" smtClean="0">
                          <a:solidFill>
                            <a:srgbClr val="000000"/>
                          </a:solidFill>
                          <a:effectLst/>
                          <a:latin typeface="Calibri"/>
                        </a:rPr>
                        <a:t>2018</a:t>
                      </a:r>
                      <a:endParaRPr lang="en-US" sz="1000" b="0" i="0" u="none" strike="noStrike" dirty="0">
                        <a:solidFill>
                          <a:srgbClr val="000000"/>
                        </a:solidFill>
                        <a:effectLst/>
                        <a:latin typeface="Calibri"/>
                      </a:endParaRPr>
                    </a:p>
                  </a:txBody>
                  <a:tcPr marL="10487" marR="10487" marT="1048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CE6F1"/>
                    </a:solidFill>
                  </a:tcPr>
                </a:tc>
                <a:tc>
                  <a:txBody>
                    <a:bodyPr/>
                    <a:lstStyle/>
                    <a:p>
                      <a:pPr algn="r" fontAlgn="b"/>
                      <a:r>
                        <a:rPr lang="en-US" sz="1000" b="0" i="0" u="none" strike="noStrike" dirty="0" smtClean="0">
                          <a:solidFill>
                            <a:srgbClr val="000000"/>
                          </a:solidFill>
                          <a:effectLst/>
                          <a:latin typeface="Calibri"/>
                        </a:rPr>
                        <a:t>1624</a:t>
                      </a:r>
                      <a:endParaRPr lang="en-US" sz="1000" b="0" i="0" u="none" strike="noStrike" dirty="0">
                        <a:solidFill>
                          <a:srgbClr val="000000"/>
                        </a:solidFill>
                        <a:effectLst/>
                        <a:latin typeface="Calibri"/>
                      </a:endParaRP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CE6F1"/>
                    </a:solidFill>
                  </a:tcPr>
                </a:tc>
                <a:tc>
                  <a:txBody>
                    <a:bodyPr/>
                    <a:lstStyle/>
                    <a:p>
                      <a:pPr algn="l" fontAlgn="b"/>
                      <a:r>
                        <a:rPr lang="en-US" sz="1000" kern="1200" dirty="0" smtClean="0">
                          <a:solidFill>
                            <a:schemeClr val="tx1"/>
                          </a:solidFill>
                          <a:latin typeface="+mn-lt"/>
                          <a:ea typeface="+mn-ea"/>
                          <a:cs typeface="+mn-cs"/>
                        </a:rPr>
                        <a:t>Discovery Channels for 6 GHz band (this is related to discovery channels)</a:t>
                      </a:r>
                      <a:endParaRPr lang="en-US" sz="1000" b="0" i="0" u="none" strike="noStrike" dirty="0">
                        <a:solidFill>
                          <a:srgbClr val="000000"/>
                        </a:solidFill>
                        <a:effectLst/>
                        <a:latin typeface="Calibri"/>
                      </a:endParaRP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CE6F1"/>
                    </a:solidFill>
                  </a:tcPr>
                </a:tc>
                <a:tc>
                  <a:txBody>
                    <a:bodyPr/>
                    <a:lstStyle/>
                    <a:p>
                      <a:pPr algn="l" fontAlgn="b"/>
                      <a:r>
                        <a:rPr lang="en-US" sz="1000" b="0" i="0" u="none" strike="noStrike" dirty="0" smtClean="0">
                          <a:solidFill>
                            <a:srgbClr val="000000"/>
                          </a:solidFill>
                          <a:effectLst/>
                          <a:latin typeface="Calibri"/>
                        </a:rPr>
                        <a:t>Alfred </a:t>
                      </a:r>
                      <a:r>
                        <a:rPr lang="en-US" sz="1000" b="0" i="0" u="none" strike="noStrike" dirty="0" err="1" smtClean="0">
                          <a:solidFill>
                            <a:srgbClr val="000000"/>
                          </a:solidFill>
                          <a:effectLst/>
                          <a:latin typeface="Calibri"/>
                        </a:rPr>
                        <a:t>Asterjadhi</a:t>
                      </a:r>
                      <a:endParaRPr lang="en-US" sz="1000" b="0" i="0" u="none" strike="noStrike" dirty="0">
                        <a:solidFill>
                          <a:srgbClr val="000000"/>
                        </a:solidFill>
                        <a:effectLst/>
                        <a:latin typeface="Calibri"/>
                      </a:endParaRP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CE6F1"/>
                    </a:solidFill>
                  </a:tcPr>
                </a:tc>
                <a:tc>
                  <a:txBody>
                    <a:bodyPr/>
                    <a:lstStyle/>
                    <a:p>
                      <a:pPr algn="l" fontAlgn="b"/>
                      <a:r>
                        <a:rPr lang="en-US" sz="1000" b="0" i="0" u="none" strike="noStrike" dirty="0" smtClean="0">
                          <a:solidFill>
                            <a:srgbClr val="000000"/>
                          </a:solidFill>
                          <a:effectLst/>
                          <a:latin typeface="Calibri"/>
                        </a:rPr>
                        <a:t>TG</a:t>
                      </a:r>
                      <a:endParaRPr lang="en-US" sz="1000" b="0" i="0" u="none" strike="noStrike" dirty="0">
                        <a:solidFill>
                          <a:srgbClr val="000000"/>
                        </a:solidFill>
                        <a:effectLst/>
                        <a:latin typeface="Calibri"/>
                      </a:endParaRP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DCE6F1"/>
                    </a:solidFill>
                  </a:tcPr>
                </a:tc>
              </a:tr>
            </a:tbl>
          </a:graphicData>
        </a:graphic>
      </p:graphicFrame>
      <p:sp>
        <p:nvSpPr>
          <p:cNvPr id="3" name="Date Placeholder 2"/>
          <p:cNvSpPr>
            <a:spLocks noGrp="1"/>
          </p:cNvSpPr>
          <p:nvPr>
            <p:ph type="dt" idx="15"/>
          </p:nvPr>
        </p:nvSpPr>
        <p:spPr/>
        <p:txBody>
          <a:bodyPr/>
          <a:lstStyle/>
          <a:p>
            <a:r>
              <a:rPr lang="en-US" smtClean="0"/>
              <a:t>September 2018</a:t>
            </a:r>
            <a:endParaRPr lang="en-GB" dirty="0"/>
          </a:p>
        </p:txBody>
      </p:sp>
      <p:sp>
        <p:nvSpPr>
          <p:cNvPr id="8" name="Footer Placeholder 7"/>
          <p:cNvSpPr>
            <a:spLocks noGrp="1"/>
          </p:cNvSpPr>
          <p:nvPr>
            <p:ph type="ftr" idx="14"/>
          </p:nvPr>
        </p:nvSpPr>
        <p:spPr/>
        <p:txBody>
          <a:bodyPr/>
          <a:lstStyle/>
          <a:p>
            <a:r>
              <a:rPr lang="en-GB" smtClean="0"/>
              <a:t>Osama Aboul-Magd, Huawei Technologies</a:t>
            </a:r>
            <a:endParaRPr lang="en-GB" dirty="0"/>
          </a:p>
        </p:txBody>
      </p:sp>
    </p:spTree>
    <p:extLst>
      <p:ext uri="{BB962C8B-B14F-4D97-AF65-F5344CB8AC3E}">
        <p14:creationId xmlns:p14="http://schemas.microsoft.com/office/powerpoint/2010/main" val="95749436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September 09-14, </a:t>
            </a:r>
            <a:r>
              <a:rPr lang="en-US" sz="4000" dirty="0">
                <a:latin typeface="Arial" panose="020B0604020202020204" pitchFamily="34" charset="0"/>
              </a:rPr>
              <a:t>2018</a:t>
            </a:r>
          </a:p>
          <a:p>
            <a:pPr algn="ctr">
              <a:lnSpc>
                <a:spcPct val="90000"/>
              </a:lnSpc>
              <a:buFontTx/>
              <a:buNone/>
            </a:pPr>
            <a:r>
              <a:rPr lang="en-US" sz="4000" dirty="0" smtClean="0">
                <a:latin typeface="Arial" panose="020B0604020202020204" pitchFamily="34" charset="0"/>
              </a:rPr>
              <a:t>Big Island, Hawaii</a:t>
            </a:r>
            <a:endParaRPr 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t>
            </a:r>
            <a:r>
              <a:rPr lang="en-US" altLang="en-US" dirty="0" smtClean="0">
                <a:latin typeface="Arial" panose="020B0604020202020204" pitchFamily="34" charset="0"/>
              </a:rPr>
              <a:t>Alfred Asterjadhi </a:t>
            </a:r>
            <a:r>
              <a:rPr lang="en-US" altLang="en-US" dirty="0">
                <a:latin typeface="Arial" panose="020B0604020202020204" pitchFamily="34" charset="0"/>
              </a:rPr>
              <a:t>(Qualcomm)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2" name="Date Placeholder 1"/>
          <p:cNvSpPr>
            <a:spLocks noGrp="1"/>
          </p:cNvSpPr>
          <p:nvPr>
            <p:ph type="dt" idx="15"/>
          </p:nvPr>
        </p:nvSpPr>
        <p:spPr/>
        <p:txBody>
          <a:bodyPr/>
          <a:lstStyle/>
          <a:p>
            <a:r>
              <a:rPr lang="en-US" smtClean="0"/>
              <a:t>September 2018</a:t>
            </a:r>
            <a:endParaRPr lang="en-GB" dirty="0"/>
          </a:p>
        </p:txBody>
      </p:sp>
      <p:sp>
        <p:nvSpPr>
          <p:cNvPr id="3" name="Footer Placeholder 2"/>
          <p:cNvSpPr>
            <a:spLocks noGrp="1"/>
          </p:cNvSpPr>
          <p:nvPr>
            <p:ph type="ftr" idx="14"/>
          </p:nvPr>
        </p:nvSpPr>
        <p:spPr/>
        <p:txBody>
          <a:bodyPr/>
          <a:lstStyle/>
          <a:p>
            <a:r>
              <a:rPr lang="en-GB" smtClean="0"/>
              <a:t>Osama Aboul-Magd, Huawei Technologies</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MAC/MU Submissions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643295324"/>
              </p:ext>
            </p:extLst>
          </p:nvPr>
        </p:nvGraphicFramePr>
        <p:xfrm>
          <a:off x="2514600" y="1752600"/>
          <a:ext cx="4108777" cy="4113232"/>
        </p:xfrm>
        <a:graphic>
          <a:graphicData uri="http://schemas.openxmlformats.org/drawingml/2006/table">
            <a:tbl>
              <a:tblPr/>
              <a:tblGrid>
                <a:gridCol w="360419"/>
                <a:gridCol w="360419"/>
                <a:gridCol w="1951808"/>
                <a:gridCol w="1075712"/>
                <a:gridCol w="360419"/>
              </a:tblGrid>
              <a:tr h="99808">
                <a:tc>
                  <a:txBody>
                    <a:bodyPr/>
                    <a:lstStyle/>
                    <a:p>
                      <a:pPr algn="ctr" fontAlgn="t"/>
                      <a:r>
                        <a:rPr lang="en-US" sz="600" b="1" i="0" u="none" strike="noStrike">
                          <a:solidFill>
                            <a:srgbClr val="FFFFFF"/>
                          </a:solidFill>
                          <a:effectLst/>
                          <a:latin typeface="Calibri"/>
                        </a:rPr>
                        <a:t>Year</a:t>
                      </a:r>
                    </a:p>
                  </a:txBody>
                  <a:tcPr marL="5545" marR="5545" marT="5545" marB="0">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600" b="1" i="0" u="none" strike="noStrike">
                          <a:solidFill>
                            <a:srgbClr val="FFFFFF"/>
                          </a:solidFill>
                          <a:effectLst/>
                          <a:latin typeface="Calibri"/>
                        </a:rPr>
                        <a:t>DCN</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600" b="1" i="0" u="none" strike="noStrike">
                          <a:solidFill>
                            <a:srgbClr val="FFFFFF"/>
                          </a:solidFill>
                          <a:effectLst/>
                          <a:latin typeface="Calibri"/>
                        </a:rPr>
                        <a:t>Title</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600" b="1" i="0" u="none" strike="noStrike">
                          <a:solidFill>
                            <a:srgbClr val="FFFFFF"/>
                          </a:solidFill>
                          <a:effectLst/>
                          <a:latin typeface="Calibri"/>
                        </a:rPr>
                        <a:t>Author (Affiliation)</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US" sz="600" b="1" i="0" u="none" strike="noStrike">
                          <a:solidFill>
                            <a:srgbClr val="FFFFFF"/>
                          </a:solidFill>
                          <a:effectLst/>
                          <a:latin typeface="Calibri"/>
                        </a:rPr>
                        <a:t>Ad Hoc</a:t>
                      </a:r>
                    </a:p>
                  </a:txBody>
                  <a:tcPr marL="5545" marR="5545" marT="5545" marB="0" anchor="b">
                    <a:lnL w="6350" cap="flat" cmpd="sng" algn="ctr">
                      <a:solidFill>
                        <a:srgbClr val="FFFFFF"/>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500" b="0" i="0" u="none" strike="noStrike">
                          <a:solidFill>
                            <a:srgbClr val="000000"/>
                          </a:solidFill>
                          <a:effectLst/>
                          <a:latin typeface="Calibri"/>
                        </a:rPr>
                        <a:t>496</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Disallowed-Sub-Channels</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Matthew Fischer (Broadcom LTD)</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c>
                  <a:txBody>
                    <a:bodyPr/>
                    <a:lstStyle/>
                    <a:p>
                      <a:pPr algn="r" fontAlgn="t"/>
                      <a:r>
                        <a:rPr lang="en-US" sz="500" b="0" i="0" u="none" strike="noStrike">
                          <a:solidFill>
                            <a:srgbClr val="000000"/>
                          </a:solidFill>
                          <a:effectLst/>
                          <a:latin typeface="Calibri"/>
                        </a:rPr>
                        <a:t>946</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c>
                  <a:txBody>
                    <a:bodyPr/>
                    <a:lstStyle/>
                    <a:p>
                      <a:pPr algn="l" fontAlgn="t"/>
                      <a:r>
                        <a:rPr lang="en-US" sz="500" b="0" i="0" u="none" strike="noStrike">
                          <a:solidFill>
                            <a:srgbClr val="000000"/>
                          </a:solidFill>
                          <a:effectLst/>
                          <a:latin typeface="Calibri"/>
                        </a:rPr>
                        <a:t>No Action frames in multi-TID</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c>
                  <a:txBody>
                    <a:bodyPr/>
                    <a:lstStyle/>
                    <a:p>
                      <a:pPr algn="l" fontAlgn="t"/>
                      <a:r>
                        <a:rPr lang="en-US" sz="500" b="0" i="0" u="none" strike="noStrike">
                          <a:solidFill>
                            <a:srgbClr val="000000"/>
                          </a:solidFill>
                          <a:effectLst/>
                          <a:latin typeface="Calibri"/>
                        </a:rPr>
                        <a:t>Robert Stacey (Intel)</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1181</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CR for FTM</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Jonathan Segev (Intel)</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b"/>
                      <a:r>
                        <a:rPr lang="en-US" sz="500" b="0" i="0" u="none" strike="noStrike">
                          <a:solidFill>
                            <a:srgbClr val="000000"/>
                          </a:solidFill>
                          <a:effectLst/>
                          <a:latin typeface="Calibri"/>
                        </a:rPr>
                        <a:t>1189</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CR for NAV Part I</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Po-Kai Huang (Intel)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1211</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MAC CR subclause 27.16.1</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1246</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CR for OMI</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Jarkko Kneckt (Apple)</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t"/>
                      <a:r>
                        <a:rPr lang="en-US" sz="500" b="0" i="0" u="none" strike="noStrike">
                          <a:solidFill>
                            <a:srgbClr val="000000"/>
                          </a:solidFill>
                          <a:effectLst/>
                          <a:latin typeface="Calibri"/>
                        </a:rPr>
                        <a:t>1266</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Resolution for CIDs related to random access - Part 1</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Abhishek Patil (Qualcomm)</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MU</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1320</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Resolution for CIDs related to Multiple BSSID</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Abhishek Patil (Qualcomm)</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500" b="0" i="0" u="none" strike="noStrike">
                          <a:solidFill>
                            <a:srgbClr val="000000"/>
                          </a:solidFill>
                          <a:effectLst/>
                          <a:latin typeface="Calibri"/>
                        </a:rPr>
                        <a:t>1363</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da-DK" sz="500" b="0" i="0" u="none" strike="noStrike">
                          <a:solidFill>
                            <a:srgbClr val="000000"/>
                          </a:solidFill>
                          <a:effectLst/>
                          <a:latin typeface="Calibri"/>
                        </a:rPr>
                        <a:t>CR for CID 16597</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Po-Kai Huang (Intel)</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500" b="0" i="0" u="none" strike="noStrike">
                          <a:solidFill>
                            <a:srgbClr val="000000"/>
                          </a:solidFill>
                          <a:effectLst/>
                          <a:latin typeface="Calibri"/>
                        </a:rPr>
                        <a:t>1415</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SM power save</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Po-Kai Huang (Intel)</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1418</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CR for MU-RTS/CTS part I</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Po-Kai Huang (Intel)</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MU</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500" b="0" i="0" u="none" strike="noStrike">
                          <a:solidFill>
                            <a:srgbClr val="000000"/>
                          </a:solidFill>
                          <a:effectLst/>
                          <a:latin typeface="Calibri"/>
                        </a:rPr>
                        <a:t>1432</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Doze-Transition-Signaling</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Matthew Fischer (Broadcom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500" b="0" i="0" u="none" strike="noStrike">
                          <a:solidFill>
                            <a:srgbClr val="000000"/>
                          </a:solidFill>
                          <a:effectLst/>
                          <a:latin typeface="Calibri"/>
                        </a:rPr>
                        <a:t>1454</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Figure 27-12</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Abhishek Patil (Qualcomm)</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1455</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Resolution for CIDs in 27.5.3.3</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Abhishek Patil (Qualcomm)</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500" b="0" i="0" u="none" strike="noStrike">
                          <a:solidFill>
                            <a:srgbClr val="000000"/>
                          </a:solidFill>
                          <a:effectLst/>
                          <a:latin typeface="Calibri"/>
                        </a:rPr>
                        <a:t>1456</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Resolution for CIDs in 9.3.1.23</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Abhishek Patil (Qualcomm)</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c>
                  <a:txBody>
                    <a:bodyPr/>
                    <a:lstStyle/>
                    <a:p>
                      <a:pPr algn="r" fontAlgn="t"/>
                      <a:r>
                        <a:rPr lang="en-US" sz="500" b="0" i="0" u="none" strike="noStrike">
                          <a:solidFill>
                            <a:srgbClr val="000000"/>
                          </a:solidFill>
                          <a:effectLst/>
                          <a:latin typeface="Calibri"/>
                        </a:rPr>
                        <a:t>1458</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c>
                  <a:txBody>
                    <a:bodyPr/>
                    <a:lstStyle/>
                    <a:p>
                      <a:pPr algn="l" fontAlgn="t"/>
                      <a:r>
                        <a:rPr lang="en-US" sz="500" b="0" i="0" u="none" strike="noStrike">
                          <a:solidFill>
                            <a:srgbClr val="000000"/>
                          </a:solidFill>
                          <a:effectLst/>
                          <a:latin typeface="Calibri"/>
                        </a:rPr>
                        <a:t>CR for Random Access with multiple BSS</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c>
                  <a:txBody>
                    <a:bodyPr/>
                    <a:lstStyle/>
                    <a:p>
                      <a:pPr algn="l" fontAlgn="t"/>
                      <a:r>
                        <a:rPr lang="en-US" sz="500" b="0" i="0" u="none" strike="noStrike">
                          <a:solidFill>
                            <a:srgbClr val="000000"/>
                          </a:solidFill>
                          <a:effectLst/>
                          <a:latin typeface="Calibri"/>
                        </a:rPr>
                        <a:t>Pascal Viger (Canon)</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c>
                  <a:txBody>
                    <a:bodyPr/>
                    <a:lstStyle/>
                    <a:p>
                      <a:pPr algn="l" fontAlgn="b"/>
                      <a:r>
                        <a:rPr lang="en-US" sz="500" b="0" i="0" u="none" strike="noStrike">
                          <a:solidFill>
                            <a:srgbClr val="000000"/>
                          </a:solidFill>
                          <a:effectLst/>
                          <a:latin typeface="Calibri"/>
                        </a:rPr>
                        <a:t>MU</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1465</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MAC-CR-9-4-2-200</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t"/>
                      <a:r>
                        <a:rPr lang="en-US" sz="500" b="0" i="0" u="none" strike="noStrike">
                          <a:solidFill>
                            <a:srgbClr val="000000"/>
                          </a:solidFill>
                          <a:effectLst/>
                          <a:latin typeface="Calibri"/>
                        </a:rPr>
                        <a:t>1466</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MAC-CR-10-43-1</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t"/>
                      <a:r>
                        <a:rPr lang="en-US" sz="500" b="0" i="0" u="none" strike="noStrike">
                          <a:solidFill>
                            <a:srgbClr val="000000"/>
                          </a:solidFill>
                          <a:effectLst/>
                          <a:latin typeface="Calibri"/>
                        </a:rPr>
                        <a:t>1467</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MAC-CR-subclause-27.16.1-non-6GHz related</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1468</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MAC-CR-27-7-7</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t"/>
                      <a:r>
                        <a:rPr lang="en-US" sz="500" b="0" i="0" u="none" strike="noStrike">
                          <a:solidFill>
                            <a:srgbClr val="000000"/>
                          </a:solidFill>
                          <a:effectLst/>
                          <a:latin typeface="Calibri"/>
                        </a:rPr>
                        <a:t>1469</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MAC-CR-27-7-6</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500" b="0" i="0" u="none" strike="noStrike">
                          <a:solidFill>
                            <a:srgbClr val="000000"/>
                          </a:solidFill>
                          <a:effectLst/>
                          <a:latin typeface="Calibri"/>
                        </a:rPr>
                        <a:t>1470</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MAC-CR-27-7-5</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500" b="0" i="0" u="none" strike="noStrike">
                          <a:solidFill>
                            <a:srgbClr val="000000"/>
                          </a:solidFill>
                          <a:effectLst/>
                          <a:latin typeface="Calibri"/>
                        </a:rPr>
                        <a:t>1471</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MAC-CR-subclause-27.16.1-6GHz related</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500" b="0" i="0" u="none" strike="noStrike">
                          <a:solidFill>
                            <a:srgbClr val="000000"/>
                          </a:solidFill>
                          <a:effectLst/>
                          <a:latin typeface="Calibri"/>
                        </a:rPr>
                        <a:t>1472</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MAC-CR-27-7-4</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500" b="0" i="0" u="none" strike="noStrike">
                          <a:solidFill>
                            <a:srgbClr val="000000"/>
                          </a:solidFill>
                          <a:effectLst/>
                          <a:latin typeface="Calibri"/>
                        </a:rPr>
                        <a:t>1473</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MAC-CR-misc_part 1</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500" b="0" i="0" u="none" strike="noStrike">
                          <a:solidFill>
                            <a:srgbClr val="000000"/>
                          </a:solidFill>
                          <a:effectLst/>
                          <a:latin typeface="Calibri"/>
                        </a:rPr>
                        <a:t>1474</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MAC-CR-27-7-2</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500" b="0" i="0" u="none" strike="noStrike">
                          <a:solidFill>
                            <a:srgbClr val="000000"/>
                          </a:solidFill>
                          <a:effectLst/>
                          <a:latin typeface="Calibri"/>
                        </a:rPr>
                        <a:t>1484</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comment-resolution-27.15.2</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Liwen Chu (Marvell)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500" b="0" i="0" u="none" strike="noStrike">
                          <a:solidFill>
                            <a:srgbClr val="000000"/>
                          </a:solidFill>
                          <a:effectLst/>
                          <a:latin typeface="Calibri"/>
                        </a:rPr>
                        <a:t>1485</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d3-0-comment-resolution-27.5.3.2.1</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Liwen Chu (Marvell)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500" b="0" i="0" u="none" strike="noStrike">
                          <a:solidFill>
                            <a:srgbClr val="000000"/>
                          </a:solidFill>
                          <a:effectLst/>
                          <a:latin typeface="Calibri"/>
                        </a:rPr>
                        <a:t>1486</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d3-0-comment-resolution-27.5.3.5</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Liwen Chu (Marvell)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500" b="0" i="0" u="none" strike="noStrike">
                          <a:solidFill>
                            <a:srgbClr val="000000"/>
                          </a:solidFill>
                          <a:effectLst/>
                          <a:latin typeface="Calibri"/>
                        </a:rPr>
                        <a:t>1487</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d3-0-comment-resolution-27.5.3.2.3</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Liwen Chu (Marvell)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500" b="0" i="0" u="none" strike="noStrike">
                          <a:solidFill>
                            <a:srgbClr val="000000"/>
                          </a:solidFill>
                          <a:effectLst/>
                          <a:latin typeface="Calibri"/>
                        </a:rPr>
                        <a:t>1488</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d3-0-comment-resolution-27.5.3.4</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Liwen Chu (Marvell)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t"/>
                      <a:r>
                        <a:rPr lang="en-US" sz="500" b="0" i="0" u="none" strike="noStrike">
                          <a:solidFill>
                            <a:srgbClr val="000000"/>
                          </a:solidFill>
                          <a:effectLst/>
                          <a:latin typeface="Calibri"/>
                        </a:rPr>
                        <a:t>1496</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CR for MU EDCA parameters</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Laurent Cariou</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MU</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1497</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CR for OPS</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Laurent Cariou</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500" b="0" i="0" u="none" strike="noStrike">
                          <a:solidFill>
                            <a:srgbClr val="000000"/>
                          </a:solidFill>
                          <a:effectLst/>
                          <a:latin typeface="Calibri"/>
                        </a:rPr>
                        <a:t>1498</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da-DK" sz="500" b="0" i="0" u="none" strike="noStrike">
                          <a:solidFill>
                            <a:srgbClr val="000000"/>
                          </a:solidFill>
                          <a:effectLst/>
                          <a:latin typeface="Calibri"/>
                        </a:rPr>
                        <a:t>CR for 27.5.6</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Laurent Cariou</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500" b="0" i="0" u="none" strike="noStrike">
                          <a:solidFill>
                            <a:srgbClr val="000000"/>
                          </a:solidFill>
                          <a:effectLst/>
                          <a:latin typeface="Calibri"/>
                        </a:rPr>
                        <a:t>1501</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Ack-related-CIDs-Sec-27.4</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George Cherian (Qualcomm)</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b"/>
                      <a:r>
                        <a:rPr lang="en-US" sz="500" b="0" i="0" u="none" strike="noStrike">
                          <a:solidFill>
                            <a:srgbClr val="000000"/>
                          </a:solidFill>
                          <a:effectLst/>
                          <a:latin typeface="Calibri"/>
                        </a:rPr>
                        <a:t>1502</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Differentiating TB from non-TB sounding</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Robert Stacey (Intel)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500" b="0" i="0" u="none" strike="noStrike">
                          <a:solidFill>
                            <a:srgbClr val="000000"/>
                          </a:solidFill>
                          <a:effectLst/>
                          <a:latin typeface="Calibri"/>
                        </a:rPr>
                        <a:t>1503</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lb233-cr-tua-access-delay</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Yongho Seok (MediaTek)</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b"/>
                      <a:r>
                        <a:rPr lang="en-US" sz="500" b="0" i="0" u="none" strike="noStrike">
                          <a:solidFill>
                            <a:srgbClr val="000000"/>
                          </a:solidFill>
                          <a:effectLst/>
                          <a:latin typeface="Calibri"/>
                        </a:rPr>
                        <a:t>1504</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lb233-cr-a-control-subfield</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Yongho Seok (MediaTek)</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500" b="0" i="0" u="none" strike="noStrike">
                          <a:solidFill>
                            <a:srgbClr val="000000"/>
                          </a:solidFill>
                          <a:effectLst/>
                          <a:latin typeface="Calibri"/>
                        </a:rPr>
                        <a:t>1505</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lb233-cr-mac-txvector</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Yongho Seok (MediaTek)</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500" b="0" i="0" u="none" strike="noStrike">
                          <a:solidFill>
                            <a:srgbClr val="000000"/>
                          </a:solidFill>
                          <a:effectLst/>
                          <a:latin typeface="Calibri"/>
                        </a:rPr>
                        <a:t>1506</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lb233-cr-er-beacon</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Yongho Seok (MediaTek)</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500" b="0" i="0" u="none" strike="noStrike">
                          <a:solidFill>
                            <a:srgbClr val="000000"/>
                          </a:solidFill>
                          <a:effectLst/>
                          <a:latin typeface="Calibri"/>
                        </a:rPr>
                        <a:t>1507</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CR for Co-located BSS</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Po-Kai Huang (Intel)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500" b="0" i="0" u="none" strike="noStrike">
                          <a:solidFill>
                            <a:srgbClr val="000000"/>
                          </a:solidFill>
                          <a:effectLst/>
                          <a:latin typeface="Calibri"/>
                        </a:rPr>
                        <a:t>1511</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fi-FI" sz="500" b="0" i="0" u="none" strike="noStrike">
                          <a:solidFill>
                            <a:srgbClr val="000000"/>
                          </a:solidFill>
                          <a:effectLst/>
                          <a:latin typeface="Calibri"/>
                        </a:rPr>
                        <a:t>LB233 CR on CID 17024</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Ming Gan (Huawei)</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b"/>
                      <a:r>
                        <a:rPr lang="en-US" sz="500" b="0" i="0" u="none" strike="noStrike">
                          <a:solidFill>
                            <a:srgbClr val="000000"/>
                          </a:solidFill>
                          <a:effectLst/>
                          <a:latin typeface="Calibri"/>
                        </a:rPr>
                        <a:t>1512</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LB233 CR on MU Cascading</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Ming Gan (Huawei)</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MU</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b"/>
                      <a:r>
                        <a:rPr lang="en-US" sz="500" b="0" i="0" u="none" strike="noStrike">
                          <a:solidFill>
                            <a:srgbClr val="000000"/>
                          </a:solidFill>
                          <a:effectLst/>
                          <a:latin typeface="Calibri"/>
                        </a:rPr>
                        <a:t>1515</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CR BQR section 27.5.2</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Zhou Lan (Broadcom Inc.)</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b"/>
                      <a:r>
                        <a:rPr lang="en-US" sz="500" b="0" i="0" u="none" strike="noStrike">
                          <a:solidFill>
                            <a:srgbClr val="000000"/>
                          </a:solidFill>
                          <a:effectLst/>
                          <a:latin typeface="Calibri"/>
                        </a:rPr>
                        <a:t>1516</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CR BQR section 9</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Zhou Lan (Broadcom Inc.)</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500" b="0" i="0" u="none" strike="noStrike">
                          <a:solidFill>
                            <a:srgbClr val="000000"/>
                          </a:solidFill>
                          <a:effectLst/>
                          <a:latin typeface="Calibri"/>
                        </a:rPr>
                        <a:t>1519</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CR on control response</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Robert Stacey (Intel)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r" fontAlgn="b"/>
                      <a:r>
                        <a:rPr lang="en-US" sz="500" b="0" i="0" u="none" strike="noStrike">
                          <a:solidFill>
                            <a:srgbClr val="000000"/>
                          </a:solidFill>
                          <a:effectLst/>
                          <a:latin typeface="Calibri"/>
                        </a:rPr>
                        <a:t>1548</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l" fontAlgn="b"/>
                      <a:r>
                        <a:rPr lang="da-DK" sz="500" b="0" i="0" u="none" strike="noStrike">
                          <a:solidFill>
                            <a:srgbClr val="000000"/>
                          </a:solidFill>
                          <a:effectLst/>
                          <a:latin typeface="Calibri"/>
                        </a:rPr>
                        <a:t>CR for CID 15105</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l" fontAlgn="b"/>
                      <a:r>
                        <a:rPr lang="en-US" sz="500" b="0" i="0" u="none" strike="noStrike">
                          <a:solidFill>
                            <a:srgbClr val="000000"/>
                          </a:solidFill>
                          <a:effectLst/>
                          <a:latin typeface="Calibri"/>
                        </a:rPr>
                        <a:t>Kiseon Ryu (LG Electronics)</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l" fontAlgn="b"/>
                      <a:r>
                        <a:rPr lang="en-US" sz="500" b="0" i="0" u="none" strike="noStrike" dirty="0">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B8CCE4"/>
                    </a:solidFill>
                  </a:tcPr>
                </a:tc>
              </a:tr>
            </a:tbl>
          </a:graphicData>
        </a:graphic>
      </p:graphicFrame>
      <p:sp>
        <p:nvSpPr>
          <p:cNvPr id="3" name="Date Placeholder 2"/>
          <p:cNvSpPr>
            <a:spLocks noGrp="1"/>
          </p:cNvSpPr>
          <p:nvPr>
            <p:ph type="dt" idx="15"/>
          </p:nvPr>
        </p:nvSpPr>
        <p:spPr/>
        <p:txBody>
          <a:bodyPr/>
          <a:lstStyle/>
          <a:p>
            <a:r>
              <a:rPr lang="en-US" smtClean="0"/>
              <a:t>September 2018</a:t>
            </a:r>
            <a:endParaRPr lang="en-GB" dirty="0"/>
          </a:p>
        </p:txBody>
      </p:sp>
      <p:sp>
        <p:nvSpPr>
          <p:cNvPr id="8" name="Footer Placeholder 7"/>
          <p:cNvSpPr>
            <a:spLocks noGrp="1"/>
          </p:cNvSpPr>
          <p:nvPr>
            <p:ph type="ftr" idx="14"/>
          </p:nvPr>
        </p:nvSpPr>
        <p:spPr/>
        <p:txBody>
          <a:bodyPr/>
          <a:lstStyle/>
          <a:p>
            <a:r>
              <a:rPr lang="en-GB" smtClean="0"/>
              <a:t>Osama Aboul-Magd, Huawei Technologies</a:t>
            </a:r>
            <a:endParaRPr lang="en-GB" dirty="0"/>
          </a:p>
        </p:txBody>
      </p:sp>
    </p:spTree>
    <p:extLst>
      <p:ext uri="{BB962C8B-B14F-4D97-AF65-F5344CB8AC3E}">
        <p14:creationId xmlns:p14="http://schemas.microsoft.com/office/powerpoint/2010/main" val="739641682"/>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July 2018</a:t>
            </a:r>
            <a:endParaRPr lang="en-US" dirty="0"/>
          </a:p>
        </p:txBody>
      </p:sp>
      <p:sp>
        <p:nvSpPr>
          <p:cNvPr id="3" name="Content Placeholder 2"/>
          <p:cNvSpPr>
            <a:spLocks noGrp="1"/>
          </p:cNvSpPr>
          <p:nvPr>
            <p:ph idx="1"/>
          </p:nvPr>
        </p:nvSpPr>
        <p:spPr>
          <a:xfrm>
            <a:off x="685800" y="1676400"/>
            <a:ext cx="7770813" cy="4113213"/>
          </a:xfrm>
        </p:spPr>
        <p:txBody>
          <a:bodyPr/>
          <a:lstStyle/>
          <a:p>
            <a:pPr>
              <a:buFont typeface="Arial"/>
              <a:buChar char="•"/>
            </a:pPr>
            <a:r>
              <a:rPr lang="en-CA" dirty="0"/>
              <a:t>The TG started the resolution of comments received on draft D3.0 </a:t>
            </a:r>
          </a:p>
          <a:p>
            <a:pPr>
              <a:buFont typeface="Arial"/>
              <a:buChar char="•"/>
            </a:pPr>
            <a:r>
              <a:rPr lang="en-CA" dirty="0"/>
              <a:t>Members of 802.19 WG were invited to make a presentation on their concerns related to the TG Coexistence Assurance document.</a:t>
            </a:r>
          </a:p>
          <a:p>
            <a:pPr>
              <a:buFont typeface="Arial"/>
              <a:buChar char="•"/>
            </a:pPr>
            <a:r>
              <a:rPr lang="en-CA" dirty="0"/>
              <a:t>The TG approved the proposed the PAR extension request and the revised CSD accommodating comments received from 802.3 WG.</a:t>
            </a:r>
          </a:p>
          <a:p>
            <a:pPr>
              <a:buFont typeface="Arial"/>
              <a:buChar char="•"/>
            </a:pPr>
            <a:r>
              <a:rPr lang="en-CA" dirty="0"/>
              <a:t>The TG prepared and approved a liaison response to </a:t>
            </a:r>
            <a:r>
              <a:rPr lang="en-CA" dirty="0" smtClean="0"/>
              <a:t>WBA</a:t>
            </a:r>
            <a:endParaRPr lang="en-CA"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
        <p:nvSpPr>
          <p:cNvPr id="8" name="Footer Placeholder 7"/>
          <p:cNvSpPr>
            <a:spLocks noGrp="1"/>
          </p:cNvSpPr>
          <p:nvPr>
            <p:ph type="ftr" idx="14"/>
          </p:nvPr>
        </p:nvSpPr>
        <p:spPr/>
        <p:txBody>
          <a:bodyPr/>
          <a:lstStyle/>
          <a:p>
            <a:r>
              <a:rPr lang="en-GB" smtClean="0"/>
              <a:t>Osama Aboul-Magd, Huawei Technologies</a:t>
            </a:r>
            <a:endParaRPr lang="en-GB" dirty="0"/>
          </a:p>
        </p:txBody>
      </p:sp>
    </p:spTree>
    <p:extLst>
      <p:ext uri="{BB962C8B-B14F-4D97-AF65-F5344CB8AC3E}">
        <p14:creationId xmlns:p14="http://schemas.microsoft.com/office/powerpoint/2010/main" val="2264694635"/>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July 2018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July 2018 Plenary meeting </a:t>
            </a:r>
            <a:r>
              <a:rPr lang="en-US" altLang="en-US" sz="2000" dirty="0"/>
              <a:t>to today:  </a:t>
            </a:r>
            <a:endParaRPr lang="en-US" altLang="en-US" sz="2000" dirty="0" smtClean="0"/>
          </a:p>
          <a:p>
            <a:pPr lvl="1">
              <a:buFont typeface="Arial" panose="020B0604020202020204" pitchFamily="34" charset="0"/>
              <a:buChar char="•"/>
            </a:pPr>
            <a:r>
              <a:rPr lang="en-US" altLang="en-US" sz="1600" dirty="0">
                <a:hlinkClick r:id="rId2"/>
              </a:rPr>
              <a:t>https://mentor.ieee.org/802.11/dcn/18/11-18-1093-00-00ax-tgax-july-2018-san-diego-meeting-</a:t>
            </a:r>
            <a:r>
              <a:rPr lang="en-US" altLang="en-US" sz="1600" dirty="0" smtClean="0">
                <a:hlinkClick r:id="rId2"/>
              </a:rPr>
              <a:t>minutes.docx</a:t>
            </a:r>
            <a:r>
              <a:rPr lang="en-US" altLang="en-US" sz="1600" dirty="0" smtClean="0"/>
              <a:t> </a:t>
            </a:r>
            <a:endParaRPr lang="en-US" altLang="en-US" sz="1600" dirty="0"/>
          </a:p>
          <a:p>
            <a:pPr lvl="1">
              <a:buFont typeface="Arial" panose="020B0604020202020204" pitchFamily="34" charset="0"/>
              <a:buChar char="•"/>
            </a:pPr>
            <a:r>
              <a:rPr lang="en-US" altLang="en-US" sz="1600" dirty="0">
                <a:hlinkClick r:id="rId3"/>
              </a:rPr>
              <a:t>https://mentor.ieee.org/802.11/dcn/18/11-18-1568-00-00ax-sept-2018-san-jose-phy-ad-hoc-meeting-</a:t>
            </a:r>
            <a:r>
              <a:rPr lang="en-US" altLang="en-US" sz="1600" dirty="0" smtClean="0">
                <a:hlinkClick r:id="rId3"/>
              </a:rPr>
              <a:t>minutes.docx</a:t>
            </a:r>
            <a:r>
              <a:rPr lang="en-US" altLang="en-US" sz="1600" dirty="0" smtClean="0"/>
              <a:t> </a:t>
            </a:r>
            <a:endParaRPr lang="en-US" altLang="en-US" sz="1600" dirty="0"/>
          </a:p>
          <a:p>
            <a:pPr>
              <a:buFont typeface="Arial" panose="020B0604020202020204" pitchFamily="34" charset="0"/>
              <a:buChar char="•"/>
            </a:pPr>
            <a:r>
              <a:rPr lang="en-US" altLang="en-US" sz="2000" dirty="0"/>
              <a:t>Move:	</a:t>
            </a:r>
            <a:r>
              <a:rPr lang="en-US" altLang="en-US" sz="2000" dirty="0" smtClean="0"/>
              <a:t>Allan Jones</a:t>
            </a:r>
            <a:r>
              <a:rPr lang="en-US" altLang="en-US" sz="2000" dirty="0"/>
              <a:t>	Second</a:t>
            </a:r>
            <a:r>
              <a:rPr lang="en-US" altLang="en-US" sz="2000" dirty="0" smtClean="0"/>
              <a:t>: Bin </a:t>
            </a:r>
            <a:r>
              <a:rPr lang="en-US" altLang="en-US" sz="2000" dirty="0" err="1" smtClean="0"/>
              <a:t>Tian</a:t>
            </a:r>
            <a:endParaRPr lang="en-US" altLang="en-US" sz="2000" dirty="0" smtClean="0"/>
          </a:p>
          <a:p>
            <a:pPr>
              <a:buFont typeface="Arial" panose="020B0604020202020204" pitchFamily="34" charset="0"/>
              <a:buChar char="•"/>
            </a:pPr>
            <a:r>
              <a:rPr lang="en-US" altLang="en-US" sz="2000" dirty="0" smtClean="0"/>
              <a:t>Accepted with no objection</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
        <p:nvSpPr>
          <p:cNvPr id="8" name="Footer Placeholder 7"/>
          <p:cNvSpPr>
            <a:spLocks noGrp="1"/>
          </p:cNvSpPr>
          <p:nvPr>
            <p:ph type="ftr" idx="14"/>
          </p:nvPr>
        </p:nvSpPr>
        <p:spPr/>
        <p:txBody>
          <a:bodyPr/>
          <a:lstStyle/>
          <a:p>
            <a:r>
              <a:rPr lang="en-GB" smtClean="0"/>
              <a:t>Osama Aboul-Magd, Huawei Technologies</a:t>
            </a:r>
            <a:endParaRPr lang="en-GB" dirty="0"/>
          </a:p>
        </p:txBody>
      </p:sp>
    </p:spTree>
    <p:extLst>
      <p:ext uri="{BB962C8B-B14F-4D97-AF65-F5344CB8AC3E}">
        <p14:creationId xmlns:p14="http://schemas.microsoft.com/office/powerpoint/2010/main" val="1843704427"/>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0813" cy="1065213"/>
          </a:xfrm>
        </p:spPr>
        <p:txBody>
          <a:bodyPr/>
          <a:lstStyle/>
          <a:p>
            <a:r>
              <a:rPr lang="en-US" dirty="0" smtClean="0"/>
              <a:t>Timeline</a:t>
            </a:r>
            <a:endParaRPr lang="en-US" dirty="0"/>
          </a:p>
        </p:txBody>
      </p:sp>
      <p:sp>
        <p:nvSpPr>
          <p:cNvPr id="3" name="Content Placeholder 2"/>
          <p:cNvSpPr>
            <a:spLocks noGrp="1"/>
          </p:cNvSpPr>
          <p:nvPr>
            <p:ph idx="1"/>
          </p:nvPr>
        </p:nvSpPr>
        <p:spPr>
          <a:xfrm>
            <a:off x="381000" y="1447800"/>
            <a:ext cx="8458200" cy="4113213"/>
          </a:xfrm>
        </p:spPr>
        <p:txBody>
          <a:bodyPr/>
          <a:lstStyle/>
          <a:p>
            <a:pPr>
              <a:buFont typeface="Arial" panose="020B0604020202020204" pitchFamily="34" charset="0"/>
              <a:buChar char="•"/>
            </a:pPr>
            <a:r>
              <a:rPr lang="en-US" altLang="zh-CN" sz="1600" dirty="0" smtClean="0"/>
              <a:t>September </a:t>
            </a:r>
            <a:r>
              <a:rPr lang="en-US" altLang="zh-CN" sz="1600" dirty="0"/>
              <a:t>2014: start of the TG</a:t>
            </a:r>
          </a:p>
          <a:p>
            <a:pPr>
              <a:buFont typeface="Arial" panose="020B0604020202020204" pitchFamily="34" charset="0"/>
              <a:buChar char="•"/>
            </a:pPr>
            <a:r>
              <a:rPr lang="en-US" altLang="zh-CN" sz="1600" dirty="0"/>
              <a:t>Nov. 2014: First draft of the TG SFD was approved</a:t>
            </a:r>
          </a:p>
          <a:p>
            <a:pPr>
              <a:buFont typeface="Arial" panose="020B0604020202020204" pitchFamily="34" charset="0"/>
              <a:buChar char="•"/>
            </a:pPr>
            <a:r>
              <a:rPr lang="en-US" altLang="zh-CN" sz="1600" dirty="0"/>
              <a:t>Jan. 2016: proposed TG draft</a:t>
            </a:r>
          </a:p>
          <a:p>
            <a:pPr>
              <a:buFont typeface="Arial" panose="020B0604020202020204" pitchFamily="34" charset="0"/>
              <a:buChar char="•"/>
            </a:pPr>
            <a:r>
              <a:rPr lang="en-US" altLang="zh-CN" sz="1600" dirty="0" smtClean="0"/>
              <a:t>September </a:t>
            </a:r>
            <a:r>
              <a:rPr lang="en-US" altLang="zh-CN" sz="1600" dirty="0"/>
              <a:t>2016: Draft D0.1 was approved and CC started</a:t>
            </a:r>
          </a:p>
          <a:p>
            <a:pPr>
              <a:buFont typeface="Arial" panose="020B0604020202020204" pitchFamily="34" charset="0"/>
              <a:buChar char="•"/>
            </a:pPr>
            <a:r>
              <a:rPr lang="en-US" altLang="zh-CN" sz="1600" dirty="0">
                <a:solidFill>
                  <a:srgbClr val="FF0000"/>
                </a:solidFill>
              </a:rPr>
              <a:t>November 2016: Draft 1.0 and WG letter ballot – Failed (57.77%)</a:t>
            </a:r>
          </a:p>
          <a:p>
            <a:pPr lvl="1">
              <a:buFont typeface="Arial" panose="020B0604020202020204" pitchFamily="34" charset="0"/>
              <a:buChar char="•"/>
            </a:pPr>
            <a:r>
              <a:rPr lang="en-US" altLang="zh-CN" sz="1100" dirty="0">
                <a:solidFill>
                  <a:srgbClr val="FF0000"/>
                </a:solidFill>
              </a:rPr>
              <a:t>LB-225: opened Dec. 1</a:t>
            </a:r>
            <a:r>
              <a:rPr lang="en-US" altLang="zh-CN" sz="1100" baseline="30000" dirty="0">
                <a:solidFill>
                  <a:srgbClr val="FF0000"/>
                </a:solidFill>
              </a:rPr>
              <a:t>st</a:t>
            </a:r>
            <a:r>
              <a:rPr lang="en-US" altLang="zh-CN" sz="1100" dirty="0">
                <a:solidFill>
                  <a:srgbClr val="FF0000"/>
                </a:solidFill>
              </a:rPr>
              <a:t> 2016 and closed </a:t>
            </a:r>
            <a:r>
              <a:rPr lang="en-US" altLang="zh-CN" sz="1100" dirty="0" smtClean="0">
                <a:solidFill>
                  <a:srgbClr val="FF0000"/>
                </a:solidFill>
              </a:rPr>
              <a:t>January </a:t>
            </a:r>
            <a:r>
              <a:rPr lang="en-US" altLang="zh-CN" sz="1100" dirty="0">
                <a:solidFill>
                  <a:srgbClr val="FF0000"/>
                </a:solidFill>
              </a:rPr>
              <a:t>8</a:t>
            </a:r>
            <a:r>
              <a:rPr lang="en-US" altLang="zh-CN" sz="1100" baseline="30000" dirty="0">
                <a:solidFill>
                  <a:srgbClr val="FF0000"/>
                </a:solidFill>
              </a:rPr>
              <a:t>th</a:t>
            </a:r>
            <a:r>
              <a:rPr lang="en-US" altLang="zh-CN" sz="1100" dirty="0">
                <a:solidFill>
                  <a:srgbClr val="FF0000"/>
                </a:solidFill>
              </a:rPr>
              <a:t> 2017</a:t>
            </a:r>
          </a:p>
          <a:p>
            <a:pPr>
              <a:buFont typeface="Arial" panose="020B0604020202020204" pitchFamily="34" charset="0"/>
              <a:buChar char="•"/>
            </a:pPr>
            <a:r>
              <a:rPr lang="en-US" altLang="zh-CN" sz="1600" dirty="0">
                <a:solidFill>
                  <a:srgbClr val="FF0000"/>
                </a:solidFill>
              </a:rPr>
              <a:t>September 2017: Draft 2.0 and WG letter ballot – Failed (62.84%)</a:t>
            </a:r>
          </a:p>
          <a:p>
            <a:pPr lvl="1">
              <a:buFont typeface="Arial" panose="020B0604020202020204" pitchFamily="34" charset="0"/>
              <a:buChar char="•"/>
            </a:pPr>
            <a:r>
              <a:rPr lang="en-US" altLang="zh-CN" sz="1100" dirty="0">
                <a:solidFill>
                  <a:srgbClr val="FF0000"/>
                </a:solidFill>
              </a:rPr>
              <a:t>LB-230: opened Oct 5</a:t>
            </a:r>
            <a:r>
              <a:rPr lang="en-US" altLang="zh-CN" sz="1100" baseline="30000" dirty="0">
                <a:solidFill>
                  <a:srgbClr val="FF0000"/>
                </a:solidFill>
              </a:rPr>
              <a:t>th</a:t>
            </a:r>
            <a:r>
              <a:rPr lang="en-US" altLang="zh-CN" sz="1100" dirty="0">
                <a:solidFill>
                  <a:srgbClr val="FF0000"/>
                </a:solidFill>
              </a:rPr>
              <a:t> and closed Nov 4</a:t>
            </a:r>
            <a:r>
              <a:rPr lang="en-US" altLang="zh-CN" sz="1100" baseline="30000" dirty="0">
                <a:solidFill>
                  <a:srgbClr val="FF0000"/>
                </a:solidFill>
              </a:rPr>
              <a:t>th</a:t>
            </a:r>
            <a:r>
              <a:rPr lang="en-US" altLang="zh-CN" sz="1100" dirty="0">
                <a:solidFill>
                  <a:srgbClr val="FF0000"/>
                </a:solidFill>
              </a:rPr>
              <a:t>, 2017</a:t>
            </a:r>
          </a:p>
          <a:p>
            <a:pPr>
              <a:buFont typeface="Arial" panose="020B0604020202020204" pitchFamily="34" charset="0"/>
              <a:buChar char="•"/>
            </a:pPr>
            <a:r>
              <a:rPr lang="en-CA" altLang="zh-CN" sz="1600" dirty="0" smtClean="0">
                <a:solidFill>
                  <a:schemeClr val="tx1"/>
                </a:solidFill>
              </a:rPr>
              <a:t>May </a:t>
            </a:r>
            <a:r>
              <a:rPr lang="en-CA" altLang="zh-CN" sz="1600" dirty="0">
                <a:solidFill>
                  <a:schemeClr val="tx1"/>
                </a:solidFill>
              </a:rPr>
              <a:t>2018: Draft 3.0 and WG letter </a:t>
            </a:r>
            <a:r>
              <a:rPr lang="en-CA" altLang="zh-CN" sz="1600" dirty="0" smtClean="0">
                <a:solidFill>
                  <a:schemeClr val="tx1"/>
                </a:solidFill>
              </a:rPr>
              <a:t>Ballot.</a:t>
            </a:r>
          </a:p>
          <a:p>
            <a:pPr lvl="1">
              <a:buFont typeface="Arial" panose="020B0604020202020204" pitchFamily="34" charset="0"/>
              <a:buChar char="•"/>
            </a:pPr>
            <a:r>
              <a:rPr lang="en-CA" altLang="zh-CN" sz="1400" b="1" dirty="0" smtClean="0">
                <a:solidFill>
                  <a:srgbClr val="00B050"/>
                </a:solidFill>
              </a:rPr>
              <a:t>LB-233: Opened June 1</a:t>
            </a:r>
            <a:r>
              <a:rPr lang="en-CA" altLang="zh-CN" sz="1400" b="1" baseline="30000" dirty="0" smtClean="0">
                <a:solidFill>
                  <a:srgbClr val="00B050"/>
                </a:solidFill>
              </a:rPr>
              <a:t>st</a:t>
            </a:r>
            <a:r>
              <a:rPr lang="en-CA" altLang="zh-CN" sz="1400" b="1" dirty="0" smtClean="0">
                <a:solidFill>
                  <a:srgbClr val="00B050"/>
                </a:solidFill>
              </a:rPr>
              <a:t> and closed July 1</a:t>
            </a:r>
            <a:r>
              <a:rPr lang="en-CA" altLang="zh-CN" sz="1400" b="1" baseline="30000" dirty="0" smtClean="0">
                <a:solidFill>
                  <a:srgbClr val="00B050"/>
                </a:solidFill>
              </a:rPr>
              <a:t>st</a:t>
            </a:r>
            <a:r>
              <a:rPr lang="en-CA" altLang="zh-CN" sz="1400" b="1" dirty="0" smtClean="0">
                <a:solidFill>
                  <a:srgbClr val="00B050"/>
                </a:solidFill>
              </a:rPr>
              <a:t>, 2018 – Passed (86.5%)</a:t>
            </a:r>
            <a:endParaRPr lang="en-CA" altLang="zh-CN" sz="1400" b="1" dirty="0">
              <a:solidFill>
                <a:srgbClr val="00B050"/>
              </a:solidFill>
            </a:endParaRPr>
          </a:p>
          <a:p>
            <a:pPr>
              <a:buFont typeface="Arial" panose="020B0604020202020204" pitchFamily="34" charset="0"/>
              <a:buChar char="•"/>
            </a:pPr>
            <a:r>
              <a:rPr lang="en-CA" altLang="zh-CN" sz="1600" strike="sngStrike" dirty="0" smtClean="0">
                <a:solidFill>
                  <a:schemeClr val="tx1"/>
                </a:solidFill>
              </a:rPr>
              <a:t>July</a:t>
            </a:r>
            <a:r>
              <a:rPr lang="en-CA" altLang="zh-CN" sz="1600" dirty="0" smtClean="0">
                <a:solidFill>
                  <a:schemeClr val="tx1"/>
                </a:solidFill>
              </a:rPr>
              <a:t> November 2018</a:t>
            </a:r>
            <a:r>
              <a:rPr lang="en-CA" altLang="zh-CN" sz="1600" dirty="0">
                <a:solidFill>
                  <a:schemeClr val="tx1"/>
                </a:solidFill>
              </a:rPr>
              <a:t>: MDR (Mandatory Document Review</a:t>
            </a:r>
            <a:r>
              <a:rPr lang="en-CA" altLang="zh-CN" sz="1600" dirty="0" smtClean="0">
                <a:solidFill>
                  <a:schemeClr val="tx1"/>
                </a:solidFill>
              </a:rPr>
              <a:t>) – </a:t>
            </a:r>
            <a:r>
              <a:rPr lang="en-CA" altLang="zh-CN" sz="1600" strike="sngStrike" dirty="0" smtClean="0">
                <a:solidFill>
                  <a:schemeClr val="tx1"/>
                </a:solidFill>
              </a:rPr>
              <a:t>Currently underway</a:t>
            </a:r>
          </a:p>
          <a:p>
            <a:pPr>
              <a:buFont typeface="Arial" panose="020B0604020202020204" pitchFamily="34" charset="0"/>
              <a:buChar char="•"/>
            </a:pPr>
            <a:r>
              <a:rPr lang="en-CA" altLang="zh-CN" sz="1600" dirty="0" smtClean="0">
                <a:solidFill>
                  <a:schemeClr val="tx1"/>
                </a:solidFill>
              </a:rPr>
              <a:t>November 2018: Draft D4.0 and Recirculation</a:t>
            </a:r>
          </a:p>
          <a:p>
            <a:pPr>
              <a:buFont typeface="Arial" panose="020B0604020202020204" pitchFamily="34" charset="0"/>
              <a:buChar char="•"/>
            </a:pPr>
            <a:r>
              <a:rPr lang="en-CA" altLang="zh-CN" sz="1600" dirty="0" smtClean="0">
                <a:solidFill>
                  <a:srgbClr val="FFC000"/>
                </a:solidFill>
              </a:rPr>
              <a:t>February 2019: Formation of SB pool </a:t>
            </a:r>
            <a:endParaRPr lang="en-US" altLang="zh-CN" sz="1200" dirty="0" smtClean="0">
              <a:solidFill>
                <a:srgbClr val="FFC000"/>
              </a:solidFill>
            </a:endParaRPr>
          </a:p>
          <a:p>
            <a:pPr>
              <a:buFont typeface="Arial" panose="020B0604020202020204" pitchFamily="34" charset="0"/>
              <a:buChar char="•"/>
            </a:pPr>
            <a:r>
              <a:rPr lang="en-CA" altLang="zh-CN" sz="1600" dirty="0" smtClean="0">
                <a:solidFill>
                  <a:srgbClr val="FFC000"/>
                </a:solidFill>
              </a:rPr>
              <a:t>March 2019: Draft 5.0 and Recirculation (unchanged) </a:t>
            </a:r>
            <a:endParaRPr lang="en-CA" altLang="zh-CN" sz="1600" dirty="0">
              <a:solidFill>
                <a:srgbClr val="FFC000"/>
              </a:solidFill>
            </a:endParaRPr>
          </a:p>
          <a:p>
            <a:pPr>
              <a:buFont typeface="Arial" panose="020B0604020202020204" pitchFamily="34" charset="0"/>
              <a:buChar char="•"/>
            </a:pPr>
            <a:r>
              <a:rPr lang="en-US" altLang="zh-CN" sz="1600" strike="sngStrike" dirty="0" smtClean="0">
                <a:solidFill>
                  <a:schemeClr val="accent6">
                    <a:lumMod val="75000"/>
                  </a:schemeClr>
                </a:solidFill>
              </a:rPr>
              <a:t>September</a:t>
            </a:r>
            <a:r>
              <a:rPr lang="en-US" altLang="zh-CN" sz="1600" dirty="0" smtClean="0">
                <a:solidFill>
                  <a:schemeClr val="accent6">
                    <a:lumMod val="75000"/>
                  </a:schemeClr>
                </a:solidFill>
              </a:rPr>
              <a:t> July 2019: Sponsor Ballot</a:t>
            </a:r>
          </a:p>
          <a:p>
            <a:pPr>
              <a:buFont typeface="Arial" panose="020B0604020202020204" pitchFamily="34" charset="0"/>
              <a:buChar char="•"/>
            </a:pPr>
            <a:r>
              <a:rPr lang="en-CA" altLang="zh-CN" sz="1600" dirty="0" smtClean="0">
                <a:solidFill>
                  <a:srgbClr val="FFC000"/>
                </a:solidFill>
              </a:rPr>
              <a:t>January 2020: </a:t>
            </a:r>
            <a:r>
              <a:rPr lang="en-CA" altLang="zh-CN" sz="1600" dirty="0" err="1" smtClean="0">
                <a:solidFill>
                  <a:srgbClr val="FFC000"/>
                </a:solidFill>
              </a:rPr>
              <a:t>RevCom</a:t>
            </a:r>
            <a:r>
              <a:rPr lang="en-CA" altLang="zh-CN" sz="1600" dirty="0" smtClean="0">
                <a:solidFill>
                  <a:srgbClr val="FFC000"/>
                </a:solidFill>
              </a:rPr>
              <a:t> and publication</a:t>
            </a:r>
            <a:endParaRPr lang="en-US" altLang="zh-CN" sz="1600" dirty="0">
              <a:solidFill>
                <a:srgbClr val="FFC000"/>
              </a:solidFill>
            </a:endParaRPr>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
        <p:nvSpPr>
          <p:cNvPr id="8" name="Footer Placeholder 7"/>
          <p:cNvSpPr>
            <a:spLocks noGrp="1"/>
          </p:cNvSpPr>
          <p:nvPr>
            <p:ph type="ftr" idx="14"/>
          </p:nvPr>
        </p:nvSpPr>
        <p:spPr/>
        <p:txBody>
          <a:bodyPr/>
          <a:lstStyle/>
          <a:p>
            <a:r>
              <a:rPr lang="en-GB" smtClean="0"/>
              <a:t>Osama Aboul-Magd, Huawei Technologies</a:t>
            </a:r>
            <a:endParaRPr lang="en-GB" dirty="0"/>
          </a:p>
        </p:txBody>
      </p:sp>
    </p:spTree>
    <p:extLst>
      <p:ext uri="{BB962C8B-B14F-4D97-AF65-F5344CB8AC3E}">
        <p14:creationId xmlns:p14="http://schemas.microsoft.com/office/powerpoint/2010/main" val="539441825"/>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 </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
        <p:nvSpPr>
          <p:cNvPr id="8" name="Footer Placeholder 7"/>
          <p:cNvSpPr>
            <a:spLocks noGrp="1"/>
          </p:cNvSpPr>
          <p:nvPr>
            <p:ph type="ftr" idx="14"/>
          </p:nvPr>
        </p:nvSpPr>
        <p:spPr/>
        <p:txBody>
          <a:bodyPr/>
          <a:lstStyle/>
          <a:p>
            <a:r>
              <a:rPr lang="en-GB" smtClean="0"/>
              <a:t>Osama Aboul-Magd, Huawei Technologies</a:t>
            </a:r>
            <a:endParaRPr lang="en-GB" dirty="0"/>
          </a:p>
        </p:txBody>
      </p:sp>
    </p:spTree>
    <p:extLst>
      <p:ext uri="{BB962C8B-B14F-4D97-AF65-F5344CB8AC3E}">
        <p14:creationId xmlns:p14="http://schemas.microsoft.com/office/powerpoint/2010/main" val="743574902"/>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 of 802.19 Comments and CA Document</a:t>
            </a:r>
            <a:endParaRPr lang="en-US" dirty="0"/>
          </a:p>
        </p:txBody>
      </p:sp>
      <p:sp>
        <p:nvSpPr>
          <p:cNvPr id="3" name="Content Placeholder 2"/>
          <p:cNvSpPr>
            <a:spLocks noGrp="1"/>
          </p:cNvSpPr>
          <p:nvPr>
            <p:ph idx="1"/>
          </p:nvPr>
        </p:nvSpPr>
        <p:spPr>
          <a:xfrm>
            <a:off x="685800" y="1752600"/>
            <a:ext cx="7770813" cy="4113213"/>
          </a:xfrm>
        </p:spPr>
        <p:txBody>
          <a:bodyPr/>
          <a:lstStyle/>
          <a:p>
            <a:pPr>
              <a:buFont typeface="Arial"/>
              <a:buChar char="•"/>
            </a:pPr>
            <a:r>
              <a:rPr lang="en-US" sz="2000" dirty="0" smtClean="0"/>
              <a:t>Possible resolutions to 802.19 comments were discussed last week and a submission was uploaded</a:t>
            </a:r>
          </a:p>
          <a:p>
            <a:pPr lvl="1">
              <a:buFont typeface="Arial"/>
              <a:buChar char="•"/>
            </a:pPr>
            <a:r>
              <a:rPr lang="en-US" sz="1800" dirty="0">
                <a:hlinkClick r:id="rId2"/>
              </a:rPr>
              <a:t>https://mentor.ieee.org/802.11/dcn/18/11-18-1532-00-00ax-tgax-coexistence-assurance-document-</a:t>
            </a:r>
            <a:r>
              <a:rPr lang="en-US" sz="1800" dirty="0" smtClean="0">
                <a:hlinkClick r:id="rId2"/>
              </a:rPr>
              <a:t>comments.docx</a:t>
            </a:r>
            <a:r>
              <a:rPr lang="en-US" sz="1800" dirty="0" smtClean="0"/>
              <a:t> </a:t>
            </a:r>
          </a:p>
          <a:p>
            <a:pPr>
              <a:buFont typeface="Arial"/>
              <a:buChar char="•"/>
            </a:pPr>
            <a:r>
              <a:rPr lang="en-US" sz="2000" dirty="0" smtClean="0"/>
              <a:t>A new revision of the CA assurance document was uploaded</a:t>
            </a:r>
          </a:p>
          <a:p>
            <a:pPr lvl="1">
              <a:buFont typeface="Arial"/>
              <a:buChar char="•"/>
            </a:pPr>
            <a:r>
              <a:rPr lang="en-US" sz="1800" dirty="0">
                <a:hlinkClick r:id="rId3"/>
              </a:rPr>
              <a:t>https://mentor.ieee.org/802.11/dcn/16/11-16-1348-04-00ax-coexistence-</a:t>
            </a:r>
            <a:r>
              <a:rPr lang="en-US" sz="1800" dirty="0" smtClean="0">
                <a:hlinkClick r:id="rId3"/>
              </a:rPr>
              <a:t>assurance.docx</a:t>
            </a:r>
            <a:endParaRPr lang="en-US" sz="1800" dirty="0" smtClean="0"/>
          </a:p>
          <a:p>
            <a:pPr>
              <a:buFont typeface="Arial"/>
              <a:buChar char="•"/>
            </a:pPr>
            <a:r>
              <a:rPr lang="en-US" sz="2000" dirty="0" smtClean="0"/>
              <a:t>A discussion is scheduled on Thursday PM 1 (after the TG completes its motions). Peter </a:t>
            </a:r>
            <a:r>
              <a:rPr lang="en-US" sz="2000" dirty="0" err="1" smtClean="0"/>
              <a:t>Ecclesine</a:t>
            </a:r>
            <a:r>
              <a:rPr lang="en-US" sz="2000" dirty="0" smtClean="0"/>
              <a:t> will present submission 11-18/1559r0</a:t>
            </a:r>
          </a:p>
          <a:p>
            <a:pPr lvl="1">
              <a:buFont typeface="Arial"/>
              <a:buChar char="•"/>
            </a:pPr>
            <a:r>
              <a:rPr lang="en-US" sz="1800" dirty="0">
                <a:hlinkClick r:id="rId4"/>
              </a:rPr>
              <a:t>https://mentor.ieee.org/802.11/dcn/18/11-18-1559-00-0000-rlan-and-uwb-regulatory-</a:t>
            </a:r>
            <a:r>
              <a:rPr lang="en-US" sz="1800" dirty="0" smtClean="0">
                <a:hlinkClick r:id="rId4"/>
              </a:rPr>
              <a:t>status.docx</a:t>
            </a:r>
            <a:r>
              <a:rPr lang="en-US" sz="1800" dirty="0" smtClean="0"/>
              <a:t> </a:t>
            </a:r>
            <a:endParaRPr lang="en-US" sz="1800" dirty="0"/>
          </a:p>
          <a:p>
            <a:pPr lvl="1">
              <a:buFont typeface="Arial"/>
              <a:buChar char="•"/>
            </a:pP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
        <p:nvSpPr>
          <p:cNvPr id="8" name="Footer Placeholder 7"/>
          <p:cNvSpPr>
            <a:spLocks noGrp="1"/>
          </p:cNvSpPr>
          <p:nvPr>
            <p:ph type="ftr" idx="14"/>
          </p:nvPr>
        </p:nvSpPr>
        <p:spPr/>
        <p:txBody>
          <a:bodyPr/>
          <a:lstStyle/>
          <a:p>
            <a:r>
              <a:rPr lang="en-GB" smtClean="0"/>
              <a:t>Osama Aboul-Magd, Huawei Technologies</a:t>
            </a:r>
            <a:endParaRPr lang="en-GB" dirty="0"/>
          </a:p>
        </p:txBody>
      </p:sp>
    </p:spTree>
    <p:extLst>
      <p:ext uri="{BB962C8B-B14F-4D97-AF65-F5344CB8AC3E}">
        <p14:creationId xmlns:p14="http://schemas.microsoft.com/office/powerpoint/2010/main" val="752180186"/>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11-18/1246 (</a:t>
            </a:r>
            <a:r>
              <a:rPr lang="en-US" dirty="0" err="1"/>
              <a:t>Jarkko</a:t>
            </a:r>
            <a:r>
              <a:rPr lang="en-US" dirty="0"/>
              <a:t> </a:t>
            </a:r>
            <a:r>
              <a:rPr lang="en-US" dirty="0" err="1"/>
              <a:t>Kneckt</a:t>
            </a:r>
            <a:r>
              <a:rPr lang="en-US" dirty="0"/>
              <a:t>)</a:t>
            </a:r>
          </a:p>
        </p:txBody>
      </p:sp>
      <p:sp>
        <p:nvSpPr>
          <p:cNvPr id="3" name="Content Placeholder 2"/>
          <p:cNvSpPr>
            <a:spLocks noGrp="1"/>
          </p:cNvSpPr>
          <p:nvPr>
            <p:ph idx="1"/>
          </p:nvPr>
        </p:nvSpPr>
        <p:spPr/>
        <p:txBody>
          <a:bodyPr/>
          <a:lstStyle/>
          <a:p>
            <a:pPr>
              <a:buFont typeface="Arial"/>
              <a:buChar char="•"/>
            </a:pPr>
            <a:r>
              <a:rPr lang="en-US" dirty="0"/>
              <a:t>Do you agree to resolutions to CIDs 15010, </a:t>
            </a:r>
            <a:r>
              <a:rPr lang="en-US" dirty="0" smtClean="0"/>
              <a:t>15011, </a:t>
            </a:r>
            <a:r>
              <a:rPr lang="en-US" dirty="0"/>
              <a:t>15173, 15372, 15734, 15735, 15736, 15737, 15766, 15864, 15865, </a:t>
            </a:r>
            <a:r>
              <a:rPr lang="en-US" dirty="0">
                <a:solidFill>
                  <a:schemeClr val="tx1"/>
                </a:solidFill>
              </a:rPr>
              <a:t>15990</a:t>
            </a:r>
            <a:r>
              <a:rPr lang="en-US" dirty="0"/>
              <a:t>, 16615, 16188, 16362, 16488, 16489, </a:t>
            </a:r>
            <a:r>
              <a:rPr lang="en-US" strike="sngStrike" dirty="0"/>
              <a:t>16602,</a:t>
            </a:r>
            <a:r>
              <a:rPr lang="en-US" dirty="0"/>
              <a:t> 17016, 17017, 17031, 17033 and 17034 in doc 11-18/</a:t>
            </a:r>
            <a:r>
              <a:rPr lang="en-US" dirty="0" smtClean="0"/>
              <a:t>1246r4?</a:t>
            </a:r>
            <a:endParaRPr lang="en-US" dirty="0"/>
          </a:p>
          <a:p>
            <a:pPr>
              <a:buFont typeface="Arial"/>
              <a:buChar char="•"/>
            </a:pPr>
            <a:endParaRPr lang="en-US" dirty="0"/>
          </a:p>
          <a:p>
            <a:pPr>
              <a:buFont typeface="Arial"/>
              <a:buChar char="•"/>
            </a:pPr>
            <a:r>
              <a:rPr lang="en-US" dirty="0"/>
              <a:t>Y/N/A: </a:t>
            </a:r>
            <a:endParaRPr lang="en-US" dirty="0" smtClean="0"/>
          </a:p>
          <a:p>
            <a:pPr>
              <a:buFont typeface="Arial"/>
              <a:buChar char="•"/>
            </a:pPr>
            <a:r>
              <a:rPr lang="en-US" dirty="0" smtClean="0"/>
              <a:t>SP is deferred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
        <p:nvSpPr>
          <p:cNvPr id="8" name="Footer Placeholder 7"/>
          <p:cNvSpPr>
            <a:spLocks noGrp="1"/>
          </p:cNvSpPr>
          <p:nvPr>
            <p:ph type="ftr" idx="14"/>
          </p:nvPr>
        </p:nvSpPr>
        <p:spPr/>
        <p:txBody>
          <a:bodyPr/>
          <a:lstStyle/>
          <a:p>
            <a:r>
              <a:rPr lang="en-GB" smtClean="0"/>
              <a:t>Osama Aboul-Magd, Huawei Technologies</a:t>
            </a:r>
            <a:endParaRPr lang="en-GB" dirty="0"/>
          </a:p>
        </p:txBody>
      </p:sp>
    </p:spTree>
    <p:extLst>
      <p:ext uri="{BB962C8B-B14F-4D97-AF65-F5344CB8AC3E}">
        <p14:creationId xmlns:p14="http://schemas.microsoft.com/office/powerpoint/2010/main" val="36559739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11-18/1501 (George </a:t>
            </a:r>
            <a:r>
              <a:rPr lang="en-US" dirty="0" err="1" smtClean="0"/>
              <a:t>Cherian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15316, 15678, 15856, 15857, 15858, 16198, 16199, 16200, 16201, </a:t>
            </a:r>
            <a:r>
              <a:rPr lang="en-GB" dirty="0" smtClean="0"/>
              <a:t>16204</a:t>
            </a:r>
            <a:r>
              <a:rPr lang="en-US" dirty="0"/>
              <a:t>,</a:t>
            </a:r>
            <a:r>
              <a:rPr lang="en-GB" dirty="0" smtClean="0"/>
              <a:t>16205</a:t>
            </a:r>
            <a:r>
              <a:rPr lang="en-GB" dirty="0"/>
              <a:t>, 16270, 16320, 16361, 16370, 16377, 16402, 16496, 16655, </a:t>
            </a:r>
            <a:r>
              <a:rPr lang="en-GB" dirty="0" smtClean="0"/>
              <a:t>16658</a:t>
            </a:r>
            <a:r>
              <a:rPr lang="en-US" dirty="0" smtClean="0"/>
              <a:t>, </a:t>
            </a:r>
            <a:r>
              <a:rPr lang="en-GB" dirty="0" smtClean="0"/>
              <a:t>16659</a:t>
            </a:r>
            <a:r>
              <a:rPr lang="en-GB" dirty="0"/>
              <a:t>, 16661, 16662, 16941, 16942, 16943, 16945, 17039, 17148, </a:t>
            </a:r>
            <a:r>
              <a:rPr lang="en-GB" dirty="0" smtClean="0"/>
              <a:t>17149</a:t>
            </a:r>
            <a:r>
              <a:rPr lang="en-US" dirty="0" smtClean="0"/>
              <a:t>, </a:t>
            </a:r>
            <a:r>
              <a:rPr lang="en-GB" dirty="0" smtClean="0"/>
              <a:t>17150 in doc 11-18/1501r0</a:t>
            </a:r>
          </a:p>
          <a:p>
            <a:endParaRPr lang="en-GB" dirty="0"/>
          </a:p>
          <a:p>
            <a:r>
              <a:rPr lang="en-GB" dirty="0" smtClean="0"/>
              <a:t>Y/N/A: </a:t>
            </a:r>
          </a:p>
          <a:p>
            <a:r>
              <a:rPr lang="en-GB" dirty="0" smtClean="0"/>
              <a:t>SP is deferred.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
        <p:nvSpPr>
          <p:cNvPr id="8" name="Footer Placeholder 7"/>
          <p:cNvSpPr>
            <a:spLocks noGrp="1"/>
          </p:cNvSpPr>
          <p:nvPr>
            <p:ph type="ftr" idx="14"/>
          </p:nvPr>
        </p:nvSpPr>
        <p:spPr/>
        <p:txBody>
          <a:bodyPr/>
          <a:lstStyle/>
          <a:p>
            <a:r>
              <a:rPr lang="en-GB" smtClean="0"/>
              <a:t>Osama Aboul-Magd, Huawei Technologies</a:t>
            </a:r>
            <a:endParaRPr lang="en-GB" dirty="0"/>
          </a:p>
        </p:txBody>
      </p:sp>
    </p:spTree>
    <p:extLst>
      <p:ext uri="{BB962C8B-B14F-4D97-AF65-F5344CB8AC3E}">
        <p14:creationId xmlns:p14="http://schemas.microsoft.com/office/powerpoint/2010/main" val="6351819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a:t>
            </a:r>
            <a:r>
              <a:rPr lang="en-US" altLang="en-US" dirty="0" smtClean="0"/>
              <a:t>September 10,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smtClean="0"/>
              <a:t>Ad Hoc Group Meetings</a:t>
            </a:r>
          </a:p>
          <a:p>
            <a:pPr lvl="1">
              <a:lnSpc>
                <a:spcPct val="80000"/>
              </a:lnSpc>
              <a:buFont typeface="Arial" panose="020B0604020202020204" pitchFamily="34" charset="0"/>
              <a:buChar char="•"/>
            </a:pPr>
            <a:r>
              <a:rPr lang="en-US" altLang="en-US" dirty="0" smtClean="0"/>
              <a:t>SR : Kona 4/5</a:t>
            </a:r>
          </a:p>
          <a:p>
            <a:pPr lvl="1">
              <a:lnSpc>
                <a:spcPct val="80000"/>
              </a:lnSpc>
              <a:buFont typeface="Arial" panose="020B0604020202020204" pitchFamily="34" charset="0"/>
              <a:buChar char="•"/>
            </a:pPr>
            <a:r>
              <a:rPr lang="en-US" altLang="en-US" dirty="0" smtClean="0"/>
              <a:t>MAC: Queens 5</a:t>
            </a: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
        <p:nvSpPr>
          <p:cNvPr id="8" name="Footer Placeholder 7"/>
          <p:cNvSpPr>
            <a:spLocks noGrp="1"/>
          </p:cNvSpPr>
          <p:nvPr>
            <p:ph type="ftr" idx="14"/>
          </p:nvPr>
        </p:nvSpPr>
        <p:spPr/>
        <p:txBody>
          <a:bodyPr/>
          <a:lstStyle/>
          <a:p>
            <a:r>
              <a:rPr lang="en-GB" smtClean="0"/>
              <a:t>Osama Aboul-Magd, Huawei Technologies</a:t>
            </a:r>
            <a:endParaRPr lang="en-GB" dirty="0"/>
          </a:p>
        </p:txBody>
      </p:sp>
    </p:spTree>
    <p:extLst>
      <p:ext uri="{BB962C8B-B14F-4D97-AF65-F5344CB8AC3E}">
        <p14:creationId xmlns:p14="http://schemas.microsoft.com/office/powerpoint/2010/main" val="868209497"/>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Tuesday September </a:t>
            </a:r>
            <a:r>
              <a:rPr lang="en-US" altLang="en-US" dirty="0" smtClean="0"/>
              <a:t>11,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Presentations and Comment </a:t>
            </a:r>
            <a:r>
              <a:rPr lang="en-US" altLang="en-US" dirty="0" smtClean="0"/>
              <a:t>Resolution</a:t>
            </a:r>
          </a:p>
          <a:p>
            <a:pPr lvl="1">
              <a:lnSpc>
                <a:spcPct val="80000"/>
              </a:lnSpc>
              <a:buFont typeface="Arial" panose="020B0604020202020204" pitchFamily="34" charset="0"/>
              <a:buChar char="•"/>
            </a:pPr>
            <a:r>
              <a:rPr lang="en-US" altLang="en-US" dirty="0" smtClean="0"/>
              <a:t>6GHz related Submissions</a:t>
            </a:r>
            <a:endParaRPr lang="en-US" altLang="en-US" dirty="0"/>
          </a:p>
          <a:p>
            <a:pPr>
              <a:lnSpc>
                <a:spcPct val="80000"/>
              </a:lnSpc>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
        <p:nvSpPr>
          <p:cNvPr id="8" name="Footer Placeholder 7"/>
          <p:cNvSpPr>
            <a:spLocks noGrp="1"/>
          </p:cNvSpPr>
          <p:nvPr>
            <p:ph type="ftr" idx="14"/>
          </p:nvPr>
        </p:nvSpPr>
        <p:spPr/>
        <p:txBody>
          <a:bodyPr/>
          <a:lstStyle/>
          <a:p>
            <a:r>
              <a:rPr lang="en-GB" smtClean="0"/>
              <a:t>Osama Aboul-Magd, Huawei Technologies</a:t>
            </a:r>
            <a:endParaRPr lang="en-GB" dirty="0"/>
          </a:p>
        </p:txBody>
      </p:sp>
    </p:spTree>
    <p:extLst>
      <p:ext uri="{BB962C8B-B14F-4D97-AF65-F5344CB8AC3E}">
        <p14:creationId xmlns:p14="http://schemas.microsoft.com/office/powerpoint/2010/main" val="395729657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
        <p:nvSpPr>
          <p:cNvPr id="8" name="Footer Placeholder 7"/>
          <p:cNvSpPr>
            <a:spLocks noGrp="1"/>
          </p:cNvSpPr>
          <p:nvPr>
            <p:ph type="ftr" idx="14"/>
          </p:nvPr>
        </p:nvSpPr>
        <p:spPr/>
        <p:txBody>
          <a:bodyPr/>
          <a:lstStyle/>
          <a:p>
            <a:r>
              <a:rPr lang="en-GB" smtClean="0"/>
              <a:t>Osama Aboul-Magd, Huawei Technologies</a:t>
            </a:r>
            <a:endParaRPr lang="en-GB" dirty="0"/>
          </a:p>
        </p:txBody>
      </p:sp>
    </p:spTree>
    <p:extLst>
      <p:ext uri="{BB962C8B-B14F-4D97-AF65-F5344CB8AC3E}">
        <p14:creationId xmlns:p14="http://schemas.microsoft.com/office/powerpoint/2010/main" val="3254182675"/>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923213" cy="1065213"/>
          </a:xfrm>
        </p:spPr>
        <p:txBody>
          <a:bodyPr/>
          <a:lstStyle/>
          <a:p>
            <a:r>
              <a:rPr lang="en-US" altLang="en-US" dirty="0"/>
              <a:t>Agenda for </a:t>
            </a:r>
            <a:r>
              <a:rPr lang="en-US" altLang="en-US" dirty="0" smtClean="0"/>
              <a:t>Tuesday September 11,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a:t>
            </a:r>
            <a:r>
              <a:rPr lang="en-US" altLang="en-US" dirty="0" smtClean="0"/>
              <a:t>Meetings</a:t>
            </a:r>
            <a:endParaRPr lang="en-US" altLang="en-US" dirty="0"/>
          </a:p>
          <a:p>
            <a:pPr lvl="1">
              <a:lnSpc>
                <a:spcPct val="80000"/>
              </a:lnSpc>
              <a:buFont typeface="Arial" panose="020B0604020202020204" pitchFamily="34" charset="0"/>
              <a:buChar char="•"/>
            </a:pPr>
            <a:r>
              <a:rPr lang="en-US" altLang="en-US" dirty="0" smtClean="0"/>
              <a:t>PHY: </a:t>
            </a:r>
            <a:r>
              <a:rPr lang="en-US" altLang="en-US" dirty="0"/>
              <a:t>Kona 4/5</a:t>
            </a:r>
          </a:p>
          <a:p>
            <a:pPr lvl="1">
              <a:lnSpc>
                <a:spcPct val="80000"/>
              </a:lnSpc>
              <a:buFont typeface="Arial" panose="020B0604020202020204" pitchFamily="34" charset="0"/>
              <a:buChar char="•"/>
            </a:pPr>
            <a:r>
              <a:rPr lang="en-US" altLang="en-US" dirty="0"/>
              <a:t>MAC: Queens 5</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
        <p:nvSpPr>
          <p:cNvPr id="8" name="Footer Placeholder 7"/>
          <p:cNvSpPr>
            <a:spLocks noGrp="1"/>
          </p:cNvSpPr>
          <p:nvPr>
            <p:ph type="ftr" idx="14"/>
          </p:nvPr>
        </p:nvSpPr>
        <p:spPr/>
        <p:txBody>
          <a:bodyPr/>
          <a:lstStyle/>
          <a:p>
            <a:r>
              <a:rPr lang="en-GB" smtClean="0"/>
              <a:t>Osama Aboul-Magd, Huawei Technologies</a:t>
            </a:r>
            <a:endParaRPr lang="en-GB" dirty="0"/>
          </a:p>
        </p:txBody>
      </p:sp>
    </p:spTree>
    <p:extLst>
      <p:ext uri="{BB962C8B-B14F-4D97-AF65-F5344CB8AC3E}">
        <p14:creationId xmlns:p14="http://schemas.microsoft.com/office/powerpoint/2010/main" val="1168992856"/>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September 11,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r>
              <a:rPr lang="en-US" altLang="en-US" dirty="0"/>
              <a:t>PHY: Kona 4/5</a:t>
            </a:r>
          </a:p>
          <a:p>
            <a:pPr lvl="1">
              <a:lnSpc>
                <a:spcPct val="80000"/>
              </a:lnSpc>
              <a:buFont typeface="Arial" panose="020B0604020202020204" pitchFamily="34" charset="0"/>
              <a:buChar char="•"/>
            </a:pPr>
            <a:r>
              <a:rPr lang="en-US" altLang="en-US" dirty="0"/>
              <a:t>MAC: Queens 5</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
        <p:nvSpPr>
          <p:cNvPr id="8" name="Footer Placeholder 7"/>
          <p:cNvSpPr>
            <a:spLocks noGrp="1"/>
          </p:cNvSpPr>
          <p:nvPr>
            <p:ph type="ftr" idx="14"/>
          </p:nvPr>
        </p:nvSpPr>
        <p:spPr/>
        <p:txBody>
          <a:bodyPr/>
          <a:lstStyle/>
          <a:p>
            <a:r>
              <a:rPr lang="en-GB" smtClean="0"/>
              <a:t>Osama Aboul-Magd, Huawei Technologies</a:t>
            </a:r>
            <a:endParaRPr lang="en-GB" dirty="0"/>
          </a:p>
        </p:txBody>
      </p:sp>
    </p:spTree>
    <p:extLst>
      <p:ext uri="{BB962C8B-B14F-4D97-AF65-F5344CB8AC3E}">
        <p14:creationId xmlns:p14="http://schemas.microsoft.com/office/powerpoint/2010/main" val="486307508"/>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Tuesday September 11, </a:t>
            </a:r>
            <a:r>
              <a:rPr lang="en-US" altLang="en-US" dirty="0" smtClean="0"/>
              <a:t>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Presentations and Comment Resolution</a:t>
            </a:r>
          </a:p>
          <a:p>
            <a:pPr lvl="1">
              <a:lnSpc>
                <a:spcPct val="80000"/>
              </a:lnSpc>
              <a:buFont typeface="Arial" panose="020B0604020202020204" pitchFamily="34" charset="0"/>
              <a:buChar char="•"/>
            </a:pPr>
            <a:r>
              <a:rPr lang="en-US" altLang="en-US" dirty="0"/>
              <a:t>6GHz related Submissions</a:t>
            </a:r>
          </a:p>
          <a:p>
            <a:pPr>
              <a:lnSpc>
                <a:spcPct val="80000"/>
              </a:lnSpc>
              <a:buFont typeface="Arial" panose="020B0604020202020204" pitchFamily="34" charset="0"/>
              <a:buChar char="•"/>
            </a:pPr>
            <a:r>
              <a:rPr lang="en-US" altLang="en-US" dirty="0"/>
              <a:t>Recess</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
        <p:nvSpPr>
          <p:cNvPr id="8" name="Footer Placeholder 7"/>
          <p:cNvSpPr>
            <a:spLocks noGrp="1"/>
          </p:cNvSpPr>
          <p:nvPr>
            <p:ph type="ftr" idx="14"/>
          </p:nvPr>
        </p:nvSpPr>
        <p:spPr/>
        <p:txBody>
          <a:bodyPr/>
          <a:lstStyle/>
          <a:p>
            <a:r>
              <a:rPr lang="en-GB" smtClean="0"/>
              <a:t>Osama Aboul-Magd, Huawei Technologies</a:t>
            </a:r>
            <a:endParaRPr lang="en-GB" dirty="0"/>
          </a:p>
        </p:txBody>
      </p:sp>
    </p:spTree>
    <p:extLst>
      <p:ext uri="{BB962C8B-B14F-4D97-AF65-F5344CB8AC3E}">
        <p14:creationId xmlns:p14="http://schemas.microsoft.com/office/powerpoint/2010/main" val="3568404310"/>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September 12,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p>
          <a:p>
            <a:pPr>
              <a:lnSpc>
                <a:spcPct val="80000"/>
              </a:lnSpc>
              <a:buFont typeface="Arial" panose="020B0604020202020204" pitchFamily="34" charset="0"/>
              <a:buChar char="•"/>
            </a:pPr>
            <a:r>
              <a:rPr lang="en-US" altLang="en-US" dirty="0" smtClean="0"/>
              <a:t>Presentations </a:t>
            </a:r>
            <a:r>
              <a:rPr lang="en-US" altLang="en-US" dirty="0"/>
              <a:t>and Comment </a:t>
            </a:r>
            <a:r>
              <a:rPr lang="en-US" altLang="en-US" dirty="0" smtClean="0"/>
              <a:t>Resolution</a:t>
            </a:r>
          </a:p>
          <a:p>
            <a:pPr lvl="1">
              <a:lnSpc>
                <a:spcPct val="80000"/>
              </a:lnSpc>
              <a:buFont typeface="Arial" panose="020B0604020202020204" pitchFamily="34" charset="0"/>
              <a:buChar char="•"/>
            </a:pPr>
            <a:r>
              <a:rPr lang="en-US" altLang="en-US" dirty="0" smtClean="0"/>
              <a:t>6 GHz related submission – continuation</a:t>
            </a:r>
          </a:p>
          <a:p>
            <a:pPr lvl="1">
              <a:lnSpc>
                <a:spcPct val="80000"/>
              </a:lnSpc>
              <a:buFont typeface="Arial" panose="020B0604020202020204" pitchFamily="34" charset="0"/>
              <a:buChar char="•"/>
            </a:pPr>
            <a:r>
              <a:rPr lang="en-US" altLang="en-US" dirty="0" smtClean="0"/>
              <a:t>Comment resolution submissions</a:t>
            </a:r>
            <a:endParaRPr lang="en-US" altLang="en-US" dirty="0"/>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
        <p:nvSpPr>
          <p:cNvPr id="8" name="Footer Placeholder 7"/>
          <p:cNvSpPr>
            <a:spLocks noGrp="1"/>
          </p:cNvSpPr>
          <p:nvPr>
            <p:ph type="ftr" idx="14"/>
          </p:nvPr>
        </p:nvSpPr>
        <p:spPr/>
        <p:txBody>
          <a:bodyPr/>
          <a:lstStyle/>
          <a:p>
            <a:r>
              <a:rPr lang="en-GB" smtClean="0"/>
              <a:t>Osama Aboul-Magd, Huawei Technologies</a:t>
            </a:r>
            <a:endParaRPr lang="en-GB" dirty="0"/>
          </a:p>
        </p:txBody>
      </p:sp>
    </p:spTree>
    <p:extLst>
      <p:ext uri="{BB962C8B-B14F-4D97-AF65-F5344CB8AC3E}">
        <p14:creationId xmlns:p14="http://schemas.microsoft.com/office/powerpoint/2010/main" val="2655308140"/>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September 12</a:t>
            </a:r>
            <a:r>
              <a:rPr lang="en-US" altLang="en-US" smtClean="0"/>
              <a:t>, </a:t>
            </a:r>
            <a:r>
              <a:rPr lang="en-US" altLang="en-US" smtClean="0"/>
              <a:t>13:</a:t>
            </a:r>
            <a:r>
              <a:rPr lang="en-US" altLang="en-US" dirty="0"/>
              <a:t>3</a:t>
            </a:r>
            <a:r>
              <a:rPr lang="en-US" altLang="en-US" smtClean="0"/>
              <a:t>0 </a:t>
            </a:r>
            <a:r>
              <a:rPr lang="en-US" altLang="en-US"/>
              <a:t>– </a:t>
            </a:r>
            <a:r>
              <a:rPr lang="en-US" altLang="en-US" smtClean="0"/>
              <a:t>15:</a:t>
            </a:r>
            <a:r>
              <a:rPr lang="en-US" altLang="en-US" dirty="0"/>
              <a:t>3</a:t>
            </a:r>
            <a:r>
              <a:rPr lang="en-US" altLang="en-US" smtClean="0"/>
              <a:t>0</a:t>
            </a:r>
            <a:r>
              <a:rPr lang="en-US" altLang="en-US"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r>
              <a:rPr lang="en-US" altLang="en-US" dirty="0"/>
              <a:t>PHY: Kona 4/5</a:t>
            </a:r>
          </a:p>
          <a:p>
            <a:pPr lvl="1">
              <a:lnSpc>
                <a:spcPct val="80000"/>
              </a:lnSpc>
              <a:buFont typeface="Arial" panose="020B0604020202020204" pitchFamily="34" charset="0"/>
              <a:buChar char="•"/>
            </a:pPr>
            <a:r>
              <a:rPr lang="en-US" altLang="en-US" dirty="0"/>
              <a:t>MAC: Queens 5</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
        <p:nvSpPr>
          <p:cNvPr id="8" name="Footer Placeholder 7"/>
          <p:cNvSpPr>
            <a:spLocks noGrp="1"/>
          </p:cNvSpPr>
          <p:nvPr>
            <p:ph type="ftr" idx="14"/>
          </p:nvPr>
        </p:nvSpPr>
        <p:spPr/>
        <p:txBody>
          <a:bodyPr/>
          <a:lstStyle/>
          <a:p>
            <a:r>
              <a:rPr lang="en-GB" smtClean="0"/>
              <a:t>Osama Aboul-Magd, Huawei Technologies</a:t>
            </a:r>
            <a:endParaRPr lang="en-GB" dirty="0"/>
          </a:p>
        </p:txBody>
      </p:sp>
    </p:spTree>
    <p:extLst>
      <p:ext uri="{BB962C8B-B14F-4D97-AF65-F5344CB8AC3E}">
        <p14:creationId xmlns:p14="http://schemas.microsoft.com/office/powerpoint/2010/main" val="1595913805"/>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September 13, 08:00 </a:t>
            </a:r>
            <a:r>
              <a:rPr lang="en-US" altLang="en-US" dirty="0"/>
              <a:t>– </a:t>
            </a:r>
            <a:r>
              <a:rPr lang="en-US" altLang="en-US" dirty="0" smtClean="0"/>
              <a:t>10:00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
        <p:nvSpPr>
          <p:cNvPr id="8" name="Footer Placeholder 7"/>
          <p:cNvSpPr>
            <a:spLocks noGrp="1"/>
          </p:cNvSpPr>
          <p:nvPr>
            <p:ph type="ftr" idx="14"/>
          </p:nvPr>
        </p:nvSpPr>
        <p:spPr/>
        <p:txBody>
          <a:bodyPr/>
          <a:lstStyle/>
          <a:p>
            <a:r>
              <a:rPr lang="en-GB" smtClean="0"/>
              <a:t>Osama Aboul-Magd, Huawei Technologies</a:t>
            </a:r>
            <a:endParaRPr lang="en-GB" dirty="0"/>
          </a:p>
        </p:txBody>
      </p:sp>
    </p:spTree>
    <p:extLst>
      <p:ext uri="{BB962C8B-B14F-4D97-AF65-F5344CB8AC3E}">
        <p14:creationId xmlns:p14="http://schemas.microsoft.com/office/powerpoint/2010/main" val="1009166874"/>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a:t>
            </a:r>
            <a:r>
              <a:rPr lang="en-US" altLang="en-US" dirty="0" smtClean="0"/>
              <a:t>September 13, 13:30 </a:t>
            </a:r>
            <a:r>
              <a:rPr lang="en-US" altLang="en-US" dirty="0"/>
              <a:t>– </a:t>
            </a:r>
            <a:r>
              <a:rPr lang="en-US" altLang="en-US" dirty="0" smtClean="0"/>
              <a:t>15:30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smtClean="0"/>
              <a:t>TG </a:t>
            </a:r>
            <a:r>
              <a:rPr lang="en-US" altLang="en-US" dirty="0"/>
              <a:t>Motions</a:t>
            </a:r>
          </a:p>
          <a:p>
            <a:pPr>
              <a:lnSpc>
                <a:spcPct val="80000"/>
              </a:lnSpc>
              <a:buFont typeface="Arial" panose="020B0604020202020204" pitchFamily="34" charset="0"/>
              <a:buChar char="•"/>
            </a:pPr>
            <a:r>
              <a:rPr lang="en-US" altLang="en-US" dirty="0"/>
              <a:t>Goals for </a:t>
            </a:r>
            <a:r>
              <a:rPr lang="en-US" altLang="en-US" dirty="0" smtClean="0"/>
              <a:t>September 2018</a:t>
            </a:r>
          </a:p>
          <a:p>
            <a:pPr>
              <a:lnSpc>
                <a:spcPct val="80000"/>
              </a:lnSpc>
              <a:buFont typeface="Arial" panose="020B0604020202020204" pitchFamily="34" charset="0"/>
              <a:buChar char="•"/>
            </a:pPr>
            <a:r>
              <a:rPr lang="en-US" altLang="en-US" dirty="0" smtClean="0"/>
              <a:t>Ad hoc meeting, if necessary</a:t>
            </a:r>
            <a:endParaRPr lang="en-US" altLang="en-US" dirty="0"/>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
        <p:nvSpPr>
          <p:cNvPr id="8" name="Footer Placeholder 7"/>
          <p:cNvSpPr>
            <a:spLocks noGrp="1"/>
          </p:cNvSpPr>
          <p:nvPr>
            <p:ph type="ftr" idx="14"/>
          </p:nvPr>
        </p:nvSpPr>
        <p:spPr/>
        <p:txBody>
          <a:bodyPr/>
          <a:lstStyle/>
          <a:p>
            <a:r>
              <a:rPr lang="en-GB" smtClean="0"/>
              <a:t>Osama Aboul-Magd, Huawei Technologies</a:t>
            </a:r>
            <a:endParaRPr lang="en-GB" dirty="0"/>
          </a:p>
        </p:txBody>
      </p:sp>
    </p:spTree>
    <p:extLst>
      <p:ext uri="{BB962C8B-B14F-4D97-AF65-F5344CB8AC3E}">
        <p14:creationId xmlns:p14="http://schemas.microsoft.com/office/powerpoint/2010/main" val="3344450495"/>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
        <p:nvSpPr>
          <p:cNvPr id="8" name="Footer Placeholder 7"/>
          <p:cNvSpPr>
            <a:spLocks noGrp="1"/>
          </p:cNvSpPr>
          <p:nvPr>
            <p:ph type="ftr" idx="14"/>
          </p:nvPr>
        </p:nvSpPr>
        <p:spPr/>
        <p:txBody>
          <a:bodyPr/>
          <a:lstStyle/>
          <a:p>
            <a:r>
              <a:rPr lang="en-GB" smtClean="0"/>
              <a:t>Osama Aboul-Magd, Huawei Technologies</a:t>
            </a:r>
            <a:endParaRPr lang="en-GB" dirty="0"/>
          </a:p>
        </p:txBody>
      </p:sp>
    </p:spTree>
    <p:extLst>
      <p:ext uri="{BB962C8B-B14F-4D97-AF65-F5344CB8AC3E}">
        <p14:creationId xmlns:p14="http://schemas.microsoft.com/office/powerpoint/2010/main" val="42326051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spec text change to IEEE P802.11ax D3.0 as proposed in 11-18/</a:t>
            </a:r>
            <a:r>
              <a:rPr lang="en-US" altLang="zh-CN" dirty="0" smtClean="0"/>
              <a:t>1442r1</a:t>
            </a:r>
            <a:endParaRPr lang="en-US" altLang="zh-CN" dirty="0"/>
          </a:p>
          <a:p>
            <a:endParaRPr lang="en-US" altLang="zh-CN" dirty="0" smtClean="0"/>
          </a:p>
          <a:p>
            <a:r>
              <a:rPr lang="en-US" altLang="zh-CN" dirty="0" smtClean="0"/>
              <a:t>Move:		Second:</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
        <p:nvSpPr>
          <p:cNvPr id="8" name="Footer Placeholder 7"/>
          <p:cNvSpPr>
            <a:spLocks noGrp="1"/>
          </p:cNvSpPr>
          <p:nvPr>
            <p:ph type="ftr" idx="14"/>
          </p:nvPr>
        </p:nvSpPr>
        <p:spPr/>
        <p:txBody>
          <a:bodyPr/>
          <a:lstStyle/>
          <a:p>
            <a:r>
              <a:rPr lang="en-GB" smtClean="0"/>
              <a:t>Osama Aboul-Magd, Huawei Technologies</a:t>
            </a:r>
            <a:endParaRPr lang="en-GB" dirty="0"/>
          </a:p>
        </p:txBody>
      </p:sp>
    </p:spTree>
    <p:extLst>
      <p:ext uri="{BB962C8B-B14F-4D97-AF65-F5344CB8AC3E}">
        <p14:creationId xmlns:p14="http://schemas.microsoft.com/office/powerpoint/2010/main" val="25048043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39</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13 CIDs (except those marked in red) and the corresponding modification proposal to IEEE P802.11ax D3.0 as in 11-18/1434r1</a:t>
            </a:r>
          </a:p>
          <a:p>
            <a:pPr lvl="1"/>
            <a:r>
              <a:rPr lang="en-US" altLang="zh-CN" dirty="0" smtClean="0"/>
              <a:t>CID </a:t>
            </a:r>
            <a:r>
              <a:rPr lang="en-GB" altLang="zh-CN" dirty="0"/>
              <a:t>15490, 15664</a:t>
            </a:r>
            <a:r>
              <a:rPr lang="en-GB" altLang="zh-CN" dirty="0" smtClean="0"/>
              <a:t>, </a:t>
            </a:r>
            <a:r>
              <a:rPr lang="en-GB" altLang="zh-CN" dirty="0"/>
              <a:t>16063, 16085, </a:t>
            </a:r>
            <a:r>
              <a:rPr lang="en-GB" altLang="zh-CN" dirty="0" smtClean="0"/>
              <a:t>16626</a:t>
            </a:r>
            <a:r>
              <a:rPr lang="en-GB" altLang="zh-CN" dirty="0"/>
              <a:t>, 16627, 16628, 16629, </a:t>
            </a:r>
            <a:r>
              <a:rPr lang="en-GB" altLang="zh-CN" dirty="0" smtClean="0"/>
              <a:t>16805</a:t>
            </a:r>
            <a:r>
              <a:rPr lang="en-GB" altLang="zh-CN" dirty="0"/>
              <a:t>, 16811, 16813, 16965, 17130</a:t>
            </a:r>
            <a:endParaRPr lang="en-US" altLang="zh-CN" dirty="0" smtClean="0"/>
          </a:p>
          <a:p>
            <a:pPr lvl="1"/>
            <a:endParaRPr lang="en-US" altLang="zh-CN" dirty="0" smtClean="0"/>
          </a:p>
          <a:p>
            <a:pPr lvl="1"/>
            <a:r>
              <a:rPr lang="en-US" altLang="zh-CN" dirty="0" smtClean="0"/>
              <a:t>Move:		Second</a:t>
            </a:r>
            <a:endParaRPr lang="en-GB" altLang="zh-CN" dirty="0" smtClean="0"/>
          </a:p>
          <a:p>
            <a:pPr>
              <a:buNone/>
            </a:pPr>
            <a:r>
              <a:rPr lang="en-US" altLang="zh-CN" dirty="0" smtClean="0">
                <a:solidFill>
                  <a:srgbClr val="00B050"/>
                </a:solidFill>
              </a:rPr>
              <a:t>SP: Passed without objection</a:t>
            </a:r>
            <a:endParaRPr lang="zh-CN" altLang="en-US" dirty="0"/>
          </a:p>
        </p:txBody>
      </p:sp>
      <p:sp>
        <p:nvSpPr>
          <p:cNvPr id="2" name="Date Placeholder 1"/>
          <p:cNvSpPr>
            <a:spLocks noGrp="1"/>
          </p:cNvSpPr>
          <p:nvPr>
            <p:ph type="dt" idx="15"/>
          </p:nvPr>
        </p:nvSpPr>
        <p:spPr/>
        <p:txBody>
          <a:bodyPr/>
          <a:lstStyle/>
          <a:p>
            <a:r>
              <a:rPr lang="en-US" smtClean="0"/>
              <a:t>September 2018</a:t>
            </a:r>
            <a:endParaRPr lang="en-GB" dirty="0"/>
          </a:p>
        </p:txBody>
      </p:sp>
      <p:sp>
        <p:nvSpPr>
          <p:cNvPr id="3" name="Footer Placeholder 2"/>
          <p:cNvSpPr>
            <a:spLocks noGrp="1"/>
          </p:cNvSpPr>
          <p:nvPr>
            <p:ph type="ftr" idx="14"/>
          </p:nvPr>
        </p:nvSpPr>
        <p:spPr/>
        <p:txBody>
          <a:bodyPr/>
          <a:lstStyle/>
          <a:p>
            <a:r>
              <a:rPr lang="en-GB" smtClean="0"/>
              <a:t>Osama Aboul-Magd, Huawei Technologies</a:t>
            </a:r>
            <a:endParaRPr lang="en-GB" dirty="0"/>
          </a:p>
        </p:txBody>
      </p:sp>
    </p:spTree>
    <p:extLst>
      <p:ext uri="{BB962C8B-B14F-4D97-AF65-F5344CB8AC3E}">
        <p14:creationId xmlns:p14="http://schemas.microsoft.com/office/powerpoint/2010/main" val="109692574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
        <p:nvSpPr>
          <p:cNvPr id="8" name="Footer Placeholder 7"/>
          <p:cNvSpPr>
            <a:spLocks noGrp="1"/>
          </p:cNvSpPr>
          <p:nvPr>
            <p:ph type="ftr" idx="14"/>
          </p:nvPr>
        </p:nvSpPr>
        <p:spPr/>
        <p:txBody>
          <a:bodyPr/>
          <a:lstStyle/>
          <a:p>
            <a:r>
              <a:rPr lang="en-GB" smtClean="0"/>
              <a:t>Osama Aboul-Magd, Huawei Technologies</a:t>
            </a:r>
            <a:endParaRPr lang="en-GB" dirty="0"/>
          </a:p>
        </p:txBody>
      </p:sp>
    </p:spTree>
    <p:extLst>
      <p:ext uri="{BB962C8B-B14F-4D97-AF65-F5344CB8AC3E}">
        <p14:creationId xmlns:p14="http://schemas.microsoft.com/office/powerpoint/2010/main" val="3930105769"/>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40</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a:t>
            </a:r>
            <a:r>
              <a:rPr lang="en-US" altLang="zh-CN" dirty="0"/>
              <a:t>8</a:t>
            </a:r>
            <a:r>
              <a:rPr lang="en-US" altLang="zh-CN" dirty="0" smtClean="0"/>
              <a:t> CIDs and the corresponding modification proposal to IEEE P802.11ax D3.0 as in 11-18/1435r1</a:t>
            </a:r>
          </a:p>
          <a:p>
            <a:pPr lvl="1"/>
            <a:r>
              <a:rPr lang="en-US" altLang="zh-CN" dirty="0" smtClean="0"/>
              <a:t>CID </a:t>
            </a:r>
            <a:r>
              <a:rPr lang="en-GB" altLang="zh-CN" dirty="0"/>
              <a:t>15661, 15918, 15919, 16056, 16277, 16381, 16804, 16806</a:t>
            </a:r>
            <a:endParaRPr lang="en-US" altLang="zh-CN" dirty="0" smtClean="0"/>
          </a:p>
          <a:p>
            <a:pPr lvl="1"/>
            <a:endParaRPr lang="en-US" altLang="zh-CN" dirty="0" smtClean="0"/>
          </a:p>
          <a:p>
            <a:pPr lvl="1"/>
            <a:r>
              <a:rPr lang="en-GB" altLang="zh-CN" dirty="0" smtClean="0"/>
              <a:t>Move: 		Second:</a:t>
            </a:r>
          </a:p>
          <a:p>
            <a:pPr>
              <a:buNone/>
            </a:pPr>
            <a:r>
              <a:rPr lang="en-US" altLang="zh-CN" dirty="0" smtClean="0">
                <a:solidFill>
                  <a:srgbClr val="00B050"/>
                </a:solidFill>
              </a:rPr>
              <a:t>SP: Passed without objection</a:t>
            </a:r>
            <a:endParaRPr lang="zh-CN" altLang="en-US" dirty="0"/>
          </a:p>
        </p:txBody>
      </p:sp>
      <p:sp>
        <p:nvSpPr>
          <p:cNvPr id="2" name="Date Placeholder 1"/>
          <p:cNvSpPr>
            <a:spLocks noGrp="1"/>
          </p:cNvSpPr>
          <p:nvPr>
            <p:ph type="dt" idx="15"/>
          </p:nvPr>
        </p:nvSpPr>
        <p:spPr/>
        <p:txBody>
          <a:bodyPr/>
          <a:lstStyle/>
          <a:p>
            <a:r>
              <a:rPr lang="en-US" smtClean="0"/>
              <a:t>September 2018</a:t>
            </a:r>
            <a:endParaRPr lang="en-GB" dirty="0"/>
          </a:p>
        </p:txBody>
      </p:sp>
      <p:sp>
        <p:nvSpPr>
          <p:cNvPr id="3" name="Footer Placeholder 2"/>
          <p:cNvSpPr>
            <a:spLocks noGrp="1"/>
          </p:cNvSpPr>
          <p:nvPr>
            <p:ph type="ftr" idx="14"/>
          </p:nvPr>
        </p:nvSpPr>
        <p:spPr/>
        <p:txBody>
          <a:bodyPr/>
          <a:lstStyle/>
          <a:p>
            <a:r>
              <a:rPr lang="en-GB" smtClean="0"/>
              <a:t>Osama Aboul-Magd, Huawei Technologies</a:t>
            </a:r>
            <a:endParaRPr lang="en-GB" dirty="0"/>
          </a:p>
        </p:txBody>
      </p:sp>
    </p:spTree>
    <p:extLst>
      <p:ext uri="{BB962C8B-B14F-4D97-AF65-F5344CB8AC3E}">
        <p14:creationId xmlns:p14="http://schemas.microsoft.com/office/powerpoint/2010/main" val="1170620826"/>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41</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828800"/>
            <a:ext cx="7772400" cy="4114800"/>
          </a:xfrm>
        </p:spPr>
        <p:txBody>
          <a:bodyPr/>
          <a:lstStyle/>
          <a:p>
            <a:r>
              <a:rPr lang="en-US" altLang="zh-CN" dirty="0" smtClean="0"/>
              <a:t>Move to accept the proposed comment resolution to the following 10 CIDs and the corresponding modification proposal to IEEE P802.11ax D3.0 as in 11-18/1436r1?</a:t>
            </a:r>
          </a:p>
          <a:p>
            <a:pPr lvl="1"/>
            <a:r>
              <a:rPr lang="en-US" altLang="zh-CN" dirty="0" smtClean="0"/>
              <a:t>CID </a:t>
            </a:r>
            <a:r>
              <a:rPr lang="en-GB" altLang="zh-CN" dirty="0"/>
              <a:t>15975, 16116, 16307, 16308, 16309, 16625, 16634, 16842, 16844, </a:t>
            </a:r>
            <a:r>
              <a:rPr lang="en-GB" altLang="zh-CN" dirty="0" smtClean="0"/>
              <a:t>16845</a:t>
            </a:r>
          </a:p>
          <a:p>
            <a:pPr lvl="1"/>
            <a:endParaRPr lang="en-GB" altLang="zh-CN" dirty="0" smtClean="0"/>
          </a:p>
          <a:p>
            <a:pPr>
              <a:buNone/>
            </a:pPr>
            <a:r>
              <a:rPr lang="en-GB" altLang="zh-CN" dirty="0" smtClean="0"/>
              <a:t>Move:			Second:</a:t>
            </a:r>
            <a:endParaRPr lang="en-US" altLang="zh-CN" dirty="0" smtClean="0">
              <a:solidFill>
                <a:srgbClr val="00B050"/>
              </a:solidFill>
            </a:endParaRPr>
          </a:p>
          <a:p>
            <a:pPr>
              <a:buNone/>
            </a:pPr>
            <a:r>
              <a:rPr lang="en-US" altLang="zh-CN" dirty="0" smtClean="0">
                <a:solidFill>
                  <a:srgbClr val="00B050"/>
                </a:solidFill>
              </a:rPr>
              <a:t>SP: Passed without objection</a:t>
            </a:r>
            <a:endParaRPr lang="zh-CN" altLang="en-US" dirty="0"/>
          </a:p>
        </p:txBody>
      </p:sp>
      <p:sp>
        <p:nvSpPr>
          <p:cNvPr id="2" name="Date Placeholder 1"/>
          <p:cNvSpPr>
            <a:spLocks noGrp="1"/>
          </p:cNvSpPr>
          <p:nvPr>
            <p:ph type="dt" idx="15"/>
          </p:nvPr>
        </p:nvSpPr>
        <p:spPr/>
        <p:txBody>
          <a:bodyPr/>
          <a:lstStyle/>
          <a:p>
            <a:r>
              <a:rPr lang="en-US" smtClean="0"/>
              <a:t>September 2018</a:t>
            </a:r>
            <a:endParaRPr lang="en-GB" dirty="0"/>
          </a:p>
        </p:txBody>
      </p:sp>
      <p:sp>
        <p:nvSpPr>
          <p:cNvPr id="3" name="Footer Placeholder 2"/>
          <p:cNvSpPr>
            <a:spLocks noGrp="1"/>
          </p:cNvSpPr>
          <p:nvPr>
            <p:ph type="ftr" idx="14"/>
          </p:nvPr>
        </p:nvSpPr>
        <p:spPr/>
        <p:txBody>
          <a:bodyPr/>
          <a:lstStyle/>
          <a:p>
            <a:r>
              <a:rPr lang="en-GB" smtClean="0"/>
              <a:t>Osama Aboul-Magd, Huawei Technologies</a:t>
            </a:r>
            <a:endParaRPr lang="en-GB" dirty="0"/>
          </a:p>
        </p:txBody>
      </p:sp>
    </p:spTree>
    <p:extLst>
      <p:ext uri="{BB962C8B-B14F-4D97-AF65-F5344CB8AC3E}">
        <p14:creationId xmlns:p14="http://schemas.microsoft.com/office/powerpoint/2010/main" val="2716902263"/>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42</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21 CIDs (not include those marked in red) and the corresponding modification proposal to IEEE P802.11ax D3.0 as in 11-18/1459r1?</a:t>
            </a:r>
          </a:p>
          <a:p>
            <a:pPr lvl="1"/>
            <a:r>
              <a:rPr lang="en-US" altLang="zh-CN" dirty="0" smtClean="0"/>
              <a:t>CID </a:t>
            </a:r>
            <a:r>
              <a:rPr lang="en-GB" altLang="zh-CN" strike="sngStrike" dirty="0">
                <a:solidFill>
                  <a:srgbClr val="FF0000"/>
                </a:solidFill>
              </a:rPr>
              <a:t>16142</a:t>
            </a:r>
            <a:r>
              <a:rPr lang="en-GB" altLang="zh-CN" dirty="0"/>
              <a:t>, 15888, 15889, </a:t>
            </a:r>
            <a:r>
              <a:rPr lang="en-GB" altLang="zh-CN" dirty="0" smtClean="0"/>
              <a:t>15890,15958</a:t>
            </a:r>
            <a:r>
              <a:rPr lang="en-GB" altLang="zh-CN" dirty="0"/>
              <a:t>, 15891, 15892, 16744, </a:t>
            </a:r>
            <a:r>
              <a:rPr lang="en-GB" altLang="zh-CN" dirty="0" smtClean="0"/>
              <a:t>16745,16746</a:t>
            </a:r>
            <a:r>
              <a:rPr lang="en-GB" altLang="zh-CN" dirty="0"/>
              <a:t>, 16748, 16749, 17108, </a:t>
            </a:r>
            <a:r>
              <a:rPr lang="en-GB" altLang="zh-CN" dirty="0" smtClean="0"/>
              <a:t>17109,15893</a:t>
            </a:r>
            <a:r>
              <a:rPr lang="en-GB" altLang="zh-CN" dirty="0"/>
              <a:t>, 15894, </a:t>
            </a:r>
            <a:r>
              <a:rPr lang="en-GB" altLang="zh-CN" strike="sngStrike" dirty="0">
                <a:solidFill>
                  <a:srgbClr val="FF0000"/>
                </a:solidFill>
              </a:rPr>
              <a:t>15897</a:t>
            </a:r>
            <a:r>
              <a:rPr lang="en-GB" altLang="zh-CN" dirty="0"/>
              <a:t>, </a:t>
            </a:r>
            <a:r>
              <a:rPr lang="en-GB" altLang="zh-CN" strike="sngStrike" dirty="0">
                <a:solidFill>
                  <a:srgbClr val="FF0000"/>
                </a:solidFill>
              </a:rPr>
              <a:t>16139</a:t>
            </a:r>
            <a:r>
              <a:rPr lang="en-GB" altLang="zh-CN" dirty="0"/>
              <a:t>, </a:t>
            </a:r>
            <a:r>
              <a:rPr lang="en-GB" altLang="zh-CN" dirty="0" smtClean="0"/>
              <a:t>15971,15983</a:t>
            </a:r>
            <a:r>
              <a:rPr lang="en-GB" altLang="zh-CN" dirty="0"/>
              <a:t>, 15986, 16019, 16020, </a:t>
            </a:r>
            <a:r>
              <a:rPr lang="en-GB" altLang="zh-CN" strike="sngStrike" dirty="0" smtClean="0">
                <a:solidFill>
                  <a:srgbClr val="FF0000"/>
                </a:solidFill>
              </a:rPr>
              <a:t>16072</a:t>
            </a:r>
            <a:r>
              <a:rPr lang="en-GB" altLang="zh-CN" dirty="0" smtClean="0"/>
              <a:t>,16145</a:t>
            </a:r>
            <a:r>
              <a:rPr lang="en-GB" altLang="zh-CN" dirty="0"/>
              <a:t>, </a:t>
            </a:r>
            <a:r>
              <a:rPr lang="en-GB" altLang="zh-CN" strike="sngStrike" dirty="0">
                <a:solidFill>
                  <a:srgbClr val="FF0000"/>
                </a:solidFill>
              </a:rPr>
              <a:t>16138</a:t>
            </a:r>
            <a:endParaRPr lang="zh-CN" altLang="zh-CN" strike="sngStrike" dirty="0">
              <a:solidFill>
                <a:srgbClr val="FF0000"/>
              </a:solidFill>
            </a:endParaRPr>
          </a:p>
          <a:p>
            <a:pPr lvl="1"/>
            <a:endParaRPr lang="en-GB" altLang="zh-CN" dirty="0" smtClean="0"/>
          </a:p>
          <a:p>
            <a:pPr lvl="1"/>
            <a:r>
              <a:rPr lang="en-GB" altLang="zh-CN" dirty="0" smtClean="0"/>
              <a:t>Move:			Second:</a:t>
            </a:r>
          </a:p>
          <a:p>
            <a:pPr>
              <a:buNone/>
            </a:pPr>
            <a:r>
              <a:rPr lang="en-US" altLang="zh-CN" dirty="0" smtClean="0">
                <a:solidFill>
                  <a:srgbClr val="00B050"/>
                </a:solidFill>
              </a:rPr>
              <a:t>SP: Passed without object</a:t>
            </a:r>
            <a:endParaRPr lang="zh-CN" altLang="en-US" dirty="0"/>
          </a:p>
        </p:txBody>
      </p:sp>
      <p:sp>
        <p:nvSpPr>
          <p:cNvPr id="2" name="Date Placeholder 1"/>
          <p:cNvSpPr>
            <a:spLocks noGrp="1"/>
          </p:cNvSpPr>
          <p:nvPr>
            <p:ph type="dt" idx="15"/>
          </p:nvPr>
        </p:nvSpPr>
        <p:spPr/>
        <p:txBody>
          <a:bodyPr/>
          <a:lstStyle/>
          <a:p>
            <a:r>
              <a:rPr lang="en-US" smtClean="0"/>
              <a:t>September 2018</a:t>
            </a:r>
            <a:endParaRPr lang="en-GB" dirty="0"/>
          </a:p>
        </p:txBody>
      </p:sp>
      <p:sp>
        <p:nvSpPr>
          <p:cNvPr id="3" name="Footer Placeholder 2"/>
          <p:cNvSpPr>
            <a:spLocks noGrp="1"/>
          </p:cNvSpPr>
          <p:nvPr>
            <p:ph type="ftr" idx="14"/>
          </p:nvPr>
        </p:nvSpPr>
        <p:spPr/>
        <p:txBody>
          <a:bodyPr/>
          <a:lstStyle/>
          <a:p>
            <a:r>
              <a:rPr lang="en-GB" smtClean="0"/>
              <a:t>Osama Aboul-Magd, Huawei Technologies</a:t>
            </a:r>
            <a:endParaRPr lang="en-GB" dirty="0"/>
          </a:p>
        </p:txBody>
      </p:sp>
    </p:spTree>
    <p:extLst>
      <p:ext uri="{BB962C8B-B14F-4D97-AF65-F5344CB8AC3E}">
        <p14:creationId xmlns:p14="http://schemas.microsoft.com/office/powerpoint/2010/main" val="117141061"/>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43</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9 CIDs and the corresponding modification proposal to IEEE P802.11ax D3.0 as in 11-18/1460r1?</a:t>
            </a:r>
          </a:p>
          <a:p>
            <a:pPr lvl="1"/>
            <a:r>
              <a:rPr lang="en-US" altLang="zh-CN" dirty="0" smtClean="0"/>
              <a:t>CID </a:t>
            </a:r>
            <a:r>
              <a:rPr lang="en-GB" altLang="zh-CN" dirty="0" smtClean="0"/>
              <a:t>16178</a:t>
            </a:r>
            <a:r>
              <a:rPr lang="en-GB" altLang="zh-CN" dirty="0"/>
              <a:t>, 16185, 16238, 16239, </a:t>
            </a:r>
            <a:r>
              <a:rPr lang="en-GB" altLang="zh-CN" dirty="0" smtClean="0"/>
              <a:t>16240, 16316</a:t>
            </a:r>
            <a:r>
              <a:rPr lang="en-GB" altLang="zh-CN" dirty="0"/>
              <a:t>, 16593, 16922, 17144</a:t>
            </a:r>
            <a:endParaRPr lang="zh-CN" altLang="zh-CN" dirty="0"/>
          </a:p>
          <a:p>
            <a:pPr lvl="1"/>
            <a:endParaRPr lang="en-GB" altLang="zh-CN" dirty="0" smtClean="0"/>
          </a:p>
          <a:p>
            <a:pPr>
              <a:buNone/>
            </a:pPr>
            <a:r>
              <a:rPr lang="en-US" altLang="zh-CN" dirty="0" smtClean="0">
                <a:solidFill>
                  <a:schemeClr val="tx1"/>
                </a:solidFill>
              </a:rPr>
              <a:t>Move:			Second:</a:t>
            </a:r>
          </a:p>
          <a:p>
            <a:pPr>
              <a:buNone/>
            </a:pPr>
            <a:r>
              <a:rPr lang="en-US" altLang="zh-CN" dirty="0" smtClean="0">
                <a:solidFill>
                  <a:srgbClr val="00B050"/>
                </a:solidFill>
              </a:rPr>
              <a:t>SP:  Passed without objection</a:t>
            </a:r>
            <a:endParaRPr lang="zh-CN" altLang="en-US" dirty="0"/>
          </a:p>
        </p:txBody>
      </p:sp>
      <p:sp>
        <p:nvSpPr>
          <p:cNvPr id="2" name="Date Placeholder 1"/>
          <p:cNvSpPr>
            <a:spLocks noGrp="1"/>
          </p:cNvSpPr>
          <p:nvPr>
            <p:ph type="dt" idx="15"/>
          </p:nvPr>
        </p:nvSpPr>
        <p:spPr/>
        <p:txBody>
          <a:bodyPr/>
          <a:lstStyle/>
          <a:p>
            <a:r>
              <a:rPr lang="en-US" smtClean="0"/>
              <a:t>September 2018</a:t>
            </a:r>
            <a:endParaRPr lang="en-GB" dirty="0"/>
          </a:p>
        </p:txBody>
      </p:sp>
      <p:sp>
        <p:nvSpPr>
          <p:cNvPr id="3" name="Footer Placeholder 2"/>
          <p:cNvSpPr>
            <a:spLocks noGrp="1"/>
          </p:cNvSpPr>
          <p:nvPr>
            <p:ph type="ftr" idx="14"/>
          </p:nvPr>
        </p:nvSpPr>
        <p:spPr/>
        <p:txBody>
          <a:bodyPr/>
          <a:lstStyle/>
          <a:p>
            <a:r>
              <a:rPr lang="en-GB" smtClean="0"/>
              <a:t>Osama Aboul-Magd, Huawei Technologies</a:t>
            </a:r>
            <a:endParaRPr lang="en-GB" dirty="0"/>
          </a:p>
        </p:txBody>
      </p:sp>
    </p:spTree>
    <p:extLst>
      <p:ext uri="{BB962C8B-B14F-4D97-AF65-F5344CB8AC3E}">
        <p14:creationId xmlns:p14="http://schemas.microsoft.com/office/powerpoint/2010/main" val="1140130354"/>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44</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14 CIDs except those marked in red and the corresponding modification proposal to IEEE P802.11ax D3.0 as in 11-18/1492r1?</a:t>
            </a:r>
          </a:p>
          <a:p>
            <a:pPr lvl="1"/>
            <a:r>
              <a:rPr lang="en-US" altLang="zh-CN" dirty="0" smtClean="0"/>
              <a:t>CID </a:t>
            </a:r>
            <a:r>
              <a:rPr lang="en-GB" altLang="zh-CN" dirty="0" smtClean="0"/>
              <a:t>16245, 16794, 16795, 16796, 16837, 15568, 16797, 16798, 16799, 16800, 16991, 16801, </a:t>
            </a:r>
            <a:r>
              <a:rPr lang="en-GB" altLang="zh-CN" strike="sngStrike" dirty="0" smtClean="0">
                <a:solidFill>
                  <a:srgbClr val="FF0000"/>
                </a:solidFill>
              </a:rPr>
              <a:t>16810</a:t>
            </a:r>
            <a:r>
              <a:rPr lang="en-GB" altLang="zh-CN" dirty="0" smtClean="0"/>
              <a:t>, 16814, 16319</a:t>
            </a:r>
          </a:p>
          <a:p>
            <a:pPr lvl="1"/>
            <a:endParaRPr lang="en-GB" altLang="zh-CN" dirty="0"/>
          </a:p>
          <a:p>
            <a:pPr lvl="1"/>
            <a:r>
              <a:rPr lang="en-GB" altLang="zh-CN" dirty="0" smtClean="0"/>
              <a:t>Move:			Second:</a:t>
            </a:r>
          </a:p>
          <a:p>
            <a:pPr>
              <a:buNone/>
            </a:pPr>
            <a:r>
              <a:rPr lang="en-US" altLang="zh-CN" dirty="0" smtClean="0">
                <a:solidFill>
                  <a:srgbClr val="00B050"/>
                </a:solidFill>
              </a:rPr>
              <a:t>SP: Passed without objection</a:t>
            </a:r>
            <a:endParaRPr lang="zh-CN" altLang="en-US" dirty="0"/>
          </a:p>
        </p:txBody>
      </p:sp>
      <p:sp>
        <p:nvSpPr>
          <p:cNvPr id="2" name="Date Placeholder 1"/>
          <p:cNvSpPr>
            <a:spLocks noGrp="1"/>
          </p:cNvSpPr>
          <p:nvPr>
            <p:ph type="dt" idx="15"/>
          </p:nvPr>
        </p:nvSpPr>
        <p:spPr/>
        <p:txBody>
          <a:bodyPr/>
          <a:lstStyle/>
          <a:p>
            <a:r>
              <a:rPr lang="en-US" smtClean="0"/>
              <a:t>September 2018</a:t>
            </a:r>
            <a:endParaRPr lang="en-GB" dirty="0"/>
          </a:p>
        </p:txBody>
      </p:sp>
      <p:sp>
        <p:nvSpPr>
          <p:cNvPr id="3" name="Footer Placeholder 2"/>
          <p:cNvSpPr>
            <a:spLocks noGrp="1"/>
          </p:cNvSpPr>
          <p:nvPr>
            <p:ph type="ftr" idx="14"/>
          </p:nvPr>
        </p:nvSpPr>
        <p:spPr/>
        <p:txBody>
          <a:bodyPr/>
          <a:lstStyle/>
          <a:p>
            <a:r>
              <a:rPr lang="en-GB" smtClean="0"/>
              <a:t>Osama Aboul-Magd, Huawei Technologies</a:t>
            </a:r>
            <a:endParaRPr lang="en-GB" dirty="0"/>
          </a:p>
        </p:txBody>
      </p:sp>
    </p:spTree>
    <p:extLst>
      <p:ext uri="{BB962C8B-B14F-4D97-AF65-F5344CB8AC3E}">
        <p14:creationId xmlns:p14="http://schemas.microsoft.com/office/powerpoint/2010/main" val="1495644100"/>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23808743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br>
              <a:rPr lang="en-US" dirty="0" smtClean="0"/>
            </a:br>
            <a:r>
              <a:rPr lang="en-US" dirty="0" smtClean="0"/>
              <a:t>11-18/1418 (Po-Kai Huang)</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15717, 16021, 16023, 16024, 17073, 15911, 15913, 15959, 16562</a:t>
            </a:r>
            <a:r>
              <a:rPr lang="en-US" dirty="0"/>
              <a:t>, 16563, 16564, 16565, 16566, 16567, 16568, 16592, 16906, 17087, </a:t>
            </a:r>
            <a:r>
              <a:rPr lang="en-US" dirty="0">
                <a:solidFill>
                  <a:srgbClr val="FF0000"/>
                </a:solidFill>
              </a:rPr>
              <a:t>16014</a:t>
            </a:r>
            <a:r>
              <a:rPr lang="en-US" dirty="0"/>
              <a:t>, </a:t>
            </a:r>
            <a:r>
              <a:rPr lang="en-US" dirty="0">
                <a:solidFill>
                  <a:schemeClr val="tx1"/>
                </a:solidFill>
              </a:rPr>
              <a:t>16930</a:t>
            </a:r>
            <a:r>
              <a:rPr lang="en-US" dirty="0"/>
              <a:t>, </a:t>
            </a:r>
            <a:r>
              <a:rPr lang="en-US" dirty="0" smtClean="0">
                <a:solidFill>
                  <a:srgbClr val="FF0000"/>
                </a:solidFill>
              </a:rPr>
              <a:t>17145</a:t>
            </a:r>
            <a:r>
              <a:rPr lang="en-US" dirty="0" smtClean="0"/>
              <a:t> in doc 11-18/1418r</a:t>
            </a:r>
            <a:r>
              <a:rPr lang="en-US" dirty="0" smtClean="0">
                <a:solidFill>
                  <a:srgbClr val="FF6600"/>
                </a:solidFill>
              </a:rPr>
              <a:t>1</a:t>
            </a:r>
            <a:r>
              <a:rPr lang="en-US" dirty="0" smtClean="0"/>
              <a:t>?</a:t>
            </a:r>
          </a:p>
          <a:p>
            <a:endParaRPr lang="en-US" dirty="0"/>
          </a:p>
          <a:p>
            <a:r>
              <a:rPr lang="en-US" dirty="0" smtClean="0"/>
              <a:t>Y/N/A: </a:t>
            </a:r>
          </a:p>
          <a:p>
            <a:r>
              <a:rPr lang="en-US" dirty="0" smtClean="0"/>
              <a:t>CID 16014 and 17145 are deferred.</a:t>
            </a:r>
          </a:p>
          <a:p>
            <a:r>
              <a:rPr lang="en-US" dirty="0" smtClean="0"/>
              <a:t>No objection to resolution to other CIDs.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587017503"/>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br>
              <a:rPr lang="en-US" dirty="0" smtClean="0"/>
            </a:br>
            <a:r>
              <a:rPr lang="en-US" dirty="0" smtClean="0"/>
              <a:t>11-18/1189 (Po-Kai Huang)</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15868, 16048, 15869, 16438, 16437, 16027, 16029, 16030, 16215, 16938, 16422</a:t>
            </a:r>
            <a:endParaRPr lang="en-US" dirty="0"/>
          </a:p>
          <a:p>
            <a:r>
              <a:rPr lang="en-US" dirty="0" smtClean="0"/>
              <a:t>In doc 11-18/1189r4?</a:t>
            </a:r>
          </a:p>
          <a:p>
            <a:endParaRPr lang="en-US" dirty="0"/>
          </a:p>
          <a:p>
            <a:r>
              <a:rPr lang="en-US" dirty="0" smtClean="0"/>
              <a:t>Y/N/A:</a:t>
            </a:r>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684565842"/>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br>
              <a:rPr lang="en-US" dirty="0" smtClean="0"/>
            </a:br>
            <a:r>
              <a:rPr lang="en-US" dirty="0" smtClean="0"/>
              <a:t>11-18/1496 (Laurent </a:t>
            </a:r>
            <a:r>
              <a:rPr lang="en-US" dirty="0" err="1" smtClean="0"/>
              <a:t>Cariou</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15059 15755 15756 16653 16939 </a:t>
            </a:r>
            <a:r>
              <a:rPr lang="en-GB" dirty="0" smtClean="0"/>
              <a:t>16940</a:t>
            </a:r>
            <a:r>
              <a:rPr lang="en-GB" dirty="0"/>
              <a:t> </a:t>
            </a:r>
            <a:r>
              <a:rPr lang="en-GB" dirty="0" smtClean="0"/>
              <a:t>in doc 11-18/1496r0?</a:t>
            </a:r>
          </a:p>
          <a:p>
            <a:endParaRPr lang="en-GB" dirty="0"/>
          </a:p>
          <a:p>
            <a:r>
              <a:rPr lang="en-GB" dirty="0" smtClean="0"/>
              <a:t>Y/N/A: </a:t>
            </a:r>
          </a:p>
          <a:p>
            <a:r>
              <a:rPr lang="en-GB" dirty="0" smtClean="0"/>
              <a:t>Approved with no objection</a:t>
            </a:r>
          </a:p>
          <a:p>
            <a:endParaRPr lang="en-GB" dirty="0"/>
          </a:p>
          <a:p>
            <a:endParaRPr lang="en-GB"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428120084"/>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br>
              <a:rPr lang="en-US" dirty="0" smtClean="0"/>
            </a:br>
            <a:r>
              <a:rPr lang="en-US" dirty="0" smtClean="0"/>
              <a:t>11-18/1495 (Laurent </a:t>
            </a:r>
            <a:r>
              <a:rPr lang="en-US" dirty="0" err="1" smtClean="0"/>
              <a:t>Cariou</a:t>
            </a:r>
            <a:r>
              <a:rPr lang="en-US" dirty="0" smtClean="0"/>
              <a:t>)</a:t>
            </a:r>
            <a:endParaRPr lang="en-US" dirty="0"/>
          </a:p>
        </p:txBody>
      </p:sp>
      <p:sp>
        <p:nvSpPr>
          <p:cNvPr id="3" name="Content Placeholder 2"/>
          <p:cNvSpPr>
            <a:spLocks noGrp="1"/>
          </p:cNvSpPr>
          <p:nvPr>
            <p:ph idx="1"/>
          </p:nvPr>
        </p:nvSpPr>
        <p:spPr>
          <a:xfrm>
            <a:off x="685800" y="1676400"/>
            <a:ext cx="7770813" cy="4113213"/>
          </a:xfrm>
        </p:spPr>
        <p:txBody>
          <a:bodyPr/>
          <a:lstStyle/>
          <a:p>
            <a:r>
              <a:rPr lang="en-US" dirty="0" smtClean="0"/>
              <a:t>Do you agree to resolutions to CIDs </a:t>
            </a:r>
            <a:r>
              <a:rPr lang="en-GB" dirty="0"/>
              <a:t>15898 16499 15702 15704 15653 15655 15738 15656 15739 15740 17127 15847 15741 </a:t>
            </a:r>
            <a:r>
              <a:rPr lang="en-GB" dirty="0">
                <a:solidFill>
                  <a:srgbClr val="FF0000"/>
                </a:solidFill>
              </a:rPr>
              <a:t>15175</a:t>
            </a:r>
            <a:r>
              <a:rPr lang="en-GB" dirty="0"/>
              <a:t> 15742 15699 17133 17076 15176 16757 </a:t>
            </a:r>
            <a:r>
              <a:rPr lang="en-GB" dirty="0">
                <a:solidFill>
                  <a:srgbClr val="FF0000"/>
                </a:solidFill>
              </a:rPr>
              <a:t>17134 15652 15657</a:t>
            </a:r>
            <a:r>
              <a:rPr lang="en-GB" dirty="0"/>
              <a:t> 15744 </a:t>
            </a:r>
            <a:r>
              <a:rPr lang="en-GB" dirty="0">
                <a:solidFill>
                  <a:srgbClr val="FF0000"/>
                </a:solidFill>
              </a:rPr>
              <a:t>16758</a:t>
            </a:r>
            <a:r>
              <a:rPr lang="en-GB" dirty="0"/>
              <a:t> </a:t>
            </a:r>
            <a:r>
              <a:rPr lang="en-GB" dirty="0" smtClean="0">
                <a:solidFill>
                  <a:schemeClr val="tx1"/>
                </a:solidFill>
              </a:rPr>
              <a:t>17131</a:t>
            </a:r>
            <a:r>
              <a:rPr lang="en-GB" dirty="0" smtClean="0"/>
              <a:t> </a:t>
            </a:r>
            <a:r>
              <a:rPr lang="en-GB" dirty="0" smtClean="0">
                <a:solidFill>
                  <a:schemeClr val="tx1"/>
                </a:solidFill>
              </a:rPr>
              <a:t>16037 16226 </a:t>
            </a:r>
            <a:r>
              <a:rPr lang="en-GB" dirty="0">
                <a:solidFill>
                  <a:schemeClr val="tx1"/>
                </a:solidFill>
              </a:rPr>
              <a:t>16464</a:t>
            </a:r>
            <a:r>
              <a:rPr lang="en-GB" dirty="0">
                <a:solidFill>
                  <a:srgbClr val="FF0000"/>
                </a:solidFill>
              </a:rPr>
              <a:t> </a:t>
            </a:r>
            <a:r>
              <a:rPr lang="en-GB" dirty="0"/>
              <a:t>15581 </a:t>
            </a:r>
            <a:r>
              <a:rPr lang="en-GB" dirty="0">
                <a:solidFill>
                  <a:srgbClr val="FF0000"/>
                </a:solidFill>
              </a:rPr>
              <a:t>15589</a:t>
            </a:r>
            <a:r>
              <a:rPr lang="en-GB" dirty="0"/>
              <a:t> 15591 </a:t>
            </a:r>
            <a:r>
              <a:rPr lang="en-GB" dirty="0">
                <a:solidFill>
                  <a:srgbClr val="FF0000"/>
                </a:solidFill>
              </a:rPr>
              <a:t>16512</a:t>
            </a:r>
            <a:r>
              <a:rPr lang="en-GB" dirty="0"/>
              <a:t> 16761 16762 16513 17014 15761 16515 16514 </a:t>
            </a:r>
            <a:r>
              <a:rPr lang="en-GB" dirty="0">
                <a:solidFill>
                  <a:srgbClr val="FF0000"/>
                </a:solidFill>
              </a:rPr>
              <a:t>16516</a:t>
            </a:r>
            <a:r>
              <a:rPr lang="en-GB" dirty="0"/>
              <a:t> 15745 15746 </a:t>
            </a:r>
            <a:r>
              <a:rPr lang="en-GB" dirty="0">
                <a:solidFill>
                  <a:schemeClr val="tx1"/>
                </a:solidFill>
              </a:rPr>
              <a:t>15781</a:t>
            </a:r>
            <a:r>
              <a:rPr lang="en-GB" dirty="0"/>
              <a:t> </a:t>
            </a:r>
            <a:r>
              <a:rPr lang="en-GB" dirty="0">
                <a:solidFill>
                  <a:srgbClr val="FF0000"/>
                </a:solidFill>
              </a:rPr>
              <a:t>15707</a:t>
            </a:r>
            <a:r>
              <a:rPr lang="en-GB" dirty="0"/>
              <a:t> 15709 </a:t>
            </a:r>
            <a:r>
              <a:rPr lang="en-GB" dirty="0">
                <a:solidFill>
                  <a:srgbClr val="FF0000"/>
                </a:solidFill>
              </a:rPr>
              <a:t>15713</a:t>
            </a:r>
            <a:r>
              <a:rPr lang="en-GB" dirty="0"/>
              <a:t> 15714 </a:t>
            </a:r>
            <a:r>
              <a:rPr lang="en-GB" dirty="0" smtClean="0"/>
              <a:t>15715</a:t>
            </a:r>
            <a:r>
              <a:rPr lang="en-US" dirty="0" smtClean="0"/>
              <a:t> in doc 11-18/1495r1?</a:t>
            </a:r>
          </a:p>
          <a:p>
            <a:r>
              <a:rPr lang="en-US" dirty="0" smtClean="0"/>
              <a:t>16759 and 16760 and 16411 </a:t>
            </a:r>
            <a:r>
              <a:rPr lang="en-US" dirty="0" smtClean="0">
                <a:sym typeface="Wingdings"/>
              </a:rPr>
              <a:t> added to document</a:t>
            </a:r>
          </a:p>
          <a:p>
            <a:r>
              <a:rPr lang="en-US" dirty="0" smtClean="0">
                <a:sym typeface="Wingdings"/>
              </a:rPr>
              <a:t>To be continued on Thursday</a:t>
            </a:r>
          </a:p>
          <a:p>
            <a:r>
              <a:rPr lang="en-US" dirty="0" smtClean="0">
                <a:sym typeface="Wingdings"/>
              </a:rPr>
              <a:t>Resolutions CIDs written in black are approved with no objection.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51976382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
        <p:nvSpPr>
          <p:cNvPr id="8" name="Footer Placeholder 7"/>
          <p:cNvSpPr>
            <a:spLocks noGrp="1"/>
          </p:cNvSpPr>
          <p:nvPr>
            <p:ph type="ftr" idx="14"/>
          </p:nvPr>
        </p:nvSpPr>
        <p:spPr/>
        <p:txBody>
          <a:bodyPr/>
          <a:lstStyle/>
          <a:p>
            <a:r>
              <a:rPr lang="en-GB" smtClean="0"/>
              <a:t>Osama Aboul-Magd, Huawei Technologies</a:t>
            </a:r>
            <a:endParaRPr lang="en-GB" dirty="0"/>
          </a:p>
        </p:txBody>
      </p:sp>
    </p:spTree>
    <p:extLst>
      <p:ext uri="{BB962C8B-B14F-4D97-AF65-F5344CB8AC3E}">
        <p14:creationId xmlns:p14="http://schemas.microsoft.com/office/powerpoint/2010/main" val="3136880362"/>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R1 is was discussed on Friday @ 3:32 PM</a:t>
            </a:r>
          </a:p>
          <a:p>
            <a:r>
              <a:rPr lang="en-US" dirty="0" smtClean="0"/>
              <a:t>Resolutions to CIDs 17134, 15589, 15713</a:t>
            </a:r>
          </a:p>
          <a:p>
            <a:endParaRPr lang="en-US" dirty="0"/>
          </a:p>
          <a:p>
            <a:r>
              <a:rPr lang="en-US" dirty="0" smtClean="0"/>
              <a:t>No objection to resolutions </a:t>
            </a:r>
            <a:r>
              <a:rPr lang="en-US" smtClean="0"/>
              <a:t>to these CIDs.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49646273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br>
              <a:rPr lang="en-US" dirty="0" smtClean="0"/>
            </a:br>
            <a:r>
              <a:rPr lang="en-US" dirty="0" smtClean="0"/>
              <a:t>11-18/1455 (</a:t>
            </a:r>
            <a:r>
              <a:rPr lang="en-US" dirty="0" err="1" smtClean="0"/>
              <a:t>Abhishek</a:t>
            </a:r>
            <a:r>
              <a:rPr lang="en-US" dirty="0" smtClean="0"/>
              <a:t>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17142, 16753, 16754, </a:t>
            </a:r>
            <a:r>
              <a:rPr lang="en-GB" dirty="0">
                <a:solidFill>
                  <a:srgbClr val="FF0000"/>
                </a:solidFill>
              </a:rPr>
              <a:t>16475</a:t>
            </a:r>
            <a:r>
              <a:rPr lang="en-GB" dirty="0"/>
              <a:t>, 16064, 16755, 16347, 16016</a:t>
            </a:r>
            <a:r>
              <a:rPr lang="en-GB" dirty="0">
                <a:solidFill>
                  <a:schemeClr val="tx1"/>
                </a:solidFill>
              </a:rPr>
              <a:t>, </a:t>
            </a:r>
            <a:r>
              <a:rPr lang="en-GB" dirty="0" smtClean="0">
                <a:solidFill>
                  <a:srgbClr val="FF0000"/>
                </a:solidFill>
              </a:rPr>
              <a:t>16668</a:t>
            </a:r>
            <a:r>
              <a:rPr lang="en-US" dirty="0" smtClean="0">
                <a:solidFill>
                  <a:srgbClr val="FF0000"/>
                </a:solidFill>
              </a:rPr>
              <a:t> </a:t>
            </a:r>
            <a:r>
              <a:rPr lang="en-US" dirty="0" smtClean="0"/>
              <a:t>in doc 11-18/1455r1?</a:t>
            </a:r>
          </a:p>
          <a:p>
            <a:endParaRPr lang="en-US" dirty="0"/>
          </a:p>
          <a:p>
            <a:r>
              <a:rPr lang="en-US" dirty="0" smtClean="0"/>
              <a:t>Y/N/A:</a:t>
            </a:r>
          </a:p>
          <a:p>
            <a:r>
              <a:rPr lang="en-US" dirty="0" smtClean="0"/>
              <a:t>Resolutions to CIDs written in black are approved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199515241"/>
      </p:ext>
    </p:extLst>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br>
              <a:rPr lang="en-US" dirty="0" smtClean="0"/>
            </a:br>
            <a:r>
              <a:rPr lang="en-US" dirty="0" smtClean="0"/>
              <a:t>11-18/1266 (</a:t>
            </a:r>
            <a:r>
              <a:rPr lang="en-US" dirty="0" err="1" smtClean="0"/>
              <a:t>Abhishek</a:t>
            </a:r>
            <a:r>
              <a:rPr lang="en-US" dirty="0" smtClean="0"/>
              <a:t> </a:t>
            </a:r>
            <a:r>
              <a:rPr lang="en-US" dirty="0" err="1" smtClean="0"/>
              <a:t>Patil</a:t>
            </a:r>
            <a:r>
              <a:rPr lang="en-US" dirty="0" smtClean="0"/>
              <a:t>)</a:t>
            </a:r>
            <a:endParaRPr lang="en-US" dirty="0"/>
          </a:p>
        </p:txBody>
      </p:sp>
      <p:sp>
        <p:nvSpPr>
          <p:cNvPr id="3" name="Content Placeholder 2"/>
          <p:cNvSpPr>
            <a:spLocks noGrp="1"/>
          </p:cNvSpPr>
          <p:nvPr>
            <p:ph idx="1"/>
          </p:nvPr>
        </p:nvSpPr>
        <p:spPr>
          <a:xfrm>
            <a:off x="685800" y="1600200"/>
            <a:ext cx="7770813" cy="4113213"/>
          </a:xfrm>
        </p:spPr>
        <p:txBody>
          <a:bodyPr/>
          <a:lstStyle/>
          <a:p>
            <a:r>
              <a:rPr lang="en-US" dirty="0" smtClean="0"/>
              <a:t>Do you agree to resolutions to CIDs </a:t>
            </a:r>
            <a:r>
              <a:rPr lang="en-GB" dirty="0"/>
              <a:t>17124, 17125, 16506, 16498, </a:t>
            </a:r>
            <a:r>
              <a:rPr lang="en-GB" dirty="0">
                <a:solidFill>
                  <a:schemeClr val="tx1"/>
                </a:solidFill>
              </a:rPr>
              <a:t>16507</a:t>
            </a:r>
            <a:r>
              <a:rPr lang="en-GB" dirty="0"/>
              <a:t>, 16539, 16538, 15091, 15686, 15092, 15109, 16545, 15111, 15812, 15114, 15112, 15113, 15813, 16544, 16546, 16468, 15872, 17103, 15057, </a:t>
            </a:r>
            <a:r>
              <a:rPr lang="en-GB" dirty="0" smtClean="0"/>
              <a:t>15060, 16540</a:t>
            </a:r>
            <a:r>
              <a:rPr lang="en-US" dirty="0" smtClean="0"/>
              <a:t> in doc 11-18/1266r4?</a:t>
            </a:r>
          </a:p>
          <a:p>
            <a:endParaRPr lang="en-US" dirty="0"/>
          </a:p>
          <a:p>
            <a:r>
              <a:rPr lang="en-US" dirty="0" smtClean="0"/>
              <a:t>Y/N/A:</a:t>
            </a:r>
          </a:p>
          <a:p>
            <a:r>
              <a:rPr lang="en-US" dirty="0" smtClean="0"/>
              <a:t>Resolutions to CIDs written in black are approved with no objection</a:t>
            </a:r>
          </a:p>
          <a:p>
            <a:r>
              <a:rPr lang="en-US" dirty="0" smtClean="0"/>
              <a:t>R4 was reconsidered on Friday at 2:47 PM. Added CID 16540</a:t>
            </a:r>
          </a:p>
          <a:p>
            <a:r>
              <a:rPr lang="en-US" dirty="0" smtClean="0"/>
              <a:t>Resolutions to CID 16507, 15057, and 16540 are approved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250989269"/>
      </p:ext>
    </p:extLst>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br>
              <a:rPr lang="en-US" dirty="0" smtClean="0"/>
            </a:br>
            <a:r>
              <a:rPr lang="en-US" dirty="0" smtClean="0"/>
              <a:t>11-18/1246 (</a:t>
            </a:r>
            <a:r>
              <a:rPr lang="en-US" dirty="0" err="1" smtClean="0"/>
              <a:t>Jarkko</a:t>
            </a:r>
            <a:r>
              <a:rPr lang="en-US" dirty="0" smtClean="0"/>
              <a:t> </a:t>
            </a:r>
            <a:r>
              <a:rPr lang="en-US" dirty="0" err="1" smtClean="0"/>
              <a:t>Kneckt</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US" dirty="0"/>
              <a:t>15010, 15011, </a:t>
            </a:r>
            <a:r>
              <a:rPr lang="en-US" dirty="0">
                <a:solidFill>
                  <a:srgbClr val="FF0000"/>
                </a:solidFill>
              </a:rPr>
              <a:t>15105</a:t>
            </a:r>
            <a:r>
              <a:rPr lang="en-US" dirty="0"/>
              <a:t>, 15173, 15372, 15734, 15735, 15736, 15737, 15766, 15864, 15865, </a:t>
            </a:r>
            <a:r>
              <a:rPr lang="en-US" dirty="0">
                <a:solidFill>
                  <a:srgbClr val="FF0000"/>
                </a:solidFill>
              </a:rPr>
              <a:t>15990</a:t>
            </a:r>
            <a:r>
              <a:rPr lang="en-US" dirty="0"/>
              <a:t>, 16615, 16188, 16362, 16488, 16489, </a:t>
            </a:r>
            <a:r>
              <a:rPr lang="en-US" strike="sngStrike" dirty="0"/>
              <a:t>16602,</a:t>
            </a:r>
            <a:r>
              <a:rPr lang="en-US" dirty="0"/>
              <a:t> 17016, 17017, 17031, 17033 and </a:t>
            </a:r>
            <a:r>
              <a:rPr lang="en-US" dirty="0" smtClean="0"/>
              <a:t>17034 in doc 11-18/1246r3?</a:t>
            </a:r>
          </a:p>
          <a:p>
            <a:endParaRPr lang="en-US" dirty="0"/>
          </a:p>
          <a:p>
            <a:r>
              <a:rPr lang="en-US" dirty="0" smtClean="0"/>
              <a:t>Y/N/A: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675944219"/>
      </p:ext>
    </p:extLst>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br>
              <a:rPr lang="en-US" dirty="0" smtClean="0"/>
            </a:br>
            <a:r>
              <a:rPr lang="en-US" dirty="0" smtClean="0"/>
              <a:t>11-18/1320 (</a:t>
            </a:r>
            <a:r>
              <a:rPr lang="en-US" dirty="0" err="1" smtClean="0"/>
              <a:t>Abhishek</a:t>
            </a:r>
            <a:r>
              <a:rPr lang="en-US" dirty="0" smtClean="0"/>
              <a:t>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15054, 15058, </a:t>
            </a:r>
            <a:r>
              <a:rPr lang="en-GB" dirty="0" smtClean="0"/>
              <a:t>15082, 16129</a:t>
            </a:r>
            <a:r>
              <a:rPr lang="en-GB" dirty="0"/>
              <a:t>, </a:t>
            </a:r>
            <a:r>
              <a:rPr lang="en-GB" dirty="0">
                <a:solidFill>
                  <a:srgbClr val="FF0000"/>
                </a:solidFill>
              </a:rPr>
              <a:t>16586</a:t>
            </a:r>
            <a:r>
              <a:rPr lang="en-GB" dirty="0"/>
              <a:t>, </a:t>
            </a:r>
            <a:r>
              <a:rPr lang="en-GB" dirty="0">
                <a:solidFill>
                  <a:srgbClr val="FF0000"/>
                </a:solidFill>
              </a:rPr>
              <a:t>16587</a:t>
            </a:r>
            <a:r>
              <a:rPr lang="en-GB" dirty="0"/>
              <a:t>, </a:t>
            </a:r>
            <a:r>
              <a:rPr lang="en-GB" dirty="0" smtClean="0">
                <a:solidFill>
                  <a:srgbClr val="FF0000"/>
                </a:solidFill>
              </a:rPr>
              <a:t>15056</a:t>
            </a:r>
            <a:r>
              <a:rPr lang="en-GB" dirty="0">
                <a:solidFill>
                  <a:srgbClr val="FF0000"/>
                </a:solidFill>
              </a:rPr>
              <a:t>, 16590, 16591</a:t>
            </a:r>
            <a:r>
              <a:rPr lang="en-GB" dirty="0"/>
              <a:t>, </a:t>
            </a:r>
            <a:r>
              <a:rPr lang="en-GB" dirty="0" smtClean="0">
                <a:solidFill>
                  <a:srgbClr val="FF0000"/>
                </a:solidFill>
              </a:rPr>
              <a:t>16589</a:t>
            </a:r>
            <a:r>
              <a:rPr lang="en-GB" dirty="0" smtClean="0"/>
              <a:t> in doc 11-18/1320r4?</a:t>
            </a:r>
          </a:p>
          <a:p>
            <a:endParaRPr lang="en-GB" dirty="0"/>
          </a:p>
          <a:p>
            <a:r>
              <a:rPr lang="en-GB" dirty="0" smtClean="0"/>
              <a:t>Y/N/A:</a:t>
            </a:r>
          </a:p>
          <a:p>
            <a:r>
              <a:rPr lang="en-GB" dirty="0" smtClean="0"/>
              <a:t>Resolutions of CIDs written in black are approved with no objection</a:t>
            </a:r>
            <a:endParaRPr lang="en-US" dirty="0"/>
          </a:p>
          <a:p>
            <a:r>
              <a:rPr lang="en-US" dirty="0" smtClean="0"/>
              <a:t>R3 is discussed on Friday @ 2:53 PM. Resolutions to </a:t>
            </a:r>
            <a:r>
              <a:rPr lang="en-GB" dirty="0" smtClean="0"/>
              <a:t> </a:t>
            </a:r>
            <a:r>
              <a:rPr lang="en-GB" dirty="0"/>
              <a:t>15056, 16590, 16591, </a:t>
            </a:r>
            <a:r>
              <a:rPr lang="en-GB" dirty="0" smtClean="0"/>
              <a:t>are approved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801167817"/>
      </p:ext>
    </p:extLst>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br>
              <a:rPr lang="en-US" dirty="0" smtClean="0"/>
            </a:br>
            <a:r>
              <a:rPr lang="en-US" dirty="0" smtClean="0"/>
              <a:t>11-18/1504 (</a:t>
            </a:r>
            <a:r>
              <a:rPr lang="en-US" dirty="0" err="1" smtClean="0"/>
              <a:t>Yongho</a:t>
            </a:r>
            <a:r>
              <a:rPr lang="en-US" dirty="0" smtClean="0"/>
              <a:t> </a:t>
            </a:r>
            <a:r>
              <a:rPr lang="en-US" dirty="0" err="1" smtClean="0"/>
              <a:t>Seok</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agree to comment resolutions to CIDs </a:t>
            </a:r>
            <a:r>
              <a:rPr lang="en-GB" dirty="0"/>
              <a:t>15008, 16740, 16645, 16741, </a:t>
            </a:r>
            <a:r>
              <a:rPr lang="en-GB" dirty="0">
                <a:solidFill>
                  <a:schemeClr val="tx1"/>
                </a:solidFill>
              </a:rPr>
              <a:t>15009</a:t>
            </a:r>
            <a:r>
              <a:rPr lang="en-GB" dirty="0"/>
              <a:t>, 15863, 17030, 16742, 17146, 15866, 16913, 16914, </a:t>
            </a:r>
            <a:r>
              <a:rPr lang="en-GB" dirty="0">
                <a:solidFill>
                  <a:srgbClr val="FF0000"/>
                </a:solidFill>
              </a:rPr>
              <a:t>16441</a:t>
            </a:r>
            <a:r>
              <a:rPr lang="en-GB" dirty="0"/>
              <a:t>, </a:t>
            </a:r>
            <a:r>
              <a:rPr lang="en-GB" dirty="0">
                <a:solidFill>
                  <a:srgbClr val="FF0000"/>
                </a:solidFill>
              </a:rPr>
              <a:t>16448</a:t>
            </a:r>
            <a:r>
              <a:rPr lang="en-GB" dirty="0"/>
              <a:t>, </a:t>
            </a:r>
            <a:r>
              <a:rPr lang="en-GB" dirty="0">
                <a:solidFill>
                  <a:srgbClr val="FF0000"/>
                </a:solidFill>
              </a:rPr>
              <a:t>16738</a:t>
            </a:r>
            <a:r>
              <a:rPr lang="en-GB" dirty="0"/>
              <a:t>, 17065 (16 CIDs) </a:t>
            </a:r>
            <a:r>
              <a:rPr lang="en-US" dirty="0" smtClean="0"/>
              <a:t>in doc 11-18/1504r1?</a:t>
            </a:r>
          </a:p>
          <a:p>
            <a:pPr lvl="0"/>
            <a:endParaRPr lang="en-US" dirty="0"/>
          </a:p>
          <a:p>
            <a:pPr lvl="0"/>
            <a:r>
              <a:rPr lang="en-US" dirty="0" smtClean="0"/>
              <a:t>Y/N/A</a:t>
            </a:r>
          </a:p>
          <a:p>
            <a:pPr lvl="0"/>
            <a:r>
              <a:rPr lang="en-US" dirty="0" smtClean="0"/>
              <a:t>Resolutions to CIDs written in black are approved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7046766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br>
              <a:rPr lang="en-US" dirty="0" smtClean="0"/>
            </a:br>
            <a:r>
              <a:rPr lang="en-US" dirty="0" smtClean="0"/>
              <a:t>11-18/1515 (Zhou </a:t>
            </a:r>
            <a:r>
              <a:rPr lang="en-US" dirty="0" err="1" smtClean="0"/>
              <a:t>Lan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15071, 15074, 15075, 15078, </a:t>
            </a:r>
            <a:r>
              <a:rPr lang="en-GB" dirty="0">
                <a:solidFill>
                  <a:schemeClr val="tx1"/>
                </a:solidFill>
              </a:rPr>
              <a:t>15680</a:t>
            </a:r>
            <a:r>
              <a:rPr lang="en-GB" dirty="0"/>
              <a:t>, 16547 </a:t>
            </a:r>
            <a:r>
              <a:rPr lang="en-US" dirty="0" smtClean="0"/>
              <a:t>in doc 11-18/1515r1?</a:t>
            </a:r>
          </a:p>
          <a:p>
            <a:endParaRPr lang="en-US" dirty="0"/>
          </a:p>
          <a:p>
            <a:r>
              <a:rPr lang="en-US" dirty="0" smtClean="0"/>
              <a:t>Y/N/A:</a:t>
            </a:r>
          </a:p>
          <a:p>
            <a:r>
              <a:rPr lang="en-US" dirty="0" smtClean="0"/>
              <a:t>Approved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417706782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br>
              <a:rPr lang="en-US" dirty="0" smtClean="0"/>
            </a:br>
            <a:r>
              <a:rPr lang="en-US" dirty="0" smtClean="0"/>
              <a:t>11-18/1516 (Zhou </a:t>
            </a:r>
            <a:r>
              <a:rPr lang="en-US" dirty="0" err="1" smtClean="0"/>
              <a:t>Lan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US" dirty="0" smtClean="0">
                <a:solidFill>
                  <a:schemeClr val="tx1"/>
                </a:solidFill>
              </a:rPr>
              <a:t>16543</a:t>
            </a:r>
            <a:r>
              <a:rPr lang="en-US" dirty="0" smtClean="0"/>
              <a:t> and </a:t>
            </a:r>
            <a:r>
              <a:rPr lang="en-US" dirty="0" smtClean="0">
                <a:solidFill>
                  <a:srgbClr val="FF0000"/>
                </a:solidFill>
              </a:rPr>
              <a:t>15867 </a:t>
            </a:r>
            <a:r>
              <a:rPr lang="en-US" dirty="0" smtClean="0"/>
              <a:t>in doc 11-18/1516r0?</a:t>
            </a:r>
          </a:p>
          <a:p>
            <a:endParaRPr lang="en-US" dirty="0"/>
          </a:p>
          <a:p>
            <a:r>
              <a:rPr lang="en-US" dirty="0" smtClean="0"/>
              <a:t>Y/N/A: </a:t>
            </a:r>
          </a:p>
          <a:p>
            <a:r>
              <a:rPr lang="en-US" dirty="0" smtClean="0"/>
              <a:t>No objection to resolution of CID 16543.</a:t>
            </a:r>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101277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br>
              <a:rPr lang="en-US" dirty="0" smtClean="0"/>
            </a:br>
            <a:r>
              <a:rPr lang="en-US" dirty="0" smtClean="0"/>
              <a:t>11-18/1465 (Alfred </a:t>
            </a:r>
            <a:r>
              <a:rPr lang="en-US" dirty="0" err="1" smtClean="0"/>
              <a:t>Aterjadhi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15025, </a:t>
            </a:r>
            <a:r>
              <a:rPr lang="en-GB" dirty="0">
                <a:solidFill>
                  <a:srgbClr val="FF0000"/>
                </a:solidFill>
              </a:rPr>
              <a:t>15026, 15027</a:t>
            </a:r>
            <a:r>
              <a:rPr lang="en-GB" dirty="0"/>
              <a:t>, 15030, 15031, 15032, 15242, 15243, 15880, </a:t>
            </a:r>
            <a:r>
              <a:rPr lang="en-GB" dirty="0" smtClean="0"/>
              <a:t>15881,</a:t>
            </a:r>
            <a:r>
              <a:rPr lang="en-US" dirty="0"/>
              <a:t> </a:t>
            </a:r>
            <a:r>
              <a:rPr lang="en-GB" dirty="0" smtClean="0"/>
              <a:t>15882</a:t>
            </a:r>
            <a:r>
              <a:rPr lang="en-GB" dirty="0"/>
              <a:t>, 15883, 16436, 16445, 16459, 16460, </a:t>
            </a:r>
            <a:r>
              <a:rPr lang="en-GB" dirty="0" smtClean="0">
                <a:solidFill>
                  <a:srgbClr val="FF0000"/>
                </a:solidFill>
              </a:rPr>
              <a:t>16461</a:t>
            </a:r>
            <a:r>
              <a:rPr lang="en-GB" dirty="0" smtClean="0"/>
              <a:t> in doc 11-18/1465r1?</a:t>
            </a:r>
          </a:p>
          <a:p>
            <a:pPr lvl="0"/>
            <a:endParaRPr lang="en-GB" dirty="0"/>
          </a:p>
          <a:p>
            <a:pPr lvl="0"/>
            <a:r>
              <a:rPr lang="en-GB" dirty="0" smtClean="0"/>
              <a:t>Y/N/A:</a:t>
            </a:r>
          </a:p>
          <a:p>
            <a:pPr lvl="0"/>
            <a:r>
              <a:rPr lang="en-GB" dirty="0" smtClean="0"/>
              <a:t>No objection</a:t>
            </a:r>
          </a:p>
          <a:p>
            <a:pPr lvl="0"/>
            <a:endParaRPr lang="en-US" dirty="0"/>
          </a:p>
          <a:p>
            <a:r>
              <a:rPr lang="en-GB" dirty="0"/>
              <a:t>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99571943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br>
              <a:rPr lang="en-US" dirty="0" smtClean="0"/>
            </a:br>
            <a:r>
              <a:rPr lang="en-US" dirty="0" smtClean="0"/>
              <a:t>11-18/1466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resolutions to CIDs 15290, 15291, and 15292 in doc 11-18/1466r0?</a:t>
            </a:r>
          </a:p>
          <a:p>
            <a:endParaRPr lang="en-US" dirty="0"/>
          </a:p>
          <a:p>
            <a:r>
              <a:rPr lang="en-US" dirty="0" smtClean="0"/>
              <a:t>Y/N/A:</a:t>
            </a:r>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6921904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
        <p:nvSpPr>
          <p:cNvPr id="8" name="Footer Placeholder 7"/>
          <p:cNvSpPr>
            <a:spLocks noGrp="1"/>
          </p:cNvSpPr>
          <p:nvPr>
            <p:ph type="ftr" idx="14"/>
          </p:nvPr>
        </p:nvSpPr>
        <p:spPr/>
        <p:txBody>
          <a:bodyPr/>
          <a:lstStyle/>
          <a:p>
            <a:r>
              <a:rPr lang="en-GB" smtClean="0"/>
              <a:t>Osama Aboul-Magd, Huawei Technologies</a:t>
            </a:r>
            <a:endParaRPr lang="en-GB" dirty="0"/>
          </a:p>
        </p:txBody>
      </p:sp>
    </p:spTree>
    <p:extLst>
      <p:ext uri="{BB962C8B-B14F-4D97-AF65-F5344CB8AC3E}">
        <p14:creationId xmlns:p14="http://schemas.microsoft.com/office/powerpoint/2010/main" val="1676196551"/>
      </p:ext>
    </p:extLst>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br>
              <a:rPr lang="en-US" dirty="0" smtClean="0"/>
            </a:br>
            <a:r>
              <a:rPr lang="en-US" dirty="0" smtClean="0"/>
              <a:t>11-18/1467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agree to resolutions to CIDs </a:t>
            </a:r>
            <a:r>
              <a:rPr lang="en-GB" dirty="0"/>
              <a:t>15414, 15415, 15416, 16039, 16074, 16227, 16251 16690, </a:t>
            </a:r>
            <a:r>
              <a:rPr lang="en-GB" dirty="0" smtClean="0"/>
              <a:t>17090</a:t>
            </a:r>
            <a:r>
              <a:rPr lang="en-US" dirty="0" smtClean="0"/>
              <a:t> in doc 11-18/1467r1?</a:t>
            </a:r>
          </a:p>
          <a:p>
            <a:pPr lvl="0"/>
            <a:endParaRPr lang="en-US" dirty="0"/>
          </a:p>
          <a:p>
            <a:pPr lvl="0"/>
            <a:r>
              <a:rPr lang="en-US" dirty="0" smtClean="0"/>
              <a:t>Y/N/A:</a:t>
            </a:r>
          </a:p>
          <a:p>
            <a:pPr lvl="0"/>
            <a:r>
              <a:rPr lang="en-US" dirty="0" smtClean="0"/>
              <a:t>Approved with no objection</a:t>
            </a:r>
          </a:p>
          <a:p>
            <a:pPr lvl="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33839756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br>
              <a:rPr lang="en-US" dirty="0" smtClean="0"/>
            </a:br>
            <a:r>
              <a:rPr lang="en-US" dirty="0" smtClean="0"/>
              <a:t>11-18/1468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solidFill>
                  <a:srgbClr val="FF0000"/>
                </a:solidFill>
              </a:rPr>
              <a:t>15696</a:t>
            </a:r>
            <a:r>
              <a:rPr lang="en-GB" dirty="0"/>
              <a:t>, 15914, 16462, 17047, </a:t>
            </a:r>
            <a:r>
              <a:rPr lang="en-GB" dirty="0" smtClean="0">
                <a:solidFill>
                  <a:srgbClr val="FF0000"/>
                </a:solidFill>
              </a:rPr>
              <a:t>17143</a:t>
            </a:r>
            <a:r>
              <a:rPr lang="en-US" dirty="0" smtClean="0"/>
              <a:t> in doc 11-18/1468r1?</a:t>
            </a:r>
          </a:p>
          <a:p>
            <a:pPr lvl="0"/>
            <a:endParaRPr lang="en-US" dirty="0"/>
          </a:p>
          <a:p>
            <a:pPr lvl="0"/>
            <a:r>
              <a:rPr lang="en-US" dirty="0" smtClean="0"/>
              <a:t>Y/N/A: </a:t>
            </a:r>
          </a:p>
          <a:p>
            <a:pPr lvl="0"/>
            <a:r>
              <a:rPr lang="en-US" dirty="0" smtClean="0"/>
              <a:t>Resolutions to CIDs written in black are </a:t>
            </a:r>
            <a:r>
              <a:rPr lang="en-US" dirty="0" err="1" smtClean="0"/>
              <a:t>aproved</a:t>
            </a:r>
            <a:r>
              <a:rPr lang="en-US" dirty="0" smtClean="0"/>
              <a:t>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08737813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br>
              <a:rPr lang="en-US" dirty="0" smtClean="0"/>
            </a:br>
            <a:r>
              <a:rPr lang="en-US" dirty="0" smtClean="0"/>
              <a:t>11-18/1469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 accept resolution to CID 16466 in doc 11-18/1469r1?</a:t>
            </a:r>
          </a:p>
          <a:p>
            <a:endParaRPr lang="en-US" dirty="0"/>
          </a:p>
          <a:p>
            <a:r>
              <a:rPr lang="en-US" dirty="0" smtClean="0"/>
              <a:t>Y/N/A: </a:t>
            </a:r>
          </a:p>
          <a:p>
            <a:r>
              <a:rPr lang="en-US" dirty="0" smtClean="0"/>
              <a:t>Approved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40150832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br>
              <a:rPr lang="en-US" dirty="0" smtClean="0"/>
            </a:br>
            <a:r>
              <a:rPr lang="en-US" dirty="0" smtClean="0"/>
              <a:t>11-18/1470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 15103 in doc 11-18/1470r0?</a:t>
            </a:r>
          </a:p>
          <a:p>
            <a:endParaRPr lang="en-US" dirty="0"/>
          </a:p>
          <a:p>
            <a:r>
              <a:rPr lang="en-US" dirty="0" smtClean="0"/>
              <a:t>Y/N/A:</a:t>
            </a:r>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80297814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br>
              <a:rPr lang="en-US" dirty="0" smtClean="0"/>
            </a:br>
            <a:r>
              <a:rPr lang="en-US" dirty="0" smtClean="0"/>
              <a:t>11-18/1497 (Laurent </a:t>
            </a:r>
            <a:r>
              <a:rPr lang="en-US" dirty="0" err="1" smtClean="0"/>
              <a:t>Cariou</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17000 15022 17025 15877 15878 17027 15816 15821 15180 15115 15117 15169 16469 15170 15171 17026 </a:t>
            </a:r>
            <a:r>
              <a:rPr lang="en-GB" dirty="0">
                <a:solidFill>
                  <a:srgbClr val="FF0000"/>
                </a:solidFill>
              </a:rPr>
              <a:t>15730</a:t>
            </a:r>
            <a:r>
              <a:rPr lang="en-GB" dirty="0"/>
              <a:t> 15172 16470 16471 15116 16473 15118 16474 15822 15167 </a:t>
            </a:r>
            <a:r>
              <a:rPr lang="en-GB" dirty="0" smtClean="0"/>
              <a:t>15168</a:t>
            </a:r>
            <a:r>
              <a:rPr lang="en-US" dirty="0" smtClean="0"/>
              <a:t> in doc 11-18/1497r1?</a:t>
            </a:r>
          </a:p>
          <a:p>
            <a:endParaRPr lang="en-US" dirty="0"/>
          </a:p>
          <a:p>
            <a:r>
              <a:rPr lang="en-US" dirty="0" smtClean="0"/>
              <a:t>Y/N/A:</a:t>
            </a:r>
          </a:p>
          <a:p>
            <a:r>
              <a:rPr lang="en-US" dirty="0" smtClean="0"/>
              <a:t>Resolutions written in black are approved with no objection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87142459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br>
              <a:rPr lang="en-US" dirty="0" smtClean="0"/>
            </a:br>
            <a:r>
              <a:rPr lang="en-US" dirty="0" smtClean="0"/>
              <a:t>11-18/1508 (Po-Kai Huang)</a:t>
            </a:r>
            <a:endParaRPr lang="en-US" dirty="0"/>
          </a:p>
        </p:txBody>
      </p:sp>
      <p:sp>
        <p:nvSpPr>
          <p:cNvPr id="3" name="Content Placeholder 2"/>
          <p:cNvSpPr>
            <a:spLocks noGrp="1"/>
          </p:cNvSpPr>
          <p:nvPr>
            <p:ph idx="1"/>
          </p:nvPr>
        </p:nvSpPr>
        <p:spPr/>
        <p:txBody>
          <a:bodyPr/>
          <a:lstStyle/>
          <a:p>
            <a:r>
              <a:rPr lang="en-US" dirty="0" smtClean="0"/>
              <a:t>Do you accept resolution to CID 16588 in doc 11-18/1508r0?</a:t>
            </a:r>
          </a:p>
          <a:p>
            <a:endParaRPr lang="en-US" dirty="0"/>
          </a:p>
          <a:p>
            <a:r>
              <a:rPr lang="en-US" dirty="0" smtClean="0"/>
              <a:t>Y/N/A:</a:t>
            </a:r>
          </a:p>
          <a:p>
            <a:r>
              <a:rPr lang="en-US" dirty="0" smtClean="0"/>
              <a:t>This submission is related to 6 GHz and will be considered next week with the other related submissions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54452219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br>
              <a:rPr lang="en-US" dirty="0" smtClean="0"/>
            </a:br>
            <a:r>
              <a:rPr lang="en-US" dirty="0" smtClean="0"/>
              <a:t>11-18/1512 (Ming </a:t>
            </a:r>
            <a:r>
              <a:rPr lang="en-US" dirty="0" err="1" smtClean="0"/>
              <a:t>Gan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smtClean="0"/>
              <a:t>16076, 16702, 16869 </a:t>
            </a:r>
            <a:r>
              <a:rPr lang="en-GB" dirty="0"/>
              <a:t>(3 CIDs)</a:t>
            </a:r>
            <a:r>
              <a:rPr lang="en-US" dirty="0"/>
              <a:t> </a:t>
            </a:r>
            <a:r>
              <a:rPr lang="en-US" dirty="0" smtClean="0"/>
              <a:t> in doc 11-18/1512r0?</a:t>
            </a:r>
          </a:p>
          <a:p>
            <a:endParaRPr lang="en-US" dirty="0"/>
          </a:p>
          <a:p>
            <a:r>
              <a:rPr lang="en-US" dirty="0" smtClean="0"/>
              <a:t>Y/N/A: </a:t>
            </a:r>
          </a:p>
          <a:p>
            <a:r>
              <a:rPr lang="en-US" dirty="0" smtClean="0"/>
              <a:t>Approved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19414647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
        <p:nvSpPr>
          <p:cNvPr id="8" name="Footer Placeholder 7"/>
          <p:cNvSpPr>
            <a:spLocks noGrp="1"/>
          </p:cNvSpPr>
          <p:nvPr>
            <p:ph type="ftr" idx="14"/>
          </p:nvPr>
        </p:nvSpPr>
        <p:spPr/>
        <p:txBody>
          <a:bodyPr/>
          <a:lstStyle/>
          <a:p>
            <a:r>
              <a:rPr lang="en-GB" smtClean="0"/>
              <a:t>Osama Aboul-Magd, Huawei Technologies</a:t>
            </a:r>
            <a:endParaRPr lang="en-GB" dirty="0"/>
          </a:p>
        </p:txBody>
      </p:sp>
    </p:spTree>
    <p:extLst>
      <p:ext uri="{BB962C8B-B14F-4D97-AF65-F5344CB8AC3E}">
        <p14:creationId xmlns:p14="http://schemas.microsoft.com/office/powerpoint/2010/main" val="2357542400"/>
      </p:ext>
    </p:extLst>
  </p:cSld>
  <p:clrMapOvr>
    <a:masterClrMapping/>
  </p:clrMapOvr>
  <p:timing>
    <p:tnLst>
      <p:par>
        <p:cTn xmlns:p14="http://schemas.microsoft.com/office/powerpoint/2010/mai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pPr>
              <a:buFont typeface="Arial"/>
              <a:buChar char="•"/>
            </a:pPr>
            <a:r>
              <a:rPr lang="en-US" dirty="0" smtClean="0"/>
              <a:t>September 20, Oct. 4, Oct. 18, Nov. 1</a:t>
            </a:r>
          </a:p>
          <a:p>
            <a:pPr>
              <a:buFont typeface="Arial"/>
              <a:buChar char="•"/>
            </a:pPr>
            <a:r>
              <a:rPr lang="en-US" dirty="0" smtClean="0"/>
              <a:t>September 27, Oct. 11, Oct. 25, Nov 15</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
        <p:nvSpPr>
          <p:cNvPr id="8" name="Footer Placeholder 7"/>
          <p:cNvSpPr>
            <a:spLocks noGrp="1"/>
          </p:cNvSpPr>
          <p:nvPr>
            <p:ph type="ftr" idx="14"/>
          </p:nvPr>
        </p:nvSpPr>
        <p:spPr/>
        <p:txBody>
          <a:bodyPr/>
          <a:lstStyle/>
          <a:p>
            <a:r>
              <a:rPr lang="en-GB" smtClean="0"/>
              <a:t>Osama Aboul-Magd, Huawei Technologies</a:t>
            </a:r>
            <a:endParaRPr lang="en-GB" dirty="0"/>
          </a:p>
        </p:txBody>
      </p:sp>
    </p:spTree>
    <p:extLst>
      <p:ext uri="{BB962C8B-B14F-4D97-AF65-F5344CB8AC3E}">
        <p14:creationId xmlns:p14="http://schemas.microsoft.com/office/powerpoint/2010/main" val="346872351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
        <p:nvSpPr>
          <p:cNvPr id="8" name="Footer Placeholder 7"/>
          <p:cNvSpPr>
            <a:spLocks noGrp="1"/>
          </p:cNvSpPr>
          <p:nvPr>
            <p:ph type="ftr" idx="14"/>
          </p:nvPr>
        </p:nvSpPr>
        <p:spPr/>
        <p:txBody>
          <a:bodyPr/>
          <a:lstStyle/>
          <a:p>
            <a:r>
              <a:rPr lang="en-GB" smtClean="0"/>
              <a:t>Osama Aboul-Magd, Huawei Technologies</a:t>
            </a:r>
            <a:endParaRPr lang="en-GB" dirty="0"/>
          </a:p>
        </p:txBody>
      </p:sp>
    </p:spTree>
    <p:extLst>
      <p:ext uri="{BB962C8B-B14F-4D97-AF65-F5344CB8AC3E}">
        <p14:creationId xmlns:p14="http://schemas.microsoft.com/office/powerpoint/2010/main" val="292717789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
        <p:nvSpPr>
          <p:cNvPr id="8" name="Footer Placeholder 7"/>
          <p:cNvSpPr>
            <a:spLocks noGrp="1"/>
          </p:cNvSpPr>
          <p:nvPr>
            <p:ph type="ftr" idx="14"/>
          </p:nvPr>
        </p:nvSpPr>
        <p:spPr/>
        <p:txBody>
          <a:bodyPr/>
          <a:lstStyle/>
          <a:p>
            <a:r>
              <a:rPr lang="en-GB" smtClean="0"/>
              <a:t>Osama Aboul-Magd, Huawei Technologies</a:t>
            </a:r>
            <a:endParaRPr lang="en-GB" dirty="0"/>
          </a:p>
        </p:txBody>
      </p:sp>
    </p:spTree>
    <p:extLst>
      <p:ext uri="{BB962C8B-B14F-4D97-AF65-F5344CB8AC3E}">
        <p14:creationId xmlns:p14="http://schemas.microsoft.com/office/powerpoint/2010/main" val="427760090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September </a:t>
            </a:r>
            <a:r>
              <a:rPr lang="en-US" altLang="en-US" sz="1600" dirty="0">
                <a:solidFill>
                  <a:schemeClr val="tx1"/>
                </a:solidFill>
                <a:latin typeface="Calibri" panose="020F0502020204030204" pitchFamily="34" charset="0"/>
                <a:cs typeface="Calibri" panose="020F0502020204030204" pitchFamily="34" charset="0"/>
              </a:rPr>
              <a:t>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
        <p:nvSpPr>
          <p:cNvPr id="8" name="Footer Placeholder 7"/>
          <p:cNvSpPr>
            <a:spLocks noGrp="1"/>
          </p:cNvSpPr>
          <p:nvPr>
            <p:ph type="ftr" idx="14"/>
          </p:nvPr>
        </p:nvSpPr>
        <p:spPr/>
        <p:txBody>
          <a:bodyPr/>
          <a:lstStyle/>
          <a:p>
            <a:r>
              <a:rPr lang="en-GB" smtClean="0"/>
              <a:t>Osama Aboul-Magd, Huawei Technologies</a:t>
            </a:r>
            <a:endParaRPr lang="en-GB" dirty="0"/>
          </a:p>
        </p:txBody>
      </p:sp>
    </p:spTree>
    <p:extLst>
      <p:ext uri="{BB962C8B-B14F-4D97-AF65-F5344CB8AC3E}">
        <p14:creationId xmlns:p14="http://schemas.microsoft.com/office/powerpoint/2010/main" val="243681563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1579</TotalTime>
  <Words>5492</Words>
  <Application>Microsoft Macintosh PowerPoint</Application>
  <PresentationFormat>On-screen Show (4:3)</PresentationFormat>
  <Paragraphs>1050</Paragraphs>
  <Slides>68</Slides>
  <Notes>5</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68</vt:i4>
      </vt:variant>
    </vt:vector>
  </HeadingPairs>
  <TitlesOfParts>
    <vt:vector size="71" baseType="lpstr">
      <vt:lpstr>Office Theme</vt:lpstr>
      <vt:lpstr>Document</vt:lpstr>
      <vt:lpstr>Worksheet</vt:lpstr>
      <vt:lpstr>TGax September 2018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September 10, 13:30 – 15:30 </vt:lpstr>
      <vt:lpstr>Submissions</vt:lpstr>
      <vt:lpstr>PHY Submissions</vt:lpstr>
      <vt:lpstr>SR Submissions</vt:lpstr>
      <vt:lpstr>TG Submissions</vt:lpstr>
      <vt:lpstr>MAC/MU Submissions</vt:lpstr>
      <vt:lpstr>Summary from July 2018</vt:lpstr>
      <vt:lpstr>Approval of  TG Minutes July 2018 Meeting and Telecon Minutes) </vt:lpstr>
      <vt:lpstr>Timeline</vt:lpstr>
      <vt:lpstr>Editor Report </vt:lpstr>
      <vt:lpstr>Status of 802.19 Comments and CA Document</vt:lpstr>
      <vt:lpstr>11-18/1246 (Jarkko Kneckt)</vt:lpstr>
      <vt:lpstr>11-18/1501 (George Cherian)</vt:lpstr>
      <vt:lpstr>Agenda for Monday September 10, 19:30 – 21:30 </vt:lpstr>
      <vt:lpstr>Agenda for Tuesday September 11, 08:00 – 10:00 </vt:lpstr>
      <vt:lpstr>Agenda for Tuesday September 11, 10:30 – 12:30 </vt:lpstr>
      <vt:lpstr>Agenda for Tuesday September 11, 16:00 – 18:00 </vt:lpstr>
      <vt:lpstr>Agenda for Tuesday September 11, 19:30 – 21:30 </vt:lpstr>
      <vt:lpstr>Agenda for Wednesday September 12, 08:00 – 10:00 </vt:lpstr>
      <vt:lpstr>Agenda for Wednesday September 12, 13:30 – 15:30 </vt:lpstr>
      <vt:lpstr>Agenda for Thursday September 13, 08:00 – 10:00</vt:lpstr>
      <vt:lpstr>Agenda for Thursday September 13, 13:30 – 15:30</vt:lpstr>
      <vt:lpstr>Motions</vt:lpstr>
      <vt:lpstr>PHY Motion #</vt:lpstr>
      <vt:lpstr>CR Motion #</vt:lpstr>
      <vt:lpstr>CR Motion #</vt:lpstr>
      <vt:lpstr>CR Motion #</vt:lpstr>
      <vt:lpstr>CR Motion #</vt:lpstr>
      <vt:lpstr>CR Motion #</vt:lpstr>
      <vt:lpstr>CR Motion #</vt:lpstr>
      <vt:lpstr>PowerPoint Presentation</vt:lpstr>
      <vt:lpstr>CR Motion # 11-18/1418 (Po-Kai Huang)</vt:lpstr>
      <vt:lpstr>CR Motion # 11-18/1189 (Po-Kai Huang)</vt:lpstr>
      <vt:lpstr>CR Motion # 11-18/1496 (Laurent Cariou)</vt:lpstr>
      <vt:lpstr>CR Motion # 11-18/1495 (Laurent Cariou)</vt:lpstr>
      <vt:lpstr>PowerPoint Presentation</vt:lpstr>
      <vt:lpstr>CR Motion # 11-18/1455 (Abhishek Patil)</vt:lpstr>
      <vt:lpstr>CR Motion # 11-18/1266 (Abhishek Patil)</vt:lpstr>
      <vt:lpstr>CR Motion # 11-18/1246 (Jarkko Kneckt)</vt:lpstr>
      <vt:lpstr>CR Motion # 11-18/1320 (Abhishek Patil)</vt:lpstr>
      <vt:lpstr>CR Motion # 11-18/1504 (Yongho Seok)</vt:lpstr>
      <vt:lpstr>CR Motion # 11-18/1515 (Zhou Lan)</vt:lpstr>
      <vt:lpstr>CR Motion # 11-18/1516 (Zhou Lan)</vt:lpstr>
      <vt:lpstr>CR Motion # 11-18/1465 (Alfred Aterjadhi)</vt:lpstr>
      <vt:lpstr>CR Motion # 11-18/1466 (Alfred Asterjadhi)</vt:lpstr>
      <vt:lpstr>CR Motion # 11-18/1467 (Alfred Asterjadhi)</vt:lpstr>
      <vt:lpstr>CR Motion # 11-18/1468 (Alfred Asterjadhi)</vt:lpstr>
      <vt:lpstr>CR Motion # 11-18/1469 (Alfred Asterjadhi)</vt:lpstr>
      <vt:lpstr>CR Motion # 11-18/1470 (Alfred Asterjadhi)</vt:lpstr>
      <vt:lpstr>CR Motion # 11-18/1497 (Laurent Cariou)</vt:lpstr>
      <vt:lpstr>CR Motion # 11-18/1508 (Po-Kai Huang)</vt:lpstr>
      <vt:lpstr>CR Motion # 11-18/1512 (Ming Gan)</vt:lpstr>
      <vt:lpstr>Ad Hoc Meeting</vt:lpstr>
      <vt:lpstr>Telecons</vt:lpstr>
    </vt:vector>
  </TitlesOfParts>
  <Company>Huawei Technologies Co.,Ltd.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111</cp:revision>
  <cp:lastPrinted>1601-01-01T00:00:00Z</cp:lastPrinted>
  <dcterms:created xsi:type="dcterms:W3CDTF">2017-01-26T15:28:16Z</dcterms:created>
  <dcterms:modified xsi:type="dcterms:W3CDTF">2018-09-12T05:28:38Z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1533048009</vt:lpwstr>
  </property>
</Properties>
</file>