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6" r:id="rId18"/>
    <p:sldId id="297" r:id="rId19"/>
    <p:sldId id="298" r:id="rId20"/>
    <p:sldId id="299" r:id="rId21"/>
    <p:sldId id="273" r:id="rId22"/>
    <p:sldId id="274" r:id="rId23"/>
    <p:sldId id="276" r:id="rId24"/>
    <p:sldId id="275" r:id="rId25"/>
    <p:sldId id="295" r:id="rId26"/>
    <p:sldId id="301" r:id="rId27"/>
    <p:sldId id="302" r:id="rId28"/>
    <p:sldId id="291" r:id="rId29"/>
    <p:sldId id="292" r:id="rId30"/>
    <p:sldId id="290" r:id="rId31"/>
    <p:sldId id="278" r:id="rId32"/>
    <p:sldId id="293" r:id="rId33"/>
    <p:sldId id="281" r:id="rId34"/>
    <p:sldId id="283" r:id="rId35"/>
    <p:sldId id="284" r:id="rId36"/>
    <p:sldId id="285" r:id="rId37"/>
    <p:sldId id="294" r:id="rId38"/>
    <p:sldId id="287" r:id="rId39"/>
    <p:sldId id="286"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p:cViewPr varScale="1">
        <p:scale>
          <a:sx n="76" d="100"/>
          <a:sy n="76" d="100"/>
        </p:scale>
        <p:origin x="-1496"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September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September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September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802.11-18/1373r2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_-_2004_Worksheet2.xls"/><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8/11-18-1093-00-00ax-tgax-july-2018-san-diego-meeting-minutes.docx" TargetMode="External"/><Relationship Id="rId3" Type="http://schemas.openxmlformats.org/officeDocument/2006/relationships/hyperlink" Target="https://mentor.ieee.org/802.11/dcn/18/11-18-1568-00-00ax-sept-2018-san-jose-phy-ad-hoc-meeting-minute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1348-04-00ax-coexistence-assurance.docx" TargetMode="External"/><Relationship Id="rId4" Type="http://schemas.openxmlformats.org/officeDocument/2006/relationships/hyperlink" Target="https://mentor.ieee.org/802.11/dcn/18/11-18-1559-00-0000-rlan-and-uwb-regulatory-statu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532-00-00ax-tgax-coexistence-assurance-document-comment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8"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July 2018.</a:t>
            </a:r>
          </a:p>
          <a:p>
            <a:pPr>
              <a:buFont typeface="Arial" panose="020B0604020202020204" pitchFamily="34" charset="0"/>
              <a:buChar char="•"/>
            </a:pPr>
            <a:r>
              <a:rPr lang="en-US" dirty="0" smtClean="0"/>
              <a:t>Continue working on the resolving of comments received on draft D3.0.</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September 10, 13:30 </a:t>
            </a:r>
            <a:r>
              <a:rPr lang="en-US" altLang="en-US" sz="1400" dirty="0"/>
              <a:t>– </a:t>
            </a:r>
            <a:r>
              <a:rPr lang="en-US" altLang="en-US" sz="1400" dirty="0" smtClean="0"/>
              <a:t>15:30 </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September 10,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	</a:t>
            </a:r>
          </a:p>
          <a:p>
            <a:pPr>
              <a:lnSpc>
                <a:spcPct val="80000"/>
              </a:lnSpc>
            </a:pPr>
            <a:r>
              <a:rPr lang="en-CA" altLang="en-US" sz="1400" dirty="0" smtClean="0"/>
              <a:t>Tuesday</a:t>
            </a:r>
            <a:r>
              <a:rPr lang="en-US" altLang="en-US" sz="1400" dirty="0" smtClean="0"/>
              <a:t> September 11, 08:00 </a:t>
            </a:r>
            <a:r>
              <a:rPr lang="en-US" altLang="en-US" sz="1400" dirty="0"/>
              <a:t>– </a:t>
            </a:r>
            <a:r>
              <a:rPr lang="en-US" altLang="en-US" sz="1400" dirty="0" smtClean="0"/>
              <a:t>10:00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a:t>
            </a:r>
            <a:r>
              <a:rPr lang="en-US" altLang="en-US" sz="1200" dirty="0" smtClean="0"/>
              <a:t>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CA" altLang="en-US" sz="1400" dirty="0" smtClean="0"/>
              <a:t>Tuesday</a:t>
            </a:r>
            <a:r>
              <a:rPr lang="en-US" altLang="en-US" sz="1400" dirty="0" smtClean="0"/>
              <a:t> </a:t>
            </a:r>
            <a:r>
              <a:rPr lang="en-US" altLang="en-US" sz="1400" dirty="0"/>
              <a:t>September 11, </a:t>
            </a:r>
            <a:r>
              <a:rPr lang="en-US" altLang="en-US" sz="1400" dirty="0" smtClean="0"/>
              <a:t>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September 11,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September 11, 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September 12,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September 12, </a:t>
            </a:r>
            <a:r>
              <a:rPr lang="en-US" altLang="en-US" sz="1200" dirty="0"/>
              <a:t>16:00 – 18:00</a:t>
            </a:r>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September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September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September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dirty="0" smtClean="0"/>
              <a:t>September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19809733"/>
              </p:ext>
            </p:extLst>
          </p:nvPr>
        </p:nvGraphicFramePr>
        <p:xfrm>
          <a:off x="914400" y="1981200"/>
          <a:ext cx="7086600" cy="261360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4952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pPr algn="ctr"/>
                      <a:endParaRPr lang="en-US" sz="1800" dirty="0"/>
                    </a:p>
                  </a:txBody>
                  <a:tcPr/>
                </a:tc>
                <a:tc gridSpan="2">
                  <a:txBody>
                    <a:bodyPr/>
                    <a:lstStyle/>
                    <a:p>
                      <a:pPr algn="ctr"/>
                      <a:r>
                        <a:rPr lang="en-US" sz="1800" b="1" dirty="0" smtClean="0"/>
                        <a:t>TGax</a:t>
                      </a: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457200">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b="1" dirty="0"/>
                    </a:p>
                  </a:txBody>
                  <a:tcPr/>
                </a:tc>
                <a:tc hMerge="1">
                  <a:txBody>
                    <a:bodyPr/>
                    <a:lstStyle/>
                    <a:p>
                      <a:endParaRPr lang="en-US"/>
                    </a:p>
                  </a:txBody>
                  <a:tcPr/>
                </a:tc>
                <a:tc>
                  <a:txBody>
                    <a:bodyPr/>
                    <a:lstStyle/>
                    <a:p>
                      <a:endParaRPr lang="en-US" b="1" dirty="0"/>
                    </a:p>
                  </a:txBody>
                  <a:tcPr/>
                </a:tc>
              </a:tr>
              <a:tr h="381000">
                <a:tc>
                  <a:txBody>
                    <a:bodyPr/>
                    <a:lstStyle/>
                    <a:p>
                      <a:pPr algn="ctr"/>
                      <a:r>
                        <a:rPr lang="en-US" dirty="0" smtClean="0"/>
                        <a:t>PM 1</a:t>
                      </a:r>
                      <a:endParaRPr lang="en-US" dirty="0"/>
                    </a:p>
                  </a:txBody>
                  <a:tcPr/>
                </a:tc>
                <a:tc gridSpan="2">
                  <a:txBody>
                    <a:bodyPr/>
                    <a:lstStyle/>
                    <a:p>
                      <a:pPr algn="ctr"/>
                      <a:r>
                        <a:rPr lang="en-US" sz="1800" b="1" dirty="0" smtClean="0"/>
                        <a:t>TGax</a:t>
                      </a:r>
                      <a:endParaRPr lang="en-US" sz="1800" b="1"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b="1" dirty="0" smtClean="0"/>
                        <a:t>TGax</a:t>
                      </a:r>
                      <a:endParaRPr lang="en-US" b="1" dirty="0"/>
                    </a:p>
                  </a:txBody>
                  <a:tcPr/>
                </a:tc>
              </a:tr>
              <a:tr h="457200">
                <a:tc>
                  <a:txBody>
                    <a:bodyPr/>
                    <a:lstStyle/>
                    <a:p>
                      <a:pPr algn="ctr"/>
                      <a:r>
                        <a:rPr lang="en-US" dirty="0" smtClean="0"/>
                        <a:t>PM</a:t>
                      </a:r>
                      <a:r>
                        <a:rPr lang="en-US" baseline="0" dirty="0" smtClean="0"/>
                        <a:t> 2</a:t>
                      </a:r>
                      <a:endParaRPr lang="en-US" dirty="0"/>
                    </a:p>
                  </a:txBody>
                  <a:tcPr/>
                </a:tc>
                <a:tc gridSpan="2">
                  <a:txBody>
                    <a:bodyPr/>
                    <a:lstStyle/>
                    <a:p>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r>
                        <a:rPr lang="en-US" sz="1400" dirty="0" smtClean="0"/>
                        <a:t>SR</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a:t>
                      </a:r>
                      <a:r>
                        <a:rPr lang="en-US" sz="1400" baseline="0" dirty="0" smtClean="0"/>
                        <a:t> hoc</a:t>
                      </a:r>
                      <a:endParaRPr lang="en-US" sz="1400" dirty="0" smtClean="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8" name="TextBox 7"/>
          <p:cNvSpPr txBox="1"/>
          <p:nvPr/>
        </p:nvSpPr>
        <p:spPr>
          <a:xfrm>
            <a:off x="990600" y="5029200"/>
            <a:ext cx="6781800" cy="830997"/>
          </a:xfrm>
          <a:prstGeom prst="rect">
            <a:avLst/>
          </a:prstGeom>
          <a:noFill/>
        </p:spPr>
        <p:txBody>
          <a:bodyPr wrap="square" rtlCol="0">
            <a:spAutoFit/>
          </a:bodyPr>
          <a:lstStyle/>
          <a:p>
            <a:pPr marL="342900" indent="-342900">
              <a:buFontTx/>
              <a:buChar char="-"/>
            </a:pPr>
            <a:r>
              <a:rPr lang="en-US" dirty="0" smtClean="0">
                <a:solidFill>
                  <a:schemeClr val="tx1"/>
                </a:solidFill>
              </a:rPr>
              <a:t>Tuesday AM1 – 6GHz related submissions</a:t>
            </a:r>
          </a:p>
          <a:p>
            <a:pPr marL="342900" indent="-342900">
              <a:buFontTx/>
              <a:buChar char="-"/>
            </a:pPr>
            <a:r>
              <a:rPr lang="en-US" dirty="0" smtClean="0">
                <a:solidFill>
                  <a:schemeClr val="tx1"/>
                </a:solidFill>
              </a:rPr>
              <a:t>Thursday PM1 – Coexistence issues (802.19)</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September 10, 13:</a:t>
            </a:r>
            <a:r>
              <a:rPr lang="en-US" altLang="en-US" dirty="0"/>
              <a:t>3</a:t>
            </a:r>
            <a:r>
              <a:rPr lang="en-US" altLang="en-US" dirty="0" smtClean="0"/>
              <a:t>0 </a:t>
            </a:r>
            <a:r>
              <a:rPr lang="en-US" altLang="en-US" dirty="0"/>
              <a:t>– </a:t>
            </a:r>
            <a:r>
              <a:rPr lang="en-US" altLang="en-US" dirty="0" smtClean="0"/>
              <a:t>15:</a:t>
            </a:r>
            <a:r>
              <a:rPr lang="en-US" altLang="en-US" dirty="0"/>
              <a:t>3</a:t>
            </a:r>
            <a:r>
              <a:rPr lang="en-US" altLang="en-US" dirty="0" smtClean="0"/>
              <a:t>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Submissions</a:t>
            </a:r>
            <a:endParaRPr lang="en-US" altLang="en-US" dirty="0"/>
          </a:p>
          <a:p>
            <a:pPr lvl="0">
              <a:lnSpc>
                <a:spcPct val="80000"/>
              </a:lnSpc>
              <a:buFont typeface="Arial" panose="020B0604020202020204" pitchFamily="34" charset="0"/>
              <a:buChar char="•"/>
            </a:pPr>
            <a:r>
              <a:rPr lang="en-US" altLang="en-US" dirty="0"/>
              <a:t>Summary from </a:t>
            </a:r>
            <a:r>
              <a:rPr lang="en-US" altLang="en-US" dirty="0" smtClean="0"/>
              <a:t>July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July </a:t>
            </a:r>
            <a:r>
              <a:rPr lang="en-US" altLang="en-US" sz="1800" dirty="0"/>
              <a:t>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Report – Robert </a:t>
            </a:r>
            <a:r>
              <a:rPr lang="en-US" altLang="en-US" dirty="0" smtClean="0"/>
              <a:t>Stacey</a:t>
            </a:r>
          </a:p>
          <a:p>
            <a:pPr lvl="0">
              <a:lnSpc>
                <a:spcPct val="80000"/>
              </a:lnSpc>
              <a:buFont typeface="Arial" panose="020B0604020202020204" pitchFamily="34" charset="0"/>
              <a:buChar char="•"/>
            </a:pPr>
            <a:r>
              <a:rPr lang="en-US" altLang="en-US" dirty="0" smtClean="0"/>
              <a:t>Status of 802.19 comments and CA Document.</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Update on Sept 10 </a:t>
            </a:r>
            <a:r>
              <a:rPr lang="en-US" smtClean="0"/>
              <a:t>@ 16:46 </a:t>
            </a:r>
            <a:r>
              <a:rPr lang="en-US" dirty="0" smtClean="0"/>
              <a:t>ET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graphicFrame>
        <p:nvGraphicFramePr>
          <p:cNvPr id="9" name="Object 8"/>
          <p:cNvGraphicFramePr>
            <a:graphicFrameLocks noChangeAspect="1"/>
          </p:cNvGraphicFramePr>
          <p:nvPr>
            <p:extLst>
              <p:ext uri="{D42A27DB-BD31-4B8C-83A1-F6EECF244321}">
                <p14:modId xmlns:p14="http://schemas.microsoft.com/office/powerpoint/2010/main" val="1635005514"/>
              </p:ext>
            </p:extLst>
          </p:nvPr>
        </p:nvGraphicFramePr>
        <p:xfrm>
          <a:off x="4254500" y="3149600"/>
          <a:ext cx="2298700" cy="2022856"/>
        </p:xfrm>
        <a:graphic>
          <a:graphicData uri="http://schemas.openxmlformats.org/presentationml/2006/ole">
            <mc:AlternateContent xmlns:mc="http://schemas.openxmlformats.org/markup-compatibility/2006">
              <mc:Choice xmlns:v="urn:schemas-microsoft-com:vml" Requires="v">
                <p:oleObj spid="_x0000_s1049" name="Worksheet" showAsIcon="1" r:id="rId3" imgW="635000" imgH="558800" progId="Excel.Sheet.8">
                  <p:embed/>
                </p:oleObj>
              </mc:Choice>
              <mc:Fallback>
                <p:oleObj name="Worksheet" showAsIcon="1" r:id="rId3" imgW="635000" imgH="558800" progId="Excel.Sheet.8">
                  <p:embed/>
                  <p:pic>
                    <p:nvPicPr>
                      <p:cNvPr id="0" name=""/>
                      <p:cNvPicPr/>
                      <p:nvPr/>
                    </p:nvPicPr>
                    <p:blipFill>
                      <a:blip r:embed="rId4"/>
                      <a:stretch>
                        <a:fillRect/>
                      </a:stretch>
                    </p:blipFill>
                    <p:spPr>
                      <a:xfrm>
                        <a:off x="4254500" y="3149600"/>
                        <a:ext cx="2298700" cy="2022856"/>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graphicFrame>
        <p:nvGraphicFramePr>
          <p:cNvPr id="7" name="Table 6"/>
          <p:cNvGraphicFramePr>
            <a:graphicFrameLocks noGrp="1"/>
          </p:cNvGraphicFramePr>
          <p:nvPr/>
        </p:nvGraphicFramePr>
        <p:xfrm>
          <a:off x="685800" y="2094140"/>
          <a:ext cx="7770812" cy="3887333"/>
        </p:xfrm>
        <a:graphic>
          <a:graphicData uri="http://schemas.openxmlformats.org/drawingml/2006/table">
            <a:tbl>
              <a:tblPr/>
              <a:tblGrid>
                <a:gridCol w="681650"/>
                <a:gridCol w="681650"/>
                <a:gridCol w="3691398"/>
                <a:gridCol w="2034464"/>
                <a:gridCol w="681650"/>
              </a:tblGrid>
              <a:tr h="188765">
                <a:tc>
                  <a:txBody>
                    <a:bodyPr/>
                    <a:lstStyle/>
                    <a:p>
                      <a:pPr algn="ctr" fontAlgn="t"/>
                      <a:r>
                        <a:rPr lang="en-US" sz="1200" b="1" i="0" u="none" strike="noStrike">
                          <a:solidFill>
                            <a:srgbClr val="FFFFFF"/>
                          </a:solidFill>
                          <a:effectLst/>
                          <a:latin typeface="Calibri"/>
                        </a:rPr>
                        <a:t>Year</a:t>
                      </a:r>
                    </a:p>
                  </a:txBody>
                  <a:tcPr marL="10487" marR="10487" marT="10487"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DCN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Title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Author (Affiliation)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200" b="1" i="0" u="none" strike="noStrike">
                          <a:solidFill>
                            <a:srgbClr val="FFFFFF"/>
                          </a:solidFill>
                          <a:effectLst/>
                          <a:latin typeface="Calibri"/>
                        </a:rPr>
                        <a:t>Ad Hoc</a:t>
                      </a:r>
                    </a:p>
                  </a:txBody>
                  <a:tcPr marL="10487" marR="10487" marT="1048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1258</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Punctured NDP</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Ron Porat (Broadcom)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1434</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HE-SIG-CR-Part1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1435</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HE-SIG-CR-Part2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1436</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HE-SIG-CR-Part3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1441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on HE-SIG Part 4</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Xin Zuo (Huawei Technologies)</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1442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spec-text-changes-regarding-single-stream-pilot</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1452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on Packet Extension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Yujin Noh (Newracom)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1453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CR on PHY subcarriers and RU part 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Yujin Noh (Newracom)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1459</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CR-Phy-Capabilities-Part-1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Lochan Verma (Qualcomm)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1460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CR-Phy-Capabilities-Part-2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Lochan Verma (Qualcomm)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1492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PHY Math comment resolutions</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Yan Zhang (Marvell)</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1493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PHY_CR_3.0_TxRx_Misc</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Xiaogang Chen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1514</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CR for Preamble</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Ron Porat (Broadcom)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1522</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CR on Nominal Packet Padding</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Hongyuan Zhang (Marvell)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1534</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CR for PPDU formats</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Tianyu Wu</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1590</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D3.0 Comment Resolution - Part 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Youhan Kim (Qualcomm)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1591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D3.0 Comment Resolution - Part 2</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Youhan Kim (Qualcomm)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b"/>
                      <a:r>
                        <a:rPr lang="en-US" sz="1000" b="0" i="0" u="none" strike="noStrike">
                          <a:solidFill>
                            <a:srgbClr val="000000"/>
                          </a:solidFill>
                          <a:effectLst/>
                          <a:latin typeface="Calibri"/>
                        </a:rPr>
                        <a:t>1601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a:solidFill>
                            <a:srgbClr val="000000"/>
                          </a:solidFill>
                          <a:effectLst/>
                          <a:latin typeface="Calibri"/>
                        </a:rPr>
                        <a:t>HE-SIG-CR-Part5</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r>
            </a:tbl>
          </a:graphicData>
        </a:graphic>
      </p:graphicFrame>
    </p:spTree>
    <p:extLst>
      <p:ext uri="{BB962C8B-B14F-4D97-AF65-F5344CB8AC3E}">
        <p14:creationId xmlns:p14="http://schemas.microsoft.com/office/powerpoint/2010/main" val="14999690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64489186"/>
              </p:ext>
            </p:extLst>
          </p:nvPr>
        </p:nvGraphicFramePr>
        <p:xfrm>
          <a:off x="685800" y="2819400"/>
          <a:ext cx="7770812" cy="488661"/>
        </p:xfrm>
        <a:graphic>
          <a:graphicData uri="http://schemas.openxmlformats.org/drawingml/2006/table">
            <a:tbl>
              <a:tblPr/>
              <a:tblGrid>
                <a:gridCol w="681650"/>
                <a:gridCol w="681650"/>
                <a:gridCol w="3691398"/>
                <a:gridCol w="2034464"/>
                <a:gridCol w="681650"/>
              </a:tblGrid>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1410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LB233-CR-Spatial-Reuse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Matthew Fischer (Broadcom Inc)</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1495</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OBSS_PD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1000" b="0" i="0" u="none" strike="noStrike">
                          <a:solidFill>
                            <a:srgbClr val="000000"/>
                          </a:solidFill>
                          <a:effectLst/>
                          <a:latin typeface="Calibri"/>
                        </a:rPr>
                        <a:t>1531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a:solidFill>
                            <a:srgbClr val="000000"/>
                          </a:solidFill>
                          <a:effectLst/>
                          <a:latin typeface="Calibri"/>
                        </a:rPr>
                        <a:t>Spatial Reuse DSC and TPC</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a:solidFill>
                            <a:srgbClr val="000000"/>
                          </a:solidFill>
                          <a:effectLst/>
                          <a:latin typeface="Calibri"/>
                        </a:rPr>
                        <a:t>Graham Smith (SR Technologies)</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dirty="0">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Tree>
    <p:extLst>
      <p:ext uri="{BB962C8B-B14F-4D97-AF65-F5344CB8AC3E}">
        <p14:creationId xmlns:p14="http://schemas.microsoft.com/office/powerpoint/2010/main" val="416473925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29394386"/>
              </p:ext>
            </p:extLst>
          </p:nvPr>
        </p:nvGraphicFramePr>
        <p:xfrm>
          <a:off x="685800" y="2743200"/>
          <a:ext cx="7924800" cy="1892024"/>
        </p:xfrm>
        <a:graphic>
          <a:graphicData uri="http://schemas.openxmlformats.org/drawingml/2006/table">
            <a:tbl>
              <a:tblPr/>
              <a:tblGrid>
                <a:gridCol w="695158"/>
                <a:gridCol w="695158"/>
                <a:gridCol w="3764547"/>
                <a:gridCol w="2074779"/>
                <a:gridCol w="695158"/>
              </a:tblGrid>
              <a:tr h="244480">
                <a:tc>
                  <a:txBody>
                    <a:bodyPr/>
                    <a:lstStyle/>
                    <a:p>
                      <a:pPr algn="ctr" fontAlgn="t"/>
                      <a:r>
                        <a:rPr lang="en-US" sz="1200" b="1" i="0" u="none" strike="noStrike">
                          <a:solidFill>
                            <a:srgbClr val="FFFFFF"/>
                          </a:solidFill>
                          <a:effectLst/>
                          <a:latin typeface="Calibri"/>
                        </a:rPr>
                        <a:t>Year</a:t>
                      </a:r>
                    </a:p>
                  </a:txBody>
                  <a:tcPr marL="10487" marR="10487" marT="10487"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DCN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Title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Author (Affiliation)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200" b="1" i="0" u="none" strike="noStrike">
                          <a:solidFill>
                            <a:srgbClr val="FFFFFF"/>
                          </a:solidFill>
                          <a:effectLst/>
                          <a:latin typeface="Calibri"/>
                        </a:rPr>
                        <a:t>Ad Hoc</a:t>
                      </a:r>
                    </a:p>
                  </a:txBody>
                  <a:tcPr marL="10487" marR="10487" marT="1048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205943">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1227</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6 GHz - Discovery</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05943">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1229</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6 GHz - Policy</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05943">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1256</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11ax 6GHz Operation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George Cherian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05943">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1489</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d3-0-TXOP operation at 6GHz band</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Liwen Chu (Marvell)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05943">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1500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for 6GHz - 6G Map</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05943">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1508</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CR for multiple BSSID</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Po-Kai Huang (Intel)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05943">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1532</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TGax Coexistence Assurance Document Comments</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Eldad Perahia</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05943">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b"/>
                      <a:r>
                        <a:rPr lang="en-US" sz="1000" b="0" i="0" u="none" strike="noStrike">
                          <a:solidFill>
                            <a:srgbClr val="000000"/>
                          </a:solidFill>
                          <a:effectLst/>
                          <a:latin typeface="Calibri"/>
                        </a:rPr>
                        <a:t>1607</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a:solidFill>
                            <a:srgbClr val="000000"/>
                          </a:solidFill>
                          <a:effectLst/>
                          <a:latin typeface="Calibri"/>
                        </a:rPr>
                        <a:t>6 GHz operation for 11ax</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a:solidFill>
                            <a:srgbClr val="000000"/>
                          </a:solidFill>
                          <a:effectLst/>
                          <a:latin typeface="Calibri"/>
                        </a:rPr>
                        <a:t>Ravi Gidvani (Samsung)</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r>
            </a:tbl>
          </a:graphicData>
        </a:graphic>
      </p:graphicFrame>
    </p:spTree>
    <p:extLst>
      <p:ext uri="{BB962C8B-B14F-4D97-AF65-F5344CB8AC3E}">
        <p14:creationId xmlns:p14="http://schemas.microsoft.com/office/powerpoint/2010/main" val="95749436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September 09-14,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Big Island, Hawaii</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43295324"/>
              </p:ext>
            </p:extLst>
          </p:nvPr>
        </p:nvGraphicFramePr>
        <p:xfrm>
          <a:off x="2514600" y="1752600"/>
          <a:ext cx="4108777" cy="4113232"/>
        </p:xfrm>
        <a:graphic>
          <a:graphicData uri="http://schemas.openxmlformats.org/drawingml/2006/table">
            <a:tbl>
              <a:tblPr/>
              <a:tblGrid>
                <a:gridCol w="360419"/>
                <a:gridCol w="360419"/>
                <a:gridCol w="1951808"/>
                <a:gridCol w="1075712"/>
                <a:gridCol w="360419"/>
              </a:tblGrid>
              <a:tr h="99808">
                <a:tc>
                  <a:txBody>
                    <a:bodyPr/>
                    <a:lstStyle/>
                    <a:p>
                      <a:pPr algn="ctr" fontAlgn="t"/>
                      <a:r>
                        <a:rPr lang="en-US" sz="600" b="1" i="0" u="none" strike="noStrike">
                          <a:solidFill>
                            <a:srgbClr val="FFFFFF"/>
                          </a:solidFill>
                          <a:effectLst/>
                          <a:latin typeface="Calibri"/>
                        </a:rPr>
                        <a:t>Year</a:t>
                      </a:r>
                    </a:p>
                  </a:txBody>
                  <a:tcPr marL="5545" marR="5545" marT="5545"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DCN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Title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Author (Affiliation)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600" b="1" i="0" u="none" strike="noStrike">
                          <a:solidFill>
                            <a:srgbClr val="FFFFFF"/>
                          </a:solidFill>
                          <a:effectLst/>
                          <a:latin typeface="Calibri"/>
                        </a:rPr>
                        <a:t>Ad Hoc</a:t>
                      </a:r>
                    </a:p>
                  </a:txBody>
                  <a:tcPr marL="5545" marR="5545" marT="5545"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496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Disallowed-Sub-Channels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Matthew Fischer (Broadcom LTD)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946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No Action frames in multi-TID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Robert Stacey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1181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FTM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Jonathan Segev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1189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for NAV Part 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1211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 CR subclause 27.16.1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OMI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Jarkko Kneckt (Apple)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1266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Resolution for CIDs related to random access - 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1320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related to Multiple BSSID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1363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da-DK" sz="500" b="0" i="0" u="none" strike="noStrike">
                          <a:solidFill>
                            <a:srgbClr val="000000"/>
                          </a:solidFill>
                          <a:effectLst/>
                          <a:latin typeface="Calibri"/>
                        </a:rPr>
                        <a:t>CR for CID 16597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1415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SM power save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1418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MU-RTS/CTS part 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1432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Doze-Transition-Signaling</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Matthew Fischer (Broadcom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Figure 27-12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1455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in 27.5.3.3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Resolution for CIDs in 9.3.1.23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1458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CR for Random Access with multiple BSS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Pascal Viger (Canon)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MAC-CR-9-4-2-200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MAC-CR-10-43-1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MAC-CR-subclause-27.16.1-non-6GHz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MAC-CR-27-7-7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1469</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MAC-CR-27-7-6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MAC-CR-subclause-27.16.1-6GHz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MAC-CR-misc_part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comment-resolution-27.15.2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1496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CR for MU EDCA parameters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OPS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1498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da-DK" sz="500" b="0" i="0" u="none" strike="noStrike">
                          <a:solidFill>
                            <a:srgbClr val="000000"/>
                          </a:solidFill>
                          <a:effectLst/>
                          <a:latin typeface="Calibri"/>
                        </a:rPr>
                        <a:t>CR for 27.5.6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Ack-related-CIDs-Sec-27.4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George Cherian (Qualcomm)</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Differentiating TB from non-TB sounding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lb233-cr-tua-access-delay</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lb233-cr-a-control-subfield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lb233-cr-mac-txvector</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1506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lb233-cr-er-beacon</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CR for Co-located BSS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fi-FI" sz="500" b="0" i="0" u="none" strike="noStrike">
                          <a:solidFill>
                            <a:srgbClr val="000000"/>
                          </a:solidFill>
                          <a:effectLst/>
                          <a:latin typeface="Calibri"/>
                        </a:rPr>
                        <a:t>LB233 CR on CID 17024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LB233 CR on MU Cascading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BQR section 27.5.2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1516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CR BQR section 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CR on control response</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500" b="0" i="0" u="none" strike="noStrike">
                          <a:solidFill>
                            <a:srgbClr val="000000"/>
                          </a:solidFill>
                          <a:effectLst/>
                          <a:latin typeface="Calibri"/>
                        </a:rPr>
                        <a:t>1548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da-DK" sz="500" b="0" i="0" u="none" strike="noStrike">
                          <a:solidFill>
                            <a:srgbClr val="000000"/>
                          </a:solidFill>
                          <a:effectLst/>
                          <a:latin typeface="Calibri"/>
                        </a:rPr>
                        <a:t>CR for CID 15105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a:solidFill>
                            <a:srgbClr val="000000"/>
                          </a:solidFill>
                          <a:effectLst/>
                          <a:latin typeface="Calibri"/>
                        </a:rPr>
                        <a:t>Kiseon Ryu (LG Electronics)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dirty="0">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Tree>
    <p:extLst>
      <p:ext uri="{BB962C8B-B14F-4D97-AF65-F5344CB8AC3E}">
        <p14:creationId xmlns:p14="http://schemas.microsoft.com/office/powerpoint/2010/main" val="73964168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July 2018</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a:buChar char="•"/>
            </a:pPr>
            <a:r>
              <a:rPr lang="en-CA" dirty="0"/>
              <a:t>The TG started the resolution of comments received on draft D3.0 </a:t>
            </a:r>
          </a:p>
          <a:p>
            <a:pPr>
              <a:buFont typeface="Arial"/>
              <a:buChar char="•"/>
            </a:pPr>
            <a:r>
              <a:rPr lang="en-CA" dirty="0"/>
              <a:t>Members of 802.19 WG were invited to make a presentation on their concerns related to the TG Coexistence Assurance document.</a:t>
            </a:r>
          </a:p>
          <a:p>
            <a:pPr>
              <a:buFont typeface="Arial"/>
              <a:buChar char="•"/>
            </a:pPr>
            <a:r>
              <a:rPr lang="en-CA" dirty="0"/>
              <a:t>The TG approved the proposed the PAR extension request and the revised CSD accommodating comments received from 802.3 WG.</a:t>
            </a:r>
          </a:p>
          <a:p>
            <a:pPr>
              <a:buFont typeface="Arial"/>
              <a:buChar char="•"/>
            </a:pPr>
            <a:r>
              <a:rPr lang="en-CA" dirty="0"/>
              <a:t>The TG prepared and approved a liaison response to </a:t>
            </a:r>
            <a:r>
              <a:rPr lang="en-CA" dirty="0" smtClean="0"/>
              <a:t>WBA</a:t>
            </a:r>
            <a:endParaRPr lang="en-CA"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July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2018 Plenary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https://mentor.ieee.org/802.11/dcn/18/11-18-1093-00-00ax-tgax-july-2018-san-diego-meeting-</a:t>
            </a:r>
            <a:r>
              <a:rPr lang="en-US" altLang="en-US" sz="1600" dirty="0" smtClean="0">
                <a:hlinkClick r:id="rId2"/>
              </a:rPr>
              <a:t>minutes.docx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3"/>
              </a:rPr>
              <a:t>https://mentor.ieee.org/802.11/dcn/18/11-18-1568-00-00ax-sept-2018-san-jose-phy-ad-hoc-meeting-</a:t>
            </a:r>
            <a:r>
              <a:rPr lang="en-US" altLang="en-US" sz="1600" dirty="0" smtClean="0">
                <a:hlinkClick r:id="rId3"/>
              </a:rPr>
              <a:t>minutes.docx</a:t>
            </a:r>
            <a:r>
              <a:rPr lang="en-US" altLang="en-US" sz="1600" dirty="0" smtClean="0"/>
              <a:t> </a:t>
            </a:r>
            <a:endParaRPr lang="en-US" altLang="en-US" sz="1600" dirty="0"/>
          </a:p>
          <a:p>
            <a:pPr>
              <a:buFont typeface="Arial" panose="020B0604020202020204" pitchFamily="34" charset="0"/>
              <a:buChar char="•"/>
            </a:pPr>
            <a:r>
              <a:rPr lang="en-US" altLang="en-US" sz="2000" dirty="0"/>
              <a:t>Move:	</a:t>
            </a:r>
            <a:r>
              <a:rPr lang="en-US" altLang="en-US" sz="2000" dirty="0" smtClean="0"/>
              <a:t>Allan Jones</a:t>
            </a:r>
            <a:r>
              <a:rPr lang="en-US" altLang="en-US" sz="2000" dirty="0"/>
              <a:t>	Second</a:t>
            </a:r>
            <a:r>
              <a:rPr lang="en-US" altLang="en-US" sz="2000" dirty="0" smtClean="0"/>
              <a:t>: Bin </a:t>
            </a:r>
            <a:r>
              <a:rPr lang="en-US" altLang="en-US" sz="2000" dirty="0" err="1" smtClean="0"/>
              <a:t>Tian</a:t>
            </a:r>
            <a:endParaRPr lang="en-US" altLang="en-US" sz="2000" dirty="0" smtClean="0"/>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smtClean="0"/>
              <a:t>September </a:t>
            </a:r>
            <a:r>
              <a:rPr lang="en-US" altLang="zh-CN" sz="1600" dirty="0"/>
              <a:t>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smtClean="0"/>
              <a:t>September </a:t>
            </a:r>
            <a:r>
              <a:rPr lang="en-US" altLang="zh-CN" sz="1600" dirty="0"/>
              <a:t>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a:t>
            </a:r>
            <a:r>
              <a:rPr lang="en-US" altLang="zh-CN" sz="1100" dirty="0" smtClean="0">
                <a:solidFill>
                  <a:srgbClr val="FF0000"/>
                </a:solidFill>
              </a:rPr>
              <a:t>January </a:t>
            </a:r>
            <a:r>
              <a:rPr lang="en-US" altLang="zh-CN" sz="1100" dirty="0">
                <a:solidFill>
                  <a:srgbClr val="FF0000"/>
                </a:solidFill>
              </a:rPr>
              <a:t>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smtClean="0">
                <a:solidFill>
                  <a:schemeClr val="tx1"/>
                </a:solidFill>
              </a:rPr>
              <a:t>May </a:t>
            </a:r>
            <a:r>
              <a:rPr lang="en-CA" altLang="zh-CN" sz="1600" dirty="0">
                <a:solidFill>
                  <a:schemeClr val="tx1"/>
                </a:solidFill>
              </a:rPr>
              <a:t>2018: Draft 3.0 and WG letter </a:t>
            </a:r>
            <a:r>
              <a:rPr lang="en-CA" altLang="zh-CN" sz="1600" dirty="0" smtClean="0">
                <a:solidFill>
                  <a:schemeClr val="tx1"/>
                </a:solidFill>
              </a:rPr>
              <a:t>Ballot.</a:t>
            </a:r>
          </a:p>
          <a:p>
            <a:pPr lvl="1">
              <a:buFont typeface="Arial" panose="020B0604020202020204" pitchFamily="34" charset="0"/>
              <a:buChar char="•"/>
            </a:pPr>
            <a:r>
              <a:rPr lang="en-CA" altLang="zh-CN" sz="1400" b="1" dirty="0" smtClean="0">
                <a:solidFill>
                  <a:srgbClr val="00B050"/>
                </a:solidFill>
              </a:rPr>
              <a:t>LB-233: Opened June 1</a:t>
            </a:r>
            <a:r>
              <a:rPr lang="en-CA" altLang="zh-CN" sz="1400" b="1" baseline="30000" dirty="0" smtClean="0">
                <a:solidFill>
                  <a:srgbClr val="00B050"/>
                </a:solidFill>
              </a:rPr>
              <a:t>st</a:t>
            </a:r>
            <a:r>
              <a:rPr lang="en-CA" altLang="zh-CN" sz="1400" b="1" dirty="0" smtClean="0">
                <a:solidFill>
                  <a:srgbClr val="00B050"/>
                </a:solidFill>
              </a:rPr>
              <a:t> and closed July 1</a:t>
            </a:r>
            <a:r>
              <a:rPr lang="en-CA" altLang="zh-CN" sz="1400" b="1" baseline="30000" dirty="0" smtClean="0">
                <a:solidFill>
                  <a:srgbClr val="00B050"/>
                </a:solidFill>
              </a:rPr>
              <a:t>st</a:t>
            </a:r>
            <a:r>
              <a:rPr lang="en-CA" altLang="zh-CN" sz="1400" b="1" dirty="0" smtClean="0">
                <a:solidFill>
                  <a:srgbClr val="00B050"/>
                </a:solidFill>
              </a:rPr>
              <a:t>, 2018 – Passed (86.5%)</a:t>
            </a:r>
            <a:endParaRPr lang="en-CA" altLang="zh-CN" sz="1400" b="1" dirty="0">
              <a:solidFill>
                <a:srgbClr val="00B050"/>
              </a:solidFill>
            </a:endParaRPr>
          </a:p>
          <a:p>
            <a:pPr>
              <a:buFont typeface="Arial" panose="020B0604020202020204" pitchFamily="34" charset="0"/>
              <a:buChar char="•"/>
            </a:pPr>
            <a:r>
              <a:rPr lang="en-CA" altLang="zh-CN" sz="1600" strike="sngStrike" dirty="0" smtClean="0">
                <a:solidFill>
                  <a:schemeClr val="tx1"/>
                </a:solidFill>
              </a:rPr>
              <a:t>July</a:t>
            </a:r>
            <a:r>
              <a:rPr lang="en-CA" altLang="zh-CN" sz="1600" dirty="0" smtClean="0">
                <a:solidFill>
                  <a:schemeClr val="tx1"/>
                </a:solidFill>
              </a:rPr>
              <a:t> November 2018</a:t>
            </a:r>
            <a:r>
              <a:rPr lang="en-CA" altLang="zh-CN" sz="1600" dirty="0">
                <a:solidFill>
                  <a:schemeClr val="tx1"/>
                </a:solidFill>
              </a:rPr>
              <a:t>: MDR (Mandatory Document Review</a:t>
            </a:r>
            <a:r>
              <a:rPr lang="en-CA" altLang="zh-CN" sz="1600" dirty="0" smtClean="0">
                <a:solidFill>
                  <a:schemeClr val="tx1"/>
                </a:solidFill>
              </a:rPr>
              <a:t>) – </a:t>
            </a:r>
            <a:r>
              <a:rPr lang="en-CA" altLang="zh-CN" sz="1600" strike="sngStrike" dirty="0" smtClean="0">
                <a:solidFill>
                  <a:schemeClr val="tx1"/>
                </a:solidFill>
              </a:rPr>
              <a:t>Currently underway</a:t>
            </a:r>
          </a:p>
          <a:p>
            <a:pPr>
              <a:buFont typeface="Arial" panose="020B0604020202020204" pitchFamily="34" charset="0"/>
              <a:buChar char="•"/>
            </a:pPr>
            <a:r>
              <a:rPr lang="en-CA" altLang="zh-CN" sz="1600" dirty="0" smtClean="0">
                <a:solidFill>
                  <a:schemeClr val="tx1"/>
                </a:solidFill>
              </a:rPr>
              <a:t>November 2018: Draft D4.0 and Recirculation</a:t>
            </a:r>
          </a:p>
          <a:p>
            <a:pPr>
              <a:buFont typeface="Arial" panose="020B0604020202020204" pitchFamily="34" charset="0"/>
              <a:buChar char="•"/>
            </a:pPr>
            <a:r>
              <a:rPr lang="en-CA" altLang="zh-CN" sz="1600" dirty="0" smtClean="0">
                <a:solidFill>
                  <a:srgbClr val="FFC000"/>
                </a:solidFill>
              </a:rPr>
              <a:t>February 2019: Formation of SB pool </a:t>
            </a:r>
            <a:endParaRPr lang="en-US" altLang="zh-CN" sz="1200" dirty="0" smtClean="0">
              <a:solidFill>
                <a:srgbClr val="FFC000"/>
              </a:solidFill>
            </a:endParaRPr>
          </a:p>
          <a:p>
            <a:pPr>
              <a:buFont typeface="Arial" panose="020B0604020202020204" pitchFamily="34" charset="0"/>
              <a:buChar char="•"/>
            </a:pPr>
            <a:r>
              <a:rPr lang="en-CA" altLang="zh-CN" sz="1600" dirty="0" smtClean="0">
                <a:solidFill>
                  <a:srgbClr val="FFC000"/>
                </a:solidFill>
              </a:rPr>
              <a:t>March 2019: Draft 5.0 and Recirculation (unchanged) </a:t>
            </a:r>
            <a:endParaRPr lang="en-CA" altLang="zh-CN" sz="1600" dirty="0">
              <a:solidFill>
                <a:srgbClr val="FFC000"/>
              </a:solidFill>
            </a:endParaRPr>
          </a:p>
          <a:p>
            <a:pPr>
              <a:buFont typeface="Arial" panose="020B0604020202020204" pitchFamily="34" charset="0"/>
              <a:buChar char="•"/>
            </a:pPr>
            <a:r>
              <a:rPr lang="en-US" altLang="zh-CN" sz="1600" strike="sngStrike" dirty="0" smtClean="0">
                <a:solidFill>
                  <a:schemeClr val="accent6">
                    <a:lumMod val="75000"/>
                  </a:schemeClr>
                </a:solidFill>
              </a:rPr>
              <a:t>September</a:t>
            </a:r>
            <a:r>
              <a:rPr lang="en-US" altLang="zh-CN" sz="1600" dirty="0" smtClean="0">
                <a:solidFill>
                  <a:schemeClr val="accent6">
                    <a:lumMod val="75000"/>
                  </a:schemeClr>
                </a:solidFill>
              </a:rPr>
              <a:t> July 2019: Sponsor Ballot</a:t>
            </a:r>
          </a:p>
          <a:p>
            <a:pPr>
              <a:buFont typeface="Arial" panose="020B0604020202020204" pitchFamily="34" charset="0"/>
              <a:buChar char="•"/>
            </a:pPr>
            <a:r>
              <a:rPr lang="en-CA" altLang="zh-CN" sz="1600" dirty="0" smtClean="0">
                <a:solidFill>
                  <a:srgbClr val="FFC000"/>
                </a:solidFill>
              </a:rPr>
              <a:t>January 2020: </a:t>
            </a:r>
            <a:r>
              <a:rPr lang="en-CA" altLang="zh-CN" sz="1600" dirty="0" err="1" smtClean="0">
                <a:solidFill>
                  <a:srgbClr val="FFC000"/>
                </a:solidFill>
              </a:rPr>
              <a:t>RevCom</a:t>
            </a:r>
            <a:r>
              <a:rPr lang="en-CA" altLang="zh-CN" sz="1600" dirty="0" smtClean="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74357490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802.19 Comments and CA Document</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a:buChar char="•"/>
            </a:pPr>
            <a:r>
              <a:rPr lang="en-US" sz="2000" dirty="0" smtClean="0"/>
              <a:t>Possible resolutions to 802.19 comments were discussed last week and a submission was uploaded</a:t>
            </a:r>
          </a:p>
          <a:p>
            <a:pPr lvl="1">
              <a:buFont typeface="Arial"/>
              <a:buChar char="•"/>
            </a:pPr>
            <a:r>
              <a:rPr lang="en-US" sz="1800" dirty="0">
                <a:hlinkClick r:id="rId2"/>
              </a:rPr>
              <a:t>https://mentor.ieee.org/802.11/dcn/18/11-18-1532-00-00ax-tgax-coexistence-assurance-document-</a:t>
            </a:r>
            <a:r>
              <a:rPr lang="en-US" sz="1800" dirty="0" smtClean="0">
                <a:hlinkClick r:id="rId2"/>
              </a:rPr>
              <a:t>comments.docx</a:t>
            </a:r>
            <a:r>
              <a:rPr lang="en-US" sz="1800" dirty="0" smtClean="0"/>
              <a:t> </a:t>
            </a:r>
          </a:p>
          <a:p>
            <a:pPr>
              <a:buFont typeface="Arial"/>
              <a:buChar char="•"/>
            </a:pPr>
            <a:r>
              <a:rPr lang="en-US" sz="2000" dirty="0" smtClean="0"/>
              <a:t>A new revision of the CA assurance document was uploaded</a:t>
            </a:r>
          </a:p>
          <a:p>
            <a:pPr lvl="1">
              <a:buFont typeface="Arial"/>
              <a:buChar char="•"/>
            </a:pPr>
            <a:r>
              <a:rPr lang="en-US" sz="1800" dirty="0">
                <a:hlinkClick r:id="rId3"/>
              </a:rPr>
              <a:t>https://mentor.ieee.org/802.11/dcn/16/11-16-1348-04-00ax-coexistence-</a:t>
            </a:r>
            <a:r>
              <a:rPr lang="en-US" sz="1800" dirty="0" smtClean="0">
                <a:hlinkClick r:id="rId3"/>
              </a:rPr>
              <a:t>assurance.docx</a:t>
            </a:r>
            <a:endParaRPr lang="en-US" sz="1800" dirty="0" smtClean="0"/>
          </a:p>
          <a:p>
            <a:pPr>
              <a:buFont typeface="Arial"/>
              <a:buChar char="•"/>
            </a:pPr>
            <a:r>
              <a:rPr lang="en-US" sz="2000" dirty="0" smtClean="0"/>
              <a:t>A discussion is scheduled on Thursday PM 1 (after the TG completes its motions). Peter </a:t>
            </a:r>
            <a:r>
              <a:rPr lang="en-US" sz="2000" dirty="0" err="1" smtClean="0"/>
              <a:t>Ecclesine</a:t>
            </a:r>
            <a:r>
              <a:rPr lang="en-US" sz="2000" dirty="0" smtClean="0"/>
              <a:t> will present submission 11-18/1559r0</a:t>
            </a:r>
          </a:p>
          <a:p>
            <a:pPr lvl="1">
              <a:buFont typeface="Arial"/>
              <a:buChar char="•"/>
            </a:pPr>
            <a:r>
              <a:rPr lang="en-US" sz="1800" dirty="0">
                <a:hlinkClick r:id="rId4"/>
              </a:rPr>
              <a:t>https://mentor.ieee.org/802.11/dcn/18/11-18-1559-00-0000-rlan-and-uwb-regulatory-</a:t>
            </a:r>
            <a:r>
              <a:rPr lang="en-US" sz="1800" dirty="0" smtClean="0">
                <a:hlinkClick r:id="rId4"/>
              </a:rPr>
              <a:t>status.docx</a:t>
            </a:r>
            <a:r>
              <a:rPr lang="en-US" sz="1800" dirty="0" smtClean="0"/>
              <a:t> </a:t>
            </a:r>
            <a:endParaRPr lang="en-US" sz="1800" dirty="0"/>
          </a:p>
          <a:p>
            <a:pPr lvl="1">
              <a:buFont typeface="Arial"/>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5218018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11-18/1246 (</a:t>
            </a:r>
            <a:r>
              <a:rPr lang="en-US" dirty="0" err="1"/>
              <a:t>Jarkko</a:t>
            </a:r>
            <a:r>
              <a:rPr lang="en-US" dirty="0"/>
              <a:t> </a:t>
            </a:r>
            <a:r>
              <a:rPr lang="en-US" dirty="0" err="1"/>
              <a:t>Kneckt</a:t>
            </a:r>
            <a:r>
              <a:rPr lang="en-US" dirty="0"/>
              <a:t>)</a:t>
            </a:r>
          </a:p>
        </p:txBody>
      </p:sp>
      <p:sp>
        <p:nvSpPr>
          <p:cNvPr id="3" name="Content Placeholder 2"/>
          <p:cNvSpPr>
            <a:spLocks noGrp="1"/>
          </p:cNvSpPr>
          <p:nvPr>
            <p:ph idx="1"/>
          </p:nvPr>
        </p:nvSpPr>
        <p:spPr/>
        <p:txBody>
          <a:bodyPr/>
          <a:lstStyle/>
          <a:p>
            <a:pPr>
              <a:buFont typeface="Arial"/>
              <a:buChar char="•"/>
            </a:pPr>
            <a:r>
              <a:rPr lang="en-US" dirty="0"/>
              <a:t>Do you agree to resolutions to CIDs 15010, </a:t>
            </a:r>
            <a:r>
              <a:rPr lang="en-US" dirty="0" smtClean="0"/>
              <a:t>15011, </a:t>
            </a:r>
            <a:r>
              <a:rPr lang="en-US" dirty="0"/>
              <a:t>15173, 15372, 15734, 15735, 15736, 15737, 15766, 15864, 15865, </a:t>
            </a:r>
            <a:r>
              <a:rPr lang="en-US" dirty="0">
                <a:solidFill>
                  <a:schemeClr val="tx1"/>
                </a:solidFill>
              </a:rPr>
              <a:t>15990</a:t>
            </a:r>
            <a:r>
              <a:rPr lang="en-US" dirty="0"/>
              <a:t>, 16615, 16188, 16362, 16488, 16489, </a:t>
            </a:r>
            <a:r>
              <a:rPr lang="en-US" strike="sngStrike" dirty="0"/>
              <a:t>16602,</a:t>
            </a:r>
            <a:r>
              <a:rPr lang="en-US" dirty="0"/>
              <a:t> 17016, 17017, 17031, 17033 and 17034 in doc 11-18/</a:t>
            </a:r>
            <a:r>
              <a:rPr lang="en-US" dirty="0" smtClean="0"/>
              <a:t>1246r4?</a:t>
            </a:r>
            <a:endParaRPr lang="en-US" dirty="0"/>
          </a:p>
          <a:p>
            <a:pPr>
              <a:buFont typeface="Arial"/>
              <a:buChar char="•"/>
            </a:pPr>
            <a:endParaRPr lang="en-US" dirty="0"/>
          </a:p>
          <a:p>
            <a:pPr>
              <a:buFont typeface="Arial"/>
              <a:buChar char="•"/>
            </a:pPr>
            <a:r>
              <a:rPr lang="en-US" dirty="0"/>
              <a:t>Y/N/A: </a:t>
            </a:r>
            <a:endParaRPr lang="en-US" dirty="0" smtClean="0"/>
          </a:p>
          <a:p>
            <a:pPr>
              <a:buFont typeface="Arial"/>
              <a:buChar char="•"/>
            </a:pPr>
            <a:r>
              <a:rPr lang="en-US" dirty="0" smtClean="0"/>
              <a:t>SP is deferred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655973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11-18/1501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15316, 15678, 15856, 15857, 15858, 16198, 16199, 16200, 16201, </a:t>
            </a:r>
            <a:r>
              <a:rPr lang="en-GB" dirty="0" smtClean="0"/>
              <a:t>16204</a:t>
            </a:r>
            <a:r>
              <a:rPr lang="en-US" dirty="0"/>
              <a:t>,</a:t>
            </a:r>
            <a:r>
              <a:rPr lang="en-GB" dirty="0" smtClean="0"/>
              <a:t>16205</a:t>
            </a:r>
            <a:r>
              <a:rPr lang="en-GB" dirty="0"/>
              <a:t>, 16270, 16320, 16361, 16370, 16377, 16402, 16496, 16655, </a:t>
            </a:r>
            <a:r>
              <a:rPr lang="en-GB" dirty="0" smtClean="0"/>
              <a:t>16658</a:t>
            </a:r>
            <a:r>
              <a:rPr lang="en-US" dirty="0" smtClean="0"/>
              <a:t>, </a:t>
            </a:r>
            <a:r>
              <a:rPr lang="en-GB" dirty="0" smtClean="0"/>
              <a:t>16659</a:t>
            </a:r>
            <a:r>
              <a:rPr lang="en-GB" dirty="0"/>
              <a:t>, 16661, 16662, 16941, 16942, 16943, 16945, 17039, 17148, </a:t>
            </a:r>
            <a:r>
              <a:rPr lang="en-GB" dirty="0" smtClean="0"/>
              <a:t>17149</a:t>
            </a:r>
            <a:r>
              <a:rPr lang="en-US" dirty="0" smtClean="0"/>
              <a:t>, </a:t>
            </a:r>
            <a:r>
              <a:rPr lang="en-GB" dirty="0" smtClean="0"/>
              <a:t>17150 in doc 11-18/1501r0</a:t>
            </a:r>
          </a:p>
          <a:p>
            <a:endParaRPr lang="en-GB" dirty="0"/>
          </a:p>
          <a:p>
            <a:r>
              <a:rPr lang="en-GB" dirty="0" smtClean="0"/>
              <a:t>Y/N/A: </a:t>
            </a:r>
            <a:endParaRPr lang="en-GB" dirty="0" smtClean="0"/>
          </a:p>
          <a:p>
            <a:r>
              <a:rPr lang="en-GB" dirty="0" smtClean="0"/>
              <a:t>SP is deferred.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635181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10,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Ad Hoc Group Meetings</a:t>
            </a:r>
          </a:p>
          <a:p>
            <a:pPr lvl="1">
              <a:lnSpc>
                <a:spcPct val="80000"/>
              </a:lnSpc>
              <a:buFont typeface="Arial" panose="020B0604020202020204" pitchFamily="34" charset="0"/>
              <a:buChar char="•"/>
            </a:pPr>
            <a:r>
              <a:rPr lang="en-US" altLang="en-US" dirty="0" smtClean="0"/>
              <a:t>SR : Kona 4/5</a:t>
            </a:r>
          </a:p>
          <a:p>
            <a:pPr lvl="1">
              <a:lnSpc>
                <a:spcPct val="80000"/>
              </a:lnSpc>
              <a:buFont typeface="Arial" panose="020B0604020202020204" pitchFamily="34" charset="0"/>
              <a:buChar char="•"/>
            </a:pPr>
            <a:r>
              <a:rPr lang="en-US" altLang="en-US" dirty="0" smtClean="0"/>
              <a:t>MAC: Queens 5</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86820949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a:t>
            </a:r>
            <a:r>
              <a:rPr lang="en-US" altLang="en-US" dirty="0" smtClean="0"/>
              <a:t>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6GHz related Submissions</a:t>
            </a:r>
            <a:endParaRPr lang="en-US" altLang="en-US" dirty="0"/>
          </a:p>
          <a:p>
            <a:pPr>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September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a:t>
            </a:r>
            <a:r>
              <a:rPr lang="en-US" altLang="en-US" dirty="0" smtClean="0"/>
              <a:t>Meetings</a:t>
            </a:r>
            <a:endParaRPr lang="en-US" altLang="en-US" dirty="0"/>
          </a:p>
          <a:p>
            <a:pPr lvl="1">
              <a:lnSpc>
                <a:spcPct val="80000"/>
              </a:lnSpc>
              <a:buFont typeface="Arial" panose="020B0604020202020204" pitchFamily="34" charset="0"/>
              <a:buChar char="•"/>
            </a:pPr>
            <a:r>
              <a:rPr lang="en-US" altLang="en-US" dirty="0" smtClean="0"/>
              <a:t>PHY: </a:t>
            </a:r>
            <a:r>
              <a:rPr lang="en-US" altLang="en-US" dirty="0"/>
              <a:t>Kona 4/5</a:t>
            </a:r>
          </a:p>
          <a:p>
            <a:pPr lvl="1">
              <a:lnSpc>
                <a:spcPct val="80000"/>
              </a:lnSpc>
              <a:buFont typeface="Arial" panose="020B0604020202020204" pitchFamily="34" charset="0"/>
              <a:buChar char="•"/>
            </a:pPr>
            <a:r>
              <a:rPr lang="en-US" altLang="en-US" dirty="0"/>
              <a:t>MAC: Queens 5</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PHY: Kona 4/5</a:t>
            </a:r>
          </a:p>
          <a:p>
            <a:pPr lvl="1">
              <a:lnSpc>
                <a:spcPct val="80000"/>
              </a:lnSpc>
              <a:buFont typeface="Arial" panose="020B0604020202020204" pitchFamily="34" charset="0"/>
              <a:buChar char="•"/>
            </a:pPr>
            <a:r>
              <a:rPr lang="en-US" altLang="en-US" dirty="0"/>
              <a:t>MAC: Queens 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11,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r>
              <a:rPr lang="en-US" altLang="en-US" dirty="0"/>
              <a:t>MAC: Queens 5</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p>
          <a:p>
            <a:pPr lvl="1">
              <a:lnSpc>
                <a:spcPct val="80000"/>
              </a:lnSpc>
              <a:buFont typeface="Arial" panose="020B0604020202020204" pitchFamily="34" charset="0"/>
              <a:buChar char="•"/>
            </a:pPr>
            <a:r>
              <a:rPr lang="en-US" altLang="en-US" dirty="0" smtClean="0"/>
              <a:t>6 GHz related submission – continuation</a:t>
            </a:r>
          </a:p>
          <a:p>
            <a:pPr lvl="1">
              <a:lnSpc>
                <a:spcPct val="80000"/>
              </a:lnSpc>
              <a:buFont typeface="Arial" panose="020B0604020202020204" pitchFamily="34" charset="0"/>
              <a:buChar char="•"/>
            </a:pPr>
            <a:r>
              <a:rPr lang="en-US" altLang="en-US" dirty="0" smtClean="0"/>
              <a:t>Comment resolution submissions</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PHY: Kona 4/5</a:t>
            </a:r>
          </a:p>
          <a:p>
            <a:pPr lvl="1">
              <a:lnSpc>
                <a:spcPct val="80000"/>
              </a:lnSpc>
              <a:buFont typeface="Arial" panose="020B0604020202020204" pitchFamily="34" charset="0"/>
              <a:buChar char="•"/>
            </a:pPr>
            <a:r>
              <a:rPr lang="en-US" altLang="en-US" dirty="0"/>
              <a:t>MAC: Queens 5</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September 13,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009166874"/>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13,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326051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September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1429</TotalTime>
  <Words>3593</Words>
  <Application>Microsoft Macintosh PowerPoint</Application>
  <PresentationFormat>On-screen Show (4:3)</PresentationFormat>
  <Paragraphs>799</Paragraphs>
  <Slides>39</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42" baseType="lpstr">
      <vt:lpstr>Office Theme</vt:lpstr>
      <vt:lpstr>Document</vt:lpstr>
      <vt:lpstr>Worksheet</vt:lpstr>
      <vt:lpstr>TGax September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10, 13:30 – 15:30 </vt:lpstr>
      <vt:lpstr>Submissions</vt:lpstr>
      <vt:lpstr>PHY Submissions</vt:lpstr>
      <vt:lpstr>SR Submissions</vt:lpstr>
      <vt:lpstr>TG Submissions</vt:lpstr>
      <vt:lpstr>MAC/MU Submissions</vt:lpstr>
      <vt:lpstr>Summary from July 2018</vt:lpstr>
      <vt:lpstr>Approval of  TG Minutes July 2018 Meeting and Telecon Minutes) </vt:lpstr>
      <vt:lpstr>Timeline</vt:lpstr>
      <vt:lpstr>Editor Report </vt:lpstr>
      <vt:lpstr>Status of 802.19 Comments and CA Document</vt:lpstr>
      <vt:lpstr>11-18/1246 (Jarkko Kneckt)</vt:lpstr>
      <vt:lpstr>11-18/1501 (George Cherian)</vt:lpstr>
      <vt:lpstr>Agenda for Monday September 10, 19:30 – 21:30 </vt:lpstr>
      <vt:lpstr>Agenda for Tuesday September 11, 08:00 – 10:00 </vt:lpstr>
      <vt:lpstr>Agenda for Tuesday September 11, 10:30 – 12:30 </vt:lpstr>
      <vt:lpstr>Agenda for Tuesday September 11, 16:00 – 18:00 </vt:lpstr>
      <vt:lpstr>Agenda for Tuesday September 11, 19:30 – 21:30 </vt:lpstr>
      <vt:lpstr>Agenda for Wednesday September 12, 08:00 – 10:00 </vt:lpstr>
      <vt:lpstr>Agenda for Wednesday September 12, 16:00 – 18:00 </vt:lpstr>
      <vt:lpstr>Agenda for Thursday September 13, 08:00 – 10:00</vt:lpstr>
      <vt:lpstr>Agenda for Thursday September 13, 13:30 – 15:30</vt:lpstr>
      <vt:lpstr>Motions</vt:lpstr>
      <vt:lpstr>Ad Hoc Meeting</vt:lpstr>
      <vt:lpstr>Telecons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102</cp:revision>
  <cp:lastPrinted>1601-01-01T00:00:00Z</cp:lastPrinted>
  <dcterms:created xsi:type="dcterms:W3CDTF">2017-01-26T15:28:16Z</dcterms:created>
  <dcterms:modified xsi:type="dcterms:W3CDTF">2018-09-11T01:48:42Z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1533048009</vt:lpwstr>
  </property>
</Properties>
</file>