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83" r:id="rId16"/>
    <p:sldId id="284" r:id="rId17"/>
    <p:sldId id="285" r:id="rId18"/>
    <p:sldId id="286" r:id="rId19"/>
    <p:sldId id="287" r:id="rId20"/>
    <p:sldId id="289" r:id="rId21"/>
    <p:sldId id="309" r:id="rId22"/>
    <p:sldId id="277" r:id="rId23"/>
    <p:sldId id="288" r:id="rId24"/>
    <p:sldId id="290" r:id="rId25"/>
    <p:sldId id="291" r:id="rId26"/>
    <p:sldId id="292" r:id="rId27"/>
    <p:sldId id="293" r:id="rId28"/>
    <p:sldId id="295" r:id="rId29"/>
    <p:sldId id="278" r:id="rId30"/>
    <p:sldId id="294"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68" d="100"/>
          <a:sy n="68" d="100"/>
        </p:scale>
        <p:origin x="-175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package" Target="../embeddings/Microsoft_Excel_Sheet1.xlsx"/><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4"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222"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err="1" smtClean="0"/>
              <a:t>Tianyu</a:t>
            </a:r>
            <a:r>
              <a:rPr lang="en-US" altLang="en-US" dirty="0" smtClean="0"/>
              <a:t> Wu and Samsung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September 05,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10:10		Call the meeting to order and IPR Slides</a:t>
            </a:r>
          </a:p>
          <a:p>
            <a:r>
              <a:rPr lang="en-US" dirty="0" smtClean="0"/>
              <a:t>10:10 – 10:15		Call for Submissions</a:t>
            </a:r>
          </a:p>
          <a:p>
            <a:r>
              <a:rPr lang="en-US" dirty="0" smtClean="0"/>
              <a:t>10:15 – 11:45 	Comment Resolution </a:t>
            </a:r>
          </a:p>
          <a:p>
            <a:r>
              <a:rPr lang="en-US" dirty="0"/>
              <a:t>	</a:t>
            </a:r>
            <a:r>
              <a:rPr lang="en-US" dirty="0" smtClean="0"/>
              <a:t>						Coexistence issues</a:t>
            </a:r>
          </a:p>
          <a:p>
            <a:r>
              <a:rPr lang="en-US" smtClean="0"/>
              <a:t>11:45 </a:t>
            </a:r>
            <a:r>
              <a:rPr lang="en-US" dirty="0" smtClean="0"/>
              <a:t>–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108841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 updated Sept </a:t>
            </a:r>
            <a:r>
              <a:rPr lang="en-US" dirty="0" smtClean="0"/>
              <a:t>7 </a:t>
            </a:r>
            <a:r>
              <a:rPr lang="en-US" dirty="0" smtClean="0"/>
              <a:t>@ </a:t>
            </a:r>
            <a:r>
              <a:rPr lang="en-US" dirty="0" smtClean="0"/>
              <a:t>05</a:t>
            </a:r>
            <a:r>
              <a:rPr lang="en-US" dirty="0" smtClean="0"/>
              <a:t>:</a:t>
            </a:r>
            <a:r>
              <a:rPr lang="en-US" dirty="0" smtClean="0"/>
              <a:t>12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42063886"/>
              </p:ext>
            </p:extLst>
          </p:nvPr>
        </p:nvGraphicFramePr>
        <p:xfrm>
          <a:off x="4254500" y="3149600"/>
          <a:ext cx="2828636" cy="2489200"/>
        </p:xfrm>
        <a:graphic>
          <a:graphicData uri="http://schemas.openxmlformats.org/presentationml/2006/ole">
            <mc:AlternateContent xmlns:mc="http://schemas.openxmlformats.org/markup-compatibility/2006">
              <mc:Choice xmlns:v="urn:schemas-microsoft-com:vml" Requires="v">
                <p:oleObj spid="_x0000_s1090" name="Worksheet" showAsIcon="1" r:id="rId4" imgW="635000" imgH="558800" progId="Excel.Sheet.12">
                  <p:embed/>
                </p:oleObj>
              </mc:Choice>
              <mc:Fallback>
                <p:oleObj name="Worksheet" showAsIcon="1" r:id="rId4" imgW="635000" imgH="558800" progId="Excel.Sheet.12">
                  <p:embed/>
                  <p:pic>
                    <p:nvPicPr>
                      <p:cNvPr id="0" name=""/>
                      <p:cNvPicPr/>
                      <p:nvPr/>
                    </p:nvPicPr>
                    <p:blipFill>
                      <a:blip r:embed="rId5"/>
                      <a:stretch>
                        <a:fillRect/>
                      </a:stretch>
                    </p:blipFill>
                    <p:spPr>
                      <a:xfrm>
                        <a:off x="4254500" y="3149600"/>
                        <a:ext cx="2828636" cy="24892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11-18/0946 (Robert Stacey)</a:t>
            </a:r>
            <a:endParaRPr lang="en-US" dirty="0"/>
          </a:p>
        </p:txBody>
      </p:sp>
      <p:sp>
        <p:nvSpPr>
          <p:cNvPr id="3" name="Content Placeholder 2"/>
          <p:cNvSpPr>
            <a:spLocks noGrp="1"/>
          </p:cNvSpPr>
          <p:nvPr>
            <p:ph idx="1"/>
          </p:nvPr>
        </p:nvSpPr>
        <p:spPr/>
        <p:txBody>
          <a:bodyPr/>
          <a:lstStyle/>
          <a:p>
            <a:r>
              <a:rPr lang="en-US" dirty="0" smtClean="0"/>
              <a:t>Do you accept resolution to CID 16684 in doc 11-18/0946r1?</a:t>
            </a:r>
          </a:p>
          <a:p>
            <a:endParaRPr lang="en-US" dirty="0"/>
          </a:p>
          <a:p>
            <a:r>
              <a:rPr lang="en-US" dirty="0" smtClean="0"/>
              <a:t>SP: 7/14/6  </a:t>
            </a:r>
            <a:r>
              <a:rPr lang="en-US" dirty="0" smtClean="0">
                <a:sym typeface="Wingdings"/>
              </a:rPr>
              <a:t> </a:t>
            </a:r>
            <a:r>
              <a:rPr lang="en-US" dirty="0"/>
              <a:t>straw poll indicates that a technical consensus of 75% would not be achieved in an equivalent </a:t>
            </a:r>
            <a:r>
              <a:rPr lang="en-US" dirty="0" smtClean="0"/>
              <a:t>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165754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11-18/1502 (Robert Stacey)</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16673, 16674, 16675, 16676, 16678 and 16681</a:t>
            </a:r>
            <a:r>
              <a:rPr lang="en-US" dirty="0"/>
              <a:t> </a:t>
            </a:r>
            <a:r>
              <a:rPr lang="en-US" dirty="0" smtClean="0"/>
              <a:t> in doc 11-18/1502r0?</a:t>
            </a:r>
          </a:p>
          <a:p>
            <a:endParaRPr lang="en-US" dirty="0"/>
          </a:p>
          <a:p>
            <a:r>
              <a:rPr lang="en-US" dirty="0" smtClean="0"/>
              <a:t>Y/N/A: </a:t>
            </a:r>
          </a:p>
          <a:p>
            <a:r>
              <a:rPr lang="en-US" dirty="0" smtClean="0"/>
              <a:t>Need more discussion. 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5830184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11-18/1418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15717, 16021, 16023, 16024, 17073, 15911, 15913, 15959, 16562</a:t>
            </a:r>
            <a:r>
              <a:rPr lang="en-US" dirty="0"/>
              <a:t>, 16563, 16564, 16565, 16566, 16567, 16568, 16592, 16906, 17087, </a:t>
            </a:r>
            <a:r>
              <a:rPr lang="en-US" dirty="0">
                <a:solidFill>
                  <a:srgbClr val="FF0000"/>
                </a:solidFill>
              </a:rPr>
              <a:t>16014</a:t>
            </a:r>
            <a:r>
              <a:rPr lang="en-US" dirty="0"/>
              <a:t>, </a:t>
            </a:r>
            <a:r>
              <a:rPr lang="en-US" dirty="0">
                <a:solidFill>
                  <a:schemeClr val="tx1"/>
                </a:solidFill>
              </a:rPr>
              <a:t>16930</a:t>
            </a:r>
            <a:r>
              <a:rPr lang="en-US" dirty="0"/>
              <a:t>, </a:t>
            </a:r>
            <a:r>
              <a:rPr lang="en-US" dirty="0" smtClean="0">
                <a:solidFill>
                  <a:srgbClr val="FF0000"/>
                </a:solidFill>
              </a:rPr>
              <a:t>17145</a:t>
            </a:r>
            <a:r>
              <a:rPr lang="en-US" dirty="0" smtClean="0"/>
              <a:t> in doc 11-18/1418r</a:t>
            </a:r>
            <a:r>
              <a:rPr lang="en-US" dirty="0" smtClean="0">
                <a:solidFill>
                  <a:srgbClr val="FF6600"/>
                </a:solidFill>
              </a:rPr>
              <a:t>1</a:t>
            </a:r>
            <a:r>
              <a:rPr lang="en-US" dirty="0" smtClean="0"/>
              <a:t>?</a:t>
            </a:r>
          </a:p>
          <a:p>
            <a:endParaRPr lang="en-US" dirty="0"/>
          </a:p>
          <a:p>
            <a:r>
              <a:rPr lang="en-US" dirty="0" smtClean="0"/>
              <a:t>Y/N/A: </a:t>
            </a:r>
          </a:p>
          <a:p>
            <a:r>
              <a:rPr lang="en-US" dirty="0" smtClean="0"/>
              <a:t>CID 16014 and 17145 are deferred.</a:t>
            </a:r>
          </a:p>
          <a:p>
            <a:r>
              <a:rPr lang="en-US" dirty="0" smtClean="0"/>
              <a:t>No objection to resolution to other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254888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11-18/1189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15868, 16048, 15869, 16438, 16437, 16027, 16029, 16030, 16215, 16938, 16422</a:t>
            </a:r>
            <a:endParaRPr lang="en-US" dirty="0"/>
          </a:p>
          <a:p>
            <a:r>
              <a:rPr lang="en-US" dirty="0" smtClean="0"/>
              <a:t>In doc 11-18/1189r4?</a:t>
            </a:r>
          </a:p>
          <a:p>
            <a:endParaRPr lang="en-US" dirty="0"/>
          </a:p>
          <a:p>
            <a:r>
              <a:rPr lang="en-US" dirty="0" smtClean="0"/>
              <a:t>Y/N/A:</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8326967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15059 15755 15756 16653 16939 </a:t>
            </a:r>
            <a:r>
              <a:rPr lang="en-GB" dirty="0" smtClean="0"/>
              <a:t>16940</a:t>
            </a:r>
            <a:r>
              <a:rPr lang="en-GB" dirty="0"/>
              <a:t> </a:t>
            </a:r>
            <a:r>
              <a:rPr lang="en-GB" dirty="0" smtClean="0"/>
              <a:t>in doc 11-18/1496r0?</a:t>
            </a:r>
          </a:p>
          <a:p>
            <a:endParaRPr lang="en-GB" dirty="0"/>
          </a:p>
          <a:p>
            <a:r>
              <a:rPr lang="en-GB" dirty="0" smtClean="0"/>
              <a:t>Y/N/A: </a:t>
            </a:r>
          </a:p>
          <a:p>
            <a:r>
              <a:rPr lang="en-GB" dirty="0" smtClean="0"/>
              <a:t>Approved with no objection</a:t>
            </a:r>
          </a:p>
          <a:p>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990153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5-7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11-18/1495 (Laurent </a:t>
            </a:r>
            <a:r>
              <a:rPr lang="en-US" dirty="0" err="1" smtClean="0"/>
              <a:t>Cariou</a:t>
            </a:r>
            <a:r>
              <a:rPr lang="en-US" dirty="0" smtClean="0"/>
              <a:t>)</a:t>
            </a:r>
            <a:endParaRPr lang="en-US" dirty="0"/>
          </a:p>
        </p:txBody>
      </p:sp>
      <p:sp>
        <p:nvSpPr>
          <p:cNvPr id="3" name="Content Placeholder 2"/>
          <p:cNvSpPr>
            <a:spLocks noGrp="1"/>
          </p:cNvSpPr>
          <p:nvPr>
            <p:ph idx="1"/>
          </p:nvPr>
        </p:nvSpPr>
        <p:spPr>
          <a:xfrm>
            <a:off x="685800" y="1676400"/>
            <a:ext cx="7770813" cy="4113213"/>
          </a:xfrm>
        </p:spPr>
        <p:txBody>
          <a:bodyPr/>
          <a:lstStyle/>
          <a:p>
            <a:r>
              <a:rPr lang="en-US" dirty="0" smtClean="0"/>
              <a:t>Do you agree to resolutions to CIDs </a:t>
            </a:r>
            <a:r>
              <a:rPr lang="en-GB" dirty="0"/>
              <a:t>15898 16499 15702 15704 15653 15655 15738 15656 15739 15740 17127 15847 15741 </a:t>
            </a:r>
            <a:r>
              <a:rPr lang="en-GB" dirty="0">
                <a:solidFill>
                  <a:srgbClr val="FF0000"/>
                </a:solidFill>
              </a:rPr>
              <a:t>15175</a:t>
            </a:r>
            <a:r>
              <a:rPr lang="en-GB" dirty="0"/>
              <a:t> 15742 15699 17133 17076 15176 16757 </a:t>
            </a:r>
            <a:r>
              <a:rPr lang="en-GB" dirty="0">
                <a:solidFill>
                  <a:srgbClr val="FF0000"/>
                </a:solidFill>
              </a:rPr>
              <a:t>17134 15652 15657</a:t>
            </a:r>
            <a:r>
              <a:rPr lang="en-GB" dirty="0"/>
              <a:t> 15744 </a:t>
            </a:r>
            <a:r>
              <a:rPr lang="en-GB" dirty="0">
                <a:solidFill>
                  <a:srgbClr val="FF0000"/>
                </a:solidFill>
              </a:rPr>
              <a:t>16758</a:t>
            </a:r>
            <a:r>
              <a:rPr lang="en-GB" dirty="0"/>
              <a:t> </a:t>
            </a:r>
            <a:r>
              <a:rPr lang="en-GB" dirty="0" smtClean="0">
                <a:solidFill>
                  <a:schemeClr val="tx1"/>
                </a:solidFill>
              </a:rPr>
              <a:t>17131</a:t>
            </a:r>
            <a:r>
              <a:rPr lang="en-GB" dirty="0" smtClean="0"/>
              <a:t> </a:t>
            </a:r>
            <a:r>
              <a:rPr lang="en-GB" dirty="0" smtClean="0">
                <a:solidFill>
                  <a:schemeClr val="tx1"/>
                </a:solidFill>
              </a:rPr>
              <a:t>16037 16226 </a:t>
            </a:r>
            <a:r>
              <a:rPr lang="en-GB" dirty="0">
                <a:solidFill>
                  <a:schemeClr val="tx1"/>
                </a:solidFill>
              </a:rPr>
              <a:t>16464</a:t>
            </a:r>
            <a:r>
              <a:rPr lang="en-GB" dirty="0">
                <a:solidFill>
                  <a:srgbClr val="FF0000"/>
                </a:solidFill>
              </a:rPr>
              <a:t> </a:t>
            </a:r>
            <a:r>
              <a:rPr lang="en-GB" dirty="0"/>
              <a:t>15581 </a:t>
            </a:r>
            <a:r>
              <a:rPr lang="en-GB" dirty="0">
                <a:solidFill>
                  <a:srgbClr val="FF0000"/>
                </a:solidFill>
              </a:rPr>
              <a:t>15589</a:t>
            </a:r>
            <a:r>
              <a:rPr lang="en-GB" dirty="0"/>
              <a:t> 15591 </a:t>
            </a:r>
            <a:r>
              <a:rPr lang="en-GB" dirty="0">
                <a:solidFill>
                  <a:srgbClr val="FF0000"/>
                </a:solidFill>
              </a:rPr>
              <a:t>16512</a:t>
            </a:r>
            <a:r>
              <a:rPr lang="en-GB" dirty="0"/>
              <a:t> 16761 16762 16513 17014 15761 16515 16514 </a:t>
            </a:r>
            <a:r>
              <a:rPr lang="en-GB" dirty="0">
                <a:solidFill>
                  <a:srgbClr val="FF0000"/>
                </a:solidFill>
              </a:rPr>
              <a:t>16516</a:t>
            </a:r>
            <a:r>
              <a:rPr lang="en-GB" dirty="0"/>
              <a:t> 15745 15746 </a:t>
            </a:r>
            <a:r>
              <a:rPr lang="en-GB" dirty="0">
                <a:solidFill>
                  <a:schemeClr val="tx1"/>
                </a:solidFill>
              </a:rPr>
              <a:t>15781</a:t>
            </a:r>
            <a:r>
              <a:rPr lang="en-GB" dirty="0"/>
              <a:t> </a:t>
            </a:r>
            <a:r>
              <a:rPr lang="en-GB" dirty="0">
                <a:solidFill>
                  <a:srgbClr val="FF0000"/>
                </a:solidFill>
              </a:rPr>
              <a:t>15707</a:t>
            </a:r>
            <a:r>
              <a:rPr lang="en-GB" dirty="0"/>
              <a:t> 15709 </a:t>
            </a:r>
            <a:r>
              <a:rPr lang="en-GB" dirty="0">
                <a:solidFill>
                  <a:srgbClr val="FF0000"/>
                </a:solidFill>
              </a:rPr>
              <a:t>15713</a:t>
            </a:r>
            <a:r>
              <a:rPr lang="en-GB" dirty="0"/>
              <a:t> 15714 </a:t>
            </a:r>
            <a:r>
              <a:rPr lang="en-GB" dirty="0" smtClean="0"/>
              <a:t>15715</a:t>
            </a:r>
            <a:r>
              <a:rPr lang="en-US" dirty="0" smtClean="0"/>
              <a:t> in doc 11-18/1495r1?</a:t>
            </a:r>
          </a:p>
          <a:p>
            <a:r>
              <a:rPr lang="en-US" dirty="0" smtClean="0"/>
              <a:t>16759 and 16760 and 16411 </a:t>
            </a:r>
            <a:r>
              <a:rPr lang="en-US" dirty="0" smtClean="0">
                <a:sym typeface="Wingdings"/>
              </a:rPr>
              <a:t> added to document</a:t>
            </a:r>
          </a:p>
          <a:p>
            <a:r>
              <a:rPr lang="en-US" dirty="0" smtClean="0">
                <a:sym typeface="Wingdings"/>
              </a:rPr>
              <a:t>To be continued on Thursday</a:t>
            </a:r>
          </a:p>
          <a:p>
            <a:r>
              <a:rPr lang="en-US" dirty="0" smtClean="0">
                <a:sym typeface="Wingdings"/>
              </a:rPr>
              <a:t>Resolutions CIDs written in black are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848212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R1 is was discussed on Friday @ 3:32 PM</a:t>
            </a:r>
          </a:p>
          <a:p>
            <a:r>
              <a:rPr lang="en-US" dirty="0" smtClean="0"/>
              <a:t>Resolutions to CIDs 17134, 15589, 15713</a:t>
            </a:r>
          </a:p>
          <a:p>
            <a:endParaRPr lang="en-US" dirty="0"/>
          </a:p>
          <a:p>
            <a:r>
              <a:rPr lang="en-US" dirty="0" smtClean="0"/>
              <a:t>No objection to resolutions </a:t>
            </a:r>
            <a:r>
              <a:rPr lang="en-US" smtClean="0"/>
              <a:t>to these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346710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September 0</a:t>
            </a:r>
            <a:r>
              <a:rPr lang="en-US" altLang="en-US" dirty="0"/>
              <a:t>6</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a:t>
            </a:r>
            <a:endParaRPr lang="en-US" dirty="0"/>
          </a:p>
        </p:txBody>
      </p:sp>
      <p:sp>
        <p:nvSpPr>
          <p:cNvPr id="3" name="Content Placeholder 2"/>
          <p:cNvSpPr>
            <a:spLocks noGrp="1"/>
          </p:cNvSpPr>
          <p:nvPr>
            <p:ph idx="1"/>
          </p:nvPr>
        </p:nvSpPr>
        <p:spPr/>
        <p:txBody>
          <a:bodyPr/>
          <a:lstStyle/>
          <a:p>
            <a:r>
              <a:rPr lang="en-US" dirty="0" smtClean="0"/>
              <a:t>9:00 – 9:05	Call the meeting to order and IPR </a:t>
            </a:r>
          </a:p>
          <a:p>
            <a:r>
              <a:rPr lang="en-US" dirty="0" smtClean="0"/>
              <a:t>9:05 – 10:30	Comment Resolution</a:t>
            </a:r>
          </a:p>
          <a:p>
            <a:r>
              <a:rPr lang="en-US" dirty="0" smtClean="0"/>
              <a:t>10:30 – 10:45	Break</a:t>
            </a:r>
          </a:p>
          <a:p>
            <a:r>
              <a:rPr lang="en-US" dirty="0" smtClean="0"/>
              <a:t>10:45 – 11:45	Comment Resolution</a:t>
            </a:r>
          </a:p>
          <a:p>
            <a:r>
              <a:rPr lang="en-US" dirty="0" smtClean="0"/>
              <a:t>11:45 –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5751035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11-18/1458 (Pascal </a:t>
            </a:r>
            <a:r>
              <a:rPr lang="en-US" dirty="0" err="1" smtClean="0"/>
              <a:t>Viger</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a:t>
            </a:r>
            <a:r>
              <a:rPr lang="en-US" dirty="0" err="1" smtClean="0"/>
              <a:t>ti</a:t>
            </a:r>
            <a:r>
              <a:rPr lang="en-US" dirty="0" smtClean="0"/>
              <a:t> resolution to CID 16540 in doc 11-18/1458r2?</a:t>
            </a:r>
          </a:p>
          <a:p>
            <a:endParaRPr lang="en-US" dirty="0"/>
          </a:p>
          <a:p>
            <a:r>
              <a:rPr lang="en-US" dirty="0" smtClean="0"/>
              <a:t>Y/N/A</a:t>
            </a:r>
          </a:p>
          <a:p>
            <a:r>
              <a:rPr lang="en-US" dirty="0" smtClean="0"/>
              <a:t>SP deferred to after lunch</a:t>
            </a:r>
          </a:p>
          <a:p>
            <a:r>
              <a:rPr lang="en-US" dirty="0" smtClean="0"/>
              <a:t>R3 is discussed on Friday at 2:08 PM.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3332923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11-18/1455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17142, 16753, 16754, </a:t>
            </a:r>
            <a:r>
              <a:rPr lang="en-GB" dirty="0">
                <a:solidFill>
                  <a:srgbClr val="FF0000"/>
                </a:solidFill>
              </a:rPr>
              <a:t>16475</a:t>
            </a:r>
            <a:r>
              <a:rPr lang="en-GB" dirty="0"/>
              <a:t>, 16064, 16755, 16347, 16016</a:t>
            </a:r>
            <a:r>
              <a:rPr lang="en-GB" dirty="0">
                <a:solidFill>
                  <a:schemeClr val="tx1"/>
                </a:solidFill>
              </a:rPr>
              <a:t>, </a:t>
            </a:r>
            <a:r>
              <a:rPr lang="en-GB" dirty="0" smtClean="0">
                <a:solidFill>
                  <a:srgbClr val="FF0000"/>
                </a:solidFill>
              </a:rPr>
              <a:t>16668</a:t>
            </a:r>
            <a:r>
              <a:rPr lang="en-US" dirty="0" smtClean="0">
                <a:solidFill>
                  <a:srgbClr val="FF0000"/>
                </a:solidFill>
              </a:rPr>
              <a:t> </a:t>
            </a:r>
            <a:r>
              <a:rPr lang="en-US" dirty="0" smtClean="0"/>
              <a:t>in doc 11-18/1455r1?</a:t>
            </a:r>
          </a:p>
          <a:p>
            <a:endParaRPr lang="en-US" dirty="0"/>
          </a:p>
          <a:p>
            <a:r>
              <a:rPr lang="en-US" dirty="0" smtClean="0"/>
              <a:t>Y/N/A:</a:t>
            </a:r>
          </a:p>
          <a:p>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513897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11-18/1266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a:xfrm>
            <a:off x="685800" y="1600200"/>
            <a:ext cx="7770813" cy="4113213"/>
          </a:xfrm>
        </p:spPr>
        <p:txBody>
          <a:bodyPr/>
          <a:lstStyle/>
          <a:p>
            <a:r>
              <a:rPr lang="en-US" dirty="0" smtClean="0"/>
              <a:t>Do you agree to resolutions to CIDs </a:t>
            </a:r>
            <a:r>
              <a:rPr lang="en-GB" dirty="0"/>
              <a:t>17124, 17125, 16506, 16498, </a:t>
            </a:r>
            <a:r>
              <a:rPr lang="en-GB" dirty="0">
                <a:solidFill>
                  <a:schemeClr val="tx1"/>
                </a:solidFill>
              </a:rPr>
              <a:t>16507</a:t>
            </a:r>
            <a:r>
              <a:rPr lang="en-GB" dirty="0"/>
              <a:t>, 16539, 16538, 15091, 15686, 15092, 15109, 16545, 15111, 15812, 15114, 15112, 15113, 15813, 16544, 16546, 16468, 15872, 17103, 15057, </a:t>
            </a:r>
            <a:r>
              <a:rPr lang="en-GB" dirty="0" smtClean="0"/>
              <a:t>15060, 16540</a:t>
            </a:r>
            <a:r>
              <a:rPr lang="en-US" dirty="0" smtClean="0"/>
              <a:t> in doc 11-18/1266r4?</a:t>
            </a:r>
          </a:p>
          <a:p>
            <a:endParaRPr lang="en-US" dirty="0"/>
          </a:p>
          <a:p>
            <a:r>
              <a:rPr lang="en-US" dirty="0" smtClean="0"/>
              <a:t>Y/N/A:</a:t>
            </a:r>
          </a:p>
          <a:p>
            <a:r>
              <a:rPr lang="en-US" dirty="0" smtClean="0"/>
              <a:t>Resolutions to CIDs written in black are approved with no objection</a:t>
            </a:r>
          </a:p>
          <a:p>
            <a:r>
              <a:rPr lang="en-US" dirty="0" smtClean="0"/>
              <a:t>R4 was reconsidered on Friday at 2:47 PM. Added CID 16540</a:t>
            </a:r>
          </a:p>
          <a:p>
            <a:r>
              <a:rPr lang="en-US" dirty="0" smtClean="0"/>
              <a:t>Resolutions to CID 16507, 15057, and 16540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377609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11-18/1246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15010, 15011, </a:t>
            </a:r>
            <a:r>
              <a:rPr lang="en-US" dirty="0">
                <a:solidFill>
                  <a:srgbClr val="FF0000"/>
                </a:solidFill>
              </a:rPr>
              <a:t>15105</a:t>
            </a:r>
            <a:r>
              <a:rPr lang="en-US" dirty="0"/>
              <a:t>, 15173, 15372, 15734, 15735, 15736, 15737, 15766, 15864, 15865, </a:t>
            </a:r>
            <a:r>
              <a:rPr lang="en-US" dirty="0">
                <a:solidFill>
                  <a:srgbClr val="FF0000"/>
                </a:solidFill>
              </a:rPr>
              <a:t>15990</a:t>
            </a:r>
            <a:r>
              <a:rPr lang="en-US" dirty="0"/>
              <a:t>, 16615, 16188, 16362, 16488, 16489, </a:t>
            </a:r>
            <a:r>
              <a:rPr lang="en-US" strike="sngStrike" dirty="0"/>
              <a:t>16602,</a:t>
            </a:r>
            <a:r>
              <a:rPr lang="en-US" dirty="0"/>
              <a:t> 17016, 17017, 17031, 17033 and </a:t>
            </a:r>
            <a:r>
              <a:rPr lang="en-US" dirty="0" smtClean="0"/>
              <a:t>17034 in doc 11-18/1246r3?</a:t>
            </a:r>
          </a:p>
          <a:p>
            <a:endParaRPr lang="en-US" dirty="0"/>
          </a:p>
          <a:p>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1331992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11-18/1320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15054, 15058, </a:t>
            </a:r>
            <a:r>
              <a:rPr lang="en-GB" dirty="0" smtClean="0"/>
              <a:t>15082, 16129</a:t>
            </a:r>
            <a:r>
              <a:rPr lang="en-GB" dirty="0"/>
              <a:t>, </a:t>
            </a:r>
            <a:r>
              <a:rPr lang="en-GB" dirty="0">
                <a:solidFill>
                  <a:srgbClr val="FF0000"/>
                </a:solidFill>
              </a:rPr>
              <a:t>16586</a:t>
            </a:r>
            <a:r>
              <a:rPr lang="en-GB" dirty="0"/>
              <a:t>, </a:t>
            </a:r>
            <a:r>
              <a:rPr lang="en-GB" dirty="0">
                <a:solidFill>
                  <a:srgbClr val="FF0000"/>
                </a:solidFill>
              </a:rPr>
              <a:t>16587</a:t>
            </a:r>
            <a:r>
              <a:rPr lang="en-GB" dirty="0"/>
              <a:t>, </a:t>
            </a:r>
            <a:r>
              <a:rPr lang="en-GB" dirty="0" smtClean="0">
                <a:solidFill>
                  <a:srgbClr val="FF0000"/>
                </a:solidFill>
              </a:rPr>
              <a:t>15056</a:t>
            </a:r>
            <a:r>
              <a:rPr lang="en-GB" dirty="0">
                <a:solidFill>
                  <a:srgbClr val="FF0000"/>
                </a:solidFill>
              </a:rPr>
              <a:t>, 16590, 16591</a:t>
            </a:r>
            <a:r>
              <a:rPr lang="en-GB" dirty="0"/>
              <a:t>, </a:t>
            </a:r>
            <a:r>
              <a:rPr lang="en-GB" dirty="0" smtClean="0">
                <a:solidFill>
                  <a:srgbClr val="FF0000"/>
                </a:solidFill>
              </a:rPr>
              <a:t>16589</a:t>
            </a:r>
            <a:r>
              <a:rPr lang="en-GB" dirty="0" smtClean="0"/>
              <a:t> in doc 11-18/1320r4?</a:t>
            </a:r>
          </a:p>
          <a:p>
            <a:endParaRPr lang="en-GB" dirty="0"/>
          </a:p>
          <a:p>
            <a:r>
              <a:rPr lang="en-GB" dirty="0" smtClean="0"/>
              <a:t>Y/N/A:</a:t>
            </a:r>
          </a:p>
          <a:p>
            <a:r>
              <a:rPr lang="en-GB" dirty="0" smtClean="0"/>
              <a:t>Resolutions of CIDs written in black are approved with no objection</a:t>
            </a:r>
            <a:endParaRPr lang="en-US" dirty="0"/>
          </a:p>
          <a:p>
            <a:r>
              <a:rPr lang="en-US" dirty="0" smtClean="0"/>
              <a:t>R3 is discussed on Friday @ 2:53 PM. Resolutions to </a:t>
            </a:r>
            <a:r>
              <a:rPr lang="en-GB" dirty="0" smtClean="0"/>
              <a:t> </a:t>
            </a:r>
            <a:r>
              <a:rPr lang="en-GB" dirty="0"/>
              <a:t>15056, 16590, 16591, </a:t>
            </a:r>
            <a:r>
              <a:rPr lang="en-GB" dirty="0" smtClean="0"/>
              <a:t>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059402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September 0</a:t>
            </a:r>
            <a:r>
              <a:rPr lang="en-US" altLang="en-US" dirty="0"/>
              <a:t>7</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the meeting to order and IPR</a:t>
            </a:r>
          </a:p>
          <a:p>
            <a:r>
              <a:rPr lang="en-US" dirty="0" smtClean="0"/>
              <a:t>9:05 – 10:30	Comment Resolution</a:t>
            </a:r>
          </a:p>
          <a:p>
            <a:r>
              <a:rPr lang="en-US" dirty="0" smtClean="0"/>
              <a:t>10:30 – 10:40	Break</a:t>
            </a:r>
          </a:p>
          <a:p>
            <a:r>
              <a:rPr lang="en-US" dirty="0" smtClean="0"/>
              <a:t>10:40 – 11:45	Comment Resolution</a:t>
            </a:r>
          </a:p>
          <a:p>
            <a:r>
              <a:rPr lang="en-US" dirty="0" smtClean="0"/>
              <a:t>11:45 – 12:45 Lunch</a:t>
            </a:r>
          </a:p>
          <a:p>
            <a:r>
              <a:rPr lang="en-US" dirty="0" smtClean="0"/>
              <a:t>12:45 – 2:30	Comment Resolution</a:t>
            </a:r>
          </a:p>
          <a:p>
            <a:r>
              <a:rPr lang="en-US" dirty="0" smtClean="0"/>
              <a:t>2:30 – 2:45	Break</a:t>
            </a:r>
          </a:p>
          <a:p>
            <a:r>
              <a:rPr lang="en-US" dirty="0" smtClean="0"/>
              <a:t>2:45 – 4:00 Comment Resolution</a:t>
            </a:r>
          </a:p>
          <a:p>
            <a:r>
              <a:rPr lang="en-US" dirty="0" smtClean="0"/>
              <a:t>4:00 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086005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11-18/1504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comment resolutions to CIDs </a:t>
            </a:r>
            <a:r>
              <a:rPr lang="en-GB" dirty="0"/>
              <a:t>15008, 16740, 16645, 16741, </a:t>
            </a:r>
            <a:r>
              <a:rPr lang="en-GB" dirty="0">
                <a:solidFill>
                  <a:schemeClr val="tx1"/>
                </a:solidFill>
              </a:rPr>
              <a:t>15009</a:t>
            </a:r>
            <a:r>
              <a:rPr lang="en-GB" dirty="0"/>
              <a:t>, 15863, 17030, 16742, 17146, 15866, 16913, 16914, </a:t>
            </a:r>
            <a:r>
              <a:rPr lang="en-GB" dirty="0">
                <a:solidFill>
                  <a:srgbClr val="FF0000"/>
                </a:solidFill>
              </a:rPr>
              <a:t>16441</a:t>
            </a:r>
            <a:r>
              <a:rPr lang="en-GB" dirty="0"/>
              <a:t>, </a:t>
            </a:r>
            <a:r>
              <a:rPr lang="en-GB" dirty="0">
                <a:solidFill>
                  <a:srgbClr val="FF0000"/>
                </a:solidFill>
              </a:rPr>
              <a:t>16448</a:t>
            </a:r>
            <a:r>
              <a:rPr lang="en-GB" dirty="0"/>
              <a:t>, </a:t>
            </a:r>
            <a:r>
              <a:rPr lang="en-GB" dirty="0">
                <a:solidFill>
                  <a:srgbClr val="FF0000"/>
                </a:solidFill>
              </a:rPr>
              <a:t>16738</a:t>
            </a:r>
            <a:r>
              <a:rPr lang="en-GB" dirty="0"/>
              <a:t>, 17065 (16 CIDs) </a:t>
            </a:r>
            <a:r>
              <a:rPr lang="en-US" dirty="0" smtClean="0"/>
              <a:t>in doc 11-18/1504r1?</a:t>
            </a:r>
          </a:p>
          <a:p>
            <a:pPr lvl="0"/>
            <a:endParaRPr lang="en-US" dirty="0"/>
          </a:p>
          <a:p>
            <a:pPr lvl="0"/>
            <a:r>
              <a:rPr lang="en-US" dirty="0" smtClean="0"/>
              <a:t>Y/N/A</a:t>
            </a:r>
          </a:p>
          <a:p>
            <a:pPr lvl="0"/>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74663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15071, 15074, 15075, 15078, </a:t>
            </a:r>
            <a:r>
              <a:rPr lang="en-GB" dirty="0">
                <a:solidFill>
                  <a:schemeClr val="tx1"/>
                </a:solidFill>
              </a:rPr>
              <a:t>15680</a:t>
            </a:r>
            <a:r>
              <a:rPr lang="en-GB" dirty="0"/>
              <a:t>, 16547 </a:t>
            </a:r>
            <a:r>
              <a:rPr lang="en-US" dirty="0" smtClean="0"/>
              <a:t>in doc 11-18/1515r1?</a:t>
            </a:r>
          </a:p>
          <a:p>
            <a:endParaRPr lang="en-US" dirty="0"/>
          </a:p>
          <a:p>
            <a:r>
              <a:rPr lang="en-US" dirty="0" smtClean="0"/>
              <a:t>Y/N/A:</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93383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11-18/1516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smtClean="0">
                <a:solidFill>
                  <a:schemeClr val="tx1"/>
                </a:solidFill>
              </a:rPr>
              <a:t>16543</a:t>
            </a:r>
            <a:r>
              <a:rPr lang="en-US" dirty="0" smtClean="0"/>
              <a:t> and </a:t>
            </a:r>
            <a:r>
              <a:rPr lang="en-US" dirty="0" smtClean="0">
                <a:solidFill>
                  <a:srgbClr val="FF0000"/>
                </a:solidFill>
              </a:rPr>
              <a:t>15867 </a:t>
            </a:r>
            <a:r>
              <a:rPr lang="en-US" dirty="0" smtClean="0"/>
              <a:t>in doc 11-18/1516r0?</a:t>
            </a:r>
          </a:p>
          <a:p>
            <a:endParaRPr lang="en-US" dirty="0"/>
          </a:p>
          <a:p>
            <a:r>
              <a:rPr lang="en-US" dirty="0" smtClean="0"/>
              <a:t>Y/N/A: </a:t>
            </a:r>
          </a:p>
          <a:p>
            <a:r>
              <a:rPr lang="en-US" dirty="0" smtClean="0"/>
              <a:t>No objection to resolution of CID 16543.</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25083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11-18/1465 (Alfred </a:t>
            </a:r>
            <a:r>
              <a:rPr lang="en-US" dirty="0" err="1" smtClean="0"/>
              <a:t>Aterjadhi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15025, </a:t>
            </a:r>
            <a:r>
              <a:rPr lang="en-GB" dirty="0">
                <a:solidFill>
                  <a:srgbClr val="FF0000"/>
                </a:solidFill>
              </a:rPr>
              <a:t>15026, 15027</a:t>
            </a:r>
            <a:r>
              <a:rPr lang="en-GB" dirty="0"/>
              <a:t>, 15030, 15031, 15032, 15242, 15243, 15880, </a:t>
            </a:r>
            <a:r>
              <a:rPr lang="en-GB" dirty="0" smtClean="0"/>
              <a:t>15881,</a:t>
            </a:r>
            <a:r>
              <a:rPr lang="en-US" dirty="0"/>
              <a:t> </a:t>
            </a:r>
            <a:r>
              <a:rPr lang="en-GB" dirty="0" smtClean="0"/>
              <a:t>15882</a:t>
            </a:r>
            <a:r>
              <a:rPr lang="en-GB" dirty="0"/>
              <a:t>, 15883, 16436, 16445, 16459, 16460, </a:t>
            </a:r>
            <a:r>
              <a:rPr lang="en-GB" dirty="0" smtClean="0">
                <a:solidFill>
                  <a:srgbClr val="FF0000"/>
                </a:solidFill>
              </a:rPr>
              <a:t>16461</a:t>
            </a:r>
            <a:r>
              <a:rPr lang="en-GB" dirty="0" smtClean="0"/>
              <a:t> in doc 11-18/1465r1?</a:t>
            </a:r>
          </a:p>
          <a:p>
            <a:pPr lvl="0"/>
            <a:endParaRPr lang="en-GB" dirty="0"/>
          </a:p>
          <a:p>
            <a:pPr lvl="0"/>
            <a:r>
              <a:rPr lang="en-GB" dirty="0" smtClean="0"/>
              <a:t>Y/N/A:</a:t>
            </a:r>
          </a:p>
          <a:p>
            <a:pPr lvl="0"/>
            <a:r>
              <a:rPr lang="en-GB" dirty="0" smtClean="0"/>
              <a:t>No objection</a:t>
            </a:r>
          </a:p>
          <a:p>
            <a:pPr lvl="0"/>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9653722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11-18/1466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15290, 15291, and 15292 in doc 11-18/1466r0?</a:t>
            </a:r>
          </a:p>
          <a:p>
            <a:endParaRPr lang="en-US" dirty="0"/>
          </a:p>
          <a:p>
            <a:r>
              <a:rPr lang="en-US" dirty="0" smtClean="0"/>
              <a:t>Y/N/A:</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011699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11-18/1467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15414, 15415, 15416, 16039, 16074, 16227, 16251 16690, </a:t>
            </a:r>
            <a:r>
              <a:rPr lang="en-GB" dirty="0" smtClean="0"/>
              <a:t>17090</a:t>
            </a:r>
            <a:r>
              <a:rPr lang="en-US" dirty="0" smtClean="0"/>
              <a:t> in doc 11-18/1467r1?</a:t>
            </a:r>
          </a:p>
          <a:p>
            <a:pPr lvl="0"/>
            <a:endParaRPr lang="en-US" dirty="0"/>
          </a:p>
          <a:p>
            <a:pPr lvl="0"/>
            <a:r>
              <a:rPr lang="en-US" dirty="0" smtClean="0"/>
              <a:t>Y/N/A:</a:t>
            </a:r>
          </a:p>
          <a:p>
            <a:pPr lvl="0"/>
            <a:r>
              <a:rPr lang="en-US" dirty="0" smtClean="0"/>
              <a:t>Approved with no objection</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00008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11-18/1468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solidFill>
                  <a:srgbClr val="FF0000"/>
                </a:solidFill>
              </a:rPr>
              <a:t>15696</a:t>
            </a:r>
            <a:r>
              <a:rPr lang="en-GB" dirty="0"/>
              <a:t>, 15914, 16462, 17047, </a:t>
            </a:r>
            <a:r>
              <a:rPr lang="en-GB" dirty="0" smtClean="0">
                <a:solidFill>
                  <a:srgbClr val="FF0000"/>
                </a:solidFill>
              </a:rPr>
              <a:t>17143</a:t>
            </a:r>
            <a:r>
              <a:rPr lang="en-US" dirty="0" smtClean="0"/>
              <a:t> in doc 11-18/1468r1?</a:t>
            </a:r>
          </a:p>
          <a:p>
            <a:pPr lvl="0"/>
            <a:endParaRPr lang="en-US" dirty="0"/>
          </a:p>
          <a:p>
            <a:pPr lvl="0"/>
            <a:r>
              <a:rPr lang="en-US" dirty="0" smtClean="0"/>
              <a:t>Y/N/A: </a:t>
            </a:r>
          </a:p>
          <a:p>
            <a:pPr lvl="0"/>
            <a:r>
              <a:rPr lang="en-US" dirty="0" smtClean="0"/>
              <a:t>Resolutions to CIDs written in black are </a:t>
            </a:r>
            <a:r>
              <a:rPr lang="en-US" dirty="0" err="1" smtClean="0"/>
              <a:t>aproved</a:t>
            </a:r>
            <a:r>
              <a:rPr lang="en-US" dirty="0" smtClean="0"/>
              <a:t>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56275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11-18/1469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 accept resolution to CID 16466 in doc 11-18/1469r1?</a:t>
            </a:r>
          </a:p>
          <a:p>
            <a:endParaRPr lang="en-US" dirty="0"/>
          </a:p>
          <a:p>
            <a:r>
              <a:rPr lang="en-US" dirty="0" smtClean="0"/>
              <a:t>Y/N/A: </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69250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15103 in doc 11-18/1470r0?</a:t>
            </a:r>
          </a:p>
          <a:p>
            <a:endParaRPr lang="en-US" dirty="0"/>
          </a:p>
          <a:p>
            <a:r>
              <a:rPr lang="en-US" dirty="0" smtClean="0"/>
              <a:t>Y/N/A:</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93880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17000 15022 17025 15877 15878 17027 15816 15821 15180 15115 15117 15169 16469 15170 15171 17026 </a:t>
            </a:r>
            <a:r>
              <a:rPr lang="en-GB" dirty="0">
                <a:solidFill>
                  <a:srgbClr val="FF0000"/>
                </a:solidFill>
              </a:rPr>
              <a:t>15730</a:t>
            </a:r>
            <a:r>
              <a:rPr lang="en-GB" dirty="0"/>
              <a:t> 15172 16470 16471 15116 16473 15118 16474 15822 15167 </a:t>
            </a:r>
            <a:r>
              <a:rPr lang="en-GB" dirty="0" smtClean="0"/>
              <a:t>15168</a:t>
            </a:r>
            <a:r>
              <a:rPr lang="en-US" dirty="0" smtClean="0"/>
              <a:t> in doc 11-18/1497r1?</a:t>
            </a:r>
          </a:p>
          <a:p>
            <a:endParaRPr lang="en-US" dirty="0"/>
          </a:p>
          <a:p>
            <a:r>
              <a:rPr lang="en-US" dirty="0" smtClean="0"/>
              <a:t>Y/N/A:</a:t>
            </a:r>
          </a:p>
          <a:p>
            <a:r>
              <a:rPr lang="en-US" dirty="0" smtClean="0"/>
              <a:t>Resolutions written in black are approved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71712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11-18/1508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16588 in doc 11-18/1508r0?</a:t>
            </a:r>
          </a:p>
          <a:p>
            <a:endParaRPr lang="en-US" dirty="0"/>
          </a:p>
          <a:p>
            <a:r>
              <a:rPr lang="en-US" dirty="0" smtClean="0"/>
              <a:t>Y/N/A:</a:t>
            </a:r>
          </a:p>
          <a:p>
            <a:r>
              <a:rPr lang="en-US" dirty="0" smtClean="0"/>
              <a:t>This submission is related to 6 GHz and will be considered next week with the other related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7564301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(1458r3)</a:t>
            </a:r>
            <a:endParaRPr lang="en-US" dirty="0"/>
          </a:p>
        </p:txBody>
      </p:sp>
      <p:sp>
        <p:nvSpPr>
          <p:cNvPr id="3" name="Content Placeholder 2"/>
          <p:cNvSpPr>
            <a:spLocks noGrp="1"/>
          </p:cNvSpPr>
          <p:nvPr>
            <p:ph idx="1"/>
          </p:nvPr>
        </p:nvSpPr>
        <p:spPr/>
        <p:txBody>
          <a:bodyPr/>
          <a:lstStyle/>
          <a:p>
            <a:r>
              <a:rPr lang="en-US" dirty="0" smtClean="0"/>
              <a:t>Which option do you prefer:</a:t>
            </a:r>
          </a:p>
          <a:p>
            <a:endParaRPr lang="en-US" dirty="0"/>
          </a:p>
          <a:p>
            <a:r>
              <a:rPr lang="en-US" dirty="0" smtClean="0"/>
              <a:t>1.  The solution in r2 of the submission – single TF with BSS specific RA-</a:t>
            </a:r>
            <a:r>
              <a:rPr lang="en-US" dirty="0" err="1" smtClean="0"/>
              <a:t>Rus</a:t>
            </a:r>
            <a:r>
              <a:rPr lang="en-US" dirty="0" smtClean="0"/>
              <a:t> - 3</a:t>
            </a:r>
          </a:p>
          <a:p>
            <a:endParaRPr lang="en-US" dirty="0"/>
          </a:p>
          <a:p>
            <a:pPr marL="457200" indent="-457200">
              <a:buAutoNum type="arabicPeriod" startAt="2"/>
            </a:pPr>
            <a:r>
              <a:rPr lang="en-US" dirty="0" smtClean="0"/>
              <a:t>The solution in r3 of the same submission. R2 + one RA-RU for ALL STAs of the BSS set (AID12=2047)n- 0</a:t>
            </a:r>
          </a:p>
          <a:p>
            <a:pPr marL="0" indent="0"/>
            <a:endParaRPr lang="en-US" dirty="0" smtClean="0"/>
          </a:p>
          <a:p>
            <a:pPr marL="457200" indent="-457200">
              <a:buAutoNum type="arabicPeriod" startAt="2"/>
            </a:pPr>
            <a:r>
              <a:rPr lang="en-US" dirty="0" smtClean="0"/>
              <a:t>None of the above (may have a note for DL MU PPDU) - 9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567918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11-18/1512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smtClean="0"/>
              <a:t>16076, 16702, 16869 </a:t>
            </a:r>
            <a:r>
              <a:rPr lang="en-GB" dirty="0"/>
              <a:t>(3 CIDs)</a:t>
            </a:r>
            <a:r>
              <a:rPr lang="en-US" dirty="0"/>
              <a:t> </a:t>
            </a:r>
            <a:r>
              <a:rPr lang="en-US" dirty="0" smtClean="0"/>
              <a:t> in doc 11-18/1512r0?</a:t>
            </a:r>
          </a:p>
          <a:p>
            <a:endParaRPr lang="en-US" dirty="0"/>
          </a:p>
          <a:p>
            <a:r>
              <a:rPr lang="en-US" dirty="0" smtClean="0"/>
              <a:t>Y/N/A: </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005712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2079</TotalTime>
  <Words>2808</Words>
  <Application>Microsoft Macintosh PowerPoint</Application>
  <PresentationFormat>On-screen Show (4:3)</PresentationFormat>
  <Paragraphs>402</Paragraphs>
  <Slides>43</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43</vt:i4>
      </vt:variant>
    </vt:vector>
  </HeadingPairs>
  <TitlesOfParts>
    <vt:vector size="46" baseType="lpstr">
      <vt:lpstr>Office Theme</vt:lpstr>
      <vt:lpstr>Document</vt:lpstr>
      <vt:lpstr>Worksheet</vt:lpstr>
      <vt:lpstr>TGax September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September 05, 2018</vt:lpstr>
      <vt:lpstr>PowerPoint Presentation</vt:lpstr>
      <vt:lpstr>Submissions</vt:lpstr>
      <vt:lpstr>11-18/0946 (Robert Stacey)</vt:lpstr>
      <vt:lpstr>11-18/1502 (Robert Stacey)</vt:lpstr>
      <vt:lpstr>11-18/1418 (Po-Kai Huang)</vt:lpstr>
      <vt:lpstr>11-18/1189 (Po-Kai Huang)</vt:lpstr>
      <vt:lpstr>11-18/1496 (Laurent Cariou)</vt:lpstr>
      <vt:lpstr>11-18/1495 (Laurent Cariou)</vt:lpstr>
      <vt:lpstr>PowerPoint Presentation</vt:lpstr>
      <vt:lpstr>Agenda for Thursday September 06, 2018 </vt:lpstr>
      <vt:lpstr>Thursday</vt:lpstr>
      <vt:lpstr>11-18/1458 (Pascal Viger)</vt:lpstr>
      <vt:lpstr>11-18/1455 (Abhishek Patil)</vt:lpstr>
      <vt:lpstr>11-18/1266 (Abhishek Patil)</vt:lpstr>
      <vt:lpstr>11-18/1246 (Jarkko Kneckt)</vt:lpstr>
      <vt:lpstr>11-18/1320 (Abhishek Patil)</vt:lpstr>
      <vt:lpstr>Agenda for Friday September 07, 2018 </vt:lpstr>
      <vt:lpstr>PowerPoint Presentation</vt:lpstr>
      <vt:lpstr>11-18/1504 (Yongho Seok)</vt:lpstr>
      <vt:lpstr>11-18/1515 (Zhou Lan)</vt:lpstr>
      <vt:lpstr>11-18/1516 (Zhou Lan)</vt:lpstr>
      <vt:lpstr>11-18/1465 (Alfred Aterjadhi)</vt:lpstr>
      <vt:lpstr>11-18/1466 (Alfred Asterjadhi)</vt:lpstr>
      <vt:lpstr>11-18/1467 (Alfred Asterjadhi)</vt:lpstr>
      <vt:lpstr>11-18/1468 (Alfred Asterjadhi)</vt:lpstr>
      <vt:lpstr>11-18/1469 (Alfred Asterjadhi)</vt:lpstr>
      <vt:lpstr>11-18/1470 (Alfred Asterjadhi)</vt:lpstr>
      <vt:lpstr>11-18/1497 (Laurent Cariou)</vt:lpstr>
      <vt:lpstr>11-18/1508 (Po-Kai Huang)</vt:lpstr>
      <vt:lpstr>Straw Poll (1458r3)</vt:lpstr>
      <vt:lpstr>11-18/1512 (Ming Gan)</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134</cp:revision>
  <cp:lastPrinted>1601-01-01T00:00:00Z</cp:lastPrinted>
  <dcterms:created xsi:type="dcterms:W3CDTF">2017-01-26T15:28:16Z</dcterms:created>
  <dcterms:modified xsi:type="dcterms:W3CDTF">2018-09-08T01:52:31Z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1533136648</vt:lpwstr>
  </property>
</Properties>
</file>