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82" r:id="rId14"/>
    <p:sldId id="272" r:id="rId15"/>
    <p:sldId id="283" r:id="rId16"/>
    <p:sldId id="284" r:id="rId17"/>
    <p:sldId id="285" r:id="rId18"/>
    <p:sldId id="286" r:id="rId19"/>
    <p:sldId id="287" r:id="rId20"/>
    <p:sldId id="289" r:id="rId21"/>
    <p:sldId id="277" r:id="rId22"/>
    <p:sldId id="288" r:id="rId23"/>
    <p:sldId id="278"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94660"/>
  </p:normalViewPr>
  <p:slideViewPr>
    <p:cSldViewPr>
      <p:cViewPr varScale="1">
        <p:scale>
          <a:sx n="71" d="100"/>
          <a:sy n="71" d="100"/>
        </p:scale>
        <p:origin x="-2112" y="-10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9/5/18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2018</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802.11-18/1372r2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Excel_Sheet1.xlsx"/><Relationship Id="rId4"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4" Type="http://schemas.openxmlformats.org/officeDocument/2006/relationships/hyperlink" Target="https://standards.ieee.org/develop/policies/bylaws/sb_bylaws.pdf%20section%205.2.1.3"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September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2018-08-30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58"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Thanks to </a:t>
            </a:r>
            <a:r>
              <a:rPr lang="en-US" altLang="en-US" dirty="0" err="1" smtClean="0"/>
              <a:t>Tianyu</a:t>
            </a:r>
            <a:r>
              <a:rPr lang="en-US" altLang="en-US" dirty="0" smtClean="0"/>
              <a:t> Wu and Samsung </a:t>
            </a:r>
            <a:r>
              <a:rPr lang="en-US" altLang="en-US" dirty="0"/>
              <a:t>for hosting the meeting</a:t>
            </a:r>
          </a:p>
          <a:p>
            <a:pPr>
              <a:buFont typeface="Arial" panose="020B0604020202020204" pitchFamily="34" charset="0"/>
              <a:buChar char="•"/>
            </a:pPr>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09282461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(10:00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smtClean="0"/>
              <a:t>4:00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56612276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September 05,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September 2018</a:t>
            </a:r>
            <a:endParaRPr lang="en-GB"/>
          </a:p>
        </p:txBody>
      </p:sp>
    </p:spTree>
    <p:extLst>
      <p:ext uri="{BB962C8B-B14F-4D97-AF65-F5344CB8AC3E}">
        <p14:creationId xmlns:p14="http://schemas.microsoft.com/office/powerpoint/2010/main" val="81002210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10:00 – 10:10		Call the meeting to order and IPR Slides</a:t>
            </a:r>
          </a:p>
          <a:p>
            <a:r>
              <a:rPr lang="en-US" dirty="0" smtClean="0"/>
              <a:t>10:10 – 10:15		Call for Submissions</a:t>
            </a:r>
          </a:p>
          <a:p>
            <a:r>
              <a:rPr lang="en-US" dirty="0" smtClean="0"/>
              <a:t>10:15 – 11:45 	Comment Resolution </a:t>
            </a:r>
          </a:p>
          <a:p>
            <a:r>
              <a:rPr lang="en-US" dirty="0"/>
              <a:t>	</a:t>
            </a:r>
            <a:r>
              <a:rPr lang="en-US" dirty="0" smtClean="0"/>
              <a:t>						Coexistence issues</a:t>
            </a:r>
          </a:p>
          <a:p>
            <a:r>
              <a:rPr lang="en-US" smtClean="0"/>
              <a:t>11:45 </a:t>
            </a:r>
            <a:r>
              <a:rPr lang="en-US" dirty="0" smtClean="0"/>
              <a:t>– 1:00		Lunch</a:t>
            </a:r>
          </a:p>
          <a:p>
            <a:r>
              <a:rPr lang="en-US" dirty="0" smtClean="0"/>
              <a:t>1:00 – 3:15		Comment Resolution</a:t>
            </a:r>
          </a:p>
          <a:p>
            <a:r>
              <a:rPr lang="en-US" dirty="0" smtClean="0"/>
              <a:t>3:15 – 3:45		Break</a:t>
            </a:r>
          </a:p>
          <a:p>
            <a:r>
              <a:rPr lang="en-US" dirty="0" smtClean="0"/>
              <a:t>3:45 – 6:00		Comment Resolution</a:t>
            </a:r>
          </a:p>
          <a:p>
            <a:r>
              <a:rPr lang="en-US" dirty="0" smtClean="0"/>
              <a:t>6:00				Recess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1088413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 updated Sept 5 @ </a:t>
            </a:r>
            <a:r>
              <a:rPr lang="en-US" dirty="0" smtClean="0"/>
              <a:t>22</a:t>
            </a:r>
            <a:r>
              <a:rPr lang="en-US" dirty="0" smtClean="0"/>
              <a:t>:12 </a:t>
            </a:r>
            <a:r>
              <a:rPr lang="en-US" dirty="0" smtClean="0"/>
              <a:t>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2210539185"/>
              </p:ext>
            </p:extLst>
          </p:nvPr>
        </p:nvGraphicFramePr>
        <p:xfrm>
          <a:off x="4254500" y="3149600"/>
          <a:ext cx="2568864" cy="2260600"/>
        </p:xfrm>
        <a:graphic>
          <a:graphicData uri="http://schemas.openxmlformats.org/presentationml/2006/ole">
            <mc:AlternateContent xmlns:mc="http://schemas.openxmlformats.org/markup-compatibility/2006">
              <mc:Choice xmlns:v="urn:schemas-microsoft-com:vml" Requires="v">
                <p:oleObj spid="_x0000_s1026" name="Worksheet" showAsIcon="1" r:id="rId3" imgW="635000" imgH="558800" progId="Excel.Sheet.12">
                  <p:embed/>
                </p:oleObj>
              </mc:Choice>
              <mc:Fallback>
                <p:oleObj name="Worksheet" showAsIcon="1" r:id="rId3" imgW="635000" imgH="558800" progId="Excel.Sheet.12">
                  <p:embed/>
                  <p:pic>
                    <p:nvPicPr>
                      <p:cNvPr id="0" name=""/>
                      <p:cNvPicPr/>
                      <p:nvPr/>
                    </p:nvPicPr>
                    <p:blipFill>
                      <a:blip r:embed="rId4"/>
                      <a:stretch>
                        <a:fillRect/>
                      </a:stretch>
                    </p:blipFill>
                    <p:spPr>
                      <a:xfrm>
                        <a:off x="4254500" y="3149600"/>
                        <a:ext cx="2568864" cy="226060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11-18/0946 (Robert Stacey)</a:t>
            </a:r>
            <a:endParaRPr lang="en-US" dirty="0"/>
          </a:p>
        </p:txBody>
      </p:sp>
      <p:sp>
        <p:nvSpPr>
          <p:cNvPr id="3" name="Content Placeholder 2"/>
          <p:cNvSpPr>
            <a:spLocks noGrp="1"/>
          </p:cNvSpPr>
          <p:nvPr>
            <p:ph idx="1"/>
          </p:nvPr>
        </p:nvSpPr>
        <p:spPr/>
        <p:txBody>
          <a:bodyPr/>
          <a:lstStyle/>
          <a:p>
            <a:r>
              <a:rPr lang="en-US" dirty="0" smtClean="0"/>
              <a:t>Do you accept resolution to CID 16684 in doc 11-18/0946r1?</a:t>
            </a:r>
          </a:p>
          <a:p>
            <a:endParaRPr lang="en-US" dirty="0"/>
          </a:p>
          <a:p>
            <a:r>
              <a:rPr lang="en-US" dirty="0" smtClean="0"/>
              <a:t>SP: 7/14/6  </a:t>
            </a:r>
            <a:r>
              <a:rPr lang="en-US" dirty="0" smtClean="0">
                <a:sym typeface="Wingdings"/>
              </a:rPr>
              <a:t> </a:t>
            </a:r>
            <a:r>
              <a:rPr lang="en-US" dirty="0"/>
              <a:t>straw poll indicates that a technical consensus of 75% would not be achieved in an equivalent </a:t>
            </a:r>
            <a:r>
              <a:rPr lang="en-US" dirty="0" smtClean="0"/>
              <a:t>motion.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616575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11-18/1502 (Robert Stacey)</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16673, 16674, 16675, 16676, 16678 and 16681</a:t>
            </a:r>
            <a:r>
              <a:rPr lang="en-US" dirty="0"/>
              <a:t> </a:t>
            </a:r>
            <a:r>
              <a:rPr lang="en-US" dirty="0" smtClean="0"/>
              <a:t> in doc 11-18/1502r0?</a:t>
            </a:r>
          </a:p>
          <a:p>
            <a:endParaRPr lang="en-US" dirty="0"/>
          </a:p>
          <a:p>
            <a:r>
              <a:rPr lang="en-US" dirty="0" smtClean="0"/>
              <a:t>Y/N/A: </a:t>
            </a:r>
          </a:p>
          <a:p>
            <a:r>
              <a:rPr lang="en-US" dirty="0" smtClean="0"/>
              <a:t>Need more discussion. No SP.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0583018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11-18/1418 (Po-Kai Huang)</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15717, 16021, 16023, 16024, 17073, 15911, 15913, 15959, 16562</a:t>
            </a:r>
            <a:r>
              <a:rPr lang="en-US" dirty="0"/>
              <a:t>, 16563, 16564, 16565, 16566, 16567, 16568, 16592, 16906, 17087, </a:t>
            </a:r>
            <a:r>
              <a:rPr lang="en-US" dirty="0">
                <a:solidFill>
                  <a:srgbClr val="FF0000"/>
                </a:solidFill>
              </a:rPr>
              <a:t>16014</a:t>
            </a:r>
            <a:r>
              <a:rPr lang="en-US" dirty="0"/>
              <a:t>, </a:t>
            </a:r>
            <a:r>
              <a:rPr lang="en-US" dirty="0">
                <a:solidFill>
                  <a:schemeClr val="tx1"/>
                </a:solidFill>
              </a:rPr>
              <a:t>16930</a:t>
            </a:r>
            <a:r>
              <a:rPr lang="en-US" dirty="0"/>
              <a:t>, </a:t>
            </a:r>
            <a:r>
              <a:rPr lang="en-US" dirty="0" smtClean="0">
                <a:solidFill>
                  <a:srgbClr val="FF0000"/>
                </a:solidFill>
              </a:rPr>
              <a:t>17145</a:t>
            </a:r>
            <a:r>
              <a:rPr lang="en-US" dirty="0" smtClean="0"/>
              <a:t> in doc 11-18/1418r</a:t>
            </a:r>
            <a:r>
              <a:rPr lang="en-US" dirty="0" smtClean="0">
                <a:solidFill>
                  <a:srgbClr val="FF6600"/>
                </a:solidFill>
              </a:rPr>
              <a:t>1</a:t>
            </a:r>
            <a:r>
              <a:rPr lang="en-US" dirty="0" smtClean="0"/>
              <a:t>?</a:t>
            </a:r>
          </a:p>
          <a:p>
            <a:endParaRPr lang="en-US" dirty="0"/>
          </a:p>
          <a:p>
            <a:r>
              <a:rPr lang="en-US" dirty="0" smtClean="0"/>
              <a:t>Y/N/A: </a:t>
            </a:r>
          </a:p>
          <a:p>
            <a:r>
              <a:rPr lang="en-US" dirty="0" smtClean="0"/>
              <a:t>CID 16014 and 17145 are deferred.</a:t>
            </a:r>
          </a:p>
          <a:p>
            <a:r>
              <a:rPr lang="en-US" dirty="0" smtClean="0"/>
              <a:t>No objection to resolution to other CIDs.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8254888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11-18/1189 (Po-Kai Huang)</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15868, 16048, 15869, 16438, 16437, 16027, 16029, 16030, 16215, 16938, 16422</a:t>
            </a:r>
            <a:endParaRPr lang="en-US" dirty="0"/>
          </a:p>
          <a:p>
            <a:r>
              <a:rPr lang="en-US" dirty="0" smtClean="0"/>
              <a:t>In doc 11-18/1189r3?</a:t>
            </a:r>
          </a:p>
          <a:p>
            <a:endParaRPr lang="en-US" dirty="0"/>
          </a:p>
          <a:p>
            <a:r>
              <a:rPr lang="en-US" dirty="0" smtClean="0"/>
              <a:t>Y/N/A:</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832696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11-18/1496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15059 15755 15756 16653 16939 </a:t>
            </a:r>
            <a:r>
              <a:rPr lang="en-GB" dirty="0" smtClean="0"/>
              <a:t>16940</a:t>
            </a:r>
            <a:r>
              <a:rPr lang="en-GB" dirty="0"/>
              <a:t> </a:t>
            </a:r>
            <a:r>
              <a:rPr lang="en-GB" dirty="0" smtClean="0"/>
              <a:t>in doc 11-18/1496r0?</a:t>
            </a:r>
          </a:p>
          <a:p>
            <a:endParaRPr lang="en-GB" dirty="0"/>
          </a:p>
          <a:p>
            <a:r>
              <a:rPr lang="en-GB" dirty="0" smtClean="0"/>
              <a:t>Y/N/A: </a:t>
            </a:r>
          </a:p>
          <a:p>
            <a:r>
              <a:rPr lang="en-GB" dirty="0" smtClean="0"/>
              <a:t>Approved with no objection</a:t>
            </a:r>
          </a:p>
          <a:p>
            <a:endParaRPr lang="en-GB" dirty="0"/>
          </a:p>
          <a:p>
            <a:endParaRPr lang="en-GB"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899015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 Jose</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September 5-7 ,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September 2018</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11-18/1495 (Laurent </a:t>
            </a:r>
            <a:r>
              <a:rPr lang="en-US" dirty="0" err="1" smtClean="0"/>
              <a:t>Cariou</a:t>
            </a:r>
            <a:r>
              <a:rPr lang="en-US" dirty="0" smtClean="0"/>
              <a:t>)</a:t>
            </a:r>
            <a:endParaRPr lang="en-US" dirty="0"/>
          </a:p>
        </p:txBody>
      </p:sp>
      <p:sp>
        <p:nvSpPr>
          <p:cNvPr id="3" name="Content Placeholder 2"/>
          <p:cNvSpPr>
            <a:spLocks noGrp="1"/>
          </p:cNvSpPr>
          <p:nvPr>
            <p:ph idx="1"/>
          </p:nvPr>
        </p:nvSpPr>
        <p:spPr>
          <a:xfrm>
            <a:off x="685800" y="1676400"/>
            <a:ext cx="7770813" cy="4113213"/>
          </a:xfrm>
        </p:spPr>
        <p:txBody>
          <a:bodyPr/>
          <a:lstStyle/>
          <a:p>
            <a:r>
              <a:rPr lang="en-US" dirty="0" smtClean="0"/>
              <a:t>Do you agree to resolutions to CIDs </a:t>
            </a:r>
            <a:r>
              <a:rPr lang="en-GB" dirty="0"/>
              <a:t>15898 16499 15702 15704 15653 15655 15738 15656 15739 15740 17127 15847 15741 </a:t>
            </a:r>
            <a:r>
              <a:rPr lang="en-GB" dirty="0">
                <a:solidFill>
                  <a:srgbClr val="FF0000"/>
                </a:solidFill>
              </a:rPr>
              <a:t>15175</a:t>
            </a:r>
            <a:r>
              <a:rPr lang="en-GB" dirty="0"/>
              <a:t> 15742 15699 17133 17076 15176 16757 </a:t>
            </a:r>
            <a:r>
              <a:rPr lang="en-GB" dirty="0">
                <a:solidFill>
                  <a:srgbClr val="FF0000"/>
                </a:solidFill>
              </a:rPr>
              <a:t>17134 15652 </a:t>
            </a:r>
            <a:r>
              <a:rPr lang="en-GB" dirty="0"/>
              <a:t>15657 15744 </a:t>
            </a:r>
            <a:r>
              <a:rPr lang="en-GB" dirty="0">
                <a:solidFill>
                  <a:srgbClr val="FF0000"/>
                </a:solidFill>
              </a:rPr>
              <a:t>16758</a:t>
            </a:r>
            <a:r>
              <a:rPr lang="en-GB" dirty="0"/>
              <a:t> </a:t>
            </a:r>
            <a:r>
              <a:rPr lang="en-GB" dirty="0">
                <a:solidFill>
                  <a:srgbClr val="FF0000"/>
                </a:solidFill>
              </a:rPr>
              <a:t>17131</a:t>
            </a:r>
            <a:r>
              <a:rPr lang="en-GB" dirty="0"/>
              <a:t> 16037 16226 16464 15581 </a:t>
            </a:r>
            <a:r>
              <a:rPr lang="en-GB" dirty="0">
                <a:solidFill>
                  <a:srgbClr val="3366FF"/>
                </a:solidFill>
              </a:rPr>
              <a:t>15589</a:t>
            </a:r>
            <a:r>
              <a:rPr lang="en-GB" dirty="0"/>
              <a:t> 15591 16512 16761 16762 16513 17014 15761 16515 16514 16516 15745 15746 </a:t>
            </a:r>
            <a:r>
              <a:rPr lang="en-GB" dirty="0">
                <a:solidFill>
                  <a:srgbClr val="FF0000"/>
                </a:solidFill>
              </a:rPr>
              <a:t>15781</a:t>
            </a:r>
            <a:r>
              <a:rPr lang="en-GB" dirty="0"/>
              <a:t> 15707 15709 15713 15714 </a:t>
            </a:r>
            <a:r>
              <a:rPr lang="en-GB" dirty="0" smtClean="0"/>
              <a:t>15715</a:t>
            </a:r>
            <a:r>
              <a:rPr lang="en-US" dirty="0" smtClean="0"/>
              <a:t> in doc 11-18/1495r1?</a:t>
            </a:r>
          </a:p>
          <a:p>
            <a:endParaRPr lang="en-US" dirty="0" smtClean="0"/>
          </a:p>
          <a:p>
            <a:r>
              <a:rPr lang="en-US" dirty="0" smtClean="0"/>
              <a:t>16759 and 16760 and 16411 </a:t>
            </a:r>
            <a:r>
              <a:rPr lang="en-US" dirty="0" smtClean="0">
                <a:sym typeface="Wingdings"/>
              </a:rPr>
              <a:t> add to document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5848212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September 0</a:t>
            </a:r>
            <a:r>
              <a:rPr lang="en-US" altLang="en-US" dirty="0"/>
              <a:t>6</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7958329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9:00 – 9:05	Call the meeting to order and IPR </a:t>
            </a:r>
          </a:p>
          <a:p>
            <a:r>
              <a:rPr lang="en-US" dirty="0" smtClean="0"/>
              <a:t>9:05 – 10:30	Comment Resolution</a:t>
            </a:r>
          </a:p>
          <a:p>
            <a:r>
              <a:rPr lang="en-US" dirty="0" smtClean="0"/>
              <a:t>10:30 – 10:45	Break</a:t>
            </a:r>
          </a:p>
          <a:p>
            <a:r>
              <a:rPr lang="en-US" dirty="0" smtClean="0"/>
              <a:t>10:45 – 11:45	Comment Resolution</a:t>
            </a:r>
          </a:p>
          <a:p>
            <a:r>
              <a:rPr lang="en-US" dirty="0" smtClean="0"/>
              <a:t>11:45 – 1:00	Lunch</a:t>
            </a:r>
          </a:p>
          <a:p>
            <a:r>
              <a:rPr lang="en-US" dirty="0" smtClean="0"/>
              <a:t>1:00 – 3:15 	Comment Resolution</a:t>
            </a:r>
          </a:p>
          <a:p>
            <a:r>
              <a:rPr lang="en-US" dirty="0" smtClean="0"/>
              <a:t>3:15 – 3:45	Break</a:t>
            </a:r>
          </a:p>
          <a:p>
            <a:r>
              <a:rPr lang="en-US" dirty="0" smtClean="0"/>
              <a:t>3:45 – 6:00 	Comment Resolution</a:t>
            </a:r>
          </a:p>
          <a:p>
            <a:r>
              <a:rPr lang="en-US" dirty="0" smtClean="0"/>
              <a:t>6:00			Recess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757510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September 0</a:t>
            </a:r>
            <a:r>
              <a:rPr lang="en-US" altLang="en-US" dirty="0"/>
              <a:t>7</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35365163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1214</TotalTime>
  <Words>1486</Words>
  <Application>Microsoft Macintosh PowerPoint</Application>
  <PresentationFormat>On-screen Show (4:3)</PresentationFormat>
  <Paragraphs>229</Paragraphs>
  <Slides>23</Slides>
  <Notes>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26" baseType="lpstr">
      <vt:lpstr>Office Theme</vt:lpstr>
      <vt:lpstr>Document</vt:lpstr>
      <vt:lpstr>Microsoft Excel Sheet</vt:lpstr>
      <vt:lpstr>TGax September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September 05, 2018</vt:lpstr>
      <vt:lpstr>PowerPoint Presentation</vt:lpstr>
      <vt:lpstr>Submissions</vt:lpstr>
      <vt:lpstr>11-18/0946 (Robert Stacey)</vt:lpstr>
      <vt:lpstr>11-18/1502 (Robert Stacey)</vt:lpstr>
      <vt:lpstr>11-18/1418 (Po-Kai Huang)</vt:lpstr>
      <vt:lpstr>11-18/1189 (Po-Kai Huang)</vt:lpstr>
      <vt:lpstr>11-18/1496 (Laurent Cariou)</vt:lpstr>
      <vt:lpstr>11-18/1495 (Laurent Cariou)</vt:lpstr>
      <vt:lpstr>Agenda for Thursday September 06, 2018 </vt:lpstr>
      <vt:lpstr>PowerPoint Presentation</vt:lpstr>
      <vt:lpstr>Agenda for Friday September 07, 2018 </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74</cp:revision>
  <cp:lastPrinted>1601-01-01T00:00:00Z</cp:lastPrinted>
  <dcterms:created xsi:type="dcterms:W3CDTF">2017-01-26T15:28:16Z</dcterms:created>
  <dcterms:modified xsi:type="dcterms:W3CDTF">2018-09-06T02:14:03Z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1533136648</vt:lpwstr>
  </property>
</Properties>
</file>