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3" r:id="rId3"/>
    <p:sldId id="294" r:id="rId4"/>
    <p:sldId id="295" r:id="rId5"/>
    <p:sldId id="296" r:id="rId6"/>
    <p:sldId id="297" r:id="rId7"/>
    <p:sldId id="301" r:id="rId8"/>
    <p:sldId id="304" r:id="rId9"/>
    <p:sldId id="272" r:id="rId10"/>
    <p:sldId id="287" r:id="rId11"/>
    <p:sldId id="284" r:id="rId12"/>
    <p:sldId id="302" r:id="rId13"/>
    <p:sldId id="286" r:id="rId14"/>
    <p:sldId id="290" r:id="rId15"/>
    <p:sldId id="273" r:id="rId16"/>
    <p:sldId id="303" r:id="rId17"/>
    <p:sldId id="274" r:id="rId18"/>
    <p:sldId id="275" r:id="rId19"/>
    <p:sldId id="289" r:id="rId20"/>
    <p:sldId id="291" r:id="rId21"/>
    <p:sldId id="276" r:id="rId22"/>
    <p:sldId id="277" r:id="rId23"/>
    <p:sldId id="298" r:id="rId24"/>
    <p:sldId id="299" r:id="rId25"/>
    <p:sldId id="300" r:id="rId26"/>
    <p:sldId id="264" r:id="rId2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122" d="100"/>
          <a:sy n="122" d="100"/>
        </p:scale>
        <p:origin x="1104"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123" d="100"/>
          <a:sy n="123" d="100"/>
        </p:scale>
        <p:origin x="46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802.11-18/810r1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September 2018</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Jerome Henry, Cisco</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802.11-18/810r1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September 2018</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Jerome Henry, Cisco</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a:t>September 2018</a:t>
            </a:r>
          </a:p>
        </p:txBody>
      </p:sp>
      <p:sp>
        <p:nvSpPr>
          <p:cNvPr id="6" name="Rectangle 6"/>
          <p:cNvSpPr>
            <a:spLocks noGrp="1" noChangeArrowheads="1"/>
          </p:cNvSpPr>
          <p:nvPr>
            <p:ph type="ftr"/>
          </p:nvPr>
        </p:nvSpPr>
        <p:spPr>
          <a:ln/>
        </p:spPr>
        <p:txBody>
          <a:bodyPr/>
          <a:lstStyle/>
          <a:p>
            <a:r>
              <a:rPr lang="en-US" dirty="0"/>
              <a:t>Jerome Henry, Cisco</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a:t>September 2018</a:t>
            </a:r>
          </a:p>
        </p:txBody>
      </p:sp>
      <p:sp>
        <p:nvSpPr>
          <p:cNvPr id="6" name="Rectangle 6"/>
          <p:cNvSpPr>
            <a:spLocks noGrp="1" noChangeArrowheads="1"/>
          </p:cNvSpPr>
          <p:nvPr>
            <p:ph type="ftr"/>
          </p:nvPr>
        </p:nvSpPr>
        <p:spPr>
          <a:ln/>
        </p:spPr>
        <p:txBody>
          <a:bodyPr/>
          <a:lstStyle/>
          <a:p>
            <a:r>
              <a:rPr lang="en-US" dirty="0"/>
              <a:t>Jerome Henry, Cisco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07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a:t>September 2018</a:t>
            </a:r>
          </a:p>
        </p:txBody>
      </p:sp>
      <p:sp>
        <p:nvSpPr>
          <p:cNvPr id="6" name="Rectangle 6"/>
          <p:cNvSpPr>
            <a:spLocks noGrp="1" noChangeArrowheads="1"/>
          </p:cNvSpPr>
          <p:nvPr>
            <p:ph type="ftr"/>
          </p:nvPr>
        </p:nvSpPr>
        <p:spPr>
          <a:ln/>
        </p:spPr>
        <p:txBody>
          <a:bodyPr/>
          <a:lstStyle/>
          <a:p>
            <a:r>
              <a:rPr lang="en-US" dirty="0"/>
              <a:t>Jerome Henry, Cisco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670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a:t>September 2018</a:t>
            </a:r>
          </a:p>
        </p:txBody>
      </p:sp>
      <p:sp>
        <p:nvSpPr>
          <p:cNvPr id="6" name="Rectangle 6"/>
          <p:cNvSpPr>
            <a:spLocks noGrp="1" noChangeArrowheads="1"/>
          </p:cNvSpPr>
          <p:nvPr>
            <p:ph type="ftr"/>
          </p:nvPr>
        </p:nvSpPr>
        <p:spPr>
          <a:ln/>
        </p:spPr>
        <p:txBody>
          <a:bodyPr/>
          <a:lstStyle/>
          <a:p>
            <a:r>
              <a:rPr lang="en-US" dirty="0"/>
              <a:t>Jerome Henry, Cisco</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September 2018</a:t>
            </a:r>
            <a:endParaRPr lang="en-GB" dirty="0"/>
          </a:p>
        </p:txBody>
      </p:sp>
      <p:sp>
        <p:nvSpPr>
          <p:cNvPr id="5" name="Footer Placeholder 4"/>
          <p:cNvSpPr>
            <a:spLocks noGrp="1"/>
          </p:cNvSpPr>
          <p:nvPr>
            <p:ph type="ftr" idx="11"/>
          </p:nvPr>
        </p:nvSpPr>
        <p:spPr/>
        <p:txBody>
          <a:bodyPr/>
          <a:lstStyle>
            <a:lvl1pPr>
              <a:defRPr/>
            </a:lvl1pPr>
          </a:lstStyle>
          <a:p>
            <a:r>
              <a:rPr lang="en-GB" dirty="0"/>
              <a:t>Jerome Henry, Cisco</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Jerome Henry, Cisco</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September 2018</a:t>
            </a:r>
            <a:endParaRPr lang="en-GB" dirty="0"/>
          </a:p>
        </p:txBody>
      </p:sp>
      <p:sp>
        <p:nvSpPr>
          <p:cNvPr id="5" name="Footer Placeholder 4"/>
          <p:cNvSpPr>
            <a:spLocks noGrp="1"/>
          </p:cNvSpPr>
          <p:nvPr>
            <p:ph type="ftr" idx="11"/>
          </p:nvPr>
        </p:nvSpPr>
        <p:spPr/>
        <p:txBody>
          <a:bodyPr/>
          <a:lstStyle>
            <a:lvl1pPr>
              <a:defRPr/>
            </a:lvl1pPr>
          </a:lstStyle>
          <a:p>
            <a:r>
              <a:rPr lang="en-GB" dirty="0"/>
              <a:t>Jerome Henry, Cisco</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2018</a:t>
            </a:r>
            <a:endParaRPr lang="en-GB" dirty="0"/>
          </a:p>
        </p:txBody>
      </p:sp>
      <p:sp>
        <p:nvSpPr>
          <p:cNvPr id="6" name="Footer Placeholder 5"/>
          <p:cNvSpPr>
            <a:spLocks noGrp="1"/>
          </p:cNvSpPr>
          <p:nvPr>
            <p:ph type="ftr" idx="11"/>
          </p:nvPr>
        </p:nvSpPr>
        <p:spPr/>
        <p:txBody>
          <a:bodyPr/>
          <a:lstStyle>
            <a:lvl1pPr>
              <a:defRPr/>
            </a:lvl1pPr>
          </a:lstStyle>
          <a:p>
            <a:r>
              <a:rPr lang="en-GB" dirty="0"/>
              <a:t>Jerome Henry, Cisco</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a:t>Jerome Henry, Cisco</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2018</a:t>
            </a:r>
            <a:endParaRPr lang="en-GB" dirty="0"/>
          </a:p>
        </p:txBody>
      </p:sp>
      <p:sp>
        <p:nvSpPr>
          <p:cNvPr id="4" name="Footer Placeholder 3"/>
          <p:cNvSpPr>
            <a:spLocks noGrp="1"/>
          </p:cNvSpPr>
          <p:nvPr>
            <p:ph type="ftr" idx="11"/>
          </p:nvPr>
        </p:nvSpPr>
        <p:spPr/>
        <p:txBody>
          <a:bodyPr/>
          <a:lstStyle>
            <a:lvl1pPr>
              <a:defRPr/>
            </a:lvl1pPr>
          </a:lstStyle>
          <a:p>
            <a:r>
              <a:rPr lang="en-GB" dirty="0"/>
              <a:t>Jerome Henry, Cisco</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2018</a:t>
            </a:r>
            <a:endParaRPr lang="en-GB" dirty="0"/>
          </a:p>
        </p:txBody>
      </p:sp>
      <p:sp>
        <p:nvSpPr>
          <p:cNvPr id="3" name="Footer Placeholder 2"/>
          <p:cNvSpPr>
            <a:spLocks noGrp="1"/>
          </p:cNvSpPr>
          <p:nvPr>
            <p:ph type="ftr" idx="11"/>
          </p:nvPr>
        </p:nvSpPr>
        <p:spPr/>
        <p:txBody>
          <a:bodyPr/>
          <a:lstStyle>
            <a:lvl1pPr>
              <a:defRPr/>
            </a:lvl1pPr>
          </a:lstStyle>
          <a:p>
            <a:r>
              <a:rPr lang="en-GB" dirty="0"/>
              <a:t>Jerome Henry, Cisco</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2018</a:t>
            </a:r>
            <a:endParaRPr lang="en-GB" dirty="0"/>
          </a:p>
        </p:txBody>
      </p:sp>
      <p:sp>
        <p:nvSpPr>
          <p:cNvPr id="5" name="Footer Placeholder 4"/>
          <p:cNvSpPr>
            <a:spLocks noGrp="1"/>
          </p:cNvSpPr>
          <p:nvPr>
            <p:ph type="ftr" idx="11"/>
          </p:nvPr>
        </p:nvSpPr>
        <p:spPr/>
        <p:txBody>
          <a:bodyPr/>
          <a:lstStyle>
            <a:lvl1pPr>
              <a:defRPr/>
            </a:lvl1pPr>
          </a:lstStyle>
          <a:p>
            <a:r>
              <a:rPr lang="en-GB" dirty="0"/>
              <a:t>Jerome Henry, Cisco</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2018</a:t>
            </a:r>
            <a:endParaRPr lang="en-GB" dirty="0"/>
          </a:p>
        </p:txBody>
      </p:sp>
      <p:sp>
        <p:nvSpPr>
          <p:cNvPr id="5" name="Footer Placeholder 4"/>
          <p:cNvSpPr>
            <a:spLocks noGrp="1"/>
          </p:cNvSpPr>
          <p:nvPr>
            <p:ph type="ftr" idx="11"/>
          </p:nvPr>
        </p:nvSpPr>
        <p:spPr/>
        <p:txBody>
          <a:bodyPr/>
          <a:lstStyle>
            <a:lvl1pPr>
              <a:defRPr/>
            </a:lvl1pPr>
          </a:lstStyle>
          <a:p>
            <a:r>
              <a:rPr lang="en-GB" dirty="0"/>
              <a:t>Jerome Henry, Cisco</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Jerome Henry, Cisco</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802.11-18/1368r2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sco.com/c/en/us/support/docs/voice/voice-quality/7934-bwidth-consu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September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Jerome Henry, Cisco</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CID 1195</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2018-09-01</a:t>
            </a:r>
          </a:p>
        </p:txBody>
      </p:sp>
      <p:graphicFrame>
        <p:nvGraphicFramePr>
          <p:cNvPr id="3075" name="Object 3"/>
          <p:cNvGraphicFramePr>
            <a:graphicFrameLocks noChangeAspect="1"/>
          </p:cNvGraphicFramePr>
          <p:nvPr>
            <p:extLst>
              <p:ext uri="{D42A27DB-BD31-4B8C-83A1-F6EECF244321}">
                <p14:modId xmlns:p14="http://schemas.microsoft.com/office/powerpoint/2010/main" val="2049153452"/>
              </p:ext>
            </p:extLst>
          </p:nvPr>
        </p:nvGraphicFramePr>
        <p:xfrm>
          <a:off x="511175" y="2995613"/>
          <a:ext cx="7678738" cy="1249362"/>
        </p:xfrm>
        <a:graphic>
          <a:graphicData uri="http://schemas.openxmlformats.org/presentationml/2006/ole">
            <mc:AlternateContent xmlns:mc="http://schemas.openxmlformats.org/markup-compatibility/2006">
              <mc:Choice xmlns:v="urn:schemas-microsoft-com:vml" Requires="v">
                <p:oleObj spid="_x0000_s1081" name="Document" r:id="rId4" imgW="8255000" imgH="1346200" progId="Word.Document.8">
                  <p:embed/>
                </p:oleObj>
              </mc:Choice>
              <mc:Fallback>
                <p:oleObj name="Document" r:id="rId4" imgW="8255000" imgH="1346200" progId="Word.Document.8">
                  <p:embed/>
                  <p:pic>
                    <p:nvPicPr>
                      <p:cNvPr id="3075" name="Object 3"/>
                      <p:cNvPicPr>
                        <a:picLocks noChangeAspect="1" noChangeArrowheads="1"/>
                      </p:cNvPicPr>
                      <p:nvPr/>
                    </p:nvPicPr>
                    <p:blipFill>
                      <a:blip r:embed="rId5"/>
                      <a:srcRect/>
                      <a:stretch>
                        <a:fillRect/>
                      </a:stretch>
                    </p:blipFill>
                    <p:spPr bwMode="auto">
                      <a:xfrm>
                        <a:off x="511175" y="2995613"/>
                        <a:ext cx="7678738" cy="1249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E55-C88D-4F6A-8E0F-51F88A2560E1}"/>
              </a:ext>
            </a:extLst>
          </p:cNvPr>
          <p:cNvSpPr>
            <a:spLocks noGrp="1"/>
          </p:cNvSpPr>
          <p:nvPr>
            <p:ph type="title"/>
          </p:nvPr>
        </p:nvSpPr>
        <p:spPr/>
        <p:txBody>
          <a:bodyPr/>
          <a:lstStyle/>
          <a:p>
            <a:r>
              <a:rPr lang="en-US" dirty="0"/>
              <a:t>Transmission of a single VoIP</a:t>
            </a:r>
          </a:p>
        </p:txBody>
      </p:sp>
      <p:sp>
        <p:nvSpPr>
          <p:cNvPr id="3" name="Content Placeholder 2">
            <a:extLst>
              <a:ext uri="{FF2B5EF4-FFF2-40B4-BE49-F238E27FC236}">
                <a16:creationId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a:t>Suppose a standard single G.711 packet</a:t>
            </a:r>
          </a:p>
          <a:p>
            <a:pPr>
              <a:buFont typeface="Arial" panose="020B0604020202020204" pitchFamily="34" charset="0"/>
              <a:buChar char="•"/>
            </a:pPr>
            <a:r>
              <a:rPr lang="en-US" dirty="0"/>
              <a:t>RTS (52 µs) + SIFS (16 µs) + CTS (44 µs) + SIFS (16 µs) + AC_VO (44 µs) + SIFS (16 µs) + ACK (44 µs)</a:t>
            </a:r>
          </a:p>
          <a:p>
            <a:pPr lvl="1">
              <a:buFont typeface="Arial" panose="020B0604020202020204" pitchFamily="34" charset="0"/>
              <a:buChar char="•"/>
            </a:pPr>
            <a:r>
              <a:rPr lang="en-US" dirty="0"/>
              <a:t>Assuming control frames sent a 6 Mbps with legacy preamble</a:t>
            </a:r>
          </a:p>
          <a:p>
            <a:pPr lvl="1">
              <a:buFont typeface="Arial" panose="020B0604020202020204" pitchFamily="34" charset="0"/>
              <a:buChar char="•"/>
            </a:pPr>
            <a:r>
              <a:rPr lang="en-US" dirty="0"/>
              <a:t>Assuming 160 B voice payload + 28 B MAC overhead, MCS 7 20 MHz 1 SS 800 ns GI (65 Mbps)</a:t>
            </a:r>
          </a:p>
          <a:p>
            <a:pPr lvl="1">
              <a:buFont typeface="Arial" panose="020B0604020202020204" pitchFamily="34" charset="0"/>
              <a:buChar char="•"/>
            </a:pPr>
            <a:r>
              <a:rPr lang="en-US" dirty="0"/>
              <a:t>Air is free after 232 µs</a:t>
            </a:r>
          </a:p>
        </p:txBody>
      </p:sp>
      <p:sp>
        <p:nvSpPr>
          <p:cNvPr id="4" name="Slide Number Placeholder 3">
            <a:extLst>
              <a:ext uri="{FF2B5EF4-FFF2-40B4-BE49-F238E27FC236}">
                <a16:creationId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B569A6CE-C5F5-4FBC-8750-5C37090456F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D8538F91-79E2-4888-B20B-7B7774F1684B}"/>
              </a:ext>
            </a:extLst>
          </p:cNvPr>
          <p:cNvSpPr>
            <a:spLocks noGrp="1"/>
          </p:cNvSpPr>
          <p:nvPr>
            <p:ph type="dt" idx="15"/>
          </p:nvPr>
        </p:nvSpPr>
        <p:spPr/>
        <p:txBody>
          <a:bodyPr/>
          <a:lstStyle/>
          <a:p>
            <a:r>
              <a:rPr lang="en-US" dirty="0"/>
              <a:t>September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309634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0828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B040-9831-4E91-9B94-AF188D8059B2}"/>
              </a:ext>
            </a:extLst>
          </p:cNvPr>
          <p:cNvSpPr>
            <a:spLocks noGrp="1"/>
          </p:cNvSpPr>
          <p:nvPr>
            <p:ph type="title"/>
          </p:nvPr>
        </p:nvSpPr>
        <p:spPr/>
        <p:txBody>
          <a:bodyPr/>
          <a:lstStyle/>
          <a:p>
            <a:r>
              <a:rPr lang="en-US" dirty="0"/>
              <a:t>Frames Times </a:t>
            </a:r>
          </a:p>
        </p:txBody>
      </p:sp>
      <p:sp>
        <p:nvSpPr>
          <p:cNvPr id="3" name="Content Placeholder 2">
            <a:extLst>
              <a:ext uri="{FF2B5EF4-FFF2-40B4-BE49-F238E27FC236}">
                <a16:creationId xmlns:a16="http://schemas.microsoft.com/office/drawing/2014/main" id="{634A69CF-3FBD-482B-B01A-25DB694B0E85}"/>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Slightly different computation than 18-810, with similar assumptions</a:t>
            </a:r>
          </a:p>
          <a:p>
            <a:r>
              <a:rPr lang="mr-IN" b="0" dirty="0"/>
              <a:t>RTS = 20 + 4*</a:t>
            </a:r>
            <a:r>
              <a:rPr lang="mr-IN" b="0" dirty="0" err="1"/>
              <a:t>ceil</a:t>
            </a:r>
            <a:r>
              <a:rPr lang="mr-IN" b="0" dirty="0"/>
              <a:t>((20*8+22)/24) = 52us</a:t>
            </a:r>
            <a:endParaRPr lang="mr-IN" sz="2800" b="0" dirty="0"/>
          </a:p>
          <a:p>
            <a:r>
              <a:rPr lang="mr-IN" b="0" dirty="0" err="1"/>
              <a:t>where</a:t>
            </a:r>
            <a:endParaRPr lang="mr-IN" b="0" dirty="0"/>
          </a:p>
          <a:p>
            <a:r>
              <a:rPr lang="mr-IN" b="0" dirty="0"/>
              <a:t>20 = 8LSTF+8LLTf +4LSIG</a:t>
            </a:r>
          </a:p>
          <a:p>
            <a:r>
              <a:rPr lang="mr-IN" b="0" dirty="0"/>
              <a:t>4 = 4us</a:t>
            </a:r>
          </a:p>
          <a:p>
            <a:r>
              <a:rPr lang="mr-IN" b="0" dirty="0"/>
              <a:t>20 = 20B </a:t>
            </a:r>
            <a:r>
              <a:rPr lang="mr-IN" b="0" dirty="0" err="1"/>
              <a:t>for</a:t>
            </a:r>
            <a:r>
              <a:rPr lang="mr-IN" b="0" dirty="0"/>
              <a:t> RTS</a:t>
            </a:r>
          </a:p>
          <a:p>
            <a:r>
              <a:rPr lang="mr-IN" b="0" dirty="0"/>
              <a:t>8=8b/</a:t>
            </a:r>
            <a:r>
              <a:rPr lang="mr-IN" b="0" dirty="0" err="1"/>
              <a:t>B</a:t>
            </a:r>
            <a:endParaRPr lang="mr-IN" b="0" dirty="0"/>
          </a:p>
          <a:p>
            <a:r>
              <a:rPr lang="mr-IN" b="0" dirty="0"/>
              <a:t>22 = 16Service+6Tail</a:t>
            </a:r>
          </a:p>
          <a:p>
            <a:r>
              <a:rPr lang="mr-IN" b="0" dirty="0"/>
              <a:t>24 = 6Mbps * 4us</a:t>
            </a:r>
          </a:p>
          <a:p>
            <a:r>
              <a:rPr lang="mr-IN" b="0" dirty="0"/>
              <a:t>CTS = 20 + 4*</a:t>
            </a:r>
            <a:r>
              <a:rPr lang="mr-IN" b="0" dirty="0" err="1"/>
              <a:t>ceil</a:t>
            </a:r>
            <a:r>
              <a:rPr lang="mr-IN" b="0" dirty="0"/>
              <a:t>((14*8+22)/24) = 44us</a:t>
            </a:r>
          </a:p>
          <a:p>
            <a:r>
              <a:rPr lang="mr-IN" b="0" dirty="0" err="1"/>
              <a:t>Voice</a:t>
            </a:r>
            <a:r>
              <a:rPr lang="mr-IN" b="0" dirty="0"/>
              <a:t> = 20 + 4*</a:t>
            </a:r>
            <a:r>
              <a:rPr lang="mr-IN" b="0" dirty="0" err="1"/>
              <a:t>ceil</a:t>
            </a:r>
            <a:r>
              <a:rPr lang="mr-IN" b="0" dirty="0"/>
              <a:t>(((160+28)*8+22)/(65*4)) = 44us</a:t>
            </a:r>
          </a:p>
          <a:p>
            <a:r>
              <a:rPr lang="mr-IN" b="0" dirty="0" err="1"/>
              <a:t>Ack</a:t>
            </a:r>
            <a:r>
              <a:rPr lang="mr-IN" b="0" dirty="0"/>
              <a:t> = </a:t>
            </a:r>
            <a:r>
              <a:rPr lang="mr-IN" b="0" dirty="0" err="1"/>
              <a:t>same</a:t>
            </a:r>
            <a:r>
              <a:rPr lang="mr-IN" b="0" dirty="0"/>
              <a:t> </a:t>
            </a:r>
            <a:r>
              <a:rPr lang="mr-IN" b="0" dirty="0" err="1"/>
              <a:t>as</a:t>
            </a:r>
            <a:r>
              <a:rPr lang="mr-IN" b="0" dirty="0"/>
              <a:t> CTS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52624245-2B39-48FF-A063-AC6A9DFE572F}"/>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21B4BF81-0F87-4E61-A381-9B15AB7E0ED8}"/>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74619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B040-9831-4E91-9B94-AF188D8059B2}"/>
              </a:ext>
            </a:extLst>
          </p:cNvPr>
          <p:cNvSpPr>
            <a:spLocks noGrp="1"/>
          </p:cNvSpPr>
          <p:nvPr>
            <p:ph type="title"/>
          </p:nvPr>
        </p:nvSpPr>
        <p:spPr/>
        <p:txBody>
          <a:bodyPr/>
          <a:lstStyle/>
          <a:p>
            <a:r>
              <a:rPr lang="en-US" dirty="0" err="1"/>
              <a:t>Backoff</a:t>
            </a:r>
            <a:r>
              <a:rPr lang="en-US" dirty="0"/>
              <a:t> durations</a:t>
            </a:r>
          </a:p>
        </p:txBody>
      </p:sp>
      <p:sp>
        <p:nvSpPr>
          <p:cNvPr id="3" name="Content Placeholder 2">
            <a:extLst>
              <a:ext uri="{FF2B5EF4-FFF2-40B4-BE49-F238E27FC236}">
                <a16:creationId xmlns:a16="http://schemas.microsoft.com/office/drawing/2014/main"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a:t>Assuming initial transmission attempts succeed</a:t>
            </a:r>
          </a:p>
          <a:p>
            <a:pPr lvl="1">
              <a:buFont typeface="Arial" panose="020B0604020202020204" pitchFamily="34" charset="0"/>
              <a:buChar char="•"/>
            </a:pPr>
            <a:r>
              <a:rPr lang="en-US" dirty="0"/>
              <a:t>AIFS = AIFSN × 9 µs</a:t>
            </a:r>
          </a:p>
          <a:p>
            <a:pPr lvl="1">
              <a:buFont typeface="Arial" panose="020B0604020202020204" pitchFamily="34" charset="0"/>
              <a:buChar char="•"/>
            </a:pPr>
            <a:r>
              <a:rPr lang="en-US" dirty="0"/>
              <a:t>CW = [0 … </a:t>
            </a:r>
            <a:r>
              <a:rPr lang="en-US" dirty="0" err="1"/>
              <a:t>CW</a:t>
            </a:r>
            <a:r>
              <a:rPr lang="en-US" baseline="-25000" dirty="0" err="1"/>
              <a:t>min</a:t>
            </a:r>
            <a:r>
              <a:rPr lang="en-US" dirty="0"/>
              <a:t>], average CW = ½ × </a:t>
            </a:r>
            <a:r>
              <a:rPr lang="en-US" dirty="0" err="1"/>
              <a:t>CW</a:t>
            </a:r>
            <a:r>
              <a:rPr lang="en-US" baseline="-25000" dirty="0" err="1"/>
              <a:t>min</a:t>
            </a:r>
            <a:endParaRPr lang="en-US" dirty="0"/>
          </a:p>
          <a:p>
            <a:pPr lvl="1">
              <a:buFont typeface="Arial" panose="020B0604020202020204" pitchFamily="34" charset="0"/>
              <a:buChar char="•"/>
            </a:pPr>
            <a:r>
              <a:rPr lang="en-US" dirty="0"/>
              <a:t>AC_VO: 47.5 µs (16+9x7/2)</a:t>
            </a:r>
          </a:p>
          <a:p>
            <a:pPr lvl="1">
              <a:buFont typeface="Arial" panose="020B0604020202020204" pitchFamily="34" charset="0"/>
              <a:buChar char="•"/>
            </a:pPr>
            <a:r>
              <a:rPr lang="en-US" dirty="0"/>
              <a:t>Next STA can send at t = 232 + 47.5 = 279.5 µs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52624245-2B39-48FF-A063-AC6A9DFE572F}"/>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21B4BF81-0F87-4E61-A381-9B15AB7E0ED8}"/>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71990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E55-C88D-4F6A-8E0F-51F88A2560E1}"/>
              </a:ext>
            </a:extLst>
          </p:cNvPr>
          <p:cNvSpPr>
            <a:spLocks noGrp="1"/>
          </p:cNvSpPr>
          <p:nvPr>
            <p:ph type="title"/>
          </p:nvPr>
        </p:nvSpPr>
        <p:spPr/>
        <p:txBody>
          <a:bodyPr/>
          <a:lstStyle/>
          <a:p>
            <a:r>
              <a:rPr lang="en-US" dirty="0"/>
              <a:t>Transmission of a single BE burst</a:t>
            </a:r>
          </a:p>
        </p:txBody>
      </p:sp>
      <p:sp>
        <p:nvSpPr>
          <p:cNvPr id="3" name="Content Placeholder 2">
            <a:extLst>
              <a:ext uri="{FF2B5EF4-FFF2-40B4-BE49-F238E27FC236}">
                <a16:creationId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a:t>Suppose an FTP transfer, 2528 µs TXOP</a:t>
            </a:r>
          </a:p>
          <a:p>
            <a:pPr>
              <a:buFont typeface="Arial" panose="020B0604020202020204" pitchFamily="34" charset="0"/>
              <a:buChar char="•"/>
            </a:pPr>
            <a:r>
              <a:rPr lang="en-US" dirty="0"/>
              <a:t>RTS (52 µs) + SIFS (16 µs) + CTS (44 µs) + SIFS (16 µs) + 8x(AC_BE (208.4 µs) + SIFS (16 µs) + ACK (44 µs))</a:t>
            </a:r>
          </a:p>
          <a:p>
            <a:pPr lvl="1">
              <a:buFont typeface="Arial" panose="020B0604020202020204" pitchFamily="34" charset="0"/>
              <a:buChar char="•"/>
            </a:pPr>
            <a:r>
              <a:rPr lang="en-US" dirty="0"/>
              <a:t>Assuming control frames sent a 6 Mbps with legacy preamble</a:t>
            </a:r>
          </a:p>
          <a:p>
            <a:pPr lvl="1">
              <a:buFont typeface="Arial" panose="020B0604020202020204" pitchFamily="34" charset="0"/>
              <a:buChar char="•"/>
            </a:pPr>
            <a:r>
              <a:rPr lang="en-US" dirty="0"/>
              <a:t>Assuming 1500 B payload + 28 B MAC overhead, MCS 7 20 MHz 1 SS 800 ns GI (65 Mbps)</a:t>
            </a:r>
          </a:p>
          <a:p>
            <a:pPr lvl="1">
              <a:buFont typeface="Arial" panose="020B0604020202020204" pitchFamily="34" charset="0"/>
              <a:buChar char="•"/>
            </a:pPr>
            <a:r>
              <a:rPr lang="en-US" dirty="0"/>
              <a:t>Air is free after 2275.2 µs</a:t>
            </a:r>
          </a:p>
        </p:txBody>
      </p:sp>
      <p:sp>
        <p:nvSpPr>
          <p:cNvPr id="4" name="Slide Number Placeholder 3">
            <a:extLst>
              <a:ext uri="{FF2B5EF4-FFF2-40B4-BE49-F238E27FC236}">
                <a16:creationId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B569A6CE-C5F5-4FBC-8750-5C37090456F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D8538F91-79E2-4888-B20B-7B7774F1684B}"/>
              </a:ext>
            </a:extLst>
          </p:cNvPr>
          <p:cNvSpPr>
            <a:spLocks noGrp="1"/>
          </p:cNvSpPr>
          <p:nvPr>
            <p:ph type="dt" idx="15"/>
          </p:nvPr>
        </p:nvSpPr>
        <p:spPr/>
        <p:txBody>
          <a:bodyPr/>
          <a:lstStyle/>
          <a:p>
            <a:r>
              <a:rPr lang="en-US" dirty="0"/>
              <a:t>September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endParaRPr>
          </a:p>
        </p:txBody>
      </p:sp>
      <p:sp>
        <p:nvSpPr>
          <p:cNvPr id="12" name="Rectangle 11"/>
          <p:cNvSpPr/>
          <p:nvPr/>
        </p:nvSpPr>
        <p:spPr bwMode="auto">
          <a:xfrm>
            <a:off x="39239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43559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7241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732240"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8100392"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sp>
        <p:nvSpPr>
          <p:cNvPr id="9" name="TextBox 8"/>
          <p:cNvSpPr txBox="1"/>
          <p:nvPr/>
        </p:nvSpPr>
        <p:spPr>
          <a:xfrm>
            <a:off x="6156176" y="1916832"/>
            <a:ext cx="492443" cy="461665"/>
          </a:xfrm>
          <a:prstGeom prst="rect">
            <a:avLst/>
          </a:prstGeom>
          <a:noFill/>
        </p:spPr>
        <p:txBody>
          <a:bodyPr wrap="none" rtlCol="0">
            <a:spAutoFit/>
          </a:bodyPr>
          <a:lstStyle/>
          <a:p>
            <a:r>
              <a:rPr lang="mr-IN"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68762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E55-C88D-4F6A-8E0F-51F88A2560E1}"/>
              </a:ext>
            </a:extLst>
          </p:cNvPr>
          <p:cNvSpPr>
            <a:spLocks noGrp="1"/>
          </p:cNvSpPr>
          <p:nvPr>
            <p:ph type="title"/>
          </p:nvPr>
        </p:nvSpPr>
        <p:spPr/>
        <p:txBody>
          <a:bodyPr/>
          <a:lstStyle/>
          <a:p>
            <a:r>
              <a:rPr lang="en-US" dirty="0"/>
              <a:t>Transmission of a BE burst within an AC_VO TXOP</a:t>
            </a:r>
          </a:p>
        </p:txBody>
      </p:sp>
      <p:sp>
        <p:nvSpPr>
          <p:cNvPr id="3" name="Content Placeholder 2">
            <a:extLst>
              <a:ext uri="{FF2B5EF4-FFF2-40B4-BE49-F238E27FC236}">
                <a16:creationId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a:t>The VoIP part still consumes 232 µs</a:t>
            </a:r>
          </a:p>
          <a:p>
            <a:pPr>
              <a:buFont typeface="Arial" panose="020B0604020202020204" pitchFamily="34" charset="0"/>
              <a:buChar char="•"/>
            </a:pPr>
            <a:r>
              <a:rPr lang="en-US" dirty="0"/>
              <a:t>Then: SIFS (16 µs) + 6x(AC_BE (208.4 µs) + SIFS (16 µs) + ACK (44 µs))</a:t>
            </a:r>
          </a:p>
          <a:p>
            <a:pPr lvl="1">
              <a:buFont typeface="Arial" panose="020B0604020202020204" pitchFamily="34" charset="0"/>
              <a:buChar char="•"/>
            </a:pPr>
            <a:r>
              <a:rPr lang="en-US" dirty="0"/>
              <a:t>AC_VO duration is 2080 µs</a:t>
            </a:r>
          </a:p>
          <a:p>
            <a:pPr lvl="1">
              <a:buFont typeface="Arial" panose="020B0604020202020204" pitchFamily="34" charset="0"/>
              <a:buChar char="•"/>
            </a:pPr>
            <a:r>
              <a:rPr lang="en-US" dirty="0"/>
              <a:t>Air is free after 1842.4 µs</a:t>
            </a:r>
          </a:p>
        </p:txBody>
      </p:sp>
      <p:sp>
        <p:nvSpPr>
          <p:cNvPr id="4" name="Slide Number Placeholder 3">
            <a:extLst>
              <a:ext uri="{FF2B5EF4-FFF2-40B4-BE49-F238E27FC236}">
                <a16:creationId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B569A6CE-C5F5-4FBC-8750-5C37090456F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D8538F91-79E2-4888-B20B-7B7774F1684B}"/>
              </a:ext>
            </a:extLst>
          </p:cNvPr>
          <p:cNvSpPr>
            <a:spLocks noGrp="1"/>
          </p:cNvSpPr>
          <p:nvPr>
            <p:ph type="dt" idx="15"/>
          </p:nvPr>
        </p:nvSpPr>
        <p:spPr/>
        <p:txBody>
          <a:bodyPr/>
          <a:lstStyle/>
          <a:p>
            <a:r>
              <a:rPr lang="en-US" dirty="0"/>
              <a:t>September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3779912"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1480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51621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788436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a:ln>
                  <a:noFill/>
                </a:ln>
                <a:solidFill>
                  <a:schemeClr val="tx1"/>
                </a:solidFill>
                <a:effectLst/>
                <a:latin typeface="Abadi MT Condensed Light" charset="0"/>
                <a:ea typeface="Abadi MT Condensed Light" charset="0"/>
                <a:cs typeface="Abadi MT Condensed Light" charset="0"/>
              </a:rPr>
              <a:t>ACK</a:t>
            </a:r>
          </a:p>
        </p:txBody>
      </p:sp>
      <p:sp>
        <p:nvSpPr>
          <p:cNvPr id="18" name="TextBox 17"/>
          <p:cNvSpPr txBox="1"/>
          <p:nvPr/>
        </p:nvSpPr>
        <p:spPr>
          <a:xfrm>
            <a:off x="5868144" y="1916832"/>
            <a:ext cx="492443" cy="461665"/>
          </a:xfrm>
          <a:prstGeom prst="rect">
            <a:avLst/>
          </a:prstGeom>
          <a:noFill/>
        </p:spPr>
        <p:txBody>
          <a:bodyPr wrap="none" rtlCol="0">
            <a:spAutoFit/>
          </a:bodyPr>
          <a:lstStyle/>
          <a:p>
            <a:r>
              <a:rPr lang="mr-IN"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683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D054-86DE-4829-93DF-7486BBEAC39C}"/>
              </a:ext>
            </a:extLst>
          </p:cNvPr>
          <p:cNvSpPr>
            <a:spLocks noGrp="1"/>
          </p:cNvSpPr>
          <p:nvPr>
            <p:ph type="title"/>
          </p:nvPr>
        </p:nvSpPr>
        <p:spPr/>
        <p:txBody>
          <a:bodyPr/>
          <a:lstStyle/>
          <a:p>
            <a:r>
              <a:rPr lang="en-US" dirty="0"/>
              <a:t>Once a Transmission Completes, what are the chances that the next transmission in the cell will be AC_VO (or AC_BE)?</a:t>
            </a:r>
          </a:p>
        </p:txBody>
      </p:sp>
      <p:sp>
        <p:nvSpPr>
          <p:cNvPr id="3" name="Content Placeholder 2">
            <a:extLst>
              <a:ext uri="{FF2B5EF4-FFF2-40B4-BE49-F238E27FC236}">
                <a16:creationId xmlns:a16="http://schemas.microsoft.com/office/drawing/2014/main" id="{84BD4F0F-C4D1-4B10-A1F4-29A1D68B88E5}"/>
              </a:ext>
            </a:extLst>
          </p:cNvPr>
          <p:cNvSpPr>
            <a:spLocks noGrp="1"/>
          </p:cNvSpPr>
          <p:nvPr>
            <p:ph idx="1"/>
          </p:nvPr>
        </p:nvSpPr>
        <p:spPr>
          <a:xfrm>
            <a:off x="685800" y="2564904"/>
            <a:ext cx="7770813" cy="3529509"/>
          </a:xfrm>
        </p:spPr>
        <p:txBody>
          <a:bodyPr/>
          <a:lstStyle/>
          <a:p>
            <a:pPr>
              <a:buFont typeface="Arial" panose="020B0604020202020204" pitchFamily="34" charset="0"/>
              <a:buChar char="•"/>
            </a:pPr>
            <a:r>
              <a:rPr lang="en-US" dirty="0"/>
              <a:t>Next STA with AC_VO traffic has to wait:</a:t>
            </a:r>
          </a:p>
          <a:p>
            <a:pPr marL="0" indent="0"/>
            <a:r>
              <a:rPr lang="en-US" dirty="0"/>
              <a:t> AIFSN[AC]+RAND(0,3) = 18 to 45 µs</a:t>
            </a:r>
          </a:p>
          <a:p>
            <a:pPr>
              <a:buFont typeface="Arial" panose="020B0604020202020204" pitchFamily="34" charset="0"/>
              <a:buChar char="•"/>
            </a:pPr>
            <a:r>
              <a:rPr lang="en-US" dirty="0"/>
              <a:t>Next STA with AC_BE traffic has to wait:</a:t>
            </a:r>
          </a:p>
          <a:p>
            <a:pPr marL="0" indent="0"/>
            <a:r>
              <a:rPr lang="en-US" dirty="0"/>
              <a:t>AIFSN[AC]+RAND(0,15) = 27 to 162 µs</a:t>
            </a:r>
          </a:p>
          <a:p>
            <a:pPr>
              <a:buFont typeface="Arial" charset="0"/>
              <a:buChar char="•"/>
            </a:pPr>
            <a:r>
              <a:rPr lang="en-US" dirty="0"/>
              <a:t>AC_VO STA is likely to send (p=86.7%)</a:t>
            </a:r>
          </a:p>
        </p:txBody>
      </p:sp>
      <p:sp>
        <p:nvSpPr>
          <p:cNvPr id="4" name="Slide Number Placeholder 3">
            <a:extLst>
              <a:ext uri="{FF2B5EF4-FFF2-40B4-BE49-F238E27FC236}">
                <a16:creationId xmlns:a16="http://schemas.microsoft.com/office/drawing/2014/main" id="{6FD1B9C9-776B-41FA-9AFE-A621521F6ED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7FBB843-1107-46F8-9F33-B8AF4E8EB067}"/>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F403A017-C4A1-4999-BBCF-2777258643B1}"/>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16651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B040-9831-4E91-9B94-AF188D8059B2}"/>
              </a:ext>
            </a:extLst>
          </p:cNvPr>
          <p:cNvSpPr>
            <a:spLocks noGrp="1"/>
          </p:cNvSpPr>
          <p:nvPr>
            <p:ph type="title"/>
          </p:nvPr>
        </p:nvSpPr>
        <p:spPr/>
        <p:txBody>
          <a:bodyPr/>
          <a:lstStyle/>
          <a:p>
            <a:r>
              <a:rPr lang="en-US" dirty="0"/>
              <a:t>These computations are simplified approximations</a:t>
            </a:r>
          </a:p>
        </p:txBody>
      </p:sp>
      <p:sp>
        <p:nvSpPr>
          <p:cNvPr id="3" name="Content Placeholder 2">
            <a:extLst>
              <a:ext uri="{FF2B5EF4-FFF2-40B4-BE49-F238E27FC236}">
                <a16:creationId xmlns:a16="http://schemas.microsoft.com/office/drawing/2014/main" id="{634A69CF-3FBD-482B-B01A-25DB694B0E85}"/>
              </a:ext>
            </a:extLst>
          </p:cNvPr>
          <p:cNvSpPr>
            <a:spLocks noGrp="1"/>
          </p:cNvSpPr>
          <p:nvPr>
            <p:ph idx="1"/>
          </p:nvPr>
        </p:nvSpPr>
        <p:spPr/>
        <p:txBody>
          <a:bodyPr>
            <a:normAutofit fontScale="92500"/>
          </a:bodyPr>
          <a:lstStyle/>
          <a:p>
            <a:pPr>
              <a:buFont typeface="Arial" panose="020B0604020202020204" pitchFamily="34" charset="0"/>
              <a:buChar char="•"/>
            </a:pPr>
            <a:r>
              <a:rPr lang="en-US" dirty="0"/>
              <a:t>Adding more stations with more traffic types in their queue makes the computation more complex, less deterministic</a:t>
            </a:r>
          </a:p>
          <a:p>
            <a:pPr lvl="1">
              <a:buFont typeface="Arial" panose="020B0604020202020204" pitchFamily="34" charset="0"/>
              <a:buChar char="•"/>
            </a:pPr>
            <a:r>
              <a:rPr lang="en-US" b="0" dirty="0"/>
              <a:t>a) </a:t>
            </a:r>
            <a:r>
              <a:rPr lang="en-US" b="0" dirty="0" err="1"/>
              <a:t>backoff</a:t>
            </a:r>
            <a:r>
              <a:rPr lang="en-US" b="0" dirty="0"/>
              <a:t> is exponential with retries (higher client density implies more retries)</a:t>
            </a:r>
          </a:p>
          <a:p>
            <a:pPr lvl="1">
              <a:buFont typeface="Arial" panose="020B0604020202020204" pitchFamily="34" charset="0"/>
              <a:buChar char="•"/>
            </a:pPr>
            <a:r>
              <a:rPr lang="en-US" b="0" dirty="0"/>
              <a:t>b) This submission (and 18-810) assume ½ </a:t>
            </a:r>
            <a:r>
              <a:rPr lang="en-US" b="0" dirty="0" err="1"/>
              <a:t>CWMin</a:t>
            </a:r>
            <a:r>
              <a:rPr lang="en-US" b="0" dirty="0"/>
              <a:t>, but wait time is in fact a distribution … usually one STA will start earlier, if there is more than one STA. Also, critically, </a:t>
            </a:r>
            <a:r>
              <a:rPr lang="en-US" b="0" dirty="0" err="1"/>
              <a:t>backoff</a:t>
            </a:r>
            <a:r>
              <a:rPr lang="en-US" b="0" dirty="0"/>
              <a:t> time is *</a:t>
            </a:r>
            <a:r>
              <a:rPr lang="en-US" dirty="0"/>
              <a:t>shared</a:t>
            </a:r>
            <a:r>
              <a:rPr lang="en-US" b="0" dirty="0"/>
              <a:t>* between STAs. </a:t>
            </a:r>
          </a:p>
          <a:p>
            <a:pPr lvl="1">
              <a:buFont typeface="Arial" panose="020B0604020202020204" pitchFamily="34" charset="0"/>
              <a:buChar char="•"/>
            </a:pPr>
            <a:r>
              <a:rPr lang="en-US" dirty="0"/>
              <a:t>c) </a:t>
            </a:r>
            <a:r>
              <a:rPr lang="en-US" b="0" dirty="0"/>
              <a:t>16 + 9us * </a:t>
            </a:r>
            <a:r>
              <a:rPr lang="en-US" b="0" dirty="0" err="1"/>
              <a:t>CWmin</a:t>
            </a:r>
            <a:r>
              <a:rPr lang="en-US" b="0" dirty="0"/>
              <a:t>/2 is some kind of upper bound for lightly loaded networks only.</a:t>
            </a:r>
          </a:p>
          <a:p>
            <a:pPr>
              <a:buFont typeface="Arial" panose="020B0604020202020204" pitchFamily="34" charset="0"/>
              <a:buChar char="•"/>
            </a:pPr>
            <a:r>
              <a:rPr lang="en-US" dirty="0"/>
              <a:t>However, this simple model allows for a simple impact evaluation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52624245-2B39-48FF-A063-AC6A9DFE572F}"/>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21B4BF81-0F87-4E61-A381-9B15AB7E0ED8}"/>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67204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B040-9831-4E91-9B94-AF188D8059B2}"/>
              </a:ext>
            </a:extLst>
          </p:cNvPr>
          <p:cNvSpPr>
            <a:spLocks noGrp="1"/>
          </p:cNvSpPr>
          <p:nvPr>
            <p:ph type="title"/>
          </p:nvPr>
        </p:nvSpPr>
        <p:spPr/>
        <p:txBody>
          <a:bodyPr/>
          <a:lstStyle/>
          <a:p>
            <a:r>
              <a:rPr lang="en-US" dirty="0"/>
              <a:t>How delayed is the next voice packet?</a:t>
            </a:r>
          </a:p>
        </p:txBody>
      </p:sp>
      <p:sp>
        <p:nvSpPr>
          <p:cNvPr id="3" name="Content Placeholder 2">
            <a:extLst>
              <a:ext uri="{FF2B5EF4-FFF2-40B4-BE49-F238E27FC236}">
                <a16:creationId xmlns:a16="http://schemas.microsoft.com/office/drawing/2014/main"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a:t>If 2 STAs have a voice packet to send, and one wins the medium access:</a:t>
            </a:r>
          </a:p>
          <a:p>
            <a:pPr lvl="1">
              <a:buFont typeface="Arial" panose="020B0604020202020204" pitchFamily="34" charset="0"/>
              <a:buChar char="•"/>
            </a:pPr>
            <a:r>
              <a:rPr lang="en-US" dirty="0"/>
              <a:t>STA2 may have to wait about 280 µs (then has 87% chance of getting the next airtime slot)</a:t>
            </a:r>
          </a:p>
          <a:p>
            <a:pPr lvl="1">
              <a:buFont typeface="Arial" panose="020B0604020202020204" pitchFamily="34" charset="0"/>
              <a:buChar char="•"/>
            </a:pPr>
            <a:r>
              <a:rPr lang="en-US" dirty="0"/>
              <a:t>If  STA1 is permitted to fill its AC_VO TXOP with other AC traffic, now STA2 may to wait about 1840 µs (then has 87% chance of getting the next airtime slot)</a:t>
            </a:r>
          </a:p>
          <a:p>
            <a:pPr>
              <a:buFont typeface="Arial" panose="020B0604020202020204" pitchFamily="34" charset="0"/>
              <a:buChar char="•"/>
            </a:pPr>
            <a:r>
              <a:rPr lang="en-US" dirty="0"/>
              <a:t>Allowing upper AC hijacking can multiply wait time by close to 7!</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52624245-2B39-48FF-A063-AC6A9DFE572F}"/>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21B4BF81-0F87-4E61-A381-9B15AB7E0ED8}"/>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39411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CDA7-4BE4-41A6-8823-BED2DF3C514D}"/>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id="{786C7F62-5657-4E22-86F8-E317F6B4769B}"/>
              </a:ext>
            </a:extLst>
          </p:cNvPr>
          <p:cNvSpPr>
            <a:spLocks noGrp="1"/>
          </p:cNvSpPr>
          <p:nvPr>
            <p:ph idx="1"/>
          </p:nvPr>
        </p:nvSpPr>
        <p:spPr/>
        <p:txBody>
          <a:bodyPr/>
          <a:lstStyle/>
          <a:p>
            <a:pPr>
              <a:buFont typeface="Arial" panose="020B0604020202020204" pitchFamily="34" charset="0"/>
              <a:buChar char="•"/>
            </a:pPr>
            <a:r>
              <a:rPr lang="en-US" dirty="0"/>
              <a:t>Delaying a single packet may seem insignificant</a:t>
            </a:r>
          </a:p>
          <a:p>
            <a:pPr lvl="1">
              <a:buFont typeface="Arial" panose="020B0604020202020204" pitchFamily="34" charset="0"/>
              <a:buChar char="•"/>
            </a:pPr>
            <a:r>
              <a:rPr lang="en-US" dirty="0"/>
              <a:t>That BE packet will need to be sent sooner or later anyway</a:t>
            </a:r>
          </a:p>
          <a:p>
            <a:pPr>
              <a:buFont typeface="Arial" panose="020B0604020202020204" pitchFamily="34" charset="0"/>
              <a:buChar char="•"/>
            </a:pPr>
            <a:r>
              <a:rPr lang="en-US" dirty="0"/>
              <a:t>However, Voice is real time</a:t>
            </a:r>
          </a:p>
          <a:p>
            <a:pPr lvl="1">
              <a:buFont typeface="Arial" panose="020B0604020202020204" pitchFamily="34" charset="0"/>
              <a:buChar char="•"/>
            </a:pPr>
            <a:r>
              <a:rPr lang="en-US" dirty="0"/>
              <a:t>Packets are timestamped</a:t>
            </a:r>
          </a:p>
          <a:p>
            <a:pPr lvl="1">
              <a:buFont typeface="Arial" panose="020B0604020202020204" pitchFamily="34" charset="0"/>
              <a:buChar char="•"/>
            </a:pPr>
            <a:r>
              <a:rPr lang="en-US" dirty="0"/>
              <a:t>In most networks, a ‘next packet’ delayed by more than 30 </a:t>
            </a:r>
            <a:r>
              <a:rPr lang="en-US" dirty="0" err="1"/>
              <a:t>ms</a:t>
            </a:r>
            <a:r>
              <a:rPr lang="en-US" dirty="0"/>
              <a:t> (compared to the previous packet timestamp) is discarded</a:t>
            </a:r>
          </a:p>
          <a:p>
            <a:pPr lvl="1">
              <a:buFont typeface="Arial" panose="020B0604020202020204" pitchFamily="34" charset="0"/>
              <a:buChar char="•"/>
            </a:pPr>
            <a:r>
              <a:rPr lang="en-US" dirty="0"/>
              <a:t>Each STA with VoIP packet coming into its transmission buffer must be given a high opportunity to be sent fast</a:t>
            </a:r>
          </a:p>
          <a:p>
            <a:pPr lvl="1">
              <a:buFont typeface="Arial" panose="020B0604020202020204" pitchFamily="34" charset="0"/>
              <a:buChar char="•"/>
            </a:pPr>
            <a:r>
              <a:rPr lang="en-US" dirty="0"/>
              <a:t>A voice packet will come into the buffer every 20 </a:t>
            </a:r>
            <a:r>
              <a:rPr lang="en-US" dirty="0" err="1"/>
              <a:t>ms</a:t>
            </a:r>
            <a:endParaRPr lang="en-US" dirty="0"/>
          </a:p>
        </p:txBody>
      </p:sp>
      <p:sp>
        <p:nvSpPr>
          <p:cNvPr id="4" name="Slide Number Placeholder 3">
            <a:extLst>
              <a:ext uri="{FF2B5EF4-FFF2-40B4-BE49-F238E27FC236}">
                <a16:creationId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268BEF5B-232D-4531-B83A-986078F5E26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1A38385D-FBAF-45E6-AD73-4F0C39C6657C}"/>
              </a:ext>
            </a:extLst>
          </p:cNvPr>
          <p:cNvSpPr>
            <a:spLocks noGrp="1"/>
          </p:cNvSpPr>
          <p:nvPr>
            <p:ph type="dt" idx="15"/>
          </p:nvPr>
        </p:nvSpPr>
        <p:spPr/>
        <p:txBody>
          <a:bodyPr/>
          <a:lstStyle/>
          <a:p>
            <a:r>
              <a:rPr lang="en-US" dirty="0"/>
              <a:t>September 2018</a:t>
            </a:r>
            <a:endParaRPr lang="en-GB" dirty="0"/>
          </a:p>
        </p:txBody>
      </p:sp>
      <p:sp>
        <p:nvSpPr>
          <p:cNvPr id="7" name="Oval 6"/>
          <p:cNvSpPr/>
          <p:nvPr/>
        </p:nvSpPr>
        <p:spPr bwMode="auto">
          <a:xfrm rot="16200000">
            <a:off x="2279118" y="59499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8" name="Straight Arrow Connector 7"/>
          <p:cNvCxnSpPr/>
          <p:nvPr/>
        </p:nvCxnSpPr>
        <p:spPr bwMode="auto">
          <a:xfrm flipV="1">
            <a:off x="1733726" y="5969000"/>
            <a:ext cx="4463874" cy="7889"/>
          </a:xfrm>
          <a:prstGeom prst="straightConnector1">
            <a:avLst/>
          </a:prstGeom>
          <a:solidFill>
            <a:srgbClr val="00B8FF"/>
          </a:solidFill>
          <a:ln w="9525" cap="flat" cmpd="sng" algn="ctr">
            <a:solidFill>
              <a:schemeClr val="tx1"/>
            </a:solidFill>
            <a:prstDash val="sysDot"/>
            <a:round/>
            <a:headEnd type="none" w="med" len="med"/>
            <a:tailEnd type="triangle"/>
          </a:ln>
          <a:effectLst/>
        </p:spPr>
      </p:cxnSp>
      <p:sp>
        <p:nvSpPr>
          <p:cNvPr id="10" name="Oval 9"/>
          <p:cNvSpPr/>
          <p:nvPr/>
        </p:nvSpPr>
        <p:spPr bwMode="auto">
          <a:xfrm rot="16200000">
            <a:off x="5136618" y="59372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1" name="Picture 50" descr="Wireless_Modem-Gateway"/>
          <p:cNvPicPr>
            <a:picLocks noChangeAspect="1" noChangeArrowheads="1"/>
          </p:cNvPicPr>
          <p:nvPr/>
        </p:nvPicPr>
        <p:blipFill>
          <a:blip r:embed="rId2" cstate="print"/>
          <a:srcRect/>
          <a:stretch>
            <a:fillRect/>
          </a:stretch>
        </p:blipFill>
        <p:spPr bwMode="auto">
          <a:xfrm>
            <a:off x="1354139" y="5637212"/>
            <a:ext cx="228542" cy="549276"/>
          </a:xfrm>
          <a:prstGeom prst="rect">
            <a:avLst/>
          </a:prstGeom>
          <a:noFill/>
        </p:spPr>
      </p:pic>
      <p:sp>
        <p:nvSpPr>
          <p:cNvPr id="12" name="TextBox 11"/>
          <p:cNvSpPr txBox="1"/>
          <p:nvPr/>
        </p:nvSpPr>
        <p:spPr>
          <a:xfrm>
            <a:off x="2600325" y="5972175"/>
            <a:ext cx="2427268" cy="276999"/>
          </a:xfrm>
          <a:prstGeom prst="rect">
            <a:avLst/>
          </a:prstGeom>
          <a:noFill/>
        </p:spPr>
        <p:txBody>
          <a:bodyPr wrap="none" rtlCol="0">
            <a:spAutoFit/>
          </a:bodyPr>
          <a:lstStyle/>
          <a:p>
            <a:r>
              <a:rPr lang="en-US" sz="1200" dirty="0">
                <a:solidFill>
                  <a:schemeClr val="tx1"/>
                </a:solidFill>
              </a:rPr>
              <a:t>time </a:t>
            </a:r>
            <a:r>
              <a:rPr lang="en-US" sz="1200">
                <a:solidFill>
                  <a:schemeClr val="tx1"/>
                </a:solidFill>
              </a:rPr>
              <a:t>budget </a:t>
            </a:r>
            <a:r>
              <a:rPr lang="en-US" sz="1200" dirty="0" err="1">
                <a:solidFill>
                  <a:schemeClr val="tx1"/>
                </a:solidFill>
              </a:rPr>
              <a:t>b</a:t>
            </a:r>
            <a:r>
              <a:rPr lang="en-US" sz="1200">
                <a:solidFill>
                  <a:schemeClr val="tx1"/>
                </a:solidFill>
              </a:rPr>
              <a:t>etween </a:t>
            </a:r>
            <a:r>
              <a:rPr lang="en-US" sz="1200" dirty="0">
                <a:solidFill>
                  <a:schemeClr val="tx1"/>
                </a:solidFill>
              </a:rPr>
              <a:t>packets: 20 </a:t>
            </a:r>
            <a:r>
              <a:rPr lang="en-US" sz="1200" dirty="0" err="1">
                <a:solidFill>
                  <a:schemeClr val="tx1"/>
                </a:solidFill>
              </a:rPr>
              <a:t>ms</a:t>
            </a:r>
            <a:endParaRPr lang="en-US" sz="1200" dirty="0">
              <a:solidFill>
                <a:schemeClr val="tx1"/>
              </a:solidFill>
            </a:endParaRPr>
          </a:p>
        </p:txBody>
      </p:sp>
    </p:spTree>
    <p:extLst>
      <p:ext uri="{BB962C8B-B14F-4D97-AF65-F5344CB8AC3E}">
        <p14:creationId xmlns:p14="http://schemas.microsoft.com/office/powerpoint/2010/main" val="385148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CDA7-4BE4-41A6-8823-BED2DF3C514D}"/>
              </a:ext>
            </a:extLst>
          </p:cNvPr>
          <p:cNvSpPr>
            <a:spLocks noGrp="1"/>
          </p:cNvSpPr>
          <p:nvPr>
            <p:ph type="title"/>
          </p:nvPr>
        </p:nvSpPr>
        <p:spPr/>
        <p:txBody>
          <a:bodyPr/>
          <a:lstStyle/>
          <a:p>
            <a:r>
              <a:rPr lang="en-US" dirty="0"/>
              <a:t>How Many voice calls can my cell support?</a:t>
            </a:r>
          </a:p>
        </p:txBody>
      </p:sp>
      <p:sp>
        <p:nvSpPr>
          <p:cNvPr id="3" name="Content Placeholder 2">
            <a:extLst>
              <a:ext uri="{FF2B5EF4-FFF2-40B4-BE49-F238E27FC236}">
                <a16:creationId xmlns:a16="http://schemas.microsoft.com/office/drawing/2014/main" id="{786C7F62-5657-4E22-86F8-E317F6B4769B}"/>
              </a:ext>
            </a:extLst>
          </p:cNvPr>
          <p:cNvSpPr>
            <a:spLocks noGrp="1"/>
          </p:cNvSpPr>
          <p:nvPr>
            <p:ph idx="1"/>
          </p:nvPr>
        </p:nvSpPr>
        <p:spPr/>
        <p:txBody>
          <a:bodyPr/>
          <a:lstStyle/>
          <a:p>
            <a:pPr>
              <a:buFont typeface="Arial" panose="020B0604020202020204" pitchFamily="34" charset="0"/>
              <a:buChar char="•"/>
            </a:pPr>
            <a:r>
              <a:rPr lang="en-US" dirty="0"/>
              <a:t>With AC_VO offered a differentiated service (current method)</a:t>
            </a:r>
          </a:p>
          <a:p>
            <a:pPr lvl="1">
              <a:buFont typeface="Arial" panose="020B0604020202020204" pitchFamily="34" charset="0"/>
              <a:buChar char="•"/>
            </a:pPr>
            <a:r>
              <a:rPr lang="en-US" dirty="0"/>
              <a:t>279.5 µs  between voice packets with 87% access chance seems to indicate support for a large number (107 packets per 30 </a:t>
            </a:r>
            <a:r>
              <a:rPr lang="en-US" dirty="0" err="1"/>
              <a:t>ms</a:t>
            </a:r>
            <a:r>
              <a:rPr lang="en-US" dirty="0"/>
              <a:t>!)</a:t>
            </a:r>
          </a:p>
          <a:p>
            <a:pPr lvl="1">
              <a:buFont typeface="Arial" panose="020B0604020202020204" pitchFamily="34" charset="0"/>
              <a:buChar char="•"/>
            </a:pPr>
            <a:r>
              <a:rPr lang="en-US" dirty="0"/>
              <a:t>In fact, overhead (beacon and others) reduces the available airtime</a:t>
            </a:r>
          </a:p>
          <a:p>
            <a:pPr lvl="1">
              <a:buFont typeface="Arial" panose="020B0604020202020204" pitchFamily="34" charset="0"/>
              <a:buChar char="•"/>
            </a:pPr>
            <a:r>
              <a:rPr lang="en-US" dirty="0"/>
              <a:t>A single STA sends 1 VoIP packet every 20 </a:t>
            </a:r>
            <a:r>
              <a:rPr lang="en-US" dirty="0" err="1"/>
              <a:t>ms</a:t>
            </a:r>
            <a:endParaRPr lang="en-US" dirty="0"/>
          </a:p>
          <a:p>
            <a:pPr lvl="1">
              <a:buFont typeface="Arial" panose="020B0604020202020204" pitchFamily="34" charset="0"/>
              <a:buChar char="•"/>
            </a:pPr>
            <a:r>
              <a:rPr lang="en-US" dirty="0"/>
              <a:t>AC_BE access chances and collision chances follow a standard Poisson distribution</a:t>
            </a:r>
          </a:p>
          <a:p>
            <a:pPr lvl="1">
              <a:buFont typeface="Arial" panose="020B0604020202020204" pitchFamily="34" charset="0"/>
              <a:buChar char="•"/>
            </a:pPr>
            <a:r>
              <a:rPr lang="en-US" dirty="0"/>
              <a:t>Common designs call for 20 to 25 active calls per cell</a:t>
            </a:r>
          </a:p>
        </p:txBody>
      </p:sp>
      <p:sp>
        <p:nvSpPr>
          <p:cNvPr id="4" name="Slide Number Placeholder 3">
            <a:extLst>
              <a:ext uri="{FF2B5EF4-FFF2-40B4-BE49-F238E27FC236}">
                <a16:creationId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268BEF5B-232D-4531-B83A-986078F5E26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1A38385D-FBAF-45E6-AD73-4F0C39C6657C}"/>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158322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a:t>September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a:t>Jerome Henry, Cisco</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discusses CID 1195 of LB 232, and suggests a different solution from 18/810r1.</a:t>
            </a:r>
          </a:p>
          <a:p>
            <a:pPr lvl="1">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Instead of allowing any AC to borrow the TXOP time of any other AC, only allow a higher AC to borrow TXOP time from a lower AC</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extLst>
      <p:ext uri="{BB962C8B-B14F-4D97-AF65-F5344CB8AC3E}">
        <p14:creationId xmlns:p14="http://schemas.microsoft.com/office/powerpoint/2010/main" val="67151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CDA7-4BE4-41A6-8823-BED2DF3C514D}"/>
              </a:ext>
            </a:extLst>
          </p:cNvPr>
          <p:cNvSpPr>
            <a:spLocks noGrp="1"/>
          </p:cNvSpPr>
          <p:nvPr>
            <p:ph type="title"/>
          </p:nvPr>
        </p:nvSpPr>
        <p:spPr/>
        <p:txBody>
          <a:bodyPr/>
          <a:lstStyle/>
          <a:p>
            <a:r>
              <a:rPr lang="en-US" dirty="0"/>
              <a:t>How Many voice calls can my cell support?</a:t>
            </a:r>
          </a:p>
        </p:txBody>
      </p:sp>
      <p:sp>
        <p:nvSpPr>
          <p:cNvPr id="3" name="Content Placeholder 2">
            <a:extLst>
              <a:ext uri="{FF2B5EF4-FFF2-40B4-BE49-F238E27FC236}">
                <a16:creationId xmlns:a16="http://schemas.microsoft.com/office/drawing/2014/main" id="{786C7F62-5657-4E22-86F8-E317F6B4769B}"/>
              </a:ext>
            </a:extLst>
          </p:cNvPr>
          <p:cNvSpPr>
            <a:spLocks noGrp="1"/>
          </p:cNvSpPr>
          <p:nvPr>
            <p:ph idx="1"/>
          </p:nvPr>
        </p:nvSpPr>
        <p:spPr>
          <a:xfrm>
            <a:off x="685800" y="1981200"/>
            <a:ext cx="8086725" cy="4113213"/>
          </a:xfrm>
        </p:spPr>
        <p:txBody>
          <a:bodyPr/>
          <a:lstStyle/>
          <a:p>
            <a:pPr>
              <a:buFont typeface="Arial" panose="020B0604020202020204" pitchFamily="34" charset="0"/>
              <a:buChar char="•"/>
            </a:pPr>
            <a:r>
              <a:rPr lang="en-US" dirty="0"/>
              <a:t>If lower AC piggy back within an AC_VO</a:t>
            </a:r>
          </a:p>
          <a:p>
            <a:pPr lvl="1">
              <a:buFont typeface="Arial" panose="020B0604020202020204" pitchFamily="34" charset="0"/>
              <a:buChar char="•"/>
            </a:pPr>
            <a:r>
              <a:rPr lang="en-US" dirty="0"/>
              <a:t>A single AC_VO burst now occupies 1842.4 µs</a:t>
            </a:r>
          </a:p>
          <a:p>
            <a:pPr lvl="1">
              <a:buFont typeface="Arial" panose="020B0604020202020204" pitchFamily="34" charset="0"/>
              <a:buChar char="•"/>
            </a:pPr>
            <a:r>
              <a:rPr lang="en-US" dirty="0"/>
              <a:t>A contending AC_VO STA may need to wait 1890 µs (1842.4+47.5), then contends with 87% chances to transmit (against AC_BE)</a:t>
            </a:r>
          </a:p>
          <a:p>
            <a:pPr lvl="1">
              <a:buFont typeface="Arial" panose="020B0604020202020204" pitchFamily="34" charset="0"/>
              <a:buChar char="•"/>
            </a:pPr>
            <a:r>
              <a:rPr lang="en-US" dirty="0"/>
              <a:t>But even in perfect conditions (no AC_BE win, no overhead [beacons etc.]), 16 calls saturate the 30 </a:t>
            </a:r>
            <a:r>
              <a:rPr lang="en-US" dirty="0" err="1"/>
              <a:t>ms</a:t>
            </a:r>
            <a:r>
              <a:rPr lang="en-US" dirty="0"/>
              <a:t> airtime space</a:t>
            </a:r>
          </a:p>
          <a:p>
            <a:pPr lvl="1">
              <a:buFont typeface="Arial" panose="020B0604020202020204" pitchFamily="34" charset="0"/>
              <a:buChar char="•"/>
            </a:pPr>
            <a:r>
              <a:rPr lang="en-US" dirty="0"/>
              <a:t>But a single STA sends one packet every 20 </a:t>
            </a:r>
            <a:r>
              <a:rPr lang="en-US" dirty="0" err="1"/>
              <a:t>ms</a:t>
            </a:r>
            <a:r>
              <a:rPr lang="en-US" dirty="0"/>
              <a:t>, there is only space for 10 calls within that space</a:t>
            </a:r>
          </a:p>
          <a:p>
            <a:pPr lvl="1">
              <a:buFont typeface="Arial" panose="020B0604020202020204" pitchFamily="34" charset="0"/>
              <a:buChar char="•"/>
            </a:pPr>
            <a:r>
              <a:rPr lang="en-US" dirty="0"/>
              <a:t>We are back to the VoIP efficiency of 802.11b (10 calls max)</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268BEF5B-232D-4531-B83A-986078F5E26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1A38385D-FBAF-45E6-AD73-4F0C39C6657C}"/>
              </a:ext>
            </a:extLst>
          </p:cNvPr>
          <p:cNvSpPr>
            <a:spLocks noGrp="1"/>
          </p:cNvSpPr>
          <p:nvPr>
            <p:ph type="dt" idx="15"/>
          </p:nvPr>
        </p:nvSpPr>
        <p:spPr/>
        <p:txBody>
          <a:bodyPr/>
          <a:lstStyle/>
          <a:p>
            <a:r>
              <a:rPr lang="en-US" dirty="0"/>
              <a:t>September 2018</a:t>
            </a:r>
            <a:endParaRPr lang="en-GB" dirty="0"/>
          </a:p>
        </p:txBody>
      </p:sp>
      <p:pic>
        <p:nvPicPr>
          <p:cNvPr id="7" name="Picture 50" descr="Wireless_Modem-Gateway"/>
          <p:cNvPicPr>
            <a:picLocks noChangeAspect="1" noChangeArrowheads="1"/>
          </p:cNvPicPr>
          <p:nvPr/>
        </p:nvPicPr>
        <p:blipFill>
          <a:blip r:embed="rId2" cstate="print"/>
          <a:srcRect/>
          <a:stretch>
            <a:fillRect/>
          </a:stretch>
        </p:blipFill>
        <p:spPr bwMode="auto">
          <a:xfrm>
            <a:off x="1316969" y="5419144"/>
            <a:ext cx="228542" cy="549276"/>
          </a:xfrm>
          <a:prstGeom prst="rect">
            <a:avLst/>
          </a:prstGeom>
          <a:noFill/>
        </p:spPr>
      </p:pic>
      <p:pic>
        <p:nvPicPr>
          <p:cNvPr id="8" name="Picture 50" descr="Wireless_Modem-Gateway"/>
          <p:cNvPicPr>
            <a:picLocks noChangeAspect="1" noChangeArrowheads="1"/>
          </p:cNvPicPr>
          <p:nvPr/>
        </p:nvPicPr>
        <p:blipFill>
          <a:blip r:embed="rId2" cstate="print"/>
          <a:srcRect/>
          <a:stretch>
            <a:fillRect/>
          </a:stretch>
        </p:blipFill>
        <p:spPr bwMode="auto">
          <a:xfrm>
            <a:off x="1562612" y="5410694"/>
            <a:ext cx="228542" cy="549276"/>
          </a:xfrm>
          <a:prstGeom prst="rect">
            <a:avLst/>
          </a:prstGeom>
          <a:noFill/>
        </p:spPr>
      </p:pic>
      <p:pic>
        <p:nvPicPr>
          <p:cNvPr id="9" name="Picture 50" descr="Wireless_Modem-Gateway"/>
          <p:cNvPicPr>
            <a:picLocks noChangeAspect="1" noChangeArrowheads="1"/>
          </p:cNvPicPr>
          <p:nvPr/>
        </p:nvPicPr>
        <p:blipFill>
          <a:blip r:embed="rId2" cstate="print"/>
          <a:srcRect/>
          <a:stretch>
            <a:fillRect/>
          </a:stretch>
        </p:blipFill>
        <p:spPr bwMode="auto">
          <a:xfrm>
            <a:off x="1808085" y="5415242"/>
            <a:ext cx="228542" cy="549276"/>
          </a:xfrm>
          <a:prstGeom prst="rect">
            <a:avLst/>
          </a:prstGeom>
          <a:noFill/>
        </p:spPr>
      </p:pic>
      <p:pic>
        <p:nvPicPr>
          <p:cNvPr id="10" name="Picture 50" descr="Wireless_Modem-Gateway"/>
          <p:cNvPicPr>
            <a:picLocks noChangeAspect="1" noChangeArrowheads="1"/>
          </p:cNvPicPr>
          <p:nvPr/>
        </p:nvPicPr>
        <p:blipFill>
          <a:blip r:embed="rId2" cstate="print"/>
          <a:srcRect/>
          <a:stretch>
            <a:fillRect/>
          </a:stretch>
        </p:blipFill>
        <p:spPr bwMode="auto">
          <a:xfrm>
            <a:off x="2045219" y="5416479"/>
            <a:ext cx="228542" cy="549276"/>
          </a:xfrm>
          <a:prstGeom prst="rect">
            <a:avLst/>
          </a:prstGeom>
          <a:noFill/>
        </p:spPr>
      </p:pic>
      <p:pic>
        <p:nvPicPr>
          <p:cNvPr id="11" name="Picture 50" descr="Wireless_Modem-Gateway"/>
          <p:cNvPicPr>
            <a:picLocks noChangeAspect="1" noChangeArrowheads="1"/>
          </p:cNvPicPr>
          <p:nvPr/>
        </p:nvPicPr>
        <p:blipFill>
          <a:blip r:embed="rId2" cstate="print"/>
          <a:srcRect/>
          <a:stretch>
            <a:fillRect/>
          </a:stretch>
        </p:blipFill>
        <p:spPr bwMode="auto">
          <a:xfrm>
            <a:off x="2275995" y="5415464"/>
            <a:ext cx="228542" cy="549276"/>
          </a:xfrm>
          <a:prstGeom prst="rect">
            <a:avLst/>
          </a:prstGeom>
          <a:noFill/>
        </p:spPr>
      </p:pic>
      <p:pic>
        <p:nvPicPr>
          <p:cNvPr id="12" name="Picture 50" descr="Wireless_Modem-Gateway"/>
          <p:cNvPicPr>
            <a:picLocks noChangeAspect="1" noChangeArrowheads="1"/>
          </p:cNvPicPr>
          <p:nvPr/>
        </p:nvPicPr>
        <p:blipFill>
          <a:blip r:embed="rId2" cstate="print"/>
          <a:srcRect/>
          <a:stretch>
            <a:fillRect/>
          </a:stretch>
        </p:blipFill>
        <p:spPr bwMode="auto">
          <a:xfrm>
            <a:off x="2514034" y="5427445"/>
            <a:ext cx="228542" cy="549276"/>
          </a:xfrm>
          <a:prstGeom prst="rect">
            <a:avLst/>
          </a:prstGeom>
          <a:noFill/>
        </p:spPr>
      </p:pic>
      <p:pic>
        <p:nvPicPr>
          <p:cNvPr id="13" name="Picture 50" descr="Wireless_Modem-Gateway"/>
          <p:cNvPicPr>
            <a:picLocks noChangeAspect="1" noChangeArrowheads="1"/>
          </p:cNvPicPr>
          <p:nvPr/>
        </p:nvPicPr>
        <p:blipFill>
          <a:blip r:embed="rId2" cstate="print"/>
          <a:srcRect/>
          <a:stretch>
            <a:fillRect/>
          </a:stretch>
        </p:blipFill>
        <p:spPr bwMode="auto">
          <a:xfrm>
            <a:off x="2755511" y="5417720"/>
            <a:ext cx="228542" cy="549276"/>
          </a:xfrm>
          <a:prstGeom prst="rect">
            <a:avLst/>
          </a:prstGeom>
          <a:noFill/>
        </p:spPr>
      </p:pic>
      <p:pic>
        <p:nvPicPr>
          <p:cNvPr id="14" name="Picture 50" descr="Wireless_Modem-Gateway"/>
          <p:cNvPicPr>
            <a:picLocks noChangeAspect="1" noChangeArrowheads="1"/>
          </p:cNvPicPr>
          <p:nvPr/>
        </p:nvPicPr>
        <p:blipFill>
          <a:blip r:embed="rId2" cstate="print"/>
          <a:srcRect/>
          <a:stretch>
            <a:fillRect/>
          </a:stretch>
        </p:blipFill>
        <p:spPr bwMode="auto">
          <a:xfrm>
            <a:off x="3001154" y="5409270"/>
            <a:ext cx="228542" cy="549276"/>
          </a:xfrm>
          <a:prstGeom prst="rect">
            <a:avLst/>
          </a:prstGeom>
          <a:noFill/>
        </p:spPr>
      </p:pic>
      <p:pic>
        <p:nvPicPr>
          <p:cNvPr id="15" name="Picture 50" descr="Wireless_Modem-Gateway"/>
          <p:cNvPicPr>
            <a:picLocks noChangeAspect="1" noChangeArrowheads="1"/>
          </p:cNvPicPr>
          <p:nvPr/>
        </p:nvPicPr>
        <p:blipFill>
          <a:blip r:embed="rId2" cstate="print"/>
          <a:srcRect/>
          <a:stretch>
            <a:fillRect/>
          </a:stretch>
        </p:blipFill>
        <p:spPr bwMode="auto">
          <a:xfrm>
            <a:off x="3246627" y="5413818"/>
            <a:ext cx="228542" cy="549276"/>
          </a:xfrm>
          <a:prstGeom prst="rect">
            <a:avLst/>
          </a:prstGeom>
          <a:noFill/>
        </p:spPr>
      </p:pic>
      <p:pic>
        <p:nvPicPr>
          <p:cNvPr id="16" name="Picture 50" descr="Wireless_Modem-Gateway"/>
          <p:cNvPicPr>
            <a:picLocks noChangeAspect="1" noChangeArrowheads="1"/>
          </p:cNvPicPr>
          <p:nvPr/>
        </p:nvPicPr>
        <p:blipFill>
          <a:blip r:embed="rId2" cstate="print"/>
          <a:srcRect/>
          <a:stretch>
            <a:fillRect/>
          </a:stretch>
        </p:blipFill>
        <p:spPr bwMode="auto">
          <a:xfrm>
            <a:off x="3483761" y="5415055"/>
            <a:ext cx="228542" cy="549276"/>
          </a:xfrm>
          <a:prstGeom prst="rect">
            <a:avLst/>
          </a:prstGeom>
          <a:noFill/>
        </p:spPr>
      </p:pic>
      <p:pic>
        <p:nvPicPr>
          <p:cNvPr id="17" name="Picture 50" descr="Wireless_Modem-Gateway"/>
          <p:cNvPicPr>
            <a:picLocks noChangeAspect="1" noChangeArrowheads="1"/>
          </p:cNvPicPr>
          <p:nvPr/>
        </p:nvPicPr>
        <p:blipFill>
          <a:blip r:embed="rId2" cstate="print"/>
          <a:srcRect/>
          <a:stretch>
            <a:fillRect/>
          </a:stretch>
        </p:blipFill>
        <p:spPr bwMode="auto">
          <a:xfrm>
            <a:off x="3714537" y="5414040"/>
            <a:ext cx="228542" cy="549276"/>
          </a:xfrm>
          <a:prstGeom prst="rect">
            <a:avLst/>
          </a:prstGeom>
          <a:noFill/>
        </p:spPr>
      </p:pic>
      <p:pic>
        <p:nvPicPr>
          <p:cNvPr id="18" name="Picture 50" descr="Wireless_Modem-Gateway"/>
          <p:cNvPicPr>
            <a:picLocks noChangeAspect="1" noChangeArrowheads="1"/>
          </p:cNvPicPr>
          <p:nvPr/>
        </p:nvPicPr>
        <p:blipFill>
          <a:blip r:embed="rId2" cstate="print"/>
          <a:srcRect/>
          <a:stretch>
            <a:fillRect/>
          </a:stretch>
        </p:blipFill>
        <p:spPr bwMode="auto">
          <a:xfrm>
            <a:off x="3952576" y="5426021"/>
            <a:ext cx="228542" cy="549276"/>
          </a:xfrm>
          <a:prstGeom prst="rect">
            <a:avLst/>
          </a:prstGeom>
          <a:noFill/>
        </p:spPr>
      </p:pic>
      <p:pic>
        <p:nvPicPr>
          <p:cNvPr id="19" name="Picture 50" descr="Wireless_Modem-Gateway"/>
          <p:cNvPicPr>
            <a:picLocks noChangeAspect="1" noChangeArrowheads="1"/>
          </p:cNvPicPr>
          <p:nvPr/>
        </p:nvPicPr>
        <p:blipFill>
          <a:blip r:embed="rId2" cstate="print"/>
          <a:srcRect/>
          <a:stretch>
            <a:fillRect/>
          </a:stretch>
        </p:blipFill>
        <p:spPr bwMode="auto">
          <a:xfrm>
            <a:off x="4185507" y="5420568"/>
            <a:ext cx="228542" cy="549276"/>
          </a:xfrm>
          <a:prstGeom prst="rect">
            <a:avLst/>
          </a:prstGeom>
          <a:noFill/>
        </p:spPr>
      </p:pic>
      <p:pic>
        <p:nvPicPr>
          <p:cNvPr id="20" name="Picture 50" descr="Wireless_Modem-Gateway"/>
          <p:cNvPicPr>
            <a:picLocks noChangeAspect="1" noChangeArrowheads="1"/>
          </p:cNvPicPr>
          <p:nvPr/>
        </p:nvPicPr>
        <p:blipFill>
          <a:blip r:embed="rId2" cstate="print"/>
          <a:srcRect/>
          <a:stretch>
            <a:fillRect/>
          </a:stretch>
        </p:blipFill>
        <p:spPr bwMode="auto">
          <a:xfrm>
            <a:off x="4431150" y="5412118"/>
            <a:ext cx="228542" cy="549276"/>
          </a:xfrm>
          <a:prstGeom prst="rect">
            <a:avLst/>
          </a:prstGeom>
          <a:noFill/>
        </p:spPr>
      </p:pic>
      <p:pic>
        <p:nvPicPr>
          <p:cNvPr id="21" name="Picture 50" descr="Wireless_Modem-Gateway"/>
          <p:cNvPicPr>
            <a:picLocks noChangeAspect="1" noChangeArrowheads="1"/>
          </p:cNvPicPr>
          <p:nvPr/>
        </p:nvPicPr>
        <p:blipFill>
          <a:blip r:embed="rId2" cstate="print"/>
          <a:srcRect/>
          <a:stretch>
            <a:fillRect/>
          </a:stretch>
        </p:blipFill>
        <p:spPr bwMode="auto">
          <a:xfrm>
            <a:off x="4676623" y="5416666"/>
            <a:ext cx="228542" cy="549276"/>
          </a:xfrm>
          <a:prstGeom prst="rect">
            <a:avLst/>
          </a:prstGeom>
          <a:noFill/>
        </p:spPr>
      </p:pic>
      <p:pic>
        <p:nvPicPr>
          <p:cNvPr id="22" name="Picture 50" descr="Wireless_Modem-Gateway"/>
          <p:cNvPicPr>
            <a:picLocks noChangeAspect="1" noChangeArrowheads="1"/>
          </p:cNvPicPr>
          <p:nvPr/>
        </p:nvPicPr>
        <p:blipFill>
          <a:blip r:embed="rId2" cstate="print"/>
          <a:srcRect/>
          <a:stretch>
            <a:fillRect/>
          </a:stretch>
        </p:blipFill>
        <p:spPr bwMode="auto">
          <a:xfrm>
            <a:off x="4913757" y="5417903"/>
            <a:ext cx="228542" cy="549276"/>
          </a:xfrm>
          <a:prstGeom prst="rect">
            <a:avLst/>
          </a:prstGeom>
          <a:noFill/>
        </p:spPr>
      </p:pic>
      <p:pic>
        <p:nvPicPr>
          <p:cNvPr id="23" name="Picture 50" descr="Wireless_Modem-Gateway"/>
          <p:cNvPicPr>
            <a:picLocks noChangeAspect="1" noChangeArrowheads="1"/>
          </p:cNvPicPr>
          <p:nvPr/>
        </p:nvPicPr>
        <p:blipFill>
          <a:blip r:embed="rId2" cstate="print"/>
          <a:srcRect/>
          <a:stretch>
            <a:fillRect/>
          </a:stretch>
        </p:blipFill>
        <p:spPr bwMode="auto">
          <a:xfrm>
            <a:off x="5144533" y="5416888"/>
            <a:ext cx="228542" cy="549276"/>
          </a:xfrm>
          <a:prstGeom prst="rect">
            <a:avLst/>
          </a:prstGeom>
          <a:noFill/>
        </p:spPr>
      </p:pic>
      <p:pic>
        <p:nvPicPr>
          <p:cNvPr id="24" name="Picture 50" descr="Wireless_Modem-Gateway"/>
          <p:cNvPicPr>
            <a:picLocks noChangeAspect="1" noChangeArrowheads="1"/>
          </p:cNvPicPr>
          <p:nvPr/>
        </p:nvPicPr>
        <p:blipFill>
          <a:blip r:embed="rId2" cstate="print"/>
          <a:srcRect/>
          <a:stretch>
            <a:fillRect/>
          </a:stretch>
        </p:blipFill>
        <p:spPr bwMode="auto">
          <a:xfrm>
            <a:off x="5382572" y="5428869"/>
            <a:ext cx="228542" cy="549276"/>
          </a:xfrm>
          <a:prstGeom prst="rect">
            <a:avLst/>
          </a:prstGeom>
          <a:noFill/>
        </p:spPr>
      </p:pic>
      <p:pic>
        <p:nvPicPr>
          <p:cNvPr id="25" name="Picture 50" descr="Wireless_Modem-Gateway"/>
          <p:cNvPicPr>
            <a:picLocks noChangeAspect="1" noChangeArrowheads="1"/>
          </p:cNvPicPr>
          <p:nvPr/>
        </p:nvPicPr>
        <p:blipFill>
          <a:blip r:embed="rId2" cstate="print"/>
          <a:srcRect/>
          <a:stretch>
            <a:fillRect/>
          </a:stretch>
        </p:blipFill>
        <p:spPr bwMode="auto">
          <a:xfrm>
            <a:off x="5619776" y="5423417"/>
            <a:ext cx="228542" cy="549276"/>
          </a:xfrm>
          <a:prstGeom prst="rect">
            <a:avLst/>
          </a:prstGeom>
          <a:noFill/>
        </p:spPr>
      </p:pic>
      <p:pic>
        <p:nvPicPr>
          <p:cNvPr id="26" name="Picture 50" descr="Wireless_Modem-Gateway"/>
          <p:cNvPicPr>
            <a:picLocks noChangeAspect="1" noChangeArrowheads="1"/>
          </p:cNvPicPr>
          <p:nvPr/>
        </p:nvPicPr>
        <p:blipFill>
          <a:blip r:embed="rId2" cstate="print"/>
          <a:srcRect/>
          <a:stretch>
            <a:fillRect/>
          </a:stretch>
        </p:blipFill>
        <p:spPr bwMode="auto">
          <a:xfrm>
            <a:off x="5865419" y="5414967"/>
            <a:ext cx="228542" cy="549276"/>
          </a:xfrm>
          <a:prstGeom prst="rect">
            <a:avLst/>
          </a:prstGeom>
          <a:noFill/>
        </p:spPr>
      </p:pic>
      <p:pic>
        <p:nvPicPr>
          <p:cNvPr id="27" name="Picture 50" descr="Wireless_Modem-Gateway"/>
          <p:cNvPicPr>
            <a:picLocks noChangeAspect="1" noChangeArrowheads="1"/>
          </p:cNvPicPr>
          <p:nvPr/>
        </p:nvPicPr>
        <p:blipFill>
          <a:blip r:embed="rId2" cstate="print"/>
          <a:srcRect/>
          <a:stretch>
            <a:fillRect/>
          </a:stretch>
        </p:blipFill>
        <p:spPr bwMode="auto">
          <a:xfrm>
            <a:off x="6110892" y="5419515"/>
            <a:ext cx="228542" cy="549276"/>
          </a:xfrm>
          <a:prstGeom prst="rect">
            <a:avLst/>
          </a:prstGeom>
          <a:noFill/>
        </p:spPr>
      </p:pic>
      <p:pic>
        <p:nvPicPr>
          <p:cNvPr id="28" name="Picture 50" descr="Wireless_Modem-Gateway"/>
          <p:cNvPicPr>
            <a:picLocks noChangeAspect="1" noChangeArrowheads="1"/>
          </p:cNvPicPr>
          <p:nvPr/>
        </p:nvPicPr>
        <p:blipFill>
          <a:blip r:embed="rId2" cstate="print"/>
          <a:srcRect/>
          <a:stretch>
            <a:fillRect/>
          </a:stretch>
        </p:blipFill>
        <p:spPr bwMode="auto">
          <a:xfrm>
            <a:off x="6348026" y="5420752"/>
            <a:ext cx="228542" cy="549276"/>
          </a:xfrm>
          <a:prstGeom prst="rect">
            <a:avLst/>
          </a:prstGeom>
          <a:noFill/>
        </p:spPr>
      </p:pic>
      <p:pic>
        <p:nvPicPr>
          <p:cNvPr id="29" name="Picture 50" descr="Wireless_Modem-Gateway"/>
          <p:cNvPicPr>
            <a:picLocks noChangeAspect="1" noChangeArrowheads="1"/>
          </p:cNvPicPr>
          <p:nvPr/>
        </p:nvPicPr>
        <p:blipFill>
          <a:blip r:embed="rId2" cstate="print"/>
          <a:srcRect/>
          <a:stretch>
            <a:fillRect/>
          </a:stretch>
        </p:blipFill>
        <p:spPr bwMode="auto">
          <a:xfrm>
            <a:off x="6578802" y="5419737"/>
            <a:ext cx="228542" cy="549276"/>
          </a:xfrm>
          <a:prstGeom prst="rect">
            <a:avLst/>
          </a:prstGeom>
          <a:noFill/>
        </p:spPr>
      </p:pic>
      <p:pic>
        <p:nvPicPr>
          <p:cNvPr id="30" name="Picture 50" descr="Wireless_Modem-Gateway"/>
          <p:cNvPicPr>
            <a:picLocks noChangeAspect="1" noChangeArrowheads="1"/>
          </p:cNvPicPr>
          <p:nvPr/>
        </p:nvPicPr>
        <p:blipFill>
          <a:blip r:embed="rId2" cstate="print"/>
          <a:srcRect/>
          <a:stretch>
            <a:fillRect/>
          </a:stretch>
        </p:blipFill>
        <p:spPr bwMode="auto">
          <a:xfrm>
            <a:off x="6816841" y="5431718"/>
            <a:ext cx="228542" cy="549276"/>
          </a:xfrm>
          <a:prstGeom prst="rect">
            <a:avLst/>
          </a:prstGeom>
          <a:noFill/>
        </p:spPr>
      </p:pic>
      <p:pic>
        <p:nvPicPr>
          <p:cNvPr id="31" name="Picture 50" descr="Wireless_Modem-Gateway"/>
          <p:cNvPicPr>
            <a:picLocks noChangeAspect="1" noChangeArrowheads="1"/>
          </p:cNvPicPr>
          <p:nvPr/>
        </p:nvPicPr>
        <p:blipFill>
          <a:blip r:embed="rId2" cstate="print"/>
          <a:srcRect/>
          <a:stretch>
            <a:fillRect/>
          </a:stretch>
        </p:blipFill>
        <p:spPr bwMode="auto">
          <a:xfrm>
            <a:off x="7062006" y="5425092"/>
            <a:ext cx="228542" cy="549276"/>
          </a:xfrm>
          <a:prstGeom prst="rect">
            <a:avLst/>
          </a:prstGeom>
          <a:noFill/>
        </p:spPr>
      </p:pic>
      <p:pic>
        <p:nvPicPr>
          <p:cNvPr id="32" name="Picture 31"/>
          <p:cNvPicPr>
            <a:picLocks noChangeAspect="1"/>
          </p:cNvPicPr>
          <p:nvPr/>
        </p:nvPicPr>
        <p:blipFill>
          <a:blip r:embed="rId3"/>
          <a:stretch>
            <a:fillRect/>
          </a:stretch>
        </p:blipFill>
        <p:spPr>
          <a:xfrm>
            <a:off x="1249017" y="5601252"/>
            <a:ext cx="311426" cy="311426"/>
          </a:xfrm>
          <a:prstGeom prst="rect">
            <a:avLst/>
          </a:prstGeom>
        </p:spPr>
      </p:pic>
      <p:pic>
        <p:nvPicPr>
          <p:cNvPr id="33" name="Picture 32"/>
          <p:cNvPicPr>
            <a:picLocks noChangeAspect="1"/>
          </p:cNvPicPr>
          <p:nvPr/>
        </p:nvPicPr>
        <p:blipFill>
          <a:blip r:embed="rId3"/>
          <a:stretch>
            <a:fillRect/>
          </a:stretch>
        </p:blipFill>
        <p:spPr>
          <a:xfrm>
            <a:off x="1492159" y="5621029"/>
            <a:ext cx="311426" cy="311426"/>
          </a:xfrm>
          <a:prstGeom prst="rect">
            <a:avLst/>
          </a:prstGeom>
        </p:spPr>
      </p:pic>
      <p:pic>
        <p:nvPicPr>
          <p:cNvPr id="34" name="Picture 33"/>
          <p:cNvPicPr>
            <a:picLocks noChangeAspect="1"/>
          </p:cNvPicPr>
          <p:nvPr/>
        </p:nvPicPr>
        <p:blipFill>
          <a:blip r:embed="rId3"/>
          <a:stretch>
            <a:fillRect/>
          </a:stretch>
        </p:blipFill>
        <p:spPr>
          <a:xfrm>
            <a:off x="1745772" y="5630336"/>
            <a:ext cx="311426" cy="311426"/>
          </a:xfrm>
          <a:prstGeom prst="rect">
            <a:avLst/>
          </a:prstGeom>
        </p:spPr>
      </p:pic>
      <p:pic>
        <p:nvPicPr>
          <p:cNvPr id="35" name="Picture 34"/>
          <p:cNvPicPr>
            <a:picLocks noChangeAspect="1"/>
          </p:cNvPicPr>
          <p:nvPr/>
        </p:nvPicPr>
        <p:blipFill>
          <a:blip r:embed="rId3"/>
          <a:stretch>
            <a:fillRect/>
          </a:stretch>
        </p:blipFill>
        <p:spPr>
          <a:xfrm>
            <a:off x="1967973" y="5632663"/>
            <a:ext cx="311426" cy="311426"/>
          </a:xfrm>
          <a:prstGeom prst="rect">
            <a:avLst/>
          </a:prstGeom>
        </p:spPr>
      </p:pic>
      <p:pic>
        <p:nvPicPr>
          <p:cNvPr id="36" name="Picture 35"/>
          <p:cNvPicPr>
            <a:picLocks noChangeAspect="1"/>
          </p:cNvPicPr>
          <p:nvPr/>
        </p:nvPicPr>
        <p:blipFill>
          <a:blip r:embed="rId3"/>
          <a:stretch>
            <a:fillRect/>
          </a:stretch>
        </p:blipFill>
        <p:spPr>
          <a:xfrm>
            <a:off x="2207625" y="5641970"/>
            <a:ext cx="311426" cy="311426"/>
          </a:xfrm>
          <a:prstGeom prst="rect">
            <a:avLst/>
          </a:prstGeom>
        </p:spPr>
      </p:pic>
      <p:pic>
        <p:nvPicPr>
          <p:cNvPr id="37" name="Picture 36"/>
          <p:cNvPicPr>
            <a:picLocks noChangeAspect="1"/>
          </p:cNvPicPr>
          <p:nvPr/>
        </p:nvPicPr>
        <p:blipFill>
          <a:blip r:embed="rId3"/>
          <a:stretch>
            <a:fillRect/>
          </a:stretch>
        </p:blipFill>
        <p:spPr>
          <a:xfrm>
            <a:off x="2457747" y="5637317"/>
            <a:ext cx="311426" cy="311426"/>
          </a:xfrm>
          <a:prstGeom prst="rect">
            <a:avLst/>
          </a:prstGeom>
        </p:spPr>
      </p:pic>
      <p:pic>
        <p:nvPicPr>
          <p:cNvPr id="38" name="Picture 37"/>
          <p:cNvPicPr>
            <a:picLocks noChangeAspect="1"/>
          </p:cNvPicPr>
          <p:nvPr/>
        </p:nvPicPr>
        <p:blipFill>
          <a:blip r:embed="rId3"/>
          <a:stretch>
            <a:fillRect/>
          </a:stretch>
        </p:blipFill>
        <p:spPr>
          <a:xfrm>
            <a:off x="2697398" y="5643134"/>
            <a:ext cx="311426" cy="311426"/>
          </a:xfrm>
          <a:prstGeom prst="rect">
            <a:avLst/>
          </a:prstGeom>
        </p:spPr>
      </p:pic>
      <p:pic>
        <p:nvPicPr>
          <p:cNvPr id="39" name="Picture 38"/>
          <p:cNvPicPr>
            <a:picLocks noChangeAspect="1"/>
          </p:cNvPicPr>
          <p:nvPr/>
        </p:nvPicPr>
        <p:blipFill>
          <a:blip r:embed="rId3"/>
          <a:stretch>
            <a:fillRect/>
          </a:stretch>
        </p:blipFill>
        <p:spPr>
          <a:xfrm>
            <a:off x="2937049" y="5634991"/>
            <a:ext cx="311426" cy="311426"/>
          </a:xfrm>
          <a:prstGeom prst="rect">
            <a:avLst/>
          </a:prstGeom>
        </p:spPr>
      </p:pic>
      <p:pic>
        <p:nvPicPr>
          <p:cNvPr id="40" name="Picture 39"/>
          <p:cNvPicPr>
            <a:picLocks noChangeAspect="1"/>
          </p:cNvPicPr>
          <p:nvPr/>
        </p:nvPicPr>
        <p:blipFill>
          <a:blip r:embed="rId3"/>
          <a:stretch>
            <a:fillRect/>
          </a:stretch>
        </p:blipFill>
        <p:spPr>
          <a:xfrm>
            <a:off x="3183681" y="5640808"/>
            <a:ext cx="311426" cy="311426"/>
          </a:xfrm>
          <a:prstGeom prst="rect">
            <a:avLst/>
          </a:prstGeom>
        </p:spPr>
      </p:pic>
      <p:pic>
        <p:nvPicPr>
          <p:cNvPr id="41" name="Picture 40"/>
          <p:cNvPicPr>
            <a:picLocks noChangeAspect="1"/>
          </p:cNvPicPr>
          <p:nvPr/>
        </p:nvPicPr>
        <p:blipFill>
          <a:blip r:embed="rId3"/>
          <a:stretch>
            <a:fillRect/>
          </a:stretch>
        </p:blipFill>
        <p:spPr>
          <a:xfrm>
            <a:off x="3419843" y="5636154"/>
            <a:ext cx="311426" cy="311426"/>
          </a:xfrm>
          <a:prstGeom prst="rect">
            <a:avLst/>
          </a:prstGeom>
        </p:spPr>
      </p:pic>
      <p:pic>
        <p:nvPicPr>
          <p:cNvPr id="42" name="Picture 41"/>
          <p:cNvPicPr>
            <a:picLocks noChangeAspect="1"/>
          </p:cNvPicPr>
          <p:nvPr/>
        </p:nvPicPr>
        <p:blipFill>
          <a:blip r:embed="rId3"/>
          <a:stretch>
            <a:fillRect/>
          </a:stretch>
        </p:blipFill>
        <p:spPr>
          <a:xfrm>
            <a:off x="3652515" y="5638481"/>
            <a:ext cx="311426" cy="311426"/>
          </a:xfrm>
          <a:prstGeom prst="rect">
            <a:avLst/>
          </a:prstGeom>
        </p:spPr>
      </p:pic>
      <p:pic>
        <p:nvPicPr>
          <p:cNvPr id="43" name="Picture 42"/>
          <p:cNvPicPr>
            <a:picLocks noChangeAspect="1"/>
          </p:cNvPicPr>
          <p:nvPr/>
        </p:nvPicPr>
        <p:blipFill>
          <a:blip r:embed="rId3"/>
          <a:stretch>
            <a:fillRect/>
          </a:stretch>
        </p:blipFill>
        <p:spPr>
          <a:xfrm>
            <a:off x="3899147" y="5640808"/>
            <a:ext cx="311426" cy="311426"/>
          </a:xfrm>
          <a:prstGeom prst="rect">
            <a:avLst/>
          </a:prstGeom>
        </p:spPr>
      </p:pic>
      <p:pic>
        <p:nvPicPr>
          <p:cNvPr id="44" name="Picture 43"/>
          <p:cNvPicPr>
            <a:picLocks noChangeAspect="1"/>
          </p:cNvPicPr>
          <p:nvPr/>
        </p:nvPicPr>
        <p:blipFill>
          <a:blip r:embed="rId3"/>
          <a:stretch>
            <a:fillRect/>
          </a:stretch>
        </p:blipFill>
        <p:spPr>
          <a:xfrm>
            <a:off x="4128329" y="5636154"/>
            <a:ext cx="311426" cy="311426"/>
          </a:xfrm>
          <a:prstGeom prst="rect">
            <a:avLst/>
          </a:prstGeom>
        </p:spPr>
      </p:pic>
      <p:pic>
        <p:nvPicPr>
          <p:cNvPr id="45" name="Picture 44"/>
          <p:cNvPicPr>
            <a:picLocks noChangeAspect="1"/>
          </p:cNvPicPr>
          <p:nvPr/>
        </p:nvPicPr>
        <p:blipFill>
          <a:blip r:embed="rId3"/>
          <a:stretch>
            <a:fillRect/>
          </a:stretch>
        </p:blipFill>
        <p:spPr>
          <a:xfrm>
            <a:off x="4622757" y="5631500"/>
            <a:ext cx="311426" cy="311426"/>
          </a:xfrm>
          <a:prstGeom prst="rect">
            <a:avLst/>
          </a:prstGeom>
        </p:spPr>
      </p:pic>
      <p:pic>
        <p:nvPicPr>
          <p:cNvPr id="46" name="Picture 45"/>
          <p:cNvPicPr>
            <a:picLocks noChangeAspect="1"/>
          </p:cNvPicPr>
          <p:nvPr/>
        </p:nvPicPr>
        <p:blipFill>
          <a:blip r:embed="rId3"/>
          <a:stretch>
            <a:fillRect/>
          </a:stretch>
        </p:blipFill>
        <p:spPr>
          <a:xfrm>
            <a:off x="4370308" y="5647787"/>
            <a:ext cx="311426" cy="311426"/>
          </a:xfrm>
          <a:prstGeom prst="rect">
            <a:avLst/>
          </a:prstGeom>
        </p:spPr>
      </p:pic>
    </p:spTree>
    <p:extLst>
      <p:ext uri="{BB962C8B-B14F-4D97-AF65-F5344CB8AC3E}">
        <p14:creationId xmlns:p14="http://schemas.microsoft.com/office/powerpoint/2010/main" val="28909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A97B-3A3C-4024-93A3-A40C6D121AD1}"/>
              </a:ext>
            </a:extLst>
          </p:cNvPr>
          <p:cNvSpPr>
            <a:spLocks noGrp="1"/>
          </p:cNvSpPr>
          <p:nvPr>
            <p:ph type="title"/>
          </p:nvPr>
        </p:nvSpPr>
        <p:spPr/>
        <p:txBody>
          <a:bodyPr/>
          <a:lstStyle/>
          <a:p>
            <a:r>
              <a:rPr lang="en-US" dirty="0"/>
              <a:t>Conclusion 1</a:t>
            </a:r>
          </a:p>
        </p:txBody>
      </p:sp>
      <p:sp>
        <p:nvSpPr>
          <p:cNvPr id="3" name="Content Placeholder 2">
            <a:extLst>
              <a:ext uri="{FF2B5EF4-FFF2-40B4-BE49-F238E27FC236}">
                <a16:creationId xmlns:a16="http://schemas.microsoft.com/office/drawing/2014/main" id="{42933BFD-D3B3-47F7-BED6-E3990004D27F}"/>
              </a:ext>
            </a:extLst>
          </p:cNvPr>
          <p:cNvSpPr>
            <a:spLocks noGrp="1"/>
          </p:cNvSpPr>
          <p:nvPr>
            <p:ph idx="1"/>
          </p:nvPr>
        </p:nvSpPr>
        <p:spPr/>
        <p:txBody>
          <a:bodyPr>
            <a:normAutofit/>
          </a:bodyPr>
          <a:lstStyle/>
          <a:p>
            <a:pPr>
              <a:buFont typeface="Arial" panose="020B0604020202020204" pitchFamily="34" charset="0"/>
              <a:buChar char="•"/>
            </a:pPr>
            <a:r>
              <a:rPr lang="en-US" dirty="0"/>
              <a:t>Allowing a lower AC to transmit into an AC with higher priority degrades the differentiated service offered to the higher AC</a:t>
            </a:r>
          </a:p>
          <a:p>
            <a:pPr>
              <a:buFont typeface="Arial" panose="020B0604020202020204" pitchFamily="34" charset="0"/>
              <a:buChar char="•"/>
            </a:pPr>
            <a:r>
              <a:rPr lang="en-US" dirty="0"/>
              <a:t>The consequence is effectively to transmit most traffic in the highest active AC and tends to suppress the “Differentiated” in </a:t>
            </a:r>
            <a:r>
              <a:rPr lang="en-US" dirty="0" err="1"/>
              <a:t>DiffServ</a:t>
            </a:r>
            <a:endParaRPr lang="en-US" dirty="0"/>
          </a:p>
          <a:p>
            <a:pPr>
              <a:buFont typeface="Arial" panose="020B0604020202020204" pitchFamily="34" charset="0"/>
              <a:buChar char="•"/>
            </a:pPr>
            <a:r>
              <a:rPr lang="en-US" dirty="0"/>
              <a:t>A complex application and station mix makes the picture of real networks more complex</a:t>
            </a:r>
          </a:p>
          <a:p>
            <a:pPr lvl="1">
              <a:buFont typeface="Arial" panose="020B0604020202020204" pitchFamily="34" charset="0"/>
              <a:buChar char="•"/>
            </a:pPr>
            <a:r>
              <a:rPr lang="en-US" dirty="0"/>
              <a:t>But the general conclusion that allowing a lower AC to borrow time from a higher AC results in less time for the higher AC</a:t>
            </a:r>
          </a:p>
        </p:txBody>
      </p:sp>
      <p:sp>
        <p:nvSpPr>
          <p:cNvPr id="4" name="Slide Number Placeholder 3">
            <a:extLst>
              <a:ext uri="{FF2B5EF4-FFF2-40B4-BE49-F238E27FC236}">
                <a16:creationId xmlns:a16="http://schemas.microsoft.com/office/drawing/2014/main" id="{142D82CE-5E80-4B78-9357-3AD632106A7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1D04768C-A7BC-445C-AFB8-53CC7F5D577A}"/>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06C78A76-074B-42E6-9AB2-936EA55A4815}"/>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368571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D1A0-AC72-40D9-B589-CEBCD98E6826}"/>
              </a:ext>
            </a:extLst>
          </p:cNvPr>
          <p:cNvSpPr>
            <a:spLocks noGrp="1"/>
          </p:cNvSpPr>
          <p:nvPr>
            <p:ph type="title"/>
          </p:nvPr>
        </p:nvSpPr>
        <p:spPr/>
        <p:txBody>
          <a:bodyPr/>
          <a:lstStyle/>
          <a:p>
            <a:r>
              <a:rPr lang="en-US" dirty="0"/>
              <a:t>18-810 raises another great point</a:t>
            </a:r>
          </a:p>
        </p:txBody>
      </p:sp>
      <p:sp>
        <p:nvSpPr>
          <p:cNvPr id="3" name="Content Placeholder 2">
            <a:extLst>
              <a:ext uri="{FF2B5EF4-FFF2-40B4-BE49-F238E27FC236}">
                <a16:creationId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a:t>“A successful TXOP is a precious resource</a:t>
            </a:r>
          </a:p>
          <a:p>
            <a:pPr lvl="1">
              <a:buFont typeface="Arial" panose="020B0604020202020204" pitchFamily="34" charset="0"/>
              <a:buChar char="•"/>
            </a:pPr>
            <a:r>
              <a:rPr lang="en-US" dirty="0"/>
              <a:t>In terms of overhead, receiving access to the wireless medium may be costly</a:t>
            </a:r>
          </a:p>
          <a:p>
            <a:pPr lvl="1">
              <a:buFont typeface="Arial" panose="020B0604020202020204" pitchFamily="34" charset="0"/>
              <a:buChar char="•"/>
            </a:pPr>
            <a:r>
              <a:rPr lang="en-US" dirty="0"/>
              <a:t>Collisions easily increase overhead to significant levels</a:t>
            </a:r>
          </a:p>
          <a:p>
            <a:pPr>
              <a:buFont typeface="Arial" panose="020B0604020202020204" pitchFamily="34" charset="0"/>
              <a:buChar char="•"/>
            </a:pPr>
            <a:r>
              <a:rPr lang="en-US" dirty="0"/>
              <a:t>Once a TXOP has been acquired it should be used to the full extent</a:t>
            </a:r>
          </a:p>
          <a:p>
            <a:pPr lvl="1">
              <a:buFont typeface="Arial" panose="020B0604020202020204" pitchFamily="34" charset="0"/>
              <a:buChar char="•"/>
            </a:pPr>
            <a:r>
              <a:rPr lang="en-US" dirty="0"/>
              <a:t>Under high load, the competition for TXOPs must be reduced since otherwise efficiency decreases”</a:t>
            </a:r>
          </a:p>
        </p:txBody>
      </p:sp>
      <p:sp>
        <p:nvSpPr>
          <p:cNvPr id="4" name="Slide Number Placeholder 3">
            <a:extLst>
              <a:ext uri="{FF2B5EF4-FFF2-40B4-BE49-F238E27FC236}">
                <a16:creationId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7E172D22-15EB-4B41-88BA-BA2A16421A0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6F9CE8F2-F2E1-41D8-8A4C-B02170C4814C}"/>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13046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D1A0-AC72-40D9-B589-CEBCD98E6826}"/>
              </a:ext>
            </a:extLst>
          </p:cNvPr>
          <p:cNvSpPr>
            <a:spLocks noGrp="1"/>
          </p:cNvSpPr>
          <p:nvPr>
            <p:ph type="title"/>
          </p:nvPr>
        </p:nvSpPr>
        <p:spPr/>
        <p:txBody>
          <a:bodyPr/>
          <a:lstStyle/>
          <a:p>
            <a:r>
              <a:rPr lang="en-US" dirty="0"/>
              <a:t>The main issue is gaining the access</a:t>
            </a:r>
          </a:p>
        </p:txBody>
      </p:sp>
      <p:sp>
        <p:nvSpPr>
          <p:cNvPr id="3" name="Content Placeholder 2">
            <a:extLst>
              <a:ext uri="{FF2B5EF4-FFF2-40B4-BE49-F238E27FC236}">
                <a16:creationId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a:t>AIFSN + random </a:t>
            </a:r>
            <a:r>
              <a:rPr lang="en-US" dirty="0" err="1"/>
              <a:t>backoff</a:t>
            </a:r>
            <a:r>
              <a:rPr lang="en-US" dirty="0"/>
              <a:t> consume time</a:t>
            </a:r>
          </a:p>
          <a:p>
            <a:pPr>
              <a:buFont typeface="Arial" panose="020B0604020202020204" pitchFamily="34" charset="0"/>
              <a:buChar char="•"/>
            </a:pPr>
            <a:r>
              <a:rPr lang="en-US" dirty="0"/>
              <a:t>Higher priority AC prioritization cannot be deterministic in a CSMA/CA system</a:t>
            </a:r>
          </a:p>
          <a:p>
            <a:pPr lvl="1">
              <a:buFont typeface="Arial" panose="020B0604020202020204" pitchFamily="34" charset="0"/>
              <a:buChar char="•"/>
            </a:pPr>
            <a:r>
              <a:rPr lang="en-US" dirty="0"/>
              <a:t>We cannot say “wait AIFSN=0 if AC_VO has to send”</a:t>
            </a:r>
          </a:p>
          <a:p>
            <a:pPr lvl="2">
              <a:buFont typeface="Arial" panose="020B0604020202020204" pitchFamily="34" charset="0"/>
              <a:buChar char="•"/>
            </a:pPr>
            <a:r>
              <a:rPr lang="en-US" dirty="0"/>
              <a:t>Collision rates would dramatically increase</a:t>
            </a:r>
          </a:p>
          <a:p>
            <a:pPr lvl="1">
              <a:buFont typeface="Arial" panose="020B0604020202020204" pitchFamily="34" charset="0"/>
              <a:buChar char="•"/>
            </a:pPr>
            <a:r>
              <a:rPr lang="en-US" dirty="0"/>
              <a:t>We cannot say “CW=0 for AC_VO”</a:t>
            </a:r>
          </a:p>
          <a:p>
            <a:pPr lvl="2">
              <a:buFont typeface="Arial" panose="020B0604020202020204" pitchFamily="34" charset="0"/>
              <a:buChar char="•"/>
            </a:pPr>
            <a:r>
              <a:rPr lang="en-US" dirty="0"/>
              <a:t>Collisions would be guaranteed</a:t>
            </a:r>
          </a:p>
          <a:p>
            <a:pPr>
              <a:buFont typeface="Arial" panose="020B0604020202020204" pitchFamily="34" charset="0"/>
              <a:buChar char="•"/>
            </a:pPr>
            <a:r>
              <a:rPr lang="en-US" dirty="0"/>
              <a:t>We need a waiting system to distribute access, but need to ensure that AC_VO gets access with minimum delay</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7E172D22-15EB-4B41-88BA-BA2A16421A0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6F9CE8F2-F2E1-41D8-8A4C-B02170C4814C}"/>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17205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D1A0-AC72-40D9-B589-CEBCD98E6826}"/>
              </a:ext>
            </a:extLst>
          </p:cNvPr>
          <p:cNvSpPr>
            <a:spLocks noGrp="1"/>
          </p:cNvSpPr>
          <p:nvPr>
            <p:ph type="title"/>
          </p:nvPr>
        </p:nvSpPr>
        <p:spPr/>
        <p:txBody>
          <a:bodyPr/>
          <a:lstStyle/>
          <a:p>
            <a:r>
              <a:rPr lang="en-US" dirty="0"/>
              <a:t>Once access is gained, using it makes sense</a:t>
            </a:r>
          </a:p>
        </p:txBody>
      </p:sp>
      <p:sp>
        <p:nvSpPr>
          <p:cNvPr id="3" name="Content Placeholder 2">
            <a:extLst>
              <a:ext uri="{FF2B5EF4-FFF2-40B4-BE49-F238E27FC236}">
                <a16:creationId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a:t>However, once a lower AC has gained access, allowing the same STA </a:t>
            </a:r>
            <a:r>
              <a:rPr lang="en-US" u="sng" dirty="0"/>
              <a:t>higher</a:t>
            </a:r>
            <a:r>
              <a:rPr lang="en-US" dirty="0"/>
              <a:t> AC to leverage that same TXOP makes sense</a:t>
            </a:r>
          </a:p>
          <a:p>
            <a:pPr lvl="1">
              <a:buFont typeface="Arial" panose="020B0604020202020204" pitchFamily="34" charset="0"/>
              <a:buChar char="•"/>
            </a:pPr>
            <a:r>
              <a:rPr lang="en-US" dirty="0"/>
              <a:t>Collisions are already avoided by the access method</a:t>
            </a:r>
          </a:p>
          <a:p>
            <a:pPr lvl="1">
              <a:buFont typeface="Arial" panose="020B0604020202020204" pitchFamily="34" charset="0"/>
              <a:buChar char="•"/>
            </a:pPr>
            <a:r>
              <a:rPr lang="en-US" dirty="0"/>
              <a:t>We can provide differentiated service to the higher AC without collision risk</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7E172D22-15EB-4B41-88BA-BA2A16421A0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6F9CE8F2-F2E1-41D8-8A4C-B02170C4814C}"/>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95610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5818-44B3-4A6E-AFEF-1228CD2B7B6C}"/>
              </a:ext>
            </a:extLst>
          </p:cNvPr>
          <p:cNvSpPr>
            <a:spLocks noGrp="1"/>
          </p:cNvSpPr>
          <p:nvPr>
            <p:ph type="title"/>
          </p:nvPr>
        </p:nvSpPr>
        <p:spPr/>
        <p:txBody>
          <a:bodyPr/>
          <a:lstStyle/>
          <a:p>
            <a:r>
              <a:rPr lang="en-US" dirty="0"/>
              <a:t>Proposed additional text</a:t>
            </a:r>
          </a:p>
        </p:txBody>
      </p:sp>
      <p:sp>
        <p:nvSpPr>
          <p:cNvPr id="3" name="Content Placeholder 2">
            <a:extLst>
              <a:ext uri="{FF2B5EF4-FFF2-40B4-BE49-F238E27FC236}">
                <a16:creationId xmlns:a16="http://schemas.microsoft.com/office/drawing/2014/main" id="{D6152CAF-1D9D-447D-89E9-3ED469F0047A}"/>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Modify restriction on use of a primary AC’s TXOP</a:t>
            </a:r>
          </a:p>
          <a:p>
            <a:pPr lvl="1">
              <a:buFont typeface="Arial" panose="020B0604020202020204" pitchFamily="34" charset="0"/>
              <a:buChar char="•"/>
            </a:pPr>
            <a:r>
              <a:rPr lang="en-US" dirty="0"/>
              <a:t>IEEE 802.11-2016, Clause 10.22.2.7 (Multiple frame transmission in an EDCA TXOP), page 1385</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Additional rules are needed describing that sharing with higher AC is permissible if the traffic of the AC that gained medium access was transmitted over </a:t>
            </a:r>
            <a:r>
              <a:rPr lang="en-US"/>
              <a:t>the medium</a:t>
            </a:r>
            <a:endParaRPr lang="en-US" dirty="0"/>
          </a:p>
        </p:txBody>
      </p:sp>
      <p:sp>
        <p:nvSpPr>
          <p:cNvPr id="4" name="Slide Number Placeholder 3">
            <a:extLst>
              <a:ext uri="{FF2B5EF4-FFF2-40B4-BE49-F238E27FC236}">
                <a16:creationId xmlns:a16="http://schemas.microsoft.com/office/drawing/2014/main" id="{16C4BF37-F554-4BFB-AE8E-DBDD6CB3A57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9B270C24-26D9-4BF2-AA95-202B24ED639E}"/>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076EC3C5-17DF-4634-BEDA-6C3D3C559B20}"/>
              </a:ext>
            </a:extLst>
          </p:cNvPr>
          <p:cNvSpPr>
            <a:spLocks noGrp="1"/>
          </p:cNvSpPr>
          <p:nvPr>
            <p:ph type="dt" idx="15"/>
          </p:nvPr>
        </p:nvSpPr>
        <p:spPr/>
        <p:txBody>
          <a:bodyPr/>
          <a:lstStyle/>
          <a:p>
            <a:r>
              <a:rPr lang="en-US" dirty="0"/>
              <a:t>September 2018</a:t>
            </a:r>
            <a:endParaRPr lang="en-GB" dirty="0"/>
          </a:p>
        </p:txBody>
      </p:sp>
      <p:pic>
        <p:nvPicPr>
          <p:cNvPr id="7" name="Picture 6"/>
          <p:cNvPicPr>
            <a:picLocks noChangeAspect="1"/>
          </p:cNvPicPr>
          <p:nvPr/>
        </p:nvPicPr>
        <p:blipFill>
          <a:blip r:embed="rId2"/>
          <a:stretch>
            <a:fillRect/>
          </a:stretch>
        </p:blipFill>
        <p:spPr>
          <a:xfrm>
            <a:off x="1259632" y="3068960"/>
            <a:ext cx="6159500" cy="1358900"/>
          </a:xfrm>
          <a:prstGeom prst="rect">
            <a:avLst/>
          </a:prstGeom>
        </p:spPr>
      </p:pic>
    </p:spTree>
    <p:extLst>
      <p:ext uri="{BB962C8B-B14F-4D97-AF65-F5344CB8AC3E}">
        <p14:creationId xmlns:p14="http://schemas.microsoft.com/office/powerpoint/2010/main" val="31313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a:t>September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a:t>Jerome Henry, Cisco</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57200" indent="-457200">
              <a:buFont typeface="+mj-lt"/>
              <a:buAutoNum type="arabicPeriod"/>
            </a:pPr>
            <a:r>
              <a:rPr lang="en-US" dirty="0"/>
              <a:t>G. R. Hiertz, “CID 1195,” IEEE 802.11 submission 11-18/810r1, Sep. 2017.</a:t>
            </a:r>
          </a:p>
          <a:p>
            <a:pPr marL="457200" indent="-457200">
              <a:buFont typeface="+mj-lt"/>
              <a:buAutoNum type="arabicPeriod"/>
            </a:pPr>
            <a:r>
              <a:rPr lang="en-US" dirty="0"/>
              <a:t>J. Henry and A. Myles, “QoS mapping comment for 802.11md Letter Ballot,” IEEE 802.11 submission, 11-18/354r1, Feb. 2018.</a:t>
            </a:r>
          </a:p>
          <a:p>
            <a:pPr marL="457200" indent="-457200">
              <a:buFont typeface="+mj-lt"/>
              <a:buAutoNum type="arabicPeriod"/>
            </a:pPr>
            <a:r>
              <a:rPr lang="en-US" dirty="0"/>
              <a:t>Cisco, “Voice Over IP - Per Call Bandwidth Consumption,” Apr. 2016. [Online]. Available: </a:t>
            </a:r>
            <a:r>
              <a:rPr lang="en-US" dirty="0">
                <a:hlinkClick r:id="rId3"/>
              </a:rPr>
              <a:t>https://www.cisco.com/c/en/us/support/docs/voice/voice-quality/7934-bwidth-consume.html</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a:t>September 2018</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a:t>Jerome Henry, Cisco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Reminder on EDCA TXOPs[1]</a:t>
            </a:r>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t>The Transmit Opportunity (TXOP) is one of the key modifications introduced by IEEE 802.11e-2005</a:t>
            </a:r>
          </a:p>
          <a:p>
            <a:pPr>
              <a:buFont typeface="Arial" panose="020B0604020202020204" pitchFamily="34" charset="0"/>
              <a:buChar char="•"/>
            </a:pPr>
            <a:r>
              <a:rPr lang="en-US" dirty="0"/>
              <a:t>A TXOP is a period of time during which the TXOP owner may use the wireless medium “at will”</a:t>
            </a:r>
          </a:p>
          <a:p>
            <a:pPr lvl="1">
              <a:buFont typeface="Arial" panose="020B0604020202020204" pitchFamily="34" charset="0"/>
              <a:buChar char="•"/>
            </a:pPr>
            <a:r>
              <a:rPr lang="en-US" dirty="0"/>
              <a:t>As long as the duration of all transmissions of the TXOP owner and any (expected) responses to its transmissions do not exceed the TXOP limit the TXOP owner may send one or more (aggregated) frames</a:t>
            </a:r>
          </a:p>
        </p:txBody>
      </p:sp>
      <p:pic>
        <p:nvPicPr>
          <p:cNvPr id="3" name="Picture 2">
            <a:extLst>
              <a:ext uri="{FF2B5EF4-FFF2-40B4-BE49-F238E27FC236}">
                <a16:creationId xmlns:a16="http://schemas.microsoft.com/office/drawing/2014/main" id="{6D250879-FA3B-421D-BE4F-14852CB2D8A2}"/>
              </a:ext>
            </a:extLst>
          </p:cNvPr>
          <p:cNvPicPr>
            <a:picLocks noChangeAspect="1"/>
          </p:cNvPicPr>
          <p:nvPr/>
        </p:nvPicPr>
        <p:blipFill>
          <a:blip r:embed="rId3"/>
          <a:stretch>
            <a:fillRect/>
          </a:stretch>
        </p:blipFill>
        <p:spPr>
          <a:xfrm>
            <a:off x="685800" y="5115845"/>
            <a:ext cx="7856538" cy="1121467"/>
          </a:xfrm>
          <a:prstGeom prst="rect">
            <a:avLst/>
          </a:prstGeom>
        </p:spPr>
      </p:pic>
    </p:spTree>
    <p:extLst>
      <p:ext uri="{BB962C8B-B14F-4D97-AF65-F5344CB8AC3E}">
        <p14:creationId xmlns:p14="http://schemas.microsoft.com/office/powerpoint/2010/main" val="2023085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2E3E-94CD-40A6-8D00-652190883AAB}"/>
              </a:ext>
            </a:extLst>
          </p:cNvPr>
          <p:cNvSpPr>
            <a:spLocks noGrp="1"/>
          </p:cNvSpPr>
          <p:nvPr>
            <p:ph type="title"/>
          </p:nvPr>
        </p:nvSpPr>
        <p:spPr/>
        <p:txBody>
          <a:bodyPr/>
          <a:lstStyle/>
          <a:p>
            <a:r>
              <a:rPr lang="en-US" dirty="0"/>
              <a:t>TXOP is bounded [1]</a:t>
            </a:r>
          </a:p>
        </p:txBody>
      </p:sp>
      <p:sp>
        <p:nvSpPr>
          <p:cNvPr id="3" name="Content Placeholder 2">
            <a:extLst>
              <a:ext uri="{FF2B5EF4-FFF2-40B4-BE49-F238E27FC236}">
                <a16:creationId xmlns:a16="http://schemas.microsoft.com/office/drawing/2014/main" id="{CC49338E-87B6-4593-A298-DD7D0FD47631}"/>
              </a:ext>
            </a:extLst>
          </p:cNvPr>
          <p:cNvSpPr>
            <a:spLocks noGrp="1"/>
          </p:cNvSpPr>
          <p:nvPr>
            <p:ph idx="1"/>
          </p:nvPr>
        </p:nvSpPr>
        <p:spPr/>
        <p:txBody>
          <a:bodyPr/>
          <a:lstStyle/>
          <a:p>
            <a:pPr>
              <a:buFont typeface="Arial" panose="020B0604020202020204" pitchFamily="34" charset="0"/>
              <a:buChar char="•"/>
            </a:pPr>
            <a:r>
              <a:rPr lang="en-US" dirty="0"/>
              <a:t>The use of TXOPs is limited by various rules</a:t>
            </a:r>
          </a:p>
          <a:p>
            <a:pPr lvl="1">
              <a:buFont typeface="Arial" panose="020B0604020202020204" pitchFamily="34" charset="0"/>
              <a:buChar char="•"/>
            </a:pPr>
            <a:r>
              <a:rPr lang="en-US" dirty="0"/>
              <a:t>One such rules is the following</a:t>
            </a:r>
          </a:p>
          <a:p>
            <a:pPr>
              <a:buFont typeface="Arial" panose="020B0604020202020204" pitchFamily="34" charset="0"/>
              <a:buChar char="•"/>
            </a:pPr>
            <a:r>
              <a:rPr lang="en-US" dirty="0"/>
              <a:t>Frames queued at ACs other than the AC that gained access to the wireless medium must not be transmitted</a:t>
            </a:r>
          </a:p>
          <a:p>
            <a:pPr lvl="1">
              <a:buFont typeface="Arial" panose="020B0604020202020204" pitchFamily="34" charset="0"/>
              <a:buChar char="•"/>
            </a:pPr>
            <a:r>
              <a:rPr lang="en-US" dirty="0"/>
              <a:t>Clause 10.22.2.7, page 1385 of IEEE 802.11-2016: “Multiple frames may be transmitted in an EDCA TXOP […] if there is more than one frame pending in the primary AC for which the channel has been acquired. </a:t>
            </a:r>
            <a:r>
              <a:rPr lang="en-US" dirty="0">
                <a:solidFill>
                  <a:srgbClr val="00B050"/>
                </a:solidFill>
              </a:rPr>
              <a:t>However, those frames that are pending in other ACs shall not be transmitted in this EDCA TXOP […].”</a:t>
            </a:r>
          </a:p>
        </p:txBody>
      </p:sp>
      <p:sp>
        <p:nvSpPr>
          <p:cNvPr id="4" name="Slide Number Placeholder 3">
            <a:extLst>
              <a:ext uri="{FF2B5EF4-FFF2-40B4-BE49-F238E27FC236}">
                <a16:creationId xmlns:a16="http://schemas.microsoft.com/office/drawing/2014/main" id="{1B10EEF6-D625-42AD-8B98-9E2800E526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825B77F-B625-49D7-ACCC-A65C0C6309F3}"/>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AFEEA5B4-D477-40A0-9187-4B72BCD2E5A7}"/>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10863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0060-3A10-4D2F-9C1B-913F5F495E57}"/>
              </a:ext>
            </a:extLst>
          </p:cNvPr>
          <p:cNvSpPr>
            <a:spLocks noGrp="1"/>
          </p:cNvSpPr>
          <p:nvPr>
            <p:ph type="title"/>
          </p:nvPr>
        </p:nvSpPr>
        <p:spPr/>
        <p:txBody>
          <a:bodyPr>
            <a:normAutofit/>
          </a:bodyPr>
          <a:lstStyle/>
          <a:p>
            <a:r>
              <a:rPr lang="en-US" dirty="0"/>
              <a:t>18/810r1 asked a great question</a:t>
            </a:r>
          </a:p>
        </p:txBody>
      </p:sp>
      <p:sp>
        <p:nvSpPr>
          <p:cNvPr id="3" name="Content Placeholder 2">
            <a:extLst>
              <a:ext uri="{FF2B5EF4-FFF2-40B4-BE49-F238E27FC236}">
                <a16:creationId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a:t>Why can’t traffic from another AC be transmitted once traffic from the AC currently transmitting has completed, and if the TXOP still has available airtime?</a:t>
            </a:r>
          </a:p>
          <a:p>
            <a:pPr>
              <a:buFont typeface="Arial" panose="020B0604020202020204" pitchFamily="34" charset="0"/>
              <a:buChar char="•"/>
            </a:pPr>
            <a:r>
              <a:rPr lang="en-US" dirty="0"/>
              <a:t>This submission attempts to answer this question</a:t>
            </a:r>
          </a:p>
          <a:p>
            <a:pPr lvl="1">
              <a:buFont typeface="Arial" panose="020B0604020202020204" pitchFamily="34" charset="0"/>
              <a:buChar char="•"/>
            </a:pPr>
            <a:r>
              <a:rPr lang="en-US" dirty="0"/>
              <a:t>The authors also think that it is a good idea, but with caveats</a:t>
            </a:r>
          </a:p>
        </p:txBody>
      </p:sp>
      <p:sp>
        <p:nvSpPr>
          <p:cNvPr id="4" name="Slide Number Placeholder 3">
            <a:extLst>
              <a:ext uri="{FF2B5EF4-FFF2-40B4-BE49-F238E27FC236}">
                <a16:creationId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FD018B4D-476E-43BA-BEB2-5B2D5FDEA60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5CE705DA-B405-4CFA-A808-B0DDD4509D64}"/>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12237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0060-3A10-4D2F-9C1B-913F5F495E57}"/>
              </a:ext>
            </a:extLst>
          </p:cNvPr>
          <p:cNvSpPr>
            <a:spLocks noGrp="1"/>
          </p:cNvSpPr>
          <p:nvPr>
            <p:ph type="title"/>
          </p:nvPr>
        </p:nvSpPr>
        <p:spPr/>
        <p:txBody>
          <a:bodyPr>
            <a:normAutofit fontScale="90000"/>
          </a:bodyPr>
          <a:lstStyle/>
          <a:p>
            <a:r>
              <a:rPr lang="en-US" u="sng" dirty="0"/>
              <a:t>Differentiated</a:t>
            </a:r>
            <a:r>
              <a:rPr lang="en-US" dirty="0"/>
              <a:t> Service in only meaningful if service is </a:t>
            </a:r>
            <a:r>
              <a:rPr lang="en-US" u="sng" dirty="0"/>
              <a:t>differentiated</a:t>
            </a:r>
          </a:p>
        </p:txBody>
      </p:sp>
      <p:sp>
        <p:nvSpPr>
          <p:cNvPr id="3" name="Content Placeholder 2">
            <a:extLst>
              <a:ext uri="{FF2B5EF4-FFF2-40B4-BE49-F238E27FC236}">
                <a16:creationId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a:t>If a STA has voice traffic ready to be transmitted, EDCA gives it a higher probability of gaining medium access than a STA with AC_BE traffic ready to be transmitted</a:t>
            </a:r>
          </a:p>
          <a:p>
            <a:pPr>
              <a:buFont typeface="Arial" panose="020B0604020202020204" pitchFamily="34" charset="0"/>
              <a:buChar char="•"/>
            </a:pPr>
            <a:r>
              <a:rPr lang="en-US" dirty="0"/>
              <a:t>This is good, because </a:t>
            </a:r>
            <a:r>
              <a:rPr lang="en-US" i="1" dirty="0"/>
              <a:t>“Voice is an inelastic ‘real time’ application that sends packets at the rate the codec produces them [</a:t>
            </a:r>
            <a:r>
              <a:rPr lang="mr-IN" i="1" dirty="0"/>
              <a:t>…</a:t>
            </a:r>
            <a:r>
              <a:rPr lang="en-US" i="1" dirty="0"/>
              <a:t>], should be given a low-delay queue [</a:t>
            </a:r>
            <a:r>
              <a:rPr lang="mr-IN" i="1" dirty="0"/>
              <a:t>…</a:t>
            </a:r>
            <a:r>
              <a:rPr lang="en-US" i="1" dirty="0"/>
              <a:t>] to ensure that variation in delay is not an issue.” </a:t>
            </a:r>
            <a:r>
              <a:rPr lang="en-US" dirty="0"/>
              <a:t>(</a:t>
            </a:r>
            <a:r>
              <a:rPr lang="en-US" dirty="0">
                <a:solidFill>
                  <a:schemeClr val="tx1"/>
                </a:solidFill>
              </a:rPr>
              <a:t>RFC 4594 1.5.3</a:t>
            </a:r>
            <a:r>
              <a:rPr lang="en-US" dirty="0"/>
              <a:t>)</a:t>
            </a:r>
          </a:p>
        </p:txBody>
      </p:sp>
      <p:sp>
        <p:nvSpPr>
          <p:cNvPr id="4" name="Slide Number Placeholder 3">
            <a:extLst>
              <a:ext uri="{FF2B5EF4-FFF2-40B4-BE49-F238E27FC236}">
                <a16:creationId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FD018B4D-476E-43BA-BEB2-5B2D5FDEA60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5CE705DA-B405-4CFA-A808-B0DDD4509D64}"/>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69577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0060-3A10-4D2F-9C1B-913F5F495E57}"/>
              </a:ext>
            </a:extLst>
          </p:cNvPr>
          <p:cNvSpPr>
            <a:spLocks noGrp="1"/>
          </p:cNvSpPr>
          <p:nvPr>
            <p:ph type="title"/>
          </p:nvPr>
        </p:nvSpPr>
        <p:spPr/>
        <p:txBody>
          <a:bodyPr>
            <a:normAutofit fontScale="90000"/>
          </a:bodyPr>
          <a:lstStyle/>
          <a:p>
            <a:r>
              <a:rPr lang="en-US" u="sng" dirty="0"/>
              <a:t>Differentiated</a:t>
            </a:r>
            <a:r>
              <a:rPr lang="en-US" dirty="0"/>
              <a:t> Service in only meaningful if service is </a:t>
            </a:r>
            <a:r>
              <a:rPr lang="en-US" u="sng" dirty="0"/>
              <a:t>differentiated</a:t>
            </a:r>
          </a:p>
        </p:txBody>
      </p:sp>
      <p:sp>
        <p:nvSpPr>
          <p:cNvPr id="3" name="Content Placeholder 2">
            <a:extLst>
              <a:ext uri="{FF2B5EF4-FFF2-40B4-BE49-F238E27FC236}">
                <a16:creationId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a:t>By contrast, AC_BE is typically </a:t>
            </a:r>
            <a:r>
              <a:rPr lang="en-US" i="1" dirty="0"/>
              <a:t>“for traffic that has not been identified as requiring differentiated treatment” </a:t>
            </a:r>
            <a:r>
              <a:rPr lang="en-US" dirty="0"/>
              <a:t>(</a:t>
            </a:r>
            <a:r>
              <a:rPr lang="en-US" dirty="0">
                <a:solidFill>
                  <a:schemeClr val="tx1"/>
                </a:solidFill>
              </a:rPr>
              <a:t>RFC 4594 2.1</a:t>
            </a:r>
            <a:r>
              <a:rPr lang="en-US" dirty="0"/>
              <a:t>)</a:t>
            </a:r>
          </a:p>
          <a:p>
            <a:pPr>
              <a:buFont typeface="Arial" panose="020B0604020202020204" pitchFamily="34" charset="0"/>
              <a:buChar char="•"/>
            </a:pPr>
            <a:r>
              <a:rPr lang="en-US" dirty="0"/>
              <a:t>If AC_BE is allowed to borrow time from AC_VO access probability, now AC_VO is effectively competing against AC_BE, and AC_BE borrows some of AC_VO’s differentiated service</a:t>
            </a:r>
          </a:p>
          <a:p>
            <a:pPr>
              <a:buFont typeface="Arial" panose="020B0604020202020204" pitchFamily="34" charset="0"/>
              <a:buChar char="•"/>
            </a:pPr>
            <a:r>
              <a:rPr lang="en-US" dirty="0"/>
              <a:t>This asymptotes to removing the concept of differentiated service</a:t>
            </a:r>
          </a:p>
        </p:txBody>
      </p:sp>
      <p:sp>
        <p:nvSpPr>
          <p:cNvPr id="4" name="Slide Number Placeholder 3">
            <a:extLst>
              <a:ext uri="{FF2B5EF4-FFF2-40B4-BE49-F238E27FC236}">
                <a16:creationId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FD018B4D-476E-43BA-BEB2-5B2D5FDEA60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5CE705DA-B405-4CFA-A808-B0DDD4509D64}"/>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5883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0060-3A10-4D2F-9C1B-913F5F495E57}"/>
              </a:ext>
            </a:extLst>
          </p:cNvPr>
          <p:cNvSpPr>
            <a:spLocks noGrp="1"/>
          </p:cNvSpPr>
          <p:nvPr>
            <p:ph type="title"/>
          </p:nvPr>
        </p:nvSpPr>
        <p:spPr/>
        <p:txBody>
          <a:bodyPr>
            <a:normAutofit fontScale="90000"/>
          </a:bodyPr>
          <a:lstStyle/>
          <a:p>
            <a:r>
              <a:rPr lang="en-US" dirty="0"/>
              <a:t>A thought experiment helps use visualize the challenge</a:t>
            </a:r>
          </a:p>
        </p:txBody>
      </p:sp>
      <p:sp>
        <p:nvSpPr>
          <p:cNvPr id="3" name="Content Placeholder 2">
            <a:extLst>
              <a:ext uri="{FF2B5EF4-FFF2-40B4-BE49-F238E27FC236}">
                <a16:creationId xmlns:a16="http://schemas.microsoft.com/office/drawing/2014/main" id="{C0E55F74-892F-43D6-B564-D7C5450AAFB3}"/>
              </a:ext>
            </a:extLst>
          </p:cNvPr>
          <p:cNvSpPr>
            <a:spLocks noGrp="1"/>
          </p:cNvSpPr>
          <p:nvPr>
            <p:ph idx="1"/>
          </p:nvPr>
        </p:nvSpPr>
        <p:spPr>
          <a:xfrm>
            <a:off x="536028" y="1981200"/>
            <a:ext cx="8397765" cy="4113213"/>
          </a:xfrm>
        </p:spPr>
        <p:txBody>
          <a:bodyPr/>
          <a:lstStyle/>
          <a:p>
            <a:pPr>
              <a:buFont typeface="Arial" panose="020B0604020202020204" pitchFamily="34" charset="0"/>
              <a:buChar char="•"/>
            </a:pPr>
            <a:r>
              <a:rPr lang="en-US" dirty="0"/>
              <a:t>Suppose a congested cell where most stations have voice and best effort traffic in their buffer </a:t>
            </a:r>
          </a:p>
          <a:p>
            <a:pPr>
              <a:buFont typeface="Arial" panose="020B0604020202020204" pitchFamily="34" charset="0"/>
              <a:buChar char="•"/>
            </a:pPr>
            <a:r>
              <a:rPr lang="en-US" dirty="0"/>
              <a:t>If every station sends BE within VO rules, then there is effectively no differentiation anymore, only one AC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18-810r1 took a numbered example, the following slides attempt the same logic, with an slightly different conclusion</a:t>
            </a:r>
          </a:p>
        </p:txBody>
      </p:sp>
      <p:sp>
        <p:nvSpPr>
          <p:cNvPr id="4" name="Slide Number Placeholder 3">
            <a:extLst>
              <a:ext uri="{FF2B5EF4-FFF2-40B4-BE49-F238E27FC236}">
                <a16:creationId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FD018B4D-476E-43BA-BEB2-5B2D5FDEA60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5CE705DA-B405-4CFA-A808-B0DDD4509D64}"/>
              </a:ext>
            </a:extLst>
          </p:cNvPr>
          <p:cNvSpPr>
            <a:spLocks noGrp="1"/>
          </p:cNvSpPr>
          <p:nvPr>
            <p:ph type="dt" idx="15"/>
          </p:nvPr>
        </p:nvSpPr>
        <p:spPr/>
        <p:txBody>
          <a:bodyPr/>
          <a:lstStyle/>
          <a:p>
            <a:r>
              <a:rPr lang="en-US" dirty="0"/>
              <a:t>September 2018</a:t>
            </a:r>
            <a:endParaRPr lang="en-GB" dirty="0"/>
          </a:p>
        </p:txBody>
      </p:sp>
      <p:cxnSp>
        <p:nvCxnSpPr>
          <p:cNvPr id="12" name="Straight Arrow Connector 11"/>
          <p:cNvCxnSpPr/>
          <p:nvPr/>
        </p:nvCxnSpPr>
        <p:spPr bwMode="auto">
          <a:xfrm>
            <a:off x="2051224" y="3657725"/>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2339256" y="3945757"/>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627288" y="4089773"/>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987328" y="4521821"/>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2882368" y="4665837"/>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Oval 19"/>
          <p:cNvSpPr/>
          <p:nvPr/>
        </p:nvSpPr>
        <p:spPr bwMode="auto">
          <a:xfrm>
            <a:off x="2227460" y="41119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Oval 20"/>
          <p:cNvSpPr/>
          <p:nvPr/>
        </p:nvSpPr>
        <p:spPr bwMode="auto">
          <a:xfrm>
            <a:off x="2231579" y="4420557"/>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Right Brace 21"/>
          <p:cNvSpPr/>
          <p:nvPr/>
        </p:nvSpPr>
        <p:spPr bwMode="auto">
          <a:xfrm rot="5400000">
            <a:off x="2467919" y="4510565"/>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 name="Straight Arrow Connector 22"/>
          <p:cNvCxnSpPr/>
          <p:nvPr/>
        </p:nvCxnSpPr>
        <p:spPr bwMode="auto">
          <a:xfrm>
            <a:off x="2530127" y="5147897"/>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5645326" y="3657726"/>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5933358" y="3945758"/>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6221390" y="4089774"/>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a:off x="6581430" y="4521822"/>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Oval 28"/>
          <p:cNvSpPr/>
          <p:nvPr/>
        </p:nvSpPr>
        <p:spPr bwMode="auto">
          <a:xfrm>
            <a:off x="6472177" y="4777455"/>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Oval 29"/>
          <p:cNvSpPr/>
          <p:nvPr/>
        </p:nvSpPr>
        <p:spPr bwMode="auto">
          <a:xfrm>
            <a:off x="6465506" y="458844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Oval 30"/>
          <p:cNvSpPr/>
          <p:nvPr/>
        </p:nvSpPr>
        <p:spPr bwMode="auto">
          <a:xfrm>
            <a:off x="6465331" y="46824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Right Brace 31"/>
          <p:cNvSpPr/>
          <p:nvPr/>
        </p:nvSpPr>
        <p:spPr bwMode="auto">
          <a:xfrm rot="5400000">
            <a:off x="6062021" y="4510566"/>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3" name="Straight Arrow Connector 32"/>
          <p:cNvCxnSpPr/>
          <p:nvPr/>
        </p:nvCxnSpPr>
        <p:spPr bwMode="auto">
          <a:xfrm>
            <a:off x="6124229" y="5147898"/>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Oval 35"/>
          <p:cNvSpPr/>
          <p:nvPr/>
        </p:nvSpPr>
        <p:spPr bwMode="auto">
          <a:xfrm>
            <a:off x="6459067" y="4500443"/>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7" name="Oval 36"/>
          <p:cNvSpPr/>
          <p:nvPr/>
        </p:nvSpPr>
        <p:spPr bwMode="auto">
          <a:xfrm>
            <a:off x="1933392" y="3804982"/>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72033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0E55-C88D-4F6A-8E0F-51F88A2560E1}"/>
              </a:ext>
            </a:extLst>
          </p:cNvPr>
          <p:cNvSpPr>
            <a:spLocks noGrp="1"/>
          </p:cNvSpPr>
          <p:nvPr>
            <p:ph type="title"/>
          </p:nvPr>
        </p:nvSpPr>
        <p:spPr/>
        <p:txBody>
          <a:bodyPr/>
          <a:lstStyle/>
          <a:p>
            <a:br>
              <a:rPr lang="en-US" dirty="0"/>
            </a:br>
            <a:r>
              <a:rPr lang="en-US" dirty="0"/>
              <a:t>VoIP vs BE Transmissions are Different</a:t>
            </a:r>
          </a:p>
        </p:txBody>
      </p:sp>
      <p:sp>
        <p:nvSpPr>
          <p:cNvPr id="3" name="Content Placeholder 2">
            <a:extLst>
              <a:ext uri="{FF2B5EF4-FFF2-40B4-BE49-F238E27FC236}">
                <a16:creationId xmlns:a16="http://schemas.microsoft.com/office/drawing/2014/main" id="{B506AAA5-7D1C-40A8-83C0-28F2563768F1}"/>
              </a:ext>
            </a:extLst>
          </p:cNvPr>
          <p:cNvSpPr>
            <a:spLocks noGrp="1"/>
          </p:cNvSpPr>
          <p:nvPr>
            <p:ph idx="1"/>
          </p:nvPr>
        </p:nvSpPr>
        <p:spPr>
          <a:xfrm>
            <a:off x="685800" y="1988840"/>
            <a:ext cx="7770813" cy="4105573"/>
          </a:xfrm>
        </p:spPr>
        <p:txBody>
          <a:bodyPr>
            <a:normAutofit/>
          </a:bodyPr>
          <a:lstStyle/>
          <a:p>
            <a:pPr>
              <a:buFont typeface="Arial" panose="020B0604020202020204" pitchFamily="34" charset="0"/>
              <a:buChar char="•"/>
            </a:pPr>
            <a:r>
              <a:rPr lang="en-US" dirty="0"/>
              <a:t>VoIP and Data traffic do not have the same differentiated service requirements</a:t>
            </a:r>
          </a:p>
          <a:p>
            <a:pPr lvl="1">
              <a:buFont typeface="Arial" panose="020B0604020202020204" pitchFamily="34" charset="0"/>
              <a:buChar char="•"/>
            </a:pPr>
            <a:r>
              <a:rPr lang="en-US" dirty="0"/>
              <a:t>VoIP typically sends single frames (e.g. 160 B payload with G711) at regular interval (e.g. 20 </a:t>
            </a:r>
            <a:r>
              <a:rPr lang="en-US" dirty="0" err="1"/>
              <a:t>ms</a:t>
            </a:r>
            <a:r>
              <a:rPr lang="en-US" dirty="0"/>
              <a:t> with G711)</a:t>
            </a:r>
          </a:p>
          <a:p>
            <a:pPr lvl="1">
              <a:buFont typeface="Arial" panose="020B0604020202020204" pitchFamily="34" charset="0"/>
              <a:buChar char="•"/>
            </a:pPr>
            <a:r>
              <a:rPr lang="en-US" dirty="0"/>
              <a:t>BE data is “anything else”, not time sensitive, and with “any” volume requirement (e.g. large FTP transfer, </a:t>
            </a:r>
            <a:r>
              <a:rPr lang="en-US" dirty="0" err="1"/>
              <a:t>BitTorrent</a:t>
            </a:r>
            <a:r>
              <a:rPr lang="en-US" dirty="0"/>
              <a:t> service, or just a single telnet character)</a:t>
            </a:r>
          </a:p>
          <a:p>
            <a:pPr>
              <a:buFont typeface="Arial" panose="020B0604020202020204" pitchFamily="34" charset="0"/>
              <a:buChar char="•"/>
            </a:pPr>
            <a:r>
              <a:rPr lang="en-US" dirty="0"/>
              <a:t>Allowing a lower AC to transmit after a higher AC but within the higher AC TXOP may be more efficient to the local STA, but it may negatively impact the general efficiency of that higher AC in the cell </a:t>
            </a:r>
          </a:p>
        </p:txBody>
      </p:sp>
      <p:sp>
        <p:nvSpPr>
          <p:cNvPr id="4" name="Slide Number Placeholder 3">
            <a:extLst>
              <a:ext uri="{FF2B5EF4-FFF2-40B4-BE49-F238E27FC236}">
                <a16:creationId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B569A6CE-C5F5-4FBC-8750-5C37090456F4}"/>
              </a:ext>
            </a:extLst>
          </p:cNvPr>
          <p:cNvSpPr>
            <a:spLocks noGrp="1"/>
          </p:cNvSpPr>
          <p:nvPr>
            <p:ph type="ftr" idx="14"/>
          </p:nvPr>
        </p:nvSpPr>
        <p:spPr/>
        <p:txBody>
          <a:bodyPr/>
          <a:lstStyle/>
          <a:p>
            <a:r>
              <a:rPr lang="en-GB" dirty="0"/>
              <a:t>Jerome Henry, Cisco</a:t>
            </a:r>
          </a:p>
        </p:txBody>
      </p:sp>
      <p:sp>
        <p:nvSpPr>
          <p:cNvPr id="6" name="Date Placeholder 5">
            <a:extLst>
              <a:ext uri="{FF2B5EF4-FFF2-40B4-BE49-F238E27FC236}">
                <a16:creationId xmlns:a16="http://schemas.microsoft.com/office/drawing/2014/main" id="{D8538F91-79E2-4888-B20B-7B7774F1684B}"/>
              </a:ext>
            </a:extLst>
          </p:cNvPr>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42374654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10963</TotalTime>
  <Words>2375</Words>
  <Application>Microsoft Macintosh PowerPoint</Application>
  <PresentationFormat>On-screen Show (4:3)</PresentationFormat>
  <Paragraphs>269</Paragraphs>
  <Slides>26</Slides>
  <Notes>4</Notes>
  <HiddenSlides>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 Unicode MS</vt:lpstr>
      <vt:lpstr>MS Gothic</vt:lpstr>
      <vt:lpstr>Abadi MT Condensed Light</vt:lpstr>
      <vt:lpstr>Arial</vt:lpstr>
      <vt:lpstr>Times New Roman</vt:lpstr>
      <vt:lpstr>Office Theme</vt:lpstr>
      <vt:lpstr>Document</vt:lpstr>
      <vt:lpstr>CID 1195</vt:lpstr>
      <vt:lpstr>Abstract</vt:lpstr>
      <vt:lpstr>Reminder on EDCA TXOPs[1]</vt:lpstr>
      <vt:lpstr>TXOP is bounded [1]</vt:lpstr>
      <vt:lpstr>18/810r1 asked a great question</vt:lpstr>
      <vt:lpstr>Differentiated Service in only meaningful if service is differentiated</vt:lpstr>
      <vt:lpstr>Differentiated Service in only meaningful if service is differentiated</vt:lpstr>
      <vt:lpstr>A thought experiment helps use visualize the challenge</vt:lpstr>
      <vt:lpstr> VoIP vs BE Transmissions are Different</vt:lpstr>
      <vt:lpstr>Transmission of a single VoIP</vt:lpstr>
      <vt:lpstr>Frames Times </vt:lpstr>
      <vt:lpstr>Backoff durations</vt:lpstr>
      <vt:lpstr>Transmission of a single BE burst</vt:lpstr>
      <vt:lpstr>Transmission of a BE burst within an AC_VO TXOP</vt:lpstr>
      <vt:lpstr>Once a Transmission Completes, what are the chances that the next transmission in the cell will be AC_VO (or AC_BE)?</vt:lpstr>
      <vt:lpstr>These computations are simplified approximations</vt:lpstr>
      <vt:lpstr>How delayed is the next voice packet?</vt:lpstr>
      <vt:lpstr>Does it matter?</vt:lpstr>
      <vt:lpstr>How Many voice calls can my cell support?</vt:lpstr>
      <vt:lpstr>How Many voice calls can my cell support?</vt:lpstr>
      <vt:lpstr>Conclusion 1</vt:lpstr>
      <vt:lpstr>18-810 raises another great point</vt:lpstr>
      <vt:lpstr>The main issue is gaining the access</vt:lpstr>
      <vt:lpstr>Once access is gained, using it makes sense</vt:lpstr>
      <vt:lpstr>Proposed additional text</vt:lpstr>
      <vt:lpstr>References</vt:lpstr>
    </vt:vector>
  </TitlesOfParts>
  <Company>Ericsson</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1195</dc:title>
  <dc:creator>Ericsson</dc:creator>
  <cp:lastModifiedBy>Jerome Henry</cp:lastModifiedBy>
  <cp:revision>126</cp:revision>
  <cp:lastPrinted>1601-01-01T00:00:00Z</cp:lastPrinted>
  <dcterms:created xsi:type="dcterms:W3CDTF">2018-04-24T13:33:11Z</dcterms:created>
  <dcterms:modified xsi:type="dcterms:W3CDTF">2018-09-11T23:06:10Z</dcterms:modified>
</cp:coreProperties>
</file>