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4"/>
  </p:notesMasterIdLst>
  <p:handoutMasterIdLst>
    <p:handoutMasterId r:id="rId75"/>
  </p:handoutMasterIdLst>
  <p:sldIdLst>
    <p:sldId id="269" r:id="rId2"/>
    <p:sldId id="2171" r:id="rId3"/>
    <p:sldId id="2172" r:id="rId4"/>
    <p:sldId id="2073" r:id="rId5"/>
    <p:sldId id="1101" r:id="rId6"/>
    <p:sldId id="1581" r:id="rId7"/>
    <p:sldId id="2062" r:id="rId8"/>
    <p:sldId id="1981" r:id="rId9"/>
    <p:sldId id="2074" r:id="rId10"/>
    <p:sldId id="2102" r:id="rId11"/>
    <p:sldId id="2107" r:id="rId12"/>
    <p:sldId id="2075" r:id="rId13"/>
    <p:sldId id="2184" r:id="rId14"/>
    <p:sldId id="2174" r:id="rId15"/>
    <p:sldId id="1657" r:id="rId16"/>
    <p:sldId id="2105" r:id="rId17"/>
    <p:sldId id="1746" r:id="rId18"/>
    <p:sldId id="1747" r:id="rId19"/>
    <p:sldId id="1769" r:id="rId20"/>
    <p:sldId id="1786" r:id="rId21"/>
    <p:sldId id="1894" r:id="rId22"/>
    <p:sldId id="1896" r:id="rId23"/>
    <p:sldId id="1965" r:id="rId24"/>
    <p:sldId id="1967" r:id="rId25"/>
    <p:sldId id="1968" r:id="rId26"/>
    <p:sldId id="1969" r:id="rId27"/>
    <p:sldId id="2035" r:id="rId28"/>
    <p:sldId id="2104" r:id="rId29"/>
    <p:sldId id="2112" r:id="rId30"/>
    <p:sldId id="2113" r:id="rId31"/>
    <p:sldId id="2114" r:id="rId32"/>
    <p:sldId id="2167" r:id="rId33"/>
    <p:sldId id="2175" r:id="rId34"/>
    <p:sldId id="2008" r:id="rId35"/>
    <p:sldId id="1694" r:id="rId36"/>
    <p:sldId id="1716" r:id="rId37"/>
    <p:sldId id="1717" r:id="rId38"/>
    <p:sldId id="1851" r:id="rId39"/>
    <p:sldId id="1864" r:id="rId40"/>
    <p:sldId id="1945" r:id="rId41"/>
    <p:sldId id="1946" r:id="rId42"/>
    <p:sldId id="2036" r:id="rId43"/>
    <p:sldId id="2037" r:id="rId44"/>
    <p:sldId id="2071" r:id="rId45"/>
    <p:sldId id="2176" r:id="rId46"/>
    <p:sldId id="1688" r:id="rId47"/>
    <p:sldId id="1703" r:id="rId48"/>
    <p:sldId id="1704" r:id="rId49"/>
    <p:sldId id="1978" r:id="rId50"/>
    <p:sldId id="1705" r:id="rId51"/>
    <p:sldId id="1706" r:id="rId52"/>
    <p:sldId id="1707" r:id="rId53"/>
    <p:sldId id="1708" r:id="rId54"/>
    <p:sldId id="1709" r:id="rId55"/>
    <p:sldId id="1710" r:id="rId56"/>
    <p:sldId id="1790" r:id="rId57"/>
    <p:sldId id="2187" r:id="rId58"/>
    <p:sldId id="2177" r:id="rId59"/>
    <p:sldId id="1698" r:id="rId60"/>
    <p:sldId id="1701" r:id="rId61"/>
    <p:sldId id="2178" r:id="rId62"/>
    <p:sldId id="2100" r:id="rId63"/>
    <p:sldId id="2101" r:id="rId64"/>
    <p:sldId id="2179" r:id="rId65"/>
    <p:sldId id="2014" r:id="rId66"/>
    <p:sldId id="2016" r:id="rId67"/>
    <p:sldId id="2180" r:id="rId68"/>
    <p:sldId id="1679" r:id="rId69"/>
    <p:sldId id="2185" r:id="rId70"/>
    <p:sldId id="2181" r:id="rId71"/>
    <p:sldId id="2186" r:id="rId72"/>
    <p:sldId id="2183" r:id="rId7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24" autoAdjust="0"/>
    <p:restoredTop sz="94660" autoAdjust="0"/>
  </p:normalViewPr>
  <p:slideViewPr>
    <p:cSldViewPr>
      <p:cViewPr varScale="1">
        <p:scale>
          <a:sx n="131" d="100"/>
          <a:sy n="131" d="100"/>
        </p:scale>
        <p:origin x="2000" y="1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5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79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8" y="177284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1" y="97909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2" y="363379"/>
            <a:ext cx="315297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802.11-18/1344r2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46006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Report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1050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Aug 2018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612-01-0jtc-resolution-of-comments-from-n16608.docx" TargetMode="Externa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1398-00-0jtc-china-comment-on-11ai-errata.docx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hyperlink" Target="https://isotc.iso.org/livelink/livelink?func=ll&amp;objId=19845145&amp;objAction=Open" TargetMode="External"/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s://isotc.iso.org/livelink/livelink?func=ll&amp;objId=19867079&amp;objAction=Open" TargetMode="External"/><Relationship Id="rId2" Type="http://schemas.openxmlformats.org/officeDocument/2006/relationships/hyperlink" Target="https://mentor.ieee.org/802.11/dcn/18/11-18-1140-02-0jtc-proposed-invitation-to-sc6-for-security-workshop.docx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IEEE 802 report to ISO/IEC JTC1/SC6</a:t>
            </a:r>
            <a:br>
              <a:rPr lang="en-US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for SC6 meeting in August 2018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20 August 2018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4100171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802.16 WG has sent zero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372848"/>
              </p:ext>
            </p:extLst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3870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802.21 WG has sent two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1034368"/>
              </p:ext>
            </p:extLst>
          </p:nvPr>
        </p:nvGraphicFramePr>
        <p:xfrm>
          <a:off x="761999" y="1712148"/>
          <a:ext cx="7696200" cy="131139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31922790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761999" y="3200400"/>
            <a:ext cx="2133601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Latest in </a:t>
            </a: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bold</a:t>
            </a:r>
          </a:p>
        </p:txBody>
      </p:sp>
    </p:spTree>
    <p:extLst>
      <p:ext uri="{BB962C8B-B14F-4D97-AF65-F5344CB8AC3E}">
        <p14:creationId xmlns:p14="http://schemas.microsoft.com/office/powerpoint/2010/main" val="1804075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802.22 WG has sent three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8882654"/>
              </p:ext>
            </p:extLst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April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283699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April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14153154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761999" y="3505200"/>
            <a:ext cx="2133601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Latest in </a:t>
            </a: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bold</a:t>
            </a:r>
          </a:p>
        </p:txBody>
      </p:sp>
    </p:spTree>
    <p:extLst>
      <p:ext uri="{BB962C8B-B14F-4D97-AF65-F5344CB8AC3E}">
        <p14:creationId xmlns:p14="http://schemas.microsoft.com/office/powerpoint/2010/main" val="3520802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continues to notify SC6 of various new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 has agreed to notify SC6 when IEEE 802 starts new projects</a:t>
            </a:r>
          </a:p>
          <a:p>
            <a:pPr lvl="1"/>
            <a:r>
              <a:rPr lang="en-AU" dirty="0"/>
              <a:t>The benefit to IEEE 802 is that it might cause SC6 members to participate in or contribute to IEEE 802 activities</a:t>
            </a:r>
          </a:p>
          <a:p>
            <a:pPr lvl="1"/>
            <a:r>
              <a:rPr lang="en-AU" dirty="0"/>
              <a:t>The benefit to SC6 NBs is that it provides early insight into IEEE 802 activities</a:t>
            </a:r>
          </a:p>
          <a:p>
            <a:pPr lvl="1"/>
            <a:r>
              <a:rPr lang="en-AU" dirty="0"/>
              <a:t>A liaison was sent by IEEE 802 after its July 2018 plenary (</a:t>
            </a:r>
            <a:r>
              <a:rPr lang="en-AU" dirty="0" err="1">
                <a:solidFill>
                  <a:srgbClr val="FF0000"/>
                </a:solidFill>
              </a:rPr>
              <a:t>Nxxxxx</a:t>
            </a:r>
            <a:r>
              <a:rPr lang="en-AU" dirty="0"/>
              <a:t>)</a:t>
            </a:r>
            <a:r>
              <a:rPr lang="en-AU" b="0" dirty="0"/>
              <a:t> noting the approval of various SGs as follows:</a:t>
            </a:r>
          </a:p>
          <a:p>
            <a:pPr lvl="2"/>
            <a:r>
              <a:rPr lang="en-AU" dirty="0"/>
              <a:t>IEEE 802.3 Bidirectional 10Gb/s, 25Gb/s and 50Gb/s Optical Access PHYs Study Group</a:t>
            </a:r>
          </a:p>
          <a:p>
            <a:pPr lvl="2"/>
            <a:r>
              <a:rPr lang="en-AU" dirty="0"/>
              <a:t>IEEE 802.11 Extremely High Throughput Study Group</a:t>
            </a:r>
          </a:p>
          <a:p>
            <a:pPr lvl="2"/>
            <a:r>
              <a:rPr lang="en-AU" dirty="0"/>
              <a:t>IEEE 802.19 sub-1GHz Coexistence Study Group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63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/>
              <a:t>Summary of IEEE 802.1 standards currently in the PSDO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9637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 has 16 standards in the pipeline for ratification under the PSDO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2278090"/>
              </p:ext>
            </p:extLst>
          </p:nvPr>
        </p:nvGraphicFramePr>
        <p:xfrm>
          <a:off x="152399" y="1568640"/>
          <a:ext cx="8839199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.1AEcg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D1.4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 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Sep 17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28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Aug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Dec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.1CB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Sep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26 Dec 18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.1Qci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Oct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3 Jan 19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.1Qch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Nov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Feb 18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26 Dec 18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Apr 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5087663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.1AX-Cor 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20 Jul 17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981830075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1793905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.1Qcc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57050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.1Qcp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.1AR-Rev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Oct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665585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.1CM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40706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884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 has 16 standards in the pipeline for ratification under the PSDO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872547"/>
              </p:ext>
            </p:extLst>
          </p:nvPr>
        </p:nvGraphicFramePr>
        <p:xfrm>
          <a:off x="152399" y="1568640"/>
          <a:ext cx="8839199" cy="2255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.1Qcy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78946201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/>
                        <a:t>.</a:t>
                      </a:r>
                      <a:r>
                        <a:rPr lang="en-AU" sz="1600" dirty="0">
                          <a:cs typeface="Arial" panose="020B0604020202020204" pitchFamily="34" charset="0"/>
                        </a:rPr>
                        <a:t>1AC/Cor-1</a:t>
                      </a:r>
                      <a:r>
                        <a:rPr lang="en-AU" sz="1600" dirty="0"/>
                        <a:t> 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7015042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.1Xck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95992867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.1AE-Rev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12652425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.1AS-Rev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260142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1111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802.1AEcg FDIS ballot closes 28 Aug 2018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802.1AEcg D1.4 was liaised for information in Oct 2016 (N16484)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passed, and response sent</a:t>
            </a:r>
          </a:p>
          <a:p>
            <a:pPr lvl="1"/>
            <a:r>
              <a:rPr lang="en-AU" dirty="0"/>
              <a:t>802.1AEcg passed 60-day pre-ballot on 7 Sept 2017 (N16707)</a:t>
            </a:r>
          </a:p>
          <a:p>
            <a:pPr lvl="2"/>
            <a:r>
              <a:rPr lang="en-AU" dirty="0"/>
              <a:t>Passed 6/1/12 on need for ISO standard</a:t>
            </a:r>
          </a:p>
          <a:p>
            <a:pPr lvl="2"/>
            <a:r>
              <a:rPr lang="en-AU" dirty="0"/>
              <a:t>Passed 5/1/13 on support for submission to FDIS </a:t>
            </a:r>
          </a:p>
          <a:p>
            <a:pPr lvl="1"/>
            <a:r>
              <a:rPr lang="en-AU" dirty="0"/>
              <a:t>China NB voted “no” with one comment</a:t>
            </a:r>
          </a:p>
          <a:p>
            <a:pPr lvl="2"/>
            <a:r>
              <a:rPr lang="en-AU" dirty="0"/>
              <a:t>The response was sent in Dec 2017 (N16753)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28 Aug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285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802.1CB is waiting for FDIS ballot to 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802.1CB D2.6 was submitted in Sep 2016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802.1CB was submitted in Nov 2017 (N16742)</a:t>
            </a:r>
          </a:p>
          <a:p>
            <a:pPr lvl="1"/>
            <a:r>
              <a:rPr lang="en-AU" dirty="0"/>
              <a:t>802.1CB passed 60-day pre-ballot on 18 Jan 2018 (N16761)</a:t>
            </a:r>
          </a:p>
          <a:p>
            <a:pPr lvl="2"/>
            <a:r>
              <a:rPr lang="en-AU" dirty="0"/>
              <a:t>Passed 9/0/13 on need for ISO standard</a:t>
            </a:r>
          </a:p>
          <a:p>
            <a:pPr lvl="2"/>
            <a:r>
              <a:rPr lang="en-AU" dirty="0"/>
              <a:t>Passed 8/0/14 on support for submission to FDIS </a:t>
            </a:r>
          </a:p>
          <a:p>
            <a:pPr lvl="1"/>
            <a:r>
              <a:rPr lang="en-AU" dirty="0"/>
              <a:t>There were no comments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26 Dec 2018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351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802.1Qci is waiting for FDIS ballot to 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802.1Qci D2.0 was submitted in Oct 2016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and response sent</a:t>
            </a:r>
          </a:p>
          <a:p>
            <a:pPr lvl="1"/>
            <a:r>
              <a:rPr lang="en-AU" dirty="0"/>
              <a:t>802.1Qci (6N16715) passed 60-day pre-ballot on 9 Dec 2017 (6N16760)</a:t>
            </a:r>
          </a:p>
          <a:p>
            <a:pPr lvl="2"/>
            <a:r>
              <a:rPr lang="en-AU" dirty="0"/>
              <a:t>Passed 8/0/13 on need for ISO standard</a:t>
            </a:r>
          </a:p>
          <a:p>
            <a:pPr lvl="2"/>
            <a:r>
              <a:rPr lang="en-AU" dirty="0"/>
              <a:t>Passed 6/1/14 on support for submission to FDIS </a:t>
            </a:r>
          </a:p>
          <a:p>
            <a:pPr lvl="1"/>
            <a:r>
              <a:rPr lang="en-AU" dirty="0"/>
              <a:t>China NB voted “no” with one comment</a:t>
            </a:r>
          </a:p>
          <a:p>
            <a:pPr lvl="2"/>
            <a:r>
              <a:rPr lang="en-AU" dirty="0"/>
              <a:t>A response was sent in Apr 2018 (N16796)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3 Jan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825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This report from IEEE 802 summarises issues of mutual interest to SC6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Items included in this report</a:t>
            </a:r>
          </a:p>
          <a:p>
            <a:pPr lvl="1"/>
            <a:r>
              <a:rPr lang="en-AU" dirty="0"/>
              <a:t>Summary of IEEE 802 standards administered through the PSDO process</a:t>
            </a:r>
          </a:p>
          <a:p>
            <a:pPr lvl="1"/>
            <a:r>
              <a:rPr lang="en-AU" dirty="0"/>
              <a:t>Summary of standards currently in the PSDO process</a:t>
            </a:r>
          </a:p>
          <a:p>
            <a:pPr lvl="2"/>
            <a:r>
              <a:rPr lang="en-AU" dirty="0"/>
              <a:t>802.1</a:t>
            </a:r>
          </a:p>
          <a:p>
            <a:pPr lvl="2"/>
            <a:r>
              <a:rPr lang="en-AU" dirty="0"/>
              <a:t>802.3</a:t>
            </a:r>
          </a:p>
          <a:p>
            <a:pPr lvl="2"/>
            <a:r>
              <a:rPr lang="en-AU" dirty="0"/>
              <a:t>803.11</a:t>
            </a:r>
          </a:p>
          <a:p>
            <a:pPr lvl="2"/>
            <a:r>
              <a:rPr lang="en-AU" dirty="0"/>
              <a:t>802.15</a:t>
            </a:r>
          </a:p>
          <a:p>
            <a:pPr lvl="2"/>
            <a:r>
              <a:rPr lang="en-AU" dirty="0"/>
              <a:t>802.16</a:t>
            </a:r>
          </a:p>
          <a:p>
            <a:pPr lvl="2"/>
            <a:r>
              <a:rPr lang="en-AU" dirty="0"/>
              <a:t>802.21</a:t>
            </a:r>
          </a:p>
          <a:p>
            <a:pPr lvl="2"/>
            <a:r>
              <a:rPr lang="en-AU" dirty="0"/>
              <a:t>802.22</a:t>
            </a:r>
          </a:p>
          <a:p>
            <a:pPr lvl="1"/>
            <a:r>
              <a:rPr lang="en-AU" dirty="0"/>
              <a:t>Possible withdrawal of various ISO/IEC standards</a:t>
            </a:r>
          </a:p>
          <a:p>
            <a:pPr lvl="1"/>
            <a:r>
              <a:rPr lang="en-AU" dirty="0"/>
              <a:t>Invitation to ISO/IEC/IEEE 8802 Security Workshop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2147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802.1Qch is waiting for FDIS ballot to 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802.1Qch D2.0 was submitted in Nov 2016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802.1Qch was submitted in Nov 2017 (N16743)</a:t>
            </a:r>
          </a:p>
          <a:p>
            <a:pPr lvl="1"/>
            <a:r>
              <a:rPr lang="en-AU" dirty="0"/>
              <a:t>802.1Qch passed 60-day pre-ballot on 18 Jan 2018 (N16762)</a:t>
            </a:r>
          </a:p>
          <a:p>
            <a:pPr lvl="2"/>
            <a:r>
              <a:rPr lang="en-AU" dirty="0"/>
              <a:t>Passed 9/0/13 on need for ISO standard</a:t>
            </a:r>
          </a:p>
          <a:p>
            <a:pPr lvl="2"/>
            <a:r>
              <a:rPr lang="en-AU" dirty="0"/>
              <a:t>Passed 7/0/15 on support for submission to FDIS </a:t>
            </a:r>
          </a:p>
          <a:p>
            <a:pPr lvl="1"/>
            <a:r>
              <a:rPr lang="en-AU" dirty="0"/>
              <a:t>No comments were received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</a:p>
          <a:p>
            <a:pPr lvl="1"/>
            <a:r>
              <a:rPr lang="en-US" dirty="0"/>
              <a:t>Jodi </a:t>
            </a:r>
            <a:r>
              <a:rPr lang="en-US" dirty="0" err="1"/>
              <a:t>Haasz</a:t>
            </a:r>
            <a:r>
              <a:rPr lang="en-US" dirty="0"/>
              <a:t> working with ISO staff to start FDIS ballot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8086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802c is waiting for FDIS ballot to 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802c/D2.1 </a:t>
            </a:r>
            <a:r>
              <a:rPr lang="en-AU" dirty="0"/>
              <a:t>was liaised for information in Mar 2017 (N16598)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and response sent</a:t>
            </a:r>
          </a:p>
          <a:p>
            <a:pPr lvl="1"/>
            <a:r>
              <a:rPr lang="en-AU" dirty="0"/>
              <a:t>802c was submitted in Dec 2017 (N16746)</a:t>
            </a:r>
          </a:p>
          <a:p>
            <a:pPr lvl="1"/>
            <a:r>
              <a:rPr lang="en-AU" dirty="0"/>
              <a:t>802c 60-day ballot passed on 2 Feb 2018 (N16765)</a:t>
            </a:r>
          </a:p>
          <a:p>
            <a:pPr lvl="2"/>
            <a:r>
              <a:rPr lang="en-AU" dirty="0"/>
              <a:t>Passed 10/0/12 on need for ISO standard</a:t>
            </a:r>
          </a:p>
          <a:p>
            <a:pPr lvl="2"/>
            <a:r>
              <a:rPr lang="en-AU" dirty="0"/>
              <a:t>Passed 9/0/13 on support for submission to FDIS</a:t>
            </a:r>
          </a:p>
          <a:p>
            <a:pPr lvl="1"/>
            <a:r>
              <a:rPr lang="en-AU" dirty="0"/>
              <a:t>China NB and US NB provided comments</a:t>
            </a:r>
          </a:p>
          <a:p>
            <a:pPr lvl="2"/>
            <a:r>
              <a:rPr lang="en-AU" dirty="0"/>
              <a:t>A response was sent in Apr 2018 (N16797)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26 Dec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296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IEEE 802.1AX-2014/Cor1 </a:t>
            </a:r>
            <a:r>
              <a:rPr lang="en-AU" dirty="0"/>
              <a:t>is waiting for publication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90-day</a:t>
            </a:r>
            <a:r>
              <a:rPr lang="en-AU" dirty="0"/>
              <a:t>  FDIS 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chemeClr val="accent2"/>
                </a:solidFill>
              </a:rPr>
              <a:t>&amp; waiting for publication</a:t>
            </a:r>
          </a:p>
          <a:p>
            <a:pPr lvl="1"/>
            <a:r>
              <a:rPr lang="en-GB" dirty="0"/>
              <a:t>802.1AX-2014/Cor1 </a:t>
            </a:r>
            <a:r>
              <a:rPr lang="en-AU" dirty="0"/>
              <a:t>passed 90-day FDIS on 20 July 2017 (N16684)</a:t>
            </a:r>
          </a:p>
          <a:p>
            <a:pPr lvl="2"/>
            <a:r>
              <a:rPr lang="en-AU" dirty="0"/>
              <a:t>Passed 10/0/10</a:t>
            </a:r>
          </a:p>
          <a:p>
            <a:pPr lvl="2"/>
            <a:r>
              <a:rPr lang="en-AU" dirty="0"/>
              <a:t>There were no comments</a:t>
            </a:r>
          </a:p>
          <a:p>
            <a:pPr lvl="1"/>
            <a:r>
              <a:rPr lang="en-US" dirty="0"/>
              <a:t>Jodi </a:t>
            </a:r>
            <a:r>
              <a:rPr lang="en-US" dirty="0" err="1"/>
              <a:t>Haasz</a:t>
            </a:r>
            <a:r>
              <a:rPr lang="en-US" dirty="0"/>
              <a:t> working with ISO staff to arrange publication</a:t>
            </a:r>
            <a:endParaRPr lang="en-AU" dirty="0"/>
          </a:p>
          <a:p>
            <a:pPr lvl="2"/>
            <a:r>
              <a:rPr lang="en-US" dirty="0"/>
              <a:t>Will be called ISO/IEC 8802-1AX:2016/</a:t>
            </a:r>
            <a:r>
              <a:rPr lang="en-US" dirty="0" err="1"/>
              <a:t>Cor</a:t>
            </a:r>
            <a:r>
              <a:rPr lang="en-US" dirty="0"/>
              <a:t> 1:2018</a:t>
            </a:r>
            <a:endParaRPr lang="en-AU" dirty="0">
              <a:solidFill>
                <a:srgbClr val="FF0000"/>
              </a:solidFill>
            </a:endParaRPr>
          </a:p>
          <a:p>
            <a:pPr lvl="1"/>
            <a:endParaRPr lang="en-AU" dirty="0">
              <a:solidFill>
                <a:srgbClr val="FF0000"/>
              </a:solidFill>
            </a:endParaRPr>
          </a:p>
          <a:p>
            <a:pPr lvl="1"/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469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802.1Q-REV PSDO process will delayed until previous amendments are approved</a:t>
            </a:r>
            <a:br>
              <a:rPr lang="en-AU" dirty="0"/>
            </a:b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802.1Q-REV/D2.0 </a:t>
            </a:r>
            <a:r>
              <a:rPr lang="en-AU" dirty="0"/>
              <a:t>was liaised for information in Jul 2017 (N16688)</a:t>
            </a:r>
          </a:p>
          <a:p>
            <a:pPr lvl="1"/>
            <a:r>
              <a:rPr lang="en-GB" dirty="0"/>
              <a:t>802.1Q-REV was </a:t>
            </a:r>
            <a:r>
              <a:rPr lang="en-AU" dirty="0"/>
              <a:t>published in June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PSDO start will be delayed until previous amendments (</a:t>
            </a:r>
            <a:r>
              <a:rPr lang="en-AU" dirty="0" err="1"/>
              <a:t>Qci</a:t>
            </a:r>
            <a:r>
              <a:rPr lang="en-AU" dirty="0"/>
              <a:t>, </a:t>
            </a:r>
            <a:r>
              <a:rPr lang="en-AU" dirty="0" err="1"/>
              <a:t>Qch</a:t>
            </a:r>
            <a:r>
              <a:rPr lang="en-AU" dirty="0"/>
              <a:t>) are approved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02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802.1Qcc PSDO process will delayed until amendments ISO/IEC/IEEE 8802-1Q:2016  are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liaised in Dec 2017 (WG1-N119)</a:t>
            </a:r>
          </a:p>
          <a:p>
            <a:pPr lvl="1"/>
            <a:r>
              <a:rPr lang="en-AU" dirty="0"/>
              <a:t>802.1Qcc was approved by </a:t>
            </a:r>
            <a:r>
              <a:rPr lang="en-AU" dirty="0" err="1"/>
              <a:t>RevCom</a:t>
            </a:r>
            <a:r>
              <a:rPr lang="en-AU" dirty="0"/>
              <a:t> in June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marL="174625" lvl="1" indent="-174625"/>
            <a:r>
              <a:rPr lang="en-AU" dirty="0"/>
              <a:t>PSDO start will be delayed until previous amendments (</a:t>
            </a:r>
            <a:r>
              <a:rPr lang="en-AU" dirty="0" err="1"/>
              <a:t>Qci</a:t>
            </a:r>
            <a:r>
              <a:rPr lang="en-AU" dirty="0"/>
              <a:t>, </a:t>
            </a:r>
            <a:r>
              <a:rPr lang="en-AU" dirty="0" err="1"/>
              <a:t>Qch</a:t>
            </a:r>
            <a:r>
              <a:rPr lang="en-AU" dirty="0"/>
              <a:t>) are approved</a:t>
            </a:r>
            <a:endParaRPr lang="en-AU" dirty="0">
              <a:solidFill>
                <a:schemeClr val="accent2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581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802.1Qcp PSDO process will delayed until amendments ISO/IEC/IEEE 8802-1Q:2016  are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D2.6 liaised in Dec 2017 (WG1-N119)</a:t>
            </a:r>
          </a:p>
          <a:p>
            <a:pPr lvl="1"/>
            <a:r>
              <a:rPr lang="en-AU" dirty="0"/>
              <a:t>802.1Qcp was approved by </a:t>
            </a:r>
            <a:r>
              <a:rPr lang="en-AU" dirty="0" err="1"/>
              <a:t>RevCom</a:t>
            </a:r>
            <a:r>
              <a:rPr lang="en-AU" dirty="0"/>
              <a:t> in June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marL="174625" lvl="1" indent="-174625"/>
            <a:r>
              <a:rPr lang="en-AU" dirty="0"/>
              <a:t>PSDO start will be delayed until previous amendments (</a:t>
            </a:r>
            <a:r>
              <a:rPr lang="en-AU" dirty="0" err="1"/>
              <a:t>Qci</a:t>
            </a:r>
            <a:r>
              <a:rPr lang="en-AU" dirty="0"/>
              <a:t>, </a:t>
            </a:r>
            <a:r>
              <a:rPr lang="en-AU" dirty="0" err="1"/>
              <a:t>Qch</a:t>
            </a:r>
            <a:r>
              <a:rPr lang="en-AU" dirty="0"/>
              <a:t>) are approved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431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1AR-Rev</a:t>
            </a:r>
            <a:r>
              <a:rPr lang="en-AU" dirty="0"/>
              <a:t> PSDO process will start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was liaised in Apr 2018 (WG1N124) </a:t>
            </a:r>
          </a:p>
          <a:p>
            <a:pPr lvl="1"/>
            <a:r>
              <a:rPr lang="en-AU" dirty="0"/>
              <a:t>802.1AR-Rev was approved by </a:t>
            </a:r>
            <a:r>
              <a:rPr lang="en-AU" dirty="0" err="1"/>
              <a:t>RevCom</a:t>
            </a:r>
            <a:r>
              <a:rPr lang="en-AU" dirty="0"/>
              <a:t> in June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14 Oct 2018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709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1CM</a:t>
            </a:r>
            <a:r>
              <a:rPr lang="en-AU" dirty="0"/>
              <a:t> PSDO process will start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D2.2 was liaised in Apr 2018 (WG1N124)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1CM</a:t>
            </a:r>
            <a:r>
              <a:rPr lang="en-AU" dirty="0"/>
              <a:t> was published in June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14 Oct 2018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476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1Qcy</a:t>
            </a:r>
            <a:r>
              <a:rPr lang="en-AU" dirty="0"/>
              <a:t> PSDO process will delayed until amendments ISO/IEC/IEEE 8802-1Q:2016  are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D2.1 was liaised in Apr 2018 (WG1N124)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1Qcy</a:t>
            </a:r>
            <a:r>
              <a:rPr lang="en-AU" dirty="0"/>
              <a:t> will be conditionally sent to </a:t>
            </a:r>
            <a:r>
              <a:rPr lang="en-AU" dirty="0" err="1"/>
              <a:t>RevCom</a:t>
            </a:r>
            <a:r>
              <a:rPr lang="en-AU" dirty="0"/>
              <a:t> in July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marL="174625" lvl="1" indent="-174625"/>
            <a:r>
              <a:rPr lang="en-AU" dirty="0"/>
              <a:t>PSDO start will be delayed until previous amendments (</a:t>
            </a:r>
            <a:r>
              <a:rPr lang="en-AU" dirty="0" err="1"/>
              <a:t>Qci</a:t>
            </a:r>
            <a:r>
              <a:rPr lang="en-AU" dirty="0"/>
              <a:t>, </a:t>
            </a:r>
            <a:r>
              <a:rPr lang="en-AU" dirty="0" err="1"/>
              <a:t>Qch</a:t>
            </a:r>
            <a:r>
              <a:rPr lang="en-AU" dirty="0"/>
              <a:t>) are approved</a:t>
            </a:r>
            <a:endParaRPr lang="en-AU" dirty="0">
              <a:solidFill>
                <a:schemeClr val="accent2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117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1AC/Cor-1</a:t>
            </a:r>
            <a:r>
              <a:rPr lang="en-AU" dirty="0"/>
              <a:t> PSDO process will conditionally start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was liaised in Apr 2018 (WG1N124)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1AC/Cor-1</a:t>
            </a:r>
            <a:r>
              <a:rPr lang="en-AU" dirty="0"/>
              <a:t> will be sent to </a:t>
            </a:r>
            <a:r>
              <a:rPr lang="en-AU" dirty="0" err="1"/>
              <a:t>RevCom</a:t>
            </a:r>
            <a:r>
              <a:rPr lang="en-AU" dirty="0"/>
              <a:t> in July 2018</a:t>
            </a:r>
          </a:p>
          <a:p>
            <a:r>
              <a:rPr lang="en-AU" dirty="0"/>
              <a:t>90-day FDIS ballot: </a:t>
            </a:r>
            <a:r>
              <a:rPr lang="en-AU" dirty="0">
                <a:solidFill>
                  <a:schemeClr val="accent2"/>
                </a:solidFill>
              </a:rPr>
              <a:t>will conditionally start soon</a:t>
            </a:r>
          </a:p>
          <a:p>
            <a:pPr lvl="1"/>
            <a:r>
              <a:rPr lang="en-AU" dirty="0"/>
              <a:t>WG will conditionally initiate start of PSDO process in July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48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/>
              <a:t>Summary of IEEE 802 standards administered through the PSDO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836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PSDO process will conditionally start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D2.0 was liaised in Apr 2018 (WG1N124)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will conditionally to </a:t>
            </a:r>
            <a:r>
              <a:rPr lang="en-AU" dirty="0" err="1"/>
              <a:t>RevCom</a:t>
            </a:r>
            <a:r>
              <a:rPr lang="en-AU" dirty="0"/>
              <a:t> in July 2018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will conditionally start soon</a:t>
            </a:r>
          </a:p>
          <a:p>
            <a:pPr lvl="1"/>
            <a:r>
              <a:rPr lang="en-AU" dirty="0"/>
              <a:t>WG will conditionally initiate start of PSDO process in July 2018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723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PSDO process will conditionally start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D1.1 was liaised in Apr 2018 (WG1N124)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will go to </a:t>
            </a:r>
            <a:r>
              <a:rPr lang="en-AU" dirty="0" err="1"/>
              <a:t>RevCom</a:t>
            </a:r>
            <a:r>
              <a:rPr lang="en-AU" dirty="0"/>
              <a:t> in July 2018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pPr lvl="1"/>
            <a:r>
              <a:rPr lang="en-AU" dirty="0"/>
              <a:t>WG will conditionally initiate start of PSDO process in July 2018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4597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1AS-Rev</a:t>
            </a:r>
            <a:r>
              <a:rPr lang="en-AU" dirty="0"/>
              <a:t> will be liaised for information soon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rgbClr val="00B050"/>
              </a:solidFill>
            </a:endParaRP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1AS-Rev will</a:t>
            </a:r>
            <a:r>
              <a:rPr lang="en-AU" dirty="0"/>
              <a:t> conditionally be sent for information in July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16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/>
              <a:t>Summary of IEEE 802.3 standards currently in the PSDO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320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802.3 has ten standards in the pipeline for ratification under the PSDO 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3565706"/>
              </p:ext>
            </p:extLst>
          </p:nvPr>
        </p:nvGraphicFramePr>
        <p:xfrm>
          <a:off x="152399" y="1600200"/>
          <a:ext cx="8839199" cy="3931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latin typeface="+mj-lt"/>
                        </a:rPr>
                        <a:t>D3.0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 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16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Apr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Sep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  <a:r>
                        <a:rPr lang="en-AU" sz="16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D3.1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Oct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18 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Aug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Sep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D3.2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Oct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16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 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Sep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.3/Cor1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D2.1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2"/>
                          </a:solidFill>
                          <a:latin typeface="+mj-lt"/>
                        </a:rPr>
                        <a:t>Feb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22 Nov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2"/>
                          </a:solidFill>
                          <a:latin typeface="+mj-lt"/>
                        </a:rPr>
                        <a:t>Feb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Apr 18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26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Dec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98685209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6279912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AU" sz="16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Apr 18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26 Dec 18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509910126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57590555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.3-rev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92400724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.3bt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D3.2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solidFill>
                            <a:schemeClr val="tx1"/>
                          </a:solidFill>
                          <a:latin typeface="+mj-lt"/>
                        </a:rPr>
                        <a:t>Feb 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96881205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085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802.3bn FDIS closes on 3 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802.3bn D3.0 was liaised to SC6  in Feb 2016 to allow them to become familiar with it before submission for approval under the PSDO process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and response 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802.3bn-2016 passed 60-day pre-ballot on 16 Apr 2017 (N16546)</a:t>
            </a:r>
          </a:p>
          <a:p>
            <a:pPr lvl="2"/>
            <a:r>
              <a:rPr lang="en-AU" dirty="0"/>
              <a:t>Need? 8/1/10</a:t>
            </a:r>
          </a:p>
          <a:p>
            <a:pPr lvl="2"/>
            <a:r>
              <a:rPr lang="en-AU" dirty="0"/>
              <a:t>Submission? 8/1/10</a:t>
            </a:r>
          </a:p>
          <a:p>
            <a:pPr lvl="1"/>
            <a:r>
              <a:rPr lang="en-AU" dirty="0"/>
              <a:t>China NB voted “no” and provided the usual comments</a:t>
            </a:r>
          </a:p>
          <a:p>
            <a:pPr lvl="2"/>
            <a:r>
              <a:rPr lang="en-AU" dirty="0"/>
              <a:t>A response was sent to SC6 on 7 June 2017 (6N16649)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3 Sep 2018</a:t>
            </a:r>
          </a:p>
          <a:p>
            <a:pPr lvl="1"/>
            <a:r>
              <a:rPr lang="en-AU" dirty="0"/>
              <a:t>Will be known as ISO/IEC/IEEE 8802-3:2017/</a:t>
            </a:r>
            <a:r>
              <a:rPr lang="en-AU" dirty="0" err="1"/>
              <a:t>Amd</a:t>
            </a:r>
            <a:r>
              <a:rPr lang="en-AU" dirty="0"/>
              <a:t> 6 once published </a:t>
            </a:r>
          </a:p>
        </p:txBody>
      </p:sp>
    </p:spTree>
    <p:extLst>
      <p:ext uri="{BB962C8B-B14F-4D97-AF65-F5344CB8AC3E}">
        <p14:creationId xmlns:p14="http://schemas.microsoft.com/office/powerpoint/2010/main" val="19101144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802.3bv FDIS closes on 3 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802.3bv D3.1 was liaised to SC6  in Oct 2016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Note: another ISO group is developing a standard to complement IEEE </a:t>
            </a:r>
            <a:r>
              <a:rPr lang="en-AU" dirty="0" err="1"/>
              <a:t>Std</a:t>
            </a:r>
            <a:r>
              <a:rPr lang="en-AU" dirty="0"/>
              <a:t> 802.3bv-2017 (ISO TC22 SC32) and may be interested in ensuring it is approved in SC6</a:t>
            </a:r>
          </a:p>
          <a:p>
            <a:pPr lvl="1"/>
            <a:r>
              <a:rPr lang="en-AU" dirty="0"/>
              <a:t>802.3bv passed 60-day pre-ballot on 18 August 2017 (N16694)</a:t>
            </a:r>
          </a:p>
          <a:p>
            <a:pPr lvl="2"/>
            <a:r>
              <a:rPr lang="en-AU" dirty="0"/>
              <a:t>Support need for IS: passed 8/0/13 </a:t>
            </a:r>
          </a:p>
          <a:p>
            <a:pPr lvl="2"/>
            <a:r>
              <a:rPr lang="en-AU" dirty="0"/>
              <a:t>Support submission for this IS: passed 8/0/13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3 Sep 2018</a:t>
            </a:r>
          </a:p>
          <a:p>
            <a:pPr lvl="1"/>
            <a:r>
              <a:rPr lang="en-AU" dirty="0"/>
              <a:t>Will be known as ISO/IEC/IEEE 8802-3:2017/</a:t>
            </a:r>
            <a:r>
              <a:rPr lang="en-AU" dirty="0" err="1"/>
              <a:t>Amd</a:t>
            </a:r>
            <a:r>
              <a:rPr lang="en-AU" dirty="0"/>
              <a:t> 9 once published </a:t>
            </a:r>
          </a:p>
          <a:p>
            <a:pPr marL="1588" lvl="1" indent="0">
              <a:buNone/>
            </a:pPr>
            <a:endParaRPr lang="en-AU" dirty="0">
              <a:solidFill>
                <a:srgbClr val="FF0000"/>
              </a:solidFill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178594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802.3bu FDIS closes on 3 Sep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802.3bu D3.2 was liaised to SC6  in Oct 2016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</a:p>
          <a:p>
            <a:pPr lvl="1"/>
            <a:r>
              <a:rPr lang="en-AU" dirty="0"/>
              <a:t>802.3bu passed 60-day pre-ballot on 18 August 2017 (N16693)</a:t>
            </a:r>
          </a:p>
          <a:p>
            <a:pPr lvl="2"/>
            <a:r>
              <a:rPr lang="en-AU" dirty="0"/>
              <a:t>Support need for IS: passed 8/0/13 </a:t>
            </a:r>
          </a:p>
          <a:p>
            <a:pPr lvl="2"/>
            <a:r>
              <a:rPr lang="en-AU" dirty="0"/>
              <a:t>Support submission for this IS: passed 8/0/13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3 Sep 2018</a:t>
            </a:r>
          </a:p>
          <a:p>
            <a:pPr lvl="1"/>
            <a:r>
              <a:rPr lang="en-AU" dirty="0"/>
              <a:t>Will be known as ISO/IEC/IEEE 8802-3:2017/</a:t>
            </a:r>
            <a:r>
              <a:rPr lang="en-AU" dirty="0" err="1"/>
              <a:t>Amd</a:t>
            </a:r>
            <a:r>
              <a:rPr lang="en-AU" dirty="0"/>
              <a:t> 8 once published </a:t>
            </a:r>
          </a:p>
        </p:txBody>
      </p:sp>
    </p:spTree>
    <p:extLst>
      <p:ext uri="{BB962C8B-B14F-4D97-AF65-F5344CB8AC3E}">
        <p14:creationId xmlns:p14="http://schemas.microsoft.com/office/powerpoint/2010/main" val="166889963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802.3/</a:t>
            </a:r>
            <a:r>
              <a:rPr lang="en-AU" dirty="0" err="1"/>
              <a:t>Cor</a:t>
            </a:r>
            <a:r>
              <a:rPr lang="en-AU" dirty="0"/>
              <a:t> 1 FDIS ballot passed &amp; is awaiting publication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802.3/</a:t>
            </a:r>
            <a:r>
              <a:rPr lang="en-AU" dirty="0" err="1"/>
              <a:t>Cor</a:t>
            </a:r>
            <a:r>
              <a:rPr lang="en-AU" dirty="0"/>
              <a:t>  1 D2.1 was liaised in Feb 2017</a:t>
            </a:r>
          </a:p>
          <a:p>
            <a:r>
              <a:rPr lang="en-US" dirty="0"/>
              <a:t>90-day</a:t>
            </a:r>
            <a:r>
              <a:rPr lang="en-AU" dirty="0"/>
              <a:t> FDIS: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&amp; awaiting publication</a:t>
            </a:r>
          </a:p>
          <a:p>
            <a:pPr lvl="1"/>
            <a:r>
              <a:rPr lang="en-AU" dirty="0"/>
              <a:t>Passed on 22 Nov 2017 (N16782)</a:t>
            </a:r>
          </a:p>
          <a:p>
            <a:pPr lvl="2"/>
            <a:r>
              <a:rPr lang="en-AU" dirty="0"/>
              <a:t>Support need for IS: passed 8/0/14</a:t>
            </a:r>
          </a:p>
          <a:p>
            <a:pPr lvl="2"/>
            <a:r>
              <a:rPr lang="en-AU" dirty="0"/>
              <a:t>Support this IS: passed 8/0/14</a:t>
            </a:r>
          </a:p>
          <a:p>
            <a:pPr lvl="2"/>
            <a:r>
              <a:rPr lang="en-AU" dirty="0"/>
              <a:t>No comments</a:t>
            </a:r>
          </a:p>
          <a:p>
            <a:pPr lvl="1"/>
            <a:r>
              <a:rPr lang="en-US" dirty="0"/>
              <a:t>Jodi </a:t>
            </a:r>
            <a:r>
              <a:rPr lang="en-US" dirty="0" err="1"/>
              <a:t>Haasz</a:t>
            </a:r>
            <a:r>
              <a:rPr lang="en-US" dirty="0"/>
              <a:t> working with ISO staff to arrange publication</a:t>
            </a:r>
            <a:endParaRPr lang="en-AU" dirty="0"/>
          </a:p>
          <a:p>
            <a:pPr lvl="2"/>
            <a:r>
              <a:rPr lang="en-AU" dirty="0"/>
              <a:t>Will be known as </a:t>
            </a:r>
            <a:r>
              <a:rPr lang="en-US" dirty="0"/>
              <a:t>ISO/IEC/IEEE 8802-3:2017/</a:t>
            </a:r>
            <a:r>
              <a:rPr lang="en-US" dirty="0" err="1"/>
              <a:t>Cor</a:t>
            </a:r>
            <a:r>
              <a:rPr lang="en-US" dirty="0"/>
              <a:t> 1:2018</a:t>
            </a:r>
            <a:endParaRPr lang="en-AU" b="1" dirty="0"/>
          </a:p>
          <a:p>
            <a:pPr lvl="1"/>
            <a:endParaRPr lang="en-AU" dirty="0">
              <a:solidFill>
                <a:srgbClr val="FF0000"/>
              </a:solidFill>
            </a:endParaRPr>
          </a:p>
          <a:p>
            <a:endParaRPr lang="en-AU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48628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802.3bs FDIS closes on 26 Dec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802.3bs D3.0 was liaised in Feb 2017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Passed on 12 Apr 218 (N16792)</a:t>
            </a:r>
          </a:p>
          <a:p>
            <a:pPr lvl="2"/>
            <a:r>
              <a:rPr lang="en-AU" dirty="0"/>
              <a:t>Support need for IS: passed 11/0/8</a:t>
            </a:r>
          </a:p>
          <a:p>
            <a:pPr lvl="2"/>
            <a:r>
              <a:rPr lang="en-AU" dirty="0"/>
              <a:t>Support this IS: passed 11/0/8</a:t>
            </a:r>
          </a:p>
          <a:p>
            <a:pPr lvl="2"/>
            <a:r>
              <a:rPr lang="en-AU" dirty="0"/>
              <a:t>No comments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26 Dec 2018</a:t>
            </a:r>
          </a:p>
          <a:p>
            <a:pPr lvl="1"/>
            <a:r>
              <a:rPr lang="en-US" sz="1600" dirty="0"/>
              <a:t>Will be known as ISO/IEC/IEEE 8802-3:2017/</a:t>
            </a:r>
            <a:r>
              <a:rPr lang="en-US" sz="1600" dirty="0" err="1"/>
              <a:t>Amd</a:t>
            </a:r>
            <a:r>
              <a:rPr lang="en-US" sz="1600" dirty="0"/>
              <a:t> 10</a:t>
            </a:r>
            <a:endParaRPr lang="en-AU" sz="16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28310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 has sent 44 standards through to PSDO ratification with another 38 in-process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4651894"/>
              </p:ext>
            </p:extLst>
          </p:nvPr>
        </p:nvGraphicFramePr>
        <p:xfrm>
          <a:off x="1714500" y="21336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44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38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2153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802.3cb was liaised for information in June 2017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802.3cb D3.0 was liaised in June 2016 (when in SB)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planned soon</a:t>
            </a:r>
          </a:p>
          <a:p>
            <a:pPr lvl="2"/>
            <a:r>
              <a:rPr lang="en-AU" dirty="0"/>
              <a:t>Expected to go to IEEE </a:t>
            </a:r>
            <a:r>
              <a:rPr lang="en-AU" dirty="0" err="1"/>
              <a:t>RevCom</a:t>
            </a:r>
            <a:r>
              <a:rPr lang="en-AU" dirty="0"/>
              <a:t> in Sept 2018</a:t>
            </a:r>
          </a:p>
          <a:p>
            <a:pPr lvl="2"/>
            <a:r>
              <a:rPr lang="en-AU" dirty="0"/>
              <a:t>Expected submission to PSDO in Nov 2018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3208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802.3cc FDIS closes on 26 Dec 2018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802.3cc D3.0 was liaised in June 2016 (when in SB)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Passed on 12 Apr 218 (N16793)</a:t>
            </a:r>
          </a:p>
          <a:p>
            <a:pPr lvl="2"/>
            <a:r>
              <a:rPr lang="en-AU" dirty="0"/>
              <a:t>Support need for IS: passed 11/0/8</a:t>
            </a:r>
          </a:p>
          <a:p>
            <a:pPr lvl="2"/>
            <a:r>
              <a:rPr lang="en-AU" dirty="0"/>
              <a:t>Support this IS: passed 11/0/8</a:t>
            </a:r>
          </a:p>
          <a:p>
            <a:pPr lvl="2"/>
            <a:r>
              <a:rPr lang="en-AU" dirty="0"/>
              <a:t>No comments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26 Dec 2018</a:t>
            </a:r>
          </a:p>
          <a:p>
            <a:pPr lvl="1"/>
            <a:r>
              <a:rPr lang="en-US" sz="1600" dirty="0"/>
              <a:t>Will be known as ISO/IEC/IEEE 8802-3:2017/</a:t>
            </a:r>
            <a:r>
              <a:rPr lang="en-US" sz="1600" dirty="0" err="1"/>
              <a:t>Amd</a:t>
            </a:r>
            <a:r>
              <a:rPr lang="en-US" sz="1600" dirty="0"/>
              <a:t> 11</a:t>
            </a:r>
            <a:endParaRPr lang="en-AU" sz="1600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3131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802.3cd was liaised for information in Feb 2018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802.3cd D3.0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planned soon</a:t>
            </a:r>
          </a:p>
          <a:p>
            <a:pPr lvl="2"/>
            <a:r>
              <a:rPr lang="en-AU" dirty="0"/>
              <a:t>Expected to go to </a:t>
            </a:r>
            <a:r>
              <a:rPr lang="en-AU" dirty="0" err="1"/>
              <a:t>RevCom</a:t>
            </a:r>
            <a:r>
              <a:rPr lang="en-AU" dirty="0"/>
              <a:t> in Sept 2018</a:t>
            </a:r>
          </a:p>
          <a:p>
            <a:pPr lvl="2"/>
            <a:r>
              <a:rPr lang="en-AU" dirty="0"/>
              <a:t>Expected submission to PSDO in Nov 2018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0020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802.3-REV was liaised for information in Feb 2018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 D3.0 (802.3cj)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planned soon</a:t>
            </a:r>
          </a:p>
          <a:p>
            <a:pPr lvl="2"/>
            <a:r>
              <a:rPr lang="en-AU" dirty="0"/>
              <a:t>Expected to go to </a:t>
            </a:r>
            <a:r>
              <a:rPr lang="en-AU" dirty="0" err="1"/>
              <a:t>RevCom</a:t>
            </a:r>
            <a:r>
              <a:rPr lang="en-AU" dirty="0"/>
              <a:t> in June 2018</a:t>
            </a:r>
            <a:endParaRPr lang="en-AU" dirty="0">
              <a:solidFill>
                <a:srgbClr val="FF0000"/>
              </a:solidFill>
            </a:endParaRPr>
          </a:p>
          <a:p>
            <a:pPr lvl="2"/>
            <a:r>
              <a:rPr lang="en-AU" dirty="0"/>
              <a:t>Expected submission to PSDO in Sep 2018</a:t>
            </a:r>
          </a:p>
          <a:p>
            <a:pPr lvl="1"/>
            <a:r>
              <a:rPr lang="en-AU" dirty="0"/>
              <a:t>Need a WG motion to start FDIS but probably need to wait because a bunch of amendments still in process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9174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802.3bt was liaised for information in Feb 2018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802.3bt D3.2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planned soon</a:t>
            </a:r>
          </a:p>
          <a:p>
            <a:pPr lvl="2"/>
            <a:r>
              <a:rPr lang="en-AU" dirty="0"/>
              <a:t>Expected to go to </a:t>
            </a:r>
            <a:r>
              <a:rPr lang="en-AU" dirty="0" err="1"/>
              <a:t>RevCom</a:t>
            </a:r>
            <a:r>
              <a:rPr lang="en-AU" dirty="0"/>
              <a:t> in Sept 2018</a:t>
            </a:r>
          </a:p>
          <a:p>
            <a:pPr lvl="2"/>
            <a:r>
              <a:rPr lang="en-AU" dirty="0"/>
              <a:t>Expected submission to PSDO in Nov 2018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674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/>
              <a:t>Summary of IEEE 802.11 standards currently in the PSDO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76755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802.11 has nine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021563"/>
              </p:ext>
            </p:extLst>
          </p:nvPr>
        </p:nvGraphicFramePr>
        <p:xfrm>
          <a:off x="152399" y="1600200"/>
          <a:ext cx="8839199" cy="381553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34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00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D9.0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Sep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20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Jul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11ai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Sep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Closes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26 Dec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Oct 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D5.0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11ba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5591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802.11ah passed 60-day pre-ballot and is waiting start of FDIS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802.11ah drafts were liaised for information </a:t>
            </a:r>
          </a:p>
          <a:p>
            <a:pPr lvl="2"/>
            <a:r>
              <a:rPr lang="en-GB" dirty="0"/>
              <a:t>D5.0 in Oct 2015</a:t>
            </a:r>
          </a:p>
          <a:p>
            <a:pPr lvl="2"/>
            <a:r>
              <a:rPr lang="en-GB" dirty="0"/>
              <a:t>D9.0 in Sep 2016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/>
              <a:t>802.11ah passed 60-day pre-ballot (N16685) on 20 July 2017</a:t>
            </a:r>
          </a:p>
          <a:p>
            <a:pPr lvl="2"/>
            <a:r>
              <a:rPr lang="en-AU" dirty="0"/>
              <a:t>Need? 10/0/10</a:t>
            </a:r>
          </a:p>
          <a:p>
            <a:pPr lvl="2"/>
            <a:r>
              <a:rPr lang="en-AU" dirty="0"/>
              <a:t>Submission? 9/0/11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Was </a:t>
            </a:r>
            <a:r>
              <a:rPr lang="en-US" dirty="0"/>
              <a:t>on hold pending the approval of the FDIS ballot for IEEE 802.11; that is now approved</a:t>
            </a:r>
          </a:p>
          <a:p>
            <a:pPr lvl="1"/>
            <a:r>
              <a:rPr lang="en-US" dirty="0"/>
              <a:t>Jodi </a:t>
            </a:r>
            <a:r>
              <a:rPr lang="en-US" dirty="0" err="1"/>
              <a:t>Haasz</a:t>
            </a:r>
            <a:r>
              <a:rPr lang="en-US" dirty="0"/>
              <a:t> will work with ISO staff to start FDIS ballot</a:t>
            </a:r>
            <a:endParaRPr lang="en-AU" dirty="0"/>
          </a:p>
          <a:p>
            <a:pPr lvl="1"/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78421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802.11ai is waiting for FDIS ballot to 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802.11ai drafts were liaised for information </a:t>
            </a:r>
          </a:p>
          <a:p>
            <a:pPr lvl="2"/>
            <a:r>
              <a:rPr lang="en-GB" dirty="0"/>
              <a:t>D6.0 in Oct 2015,  D8.0 in Jul 2016,  D9.0 in Sep 2016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on 1 Sept 2017, and response sent</a:t>
            </a:r>
          </a:p>
          <a:p>
            <a:pPr lvl="1"/>
            <a:r>
              <a:rPr lang="en-AU" dirty="0"/>
              <a:t>802.11ai-2016 passed 60-day pre-ballot (N16608) on 16 April 2017</a:t>
            </a:r>
          </a:p>
          <a:p>
            <a:pPr lvl="2"/>
            <a:r>
              <a:rPr lang="en-AU" dirty="0"/>
              <a:t>Need? 9/1/10</a:t>
            </a:r>
          </a:p>
          <a:p>
            <a:pPr lvl="2"/>
            <a:r>
              <a:rPr lang="en-AU" dirty="0"/>
              <a:t>Submission? 9/1/10</a:t>
            </a:r>
          </a:p>
          <a:p>
            <a:pPr lvl="1"/>
            <a:r>
              <a:rPr lang="en-AU" dirty="0"/>
              <a:t>China voted “no” with the usual security related comments, to which responses were developed</a:t>
            </a:r>
          </a:p>
          <a:p>
            <a:pPr lvl="2"/>
            <a:r>
              <a:rPr lang="en-AU" dirty="0"/>
              <a:t>See </a:t>
            </a:r>
            <a:r>
              <a:rPr lang="en-AU" dirty="0">
                <a:hlinkClick r:id="rId2"/>
              </a:rPr>
              <a:t>11-17-612-02</a:t>
            </a:r>
            <a:r>
              <a:rPr lang="en-AU" dirty="0"/>
              <a:t> – was sent on 10 June 2017 (N16656)</a:t>
            </a:r>
          </a:p>
          <a:p>
            <a:pPr lvl="1"/>
            <a:r>
              <a:rPr lang="en-AU" dirty="0"/>
              <a:t>…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292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802.11ai is waiting for FDIS ballot to start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lvl="1"/>
            <a:r>
              <a:rPr lang="en-AU" dirty="0"/>
              <a:t>…</a:t>
            </a:r>
          </a:p>
          <a:p>
            <a:pPr lvl="1"/>
            <a:r>
              <a:rPr lang="en-AU" dirty="0"/>
              <a:t>Unfortunately, errors in the publication process required a re-run of the 60-day pre-ballot, which passed on 1 Sept 2017 (N16697)</a:t>
            </a:r>
          </a:p>
          <a:p>
            <a:pPr lvl="2"/>
            <a:r>
              <a:rPr lang="en-AU" dirty="0"/>
              <a:t>Need? 9/1/11</a:t>
            </a:r>
          </a:p>
          <a:p>
            <a:pPr lvl="2"/>
            <a:r>
              <a:rPr lang="en-AU" dirty="0"/>
              <a:t>Submission? 9/1/11</a:t>
            </a:r>
          </a:p>
          <a:p>
            <a:pPr lvl="1"/>
            <a:r>
              <a:rPr lang="en-AU" dirty="0">
                <a:solidFill>
                  <a:schemeClr val="tx2"/>
                </a:solidFill>
              </a:rPr>
              <a:t>China voted “no” with the usual security related comment</a:t>
            </a:r>
          </a:p>
          <a:p>
            <a:pPr lvl="2"/>
            <a:r>
              <a:rPr lang="en-AU" dirty="0">
                <a:solidFill>
                  <a:schemeClr val="tx2"/>
                </a:solidFill>
              </a:rPr>
              <a:t>Response (</a:t>
            </a:r>
            <a:r>
              <a:rPr lang="en-US" dirty="0">
                <a:hlinkClick r:id="rId2"/>
              </a:rPr>
              <a:t>11-17/1398r0</a:t>
            </a:r>
            <a:r>
              <a:rPr lang="en-US" dirty="0"/>
              <a:t>)</a:t>
            </a:r>
            <a:r>
              <a:rPr lang="en-AU" dirty="0">
                <a:solidFill>
                  <a:schemeClr val="tx2"/>
                </a:solidFill>
              </a:rPr>
              <a:t> has been approved was sent in Oct 2017 (N16725)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26 Dec 2018</a:t>
            </a:r>
          </a:p>
          <a:p>
            <a:pPr lvl="1"/>
            <a:r>
              <a:rPr lang="en-US" sz="1600" dirty="0"/>
              <a:t>Will be known as ISO/IEC/IEEE 8802-11:2018/</a:t>
            </a:r>
            <a:r>
              <a:rPr lang="en-US" sz="1600" dirty="0" err="1"/>
              <a:t>Amd</a:t>
            </a:r>
            <a:r>
              <a:rPr lang="en-US" sz="1600" dirty="0"/>
              <a:t> 2</a:t>
            </a:r>
            <a:endParaRPr lang="en-AU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94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22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778433"/>
              </p:ext>
            </p:extLst>
          </p:nvPr>
        </p:nvGraphicFramePr>
        <p:xfrm>
          <a:off x="762000" y="160020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/>
                        <a:t>802.1BA</a:t>
                      </a:r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9246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802.11aj has been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802.11aj drafts were liaised for information </a:t>
            </a:r>
          </a:p>
          <a:p>
            <a:pPr lvl="2"/>
            <a:r>
              <a:rPr lang="en-GB" dirty="0"/>
              <a:t>D5.0 in Jun 2017</a:t>
            </a:r>
          </a:p>
          <a:p>
            <a:pPr lvl="1"/>
            <a:r>
              <a:rPr lang="en-AU" dirty="0"/>
              <a:t>Published version will be liaised in July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b="0" dirty="0"/>
              <a:t>PSDO process will probably start in Nov 2018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985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802.11ak has been liaised for information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802.11ak drafts were liaised for information </a:t>
            </a:r>
          </a:p>
          <a:p>
            <a:pPr lvl="2"/>
            <a:r>
              <a:rPr lang="en-GB" dirty="0"/>
              <a:t>D4.0 in Jun 2017</a:t>
            </a:r>
          </a:p>
          <a:p>
            <a:pPr lvl="1"/>
            <a:r>
              <a:rPr lang="en-AU" dirty="0"/>
              <a:t>Published version will be liaised in July 2018</a:t>
            </a:r>
            <a:endParaRPr lang="en-GB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b="0" dirty="0"/>
              <a:t>PSDO process will probably start in Nov 2018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866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802.11aq has been liaised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802.11aq D8.0 was sent for liaison in Mar 2017</a:t>
            </a:r>
          </a:p>
          <a:p>
            <a:pPr lvl="1"/>
            <a:r>
              <a:rPr lang="en-AU" dirty="0"/>
              <a:t>Published version will be liaised as soon as available</a:t>
            </a:r>
            <a:endParaRPr lang="en-GB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b="0" dirty="0"/>
              <a:t>PSDO process will probably start in Nov 2018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473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802.11ax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D3.0 is now approved; D4.0 will probably be liaised for information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0482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802.11ay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52633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802.11az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0052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802.11ba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24493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802.11bb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940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/>
              <a:t>Summary of IEEE 802.15 standards currently in the PSDO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57114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has one standard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320129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.15.6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23 Nov 16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23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 WG has sent 22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846120"/>
              </p:ext>
            </p:extLst>
          </p:nvPr>
        </p:nvGraphicFramePr>
        <p:xfrm>
          <a:off x="761999" y="1712148"/>
          <a:ext cx="7696200" cy="41260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/>
                        <a:t>802.1BR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/>
                        <a:t>802.1Qbv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/>
                        <a:t>802.1AB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/>
                        <a:t>802.1Qca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802.1Qbu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9611423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5999551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>
                          <a:latin typeface="+mj-lt"/>
                          <a:cs typeface="Arial" panose="020B0604020202020204" pitchFamily="34" charset="0"/>
                        </a:rPr>
                        <a:t>802.1Qcd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Dec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1981302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802.1Q-Cor1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200714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802.1AC-Rev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729895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802d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6309453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761999" y="5943600"/>
            <a:ext cx="2133601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Latest in </a:t>
            </a: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bold</a:t>
            </a:r>
          </a:p>
        </p:txBody>
      </p:sp>
    </p:spTree>
    <p:extLst>
      <p:ext uri="{BB962C8B-B14F-4D97-AF65-F5344CB8AC3E}">
        <p14:creationId xmlns:p14="http://schemas.microsoft.com/office/powerpoint/2010/main" val="209531151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802.15.6-2012 FDIS ballot passed but comments are required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The 802.15.6 standard was supposed to be liaised in Apr 2016 for information but was eventually liaised in late July 2016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responses 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GB" dirty="0"/>
              <a:t>The 60-day ballot passed on 23 Nov 2016</a:t>
            </a:r>
          </a:p>
          <a:p>
            <a:pPr lvl="2"/>
            <a:r>
              <a:rPr lang="en-GB" dirty="0"/>
              <a:t>Need for IS on topic: 9/0/10</a:t>
            </a:r>
          </a:p>
          <a:p>
            <a:pPr lvl="2"/>
            <a:r>
              <a:rPr lang="en-GB" dirty="0"/>
              <a:t>Submission of this proposal as IS: 6/3/10, with “no” from Germany, Japan &amp; UK</a:t>
            </a:r>
          </a:p>
          <a:p>
            <a:pPr lvl="1"/>
            <a:r>
              <a:rPr lang="en-AU" dirty="0"/>
              <a:t>Responses were sent in Feb 2017 (see 15-17-0107-02)</a:t>
            </a:r>
            <a:endParaRPr lang="en-GB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chemeClr val="accent6"/>
                </a:solidFill>
              </a:rPr>
              <a:t>&amp; response required</a:t>
            </a:r>
          </a:p>
          <a:p>
            <a:pPr lvl="1"/>
            <a:r>
              <a:rPr lang="en-AU" dirty="0"/>
              <a:t>Passed on 7 Sep 17 by 12/2/14 (N16711)</a:t>
            </a:r>
          </a:p>
          <a:p>
            <a:pPr lvl="2"/>
            <a:r>
              <a:rPr lang="en-AU" dirty="0"/>
              <a:t>China NB and Japan NB voted “no” with comments</a:t>
            </a:r>
          </a:p>
          <a:p>
            <a:pPr lvl="1"/>
            <a:r>
              <a:rPr lang="en-AU" dirty="0"/>
              <a:t>Response will be sent after July 2018 meeting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8079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/>
              <a:t>Summary of IEEE 802.16 standards currently in the PSDO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2202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802.16 has one standard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1515028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802.16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>
                          <a:solidFill>
                            <a:schemeClr val="tx1"/>
                          </a:solidFill>
                          <a:latin typeface="+mj-lt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Mar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Closed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n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30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n-lt"/>
                        </a:rPr>
                        <a:t> Jul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2763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802.16-2017 60-day pre-ballot closes on 30 July 2018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802.16-2017 was sent for information in Mar 2018 (N16785)</a:t>
            </a:r>
            <a:endParaRPr lang="en-GB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30 July 2018</a:t>
            </a:r>
          </a:p>
          <a:p>
            <a:pPr lvl="1"/>
            <a:r>
              <a:rPr lang="en-GB" dirty="0"/>
              <a:t>The 60-day ballot passed on 30 Jul 2018</a:t>
            </a:r>
          </a:p>
          <a:p>
            <a:pPr lvl="2"/>
            <a:r>
              <a:rPr lang="en-GB" dirty="0"/>
              <a:t>Need for IS on topic: 7/0/11</a:t>
            </a:r>
          </a:p>
          <a:p>
            <a:pPr lvl="2"/>
            <a:r>
              <a:rPr lang="en-GB" dirty="0"/>
              <a:t>Submission of this proposal as IS: 5/1/12, with “no” from China</a:t>
            </a:r>
          </a:p>
          <a:p>
            <a:pPr lvl="2"/>
            <a:r>
              <a:rPr lang="en-AU" dirty="0"/>
              <a:t>Comments will be resolved by an 802.16 ad hoc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37150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/>
              <a:t>Summary of IEEE 802.21 standards currently in the PSDO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7040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802.21 has one standard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1668819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.21-Cor1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D2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Nov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16 Jun 18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 Jul 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5164400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5632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802.21-2017-Cor1 90-day  FDIS ballot passed but requires a response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US" dirty="0"/>
              <a:t>Currently likely to be approved by </a:t>
            </a:r>
            <a:r>
              <a:rPr lang="en-US" dirty="0" err="1"/>
              <a:t>RevCom</a:t>
            </a:r>
            <a:r>
              <a:rPr lang="en-US" dirty="0"/>
              <a:t> in December</a:t>
            </a:r>
          </a:p>
          <a:p>
            <a:pPr lvl="1"/>
            <a:r>
              <a:rPr lang="en-AU" dirty="0"/>
              <a:t>P802.21-2017/</a:t>
            </a:r>
            <a:r>
              <a:rPr lang="en-AU" dirty="0" err="1"/>
              <a:t>Cor</a:t>
            </a:r>
            <a:r>
              <a:rPr lang="en-AU" dirty="0"/>
              <a:t> 1™/D02 was sent in </a:t>
            </a:r>
            <a:r>
              <a:rPr lang="en-US" dirty="0"/>
              <a:t>Nov 2017</a:t>
            </a:r>
          </a:p>
          <a:p>
            <a:r>
              <a:rPr lang="en-US" dirty="0"/>
              <a:t>90-day</a:t>
            </a:r>
            <a:r>
              <a:rPr lang="en-AU" dirty="0"/>
              <a:t>  FDIS 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but requires a responses</a:t>
            </a:r>
          </a:p>
          <a:p>
            <a:pPr lvl="1"/>
            <a:r>
              <a:rPr lang="en-AU" dirty="0"/>
              <a:t>IEEE 802.21-2017-Cor1 90-day  FDIS ballot passed on 16 June 2018 (N16814)</a:t>
            </a:r>
          </a:p>
          <a:p>
            <a:pPr lvl="2"/>
            <a:r>
              <a:rPr lang="en-AU" dirty="0"/>
              <a:t>Passed 5/0/12</a:t>
            </a:r>
          </a:p>
          <a:p>
            <a:pPr lvl="2"/>
            <a:r>
              <a:rPr lang="en-AU" dirty="0"/>
              <a:t>Abstain comment from China NB</a:t>
            </a:r>
          </a:p>
          <a:p>
            <a:pPr lvl="1"/>
            <a:r>
              <a:rPr lang="en-AU" dirty="0"/>
              <a:t>Response was sent after the July 2018 meeting (</a:t>
            </a:r>
            <a:r>
              <a:rPr lang="en-AU" dirty="0">
                <a:hlinkClick r:id="rId2"/>
              </a:rPr>
              <a:t>N16816</a:t>
            </a:r>
            <a:r>
              <a:rPr lang="en-AU" dirty="0"/>
              <a:t>)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51568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/>
              <a:t>Summary of IEEE 802.22 standards currently in the PSDO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59257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802.22 has zero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387846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/>
              <a:t>Possible withdrawal</a:t>
            </a:r>
            <a:br>
              <a:rPr lang="en-AU" sz="3200" dirty="0"/>
            </a:br>
            <a:r>
              <a:rPr lang="en-AU" sz="3200" dirty="0"/>
              <a:t>of various ISO/IEC standards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926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 WG has sent 9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4761643"/>
              </p:ext>
            </p:extLst>
          </p:nvPr>
        </p:nvGraphicFramePr>
        <p:xfrm>
          <a:off x="761999" y="1712148"/>
          <a:ext cx="7696200" cy="37742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802.3bp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9858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512616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1482755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802.3by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7499073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802.3bz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88425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47302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 LS was sent to SC6 in March 2018 asking that  various ISO/IEC standards be withdrawn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The IEEE 802 EC approved proposing the withdrawal of various ISO/IEC standards in Nov 2017</a:t>
            </a:r>
          </a:p>
          <a:p>
            <a:pPr lvl="2"/>
            <a:r>
              <a:rPr lang="en-AU" dirty="0"/>
              <a:t>ISO/IEC TR 8802-1:2001</a:t>
            </a:r>
          </a:p>
          <a:p>
            <a:pPr lvl="2"/>
            <a:r>
              <a:rPr lang="en-AU" dirty="0"/>
              <a:t>ISO/IEC 15802-1:1995</a:t>
            </a:r>
          </a:p>
          <a:p>
            <a:pPr lvl="2"/>
            <a:r>
              <a:rPr lang="en-AU" dirty="0"/>
              <a:t>ISO/IEC 15802-3:1998</a:t>
            </a:r>
          </a:p>
          <a:p>
            <a:pPr lvl="2"/>
            <a:r>
              <a:rPr lang="en-AU" dirty="0"/>
              <a:t>ISO/IEC 8802-5 and anything related (such as corrigenda)</a:t>
            </a:r>
          </a:p>
          <a:p>
            <a:pPr lvl="1"/>
            <a:r>
              <a:rPr lang="en-AU" dirty="0"/>
              <a:t>In March 2018, a Liaison Statement was sent to SC6</a:t>
            </a:r>
          </a:p>
          <a:p>
            <a:pPr lvl="2"/>
            <a:r>
              <a:rPr lang="en-AU" dirty="0"/>
              <a:t>See embedded document</a:t>
            </a:r>
          </a:p>
          <a:p>
            <a:pPr lvl="1"/>
            <a:r>
              <a:rPr lang="en-AU" dirty="0"/>
              <a:t>In June 2018, the SC6 Secretary notified an IEEE 802 representative that the Liaison Statement will be processed at the SC6 meeting in August 2018 </a:t>
            </a:r>
          </a:p>
          <a:p>
            <a:pPr lvl="2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70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8252174"/>
              </p:ext>
            </p:extLst>
          </p:nvPr>
        </p:nvGraphicFramePr>
        <p:xfrm>
          <a:off x="6781800" y="3886200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36" name="Acrobat Document" showAsIcon="1" r:id="rId3" imgW="914400" imgH="806400" progId="AcroExch.Document.DC">
                  <p:embed/>
                </p:oleObj>
              </mc:Choice>
              <mc:Fallback>
                <p:oleObj name="Acrobat Document" showAsIcon="1" r:id="rId3" imgW="914400" imgH="806400" progId="AcroExch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781800" y="3886200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25538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715000"/>
          </a:xfrm>
        </p:spPr>
        <p:txBody>
          <a:bodyPr anchor="ctr" anchorCtr="0"/>
          <a:lstStyle/>
          <a:p>
            <a:pPr algn="ctr"/>
            <a:r>
              <a:rPr lang="en-AU" sz="3200" dirty="0"/>
              <a:t>Invitation to</a:t>
            </a:r>
            <a:br>
              <a:rPr lang="en-AU" sz="3200" dirty="0"/>
            </a:br>
            <a:r>
              <a:rPr lang="en-AU" sz="3200" dirty="0"/>
              <a:t>ISO/IEC/IEEE 8802 Security Workshop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02861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/>
              <a:t>IEEE 802 has invited SC6 to an </a:t>
            </a:r>
            <a:r>
              <a:rPr lang="en-US" dirty="0"/>
              <a:t>ISO/IEC/IEEE </a:t>
            </a:r>
            <a:r>
              <a:rPr lang="en-AU" dirty="0"/>
              <a:t>8802 Security Workshop in Nov 2018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 is very concerned about the lack of consensus in the SC6 AHGS in relation to the security of various ISO/IEC/IEEE 8802 series standards</a:t>
            </a:r>
          </a:p>
          <a:p>
            <a:pPr lvl="1"/>
            <a:r>
              <a:rPr lang="en-AU" dirty="0"/>
              <a:t>IEEE 802 believes that the best way to understand and resolve the concerns is a Workshop in which those making the allegation of security issues can explain their concerns to the IEEE 802 community</a:t>
            </a:r>
          </a:p>
          <a:p>
            <a:pPr lvl="1"/>
            <a:r>
              <a:rPr lang="en-AU" dirty="0"/>
              <a:t>Therefore, the IEEE 802 invited SC6 experts to an IEEE 802 Security Workshop in Nov 2018 to be held in Bangkok, Thailand</a:t>
            </a:r>
          </a:p>
          <a:p>
            <a:pPr lvl="2"/>
            <a:r>
              <a:rPr lang="en-AU" dirty="0"/>
              <a:t>See </a:t>
            </a:r>
            <a:r>
              <a:rPr lang="en-AU" dirty="0">
                <a:hlinkClick r:id="rId2"/>
              </a:rPr>
              <a:t>11-18-1140-02</a:t>
            </a:r>
            <a:r>
              <a:rPr lang="en-AU" dirty="0"/>
              <a:t> </a:t>
            </a:r>
            <a:r>
              <a:rPr lang="en-AU" i="1" dirty="0"/>
              <a:t> </a:t>
            </a:r>
            <a:r>
              <a:rPr lang="en-AU" dirty="0"/>
              <a:t>(</a:t>
            </a:r>
            <a:r>
              <a:rPr lang="en-AU" dirty="0">
                <a:hlinkClick r:id="rId3"/>
              </a:rPr>
              <a:t>N16818</a:t>
            </a:r>
            <a:r>
              <a:rPr lang="en-AU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72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72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WG has sent 7 standards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5423949"/>
              </p:ext>
            </p:extLst>
          </p:nvPr>
        </p:nvGraphicFramePr>
        <p:xfrm>
          <a:off x="761999" y="1712148"/>
          <a:ext cx="7696200" cy="307057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2012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Nov 2013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/>
                        <a:t>802.11ae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802.11-2016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May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86173467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761999" y="4876800"/>
            <a:ext cx="2133601" cy="304800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Latest in </a:t>
            </a:r>
            <a:r>
              <a:rPr kumimoji="0" lang="en-AU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bold</a:t>
            </a:r>
          </a:p>
        </p:txBody>
      </p:sp>
    </p:spTree>
    <p:extLst>
      <p:ext uri="{BB962C8B-B14F-4D97-AF65-F5344CB8AC3E}">
        <p14:creationId xmlns:p14="http://schemas.microsoft.com/office/powerpoint/2010/main" val="2572209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WG has sent two standards  completely through the PSDO ratification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Andrew Myles,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8086280"/>
              </p:ext>
            </p:extLst>
          </p:nvPr>
        </p:nvGraphicFramePr>
        <p:xfrm>
          <a:off x="761999" y="1712148"/>
          <a:ext cx="7696200" cy="131139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/>
                        <a:t>IEEE 802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standard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60-day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pre-ballot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5-month</a:t>
                      </a:r>
                      <a:br>
                        <a:rPr lang="en-AU" sz="1600" dirty="0"/>
                      </a:br>
                      <a:r>
                        <a:rPr lang="en-AU" sz="1600" dirty="0"/>
                        <a:t>FDIS ballot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/>
                        <a:t>Comments</a:t>
                      </a:r>
                      <a:r>
                        <a:rPr lang="en-AU" sz="1600" baseline="0" dirty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Oct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</a:rPr>
                        <a:t>Jan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8534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180010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4691</Words>
  <Application>Microsoft Macintosh PowerPoint</Application>
  <PresentationFormat>On-screen Show (4:3)</PresentationFormat>
  <Paragraphs>1139</Paragraphs>
  <Slides>72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76" baseType="lpstr">
      <vt:lpstr>Arial</vt:lpstr>
      <vt:lpstr>Times New Roman</vt:lpstr>
      <vt:lpstr>802-11-Submission</vt:lpstr>
      <vt:lpstr>Acrobat Document</vt:lpstr>
      <vt:lpstr>IEEE 802 report to ISO/IEC JTC1/SC6 for SC6 meeting in August 2018</vt:lpstr>
      <vt:lpstr>This report from IEEE 802 summarises issues of mutual interest to SC6</vt:lpstr>
      <vt:lpstr>Summary of IEEE 802 standards administered through the PSDO process</vt:lpstr>
      <vt:lpstr>IEEE 802 has sent 44 standards through to PSDO ratification with another 38 in-process</vt:lpstr>
      <vt:lpstr>IEEE 802.1 WG has sent 22 standards completely through the PSDO ratification process</vt:lpstr>
      <vt:lpstr>IEEE 802.1 WG has sent 22 standards completely through the PSDO ratification process</vt:lpstr>
      <vt:lpstr>IEEE 802.3 WG has sent 9 standards completely through the PSDO ratification process</vt:lpstr>
      <vt:lpstr>IEEE 802.11 WG has sent 7 standards completely through the PSDO ratification process</vt:lpstr>
      <vt:lpstr>IEEE 802.15 WG has sent two standards  completely through the PSDO ratification process</vt:lpstr>
      <vt:lpstr>IEEE 802.16 WG has sent zero standards completely through the PSDO ratification process</vt:lpstr>
      <vt:lpstr>IEEE 802.21 WG has sent two standards completely through the PSDO ratification process</vt:lpstr>
      <vt:lpstr>IEEE 802.22 WG has sent three standards completely through the PSDO ratification process</vt:lpstr>
      <vt:lpstr>IEEE 802 continues to notify SC6 of various new projects</vt:lpstr>
      <vt:lpstr>Summary of IEEE 802.1 standards currently in the PSDO process</vt:lpstr>
      <vt:lpstr>IEEE 802.1 has 16 standards in the pipeline for ratification under the PSDO</vt:lpstr>
      <vt:lpstr>IEEE 802.1 has 16 standards in the pipeline for ratification under the PSDO process</vt:lpstr>
      <vt:lpstr>IEEE 802.1AEcg FDIS ballot closes 28 Aug 2018</vt:lpstr>
      <vt:lpstr>IEEE 802.1CB is waiting for FDIS ballot to start</vt:lpstr>
      <vt:lpstr>IEEE 802.1Qci is waiting for FDIS ballot to start</vt:lpstr>
      <vt:lpstr>IEEE 802.1Qch is waiting for FDIS ballot to start</vt:lpstr>
      <vt:lpstr>IEEE 802c is waiting for FDIS ballot to start</vt:lpstr>
      <vt:lpstr>IEEE 802.1AX-2014/Cor1 is waiting for publication</vt:lpstr>
      <vt:lpstr>IEEE 802.1Q-REV PSDO process will delayed until previous amendments are approved </vt:lpstr>
      <vt:lpstr>IEEE 802.1Qcc PSDO process will delayed until amendments ISO/IEC/IEEE 8802-1Q:2016  are approved</vt:lpstr>
      <vt:lpstr>IEEE 802.1Qcp PSDO process will delayed until amendments ISO/IEC/IEEE 8802-1Q:2016  are approved</vt:lpstr>
      <vt:lpstr>IEEE 802.1AR-Rev PSDO process will start soon</vt:lpstr>
      <vt:lpstr>IEEE 802.1CM PSDO process will start soon</vt:lpstr>
      <vt:lpstr>IEEE 802.1Qcy PSDO process will delayed until amendments ISO/IEC/IEEE 8802-1Q:2016  are approved</vt:lpstr>
      <vt:lpstr>IEEE 802.1AC/Cor-1 PSDO process will conditionally start soon</vt:lpstr>
      <vt:lpstr>IEEE 802.1Xck PSDO process will conditionally start soon</vt:lpstr>
      <vt:lpstr>IEEE 802.1AE-Rev PSDO process will conditionally start soon</vt:lpstr>
      <vt:lpstr>IEEE 802.1AS-Rev will be liaised for information soon</vt:lpstr>
      <vt:lpstr>Summary of IEEE 802.3 standards currently in the PSDO process</vt:lpstr>
      <vt:lpstr>IEEE 802.3 has ten standards in the pipeline for ratification under the PSDO process</vt:lpstr>
      <vt:lpstr>IEEE 802.3bn FDIS closes on 3 Sep 2018</vt:lpstr>
      <vt:lpstr>IEEE 802.3bv FDIS closes on 3 Sep 2018</vt:lpstr>
      <vt:lpstr>IEEE 802.3bu FDIS closes on 3 Sep 2018</vt:lpstr>
      <vt:lpstr>IEEE 802.3/Cor 1 FDIS ballot passed &amp; is awaiting publication</vt:lpstr>
      <vt:lpstr>IEEE 802.3bs FDIS closes on 26 Dec 2018</vt:lpstr>
      <vt:lpstr>IEEE 802.3cb was liaised for information in June 2017</vt:lpstr>
      <vt:lpstr>IEEE 802.3cc FDIS closes on 26 Dec 2018</vt:lpstr>
      <vt:lpstr>IEEE 802.3cd was liaised for information in Feb 2018</vt:lpstr>
      <vt:lpstr>IEEE 802.3-REV was liaised for information in Feb 2018</vt:lpstr>
      <vt:lpstr>IEEE 802.3bt was liaised for information in Feb 2018</vt:lpstr>
      <vt:lpstr>Summary of IEEE 802.11 standards currently in the PSDO process</vt:lpstr>
      <vt:lpstr>IEEE 802.11 has nine standards in the pipeline for ratification under the PSDO</vt:lpstr>
      <vt:lpstr>IEEE 802.11ah passed 60-day pre-ballot and is waiting start of FDIS</vt:lpstr>
      <vt:lpstr>IEEE 802.11ai is waiting for FDIS ballot to start</vt:lpstr>
      <vt:lpstr>IEEE 802.11ai is waiting for FDIS ballot to start</vt:lpstr>
      <vt:lpstr>IEEE 802.11aj has been liaised for information</vt:lpstr>
      <vt:lpstr>IEEE 802.11ak has been liaised for information</vt:lpstr>
      <vt:lpstr>IEEE 802.11aq has been liaised</vt:lpstr>
      <vt:lpstr>IEEE 802.11ax will be liaised when appropriate</vt:lpstr>
      <vt:lpstr>IEEE 802.11ay will be liaised when appropriate</vt:lpstr>
      <vt:lpstr>IEEE 802.11az will be liaised when appropriate</vt:lpstr>
      <vt:lpstr>IEEE 802.11ba will be liaised when appropriate</vt:lpstr>
      <vt:lpstr>IEEE 802.11bb will be liaised when appropriate</vt:lpstr>
      <vt:lpstr>Summary of IEEE 802.15 standards currently in the PSDO process</vt:lpstr>
      <vt:lpstr>IEEE 802.15 has one standard in the pipeline for ratification under the PSDO</vt:lpstr>
      <vt:lpstr>IEEE 802.15.6-2012 FDIS ballot passed but comments are required</vt:lpstr>
      <vt:lpstr>Summary of IEEE 802.16 standards currently in the PSDO process</vt:lpstr>
      <vt:lpstr>IEEE 802.16 has one standard in the pipeline for ratification under the PSDO</vt:lpstr>
      <vt:lpstr>IEEE 802.16-2017 60-day pre-ballot closes on 30 July 2018</vt:lpstr>
      <vt:lpstr>Summary of IEEE 802.21 standards currently in the PSDO process</vt:lpstr>
      <vt:lpstr>IEEE 802.21 has one standard in the pipeline for ratification under the PSDO</vt:lpstr>
      <vt:lpstr>IEEE 802.21-2017-Cor1 90-day  FDIS ballot passed but requires a response</vt:lpstr>
      <vt:lpstr>Summary of IEEE 802.22 standards currently in the PSDO process</vt:lpstr>
      <vt:lpstr>IEEE 802.22 has zero standards in the pipeline for ratification under the PSDO</vt:lpstr>
      <vt:lpstr>Possible withdrawal of various ISO/IEC standards</vt:lpstr>
      <vt:lpstr>A LS was sent to SC6 in March 2018 asking that  various ISO/IEC standards be withdrawn</vt:lpstr>
      <vt:lpstr>Invitation to ISO/IEC/IEEE 8802 Security Workshop </vt:lpstr>
      <vt:lpstr>IEEE 802 has invited SC6 to an ISO/IEC/IEEE 8802 Security Workshop in Nov 2018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2018-08-23T06:50:28Z</dcterms:modified>
</cp:coreProperties>
</file>