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4"/>
  </p:notesMasterIdLst>
  <p:handoutMasterIdLst>
    <p:handoutMasterId r:id="rId75"/>
  </p:handoutMasterIdLst>
  <p:sldIdLst>
    <p:sldId id="269" r:id="rId2"/>
    <p:sldId id="2171" r:id="rId3"/>
    <p:sldId id="2172" r:id="rId4"/>
    <p:sldId id="2073" r:id="rId5"/>
    <p:sldId id="1101" r:id="rId6"/>
    <p:sldId id="1581" r:id="rId7"/>
    <p:sldId id="2062" r:id="rId8"/>
    <p:sldId id="1981" r:id="rId9"/>
    <p:sldId id="2074" r:id="rId10"/>
    <p:sldId id="2102" r:id="rId11"/>
    <p:sldId id="2107" r:id="rId12"/>
    <p:sldId id="2075" r:id="rId13"/>
    <p:sldId id="2184" r:id="rId14"/>
    <p:sldId id="2174" r:id="rId15"/>
    <p:sldId id="1657" r:id="rId16"/>
    <p:sldId id="2105" r:id="rId17"/>
    <p:sldId id="1746" r:id="rId18"/>
    <p:sldId id="1747" r:id="rId19"/>
    <p:sldId id="1769" r:id="rId20"/>
    <p:sldId id="1786" r:id="rId21"/>
    <p:sldId id="1894" r:id="rId22"/>
    <p:sldId id="1896" r:id="rId23"/>
    <p:sldId id="1965" r:id="rId24"/>
    <p:sldId id="1967" r:id="rId25"/>
    <p:sldId id="1968" r:id="rId26"/>
    <p:sldId id="1969" r:id="rId27"/>
    <p:sldId id="2035" r:id="rId28"/>
    <p:sldId id="2104" r:id="rId29"/>
    <p:sldId id="2112" r:id="rId30"/>
    <p:sldId id="2113" r:id="rId31"/>
    <p:sldId id="2114" r:id="rId32"/>
    <p:sldId id="2167" r:id="rId33"/>
    <p:sldId id="2175" r:id="rId34"/>
    <p:sldId id="2008" r:id="rId35"/>
    <p:sldId id="1694" r:id="rId36"/>
    <p:sldId id="1716" r:id="rId37"/>
    <p:sldId id="1717" r:id="rId38"/>
    <p:sldId id="1851" r:id="rId39"/>
    <p:sldId id="1864" r:id="rId40"/>
    <p:sldId id="1945" r:id="rId41"/>
    <p:sldId id="1946" r:id="rId42"/>
    <p:sldId id="2036" r:id="rId43"/>
    <p:sldId id="2037" r:id="rId44"/>
    <p:sldId id="2071" r:id="rId45"/>
    <p:sldId id="2176" r:id="rId46"/>
    <p:sldId id="1688" r:id="rId47"/>
    <p:sldId id="1703" r:id="rId48"/>
    <p:sldId id="1704" r:id="rId49"/>
    <p:sldId id="1978" r:id="rId50"/>
    <p:sldId id="1705" r:id="rId51"/>
    <p:sldId id="1706" r:id="rId52"/>
    <p:sldId id="1707" r:id="rId53"/>
    <p:sldId id="1708" r:id="rId54"/>
    <p:sldId id="1709" r:id="rId55"/>
    <p:sldId id="1710" r:id="rId56"/>
    <p:sldId id="1790" r:id="rId57"/>
    <p:sldId id="2187" r:id="rId58"/>
    <p:sldId id="2177" r:id="rId59"/>
    <p:sldId id="1698" r:id="rId60"/>
    <p:sldId id="1701" r:id="rId61"/>
    <p:sldId id="2178" r:id="rId62"/>
    <p:sldId id="2100" r:id="rId63"/>
    <p:sldId id="2101" r:id="rId64"/>
    <p:sldId id="2179" r:id="rId65"/>
    <p:sldId id="2014" r:id="rId66"/>
    <p:sldId id="2016" r:id="rId67"/>
    <p:sldId id="2180" r:id="rId68"/>
    <p:sldId id="1679" r:id="rId69"/>
    <p:sldId id="2185" r:id="rId70"/>
    <p:sldId id="2181" r:id="rId71"/>
    <p:sldId id="2186" r:id="rId72"/>
    <p:sldId id="2183" r:id="rId7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 autoAdjust="0"/>
  </p:normalViewPr>
  <p:slideViewPr>
    <p:cSldViewPr>
      <p:cViewPr varScale="1">
        <p:scale>
          <a:sx n="133" d="100"/>
          <a:sy n="133" d="100"/>
        </p:scale>
        <p:origin x="-1260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802.11-18/0605r5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802.11-18/0605r5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802.11-18/1344r1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46006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 smtClean="0">
                <a:latin typeface="Arial" pitchFamily="34" charset="0"/>
              </a:rPr>
              <a:t>Report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05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Aug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12-01-0jtc-resolution-of-comments-from-n16608.docx" TargetMode="Externa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398-00-0jtc-china-comment-on-11ai-errata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s://isotc.iso.org/livelink/livelink?func=ll&amp;objId=19845145&amp;objAction=Open" TargetMode="Externa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isotc.iso.org/livelink/livelink?func=ll&amp;objId=19867079&amp;objAction=Open" TargetMode="External"/><Relationship Id="rId2" Type="http://schemas.openxmlformats.org/officeDocument/2006/relationships/hyperlink" Target="https://mentor.ieee.org/802.11/dcn/18/11-18-1140-02-0jtc-proposed-invitation-to-sc6-for-security-workshop.docx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report to ISO/IEC JTC1/SC6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 SC6 meeting in August 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14 July 2018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802.16 WG has sent zero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WG has sent two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034368"/>
              </p:ext>
            </p:extLst>
          </p:nvPr>
        </p:nvGraphicFramePr>
        <p:xfrm>
          <a:off x="761999" y="1712148"/>
          <a:ext cx="7696200" cy="13113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413192279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761999" y="3200400"/>
            <a:ext cx="2133601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 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bold</a:t>
            </a:r>
          </a:p>
        </p:txBody>
      </p:sp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 WG has sent three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41415315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761999" y="3505200"/>
            <a:ext cx="2133601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 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bold</a:t>
            </a:r>
          </a:p>
        </p:txBody>
      </p:sp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continues to notify SC6 of various new projects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has agreed to notify SC6 when IEEE 802 starts new projects</a:t>
            </a:r>
          </a:p>
          <a:p>
            <a:pPr lvl="1"/>
            <a:r>
              <a:rPr lang="en-AU" dirty="0" smtClean="0"/>
              <a:t>The benefit to IEEE 802 is that it might cause SC6 members to participate in or contribute to IEEE 802 activities</a:t>
            </a:r>
          </a:p>
          <a:p>
            <a:pPr lvl="1"/>
            <a:r>
              <a:rPr lang="en-AU" dirty="0" smtClean="0"/>
              <a:t>The benefit to SC6 NBs is that it provides early insight into IEEE 802 activities</a:t>
            </a:r>
          </a:p>
          <a:p>
            <a:pPr lvl="1"/>
            <a:r>
              <a:rPr lang="en-AU" dirty="0" smtClean="0"/>
              <a:t>A liaison was sent by IEEE 802 after its July 2018 plenary (</a:t>
            </a:r>
            <a:r>
              <a:rPr lang="en-AU" dirty="0" err="1" smtClean="0">
                <a:solidFill>
                  <a:srgbClr val="FF0000"/>
                </a:solidFill>
              </a:rPr>
              <a:t>Nxxxxx</a:t>
            </a:r>
            <a:r>
              <a:rPr lang="en-AU" dirty="0" smtClean="0"/>
              <a:t>)</a:t>
            </a:r>
            <a:r>
              <a:rPr lang="en-AU" b="0" dirty="0" smtClean="0"/>
              <a:t> noting the approval of various SGs as follows:</a:t>
            </a:r>
          </a:p>
          <a:p>
            <a:pPr lvl="2"/>
            <a:r>
              <a:rPr lang="en-AU" b="0" dirty="0" err="1" smtClean="0">
                <a:solidFill>
                  <a:srgbClr val="FF0000"/>
                </a:solidFill>
              </a:rPr>
              <a:t>tbd</a:t>
            </a:r>
            <a:endParaRPr lang="en-AU" b="0" dirty="0">
              <a:solidFill>
                <a:srgbClr val="FF0000"/>
              </a:solidFill>
            </a:endParaRPr>
          </a:p>
          <a:p>
            <a:pPr lvl="2"/>
            <a:endParaRPr lang="en-AU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802.1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63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16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110374"/>
              </p:ext>
            </p:extLst>
          </p:nvPr>
        </p:nvGraphicFramePr>
        <p:xfrm>
          <a:off x="152399" y="156864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.1AEcg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D1.4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Aug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.1Qci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.1Qch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415087663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.1AX-Cor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Jul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98183007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2166558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.1CM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D2.2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40706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16 standards in the pipeline for ratification under the PSDO process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872547"/>
              </p:ext>
            </p:extLst>
          </p:nvPr>
        </p:nvGraphicFramePr>
        <p:xfrm>
          <a:off x="152399" y="156864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978946201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.</a:t>
                      </a:r>
                      <a:r>
                        <a:rPr lang="en-AU" sz="1600" dirty="0" smtClean="0">
                          <a:cs typeface="Arial" panose="020B0604020202020204" pitchFamily="34" charset="0"/>
                        </a:rPr>
                        <a:t>1AC/Cor-1</a:t>
                      </a:r>
                      <a:r>
                        <a:rPr lang="en-AU" sz="1600" dirty="0" smtClean="0"/>
                        <a:t>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427015042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.1Xck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95992867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71265242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4260142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11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802.1AEcg FDIS ballot closes 28 Aug 2018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802.1AEcg D1.4 was liaised for information in Oct 2016 (N16484)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passed, and response sent</a:t>
            </a:r>
          </a:p>
          <a:p>
            <a:pPr lvl="1"/>
            <a:r>
              <a:rPr lang="en-AU" dirty="0" smtClean="0"/>
              <a:t>802.1AEcg </a:t>
            </a:r>
            <a:r>
              <a:rPr lang="en-AU" dirty="0"/>
              <a:t>passed 60-day pre-ballot on </a:t>
            </a:r>
            <a:r>
              <a:rPr lang="en-AU" dirty="0" smtClean="0"/>
              <a:t>7 Sept 2017 </a:t>
            </a:r>
            <a:r>
              <a:rPr lang="en-AU" dirty="0"/>
              <a:t>(</a:t>
            </a:r>
            <a:r>
              <a:rPr lang="en-AU" dirty="0" smtClean="0"/>
              <a:t>N16707)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6/1/12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5/1/13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pPr lvl="1"/>
            <a:r>
              <a:rPr lang="en-AU" dirty="0"/>
              <a:t>China NB voted “no” 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/>
              <a:t>The response was sent in </a:t>
            </a:r>
            <a:r>
              <a:rPr lang="en-AU" dirty="0" smtClean="0"/>
              <a:t>Dec 2017 (N16753)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28 Aug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8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802.1CB </a:t>
            </a:r>
            <a:r>
              <a:rPr lang="en-AU" dirty="0"/>
              <a:t>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802.1CB D2.6 was submitted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802.1CB was submitted in Nov 2017 (N16742)</a:t>
            </a:r>
          </a:p>
          <a:p>
            <a:pPr lvl="1"/>
            <a:r>
              <a:rPr lang="en-AU" dirty="0" smtClean="0"/>
              <a:t>802.1CB </a:t>
            </a:r>
            <a:r>
              <a:rPr lang="en-AU" dirty="0"/>
              <a:t>passed 60-day pre-ballot on </a:t>
            </a:r>
            <a:r>
              <a:rPr lang="en-AU" dirty="0" smtClean="0"/>
              <a:t>18 Jan 2018 (N16761)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9/0/13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8/0/14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pPr lvl="1"/>
            <a:r>
              <a:rPr lang="en-AU" dirty="0" smtClean="0"/>
              <a:t>There were no comments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US" dirty="0" smtClean="0"/>
              <a:t>Jodi </a:t>
            </a:r>
            <a:r>
              <a:rPr lang="en-US" dirty="0" err="1" smtClean="0"/>
              <a:t>Haasz</a:t>
            </a:r>
            <a:r>
              <a:rPr lang="en-US" dirty="0" smtClean="0"/>
              <a:t> working with ISO staff to start FDIS 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802.1Qci is waiting for FDIS ballot to start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802.1Qci D2.0 was submitted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and response sent</a:t>
            </a:r>
          </a:p>
          <a:p>
            <a:pPr lvl="1"/>
            <a:r>
              <a:rPr lang="en-AU" dirty="0" smtClean="0"/>
              <a:t>802.1Qci (6N16715) passed </a:t>
            </a:r>
            <a:r>
              <a:rPr lang="en-AU" dirty="0"/>
              <a:t>60-day pre-ballot on </a:t>
            </a:r>
            <a:r>
              <a:rPr lang="en-AU" dirty="0" smtClean="0"/>
              <a:t>9 Dec 2017 (6N16760)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8/0/13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6/1/14 </a:t>
            </a:r>
            <a:r>
              <a:rPr lang="en-AU" dirty="0"/>
              <a:t>on support for submission to FDIS </a:t>
            </a:r>
          </a:p>
          <a:p>
            <a:pPr lvl="1"/>
            <a:r>
              <a:rPr lang="en-AU" dirty="0"/>
              <a:t>China NB voted “no” with one comment</a:t>
            </a:r>
          </a:p>
          <a:p>
            <a:pPr lvl="2"/>
            <a:r>
              <a:rPr lang="en-AU" dirty="0"/>
              <a:t>A response was sent in Apr 2018 (</a:t>
            </a:r>
            <a:r>
              <a:rPr lang="en-AU" dirty="0" smtClean="0"/>
              <a:t>N16796)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</a:t>
            </a:r>
            <a:r>
              <a:rPr lang="en-AU" dirty="0" smtClean="0">
                <a:solidFill>
                  <a:schemeClr val="accent2"/>
                </a:solidFill>
              </a:rPr>
              <a:t>start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start FDIS </a:t>
            </a:r>
            <a:r>
              <a:rPr lang="en-US" dirty="0" smtClean="0"/>
              <a:t>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2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This report from IEEE 802 summarises issues of mutual interest to SC6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</a:t>
            </a:r>
            <a:r>
              <a:rPr lang="en-AU" dirty="0" smtClean="0"/>
              <a:t>process</a:t>
            </a:r>
          </a:p>
          <a:p>
            <a:pPr lvl="1"/>
            <a:r>
              <a:rPr lang="en-AU" dirty="0"/>
              <a:t>Summary of </a:t>
            </a:r>
            <a:r>
              <a:rPr lang="en-AU" dirty="0" smtClean="0"/>
              <a:t>standards </a:t>
            </a:r>
            <a:r>
              <a:rPr lang="en-AU" dirty="0"/>
              <a:t>currently in the PSDO </a:t>
            </a:r>
            <a:r>
              <a:rPr lang="en-AU" dirty="0" smtClean="0"/>
              <a:t>process</a:t>
            </a:r>
          </a:p>
          <a:p>
            <a:pPr lvl="2"/>
            <a:r>
              <a:rPr lang="en-AU" dirty="0" smtClean="0"/>
              <a:t>802.1</a:t>
            </a:r>
          </a:p>
          <a:p>
            <a:pPr lvl="2"/>
            <a:r>
              <a:rPr lang="en-AU" dirty="0" smtClean="0"/>
              <a:t>802.3</a:t>
            </a:r>
          </a:p>
          <a:p>
            <a:pPr lvl="2"/>
            <a:r>
              <a:rPr lang="en-AU" dirty="0" smtClean="0"/>
              <a:t>803.11</a:t>
            </a:r>
          </a:p>
          <a:p>
            <a:pPr lvl="2"/>
            <a:r>
              <a:rPr lang="en-AU" dirty="0" smtClean="0"/>
              <a:t>802.15</a:t>
            </a:r>
          </a:p>
          <a:p>
            <a:pPr lvl="2"/>
            <a:r>
              <a:rPr lang="en-AU" dirty="0" smtClean="0"/>
              <a:t>802.16</a:t>
            </a:r>
          </a:p>
          <a:p>
            <a:pPr lvl="2"/>
            <a:r>
              <a:rPr lang="en-AU" dirty="0" smtClean="0"/>
              <a:t>802.21</a:t>
            </a:r>
          </a:p>
          <a:p>
            <a:pPr lvl="2"/>
            <a:r>
              <a:rPr lang="en-AU" dirty="0" smtClean="0"/>
              <a:t>802.22</a:t>
            </a:r>
          </a:p>
          <a:p>
            <a:pPr lvl="1"/>
            <a:r>
              <a:rPr lang="en-AU" dirty="0"/>
              <a:t>Possible </a:t>
            </a:r>
            <a:r>
              <a:rPr lang="en-AU" dirty="0" smtClean="0"/>
              <a:t>withdrawal of </a:t>
            </a:r>
            <a:r>
              <a:rPr lang="en-AU" dirty="0"/>
              <a:t>various ISO/IEC </a:t>
            </a:r>
            <a:r>
              <a:rPr lang="en-AU" dirty="0" smtClean="0"/>
              <a:t>standards</a:t>
            </a:r>
          </a:p>
          <a:p>
            <a:pPr lvl="1"/>
            <a:r>
              <a:rPr lang="en-AU" dirty="0"/>
              <a:t>Invitation </a:t>
            </a:r>
            <a:r>
              <a:rPr lang="en-AU" dirty="0" smtClean="0"/>
              <a:t>to ISO/IEC/IEEE </a:t>
            </a:r>
            <a:r>
              <a:rPr lang="en-AU" dirty="0"/>
              <a:t>8802 Security Workshop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14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802.1Qch </a:t>
            </a:r>
            <a:r>
              <a:rPr lang="en-AU" dirty="0"/>
              <a:t>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</a:t>
            </a:r>
            <a:r>
              <a:rPr lang="en-AU" dirty="0" smtClean="0">
                <a:solidFill>
                  <a:srgbClr val="00B050"/>
                </a:solidFill>
              </a:rPr>
              <a:t>ent</a:t>
            </a:r>
          </a:p>
          <a:p>
            <a:pPr lvl="1"/>
            <a:r>
              <a:rPr lang="en-AU" dirty="0" smtClean="0"/>
              <a:t>802.1Qch D2.0 was submitted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</a:t>
            </a:r>
            <a:r>
              <a:rPr lang="en-AU" dirty="0"/>
              <a:t>Qch</a:t>
            </a:r>
            <a:r>
              <a:rPr lang="en-AU" dirty="0" smtClean="0"/>
              <a:t> </a:t>
            </a:r>
            <a:r>
              <a:rPr lang="en-AU" dirty="0"/>
              <a:t>was submitted in Nov 2017 </a:t>
            </a:r>
            <a:r>
              <a:rPr lang="en-AU" dirty="0" smtClean="0"/>
              <a:t>(</a:t>
            </a:r>
            <a:r>
              <a:rPr lang="en-AU" dirty="0"/>
              <a:t>N16743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AU" dirty="0" smtClean="0"/>
              <a:t>802.1</a:t>
            </a:r>
            <a:r>
              <a:rPr lang="en-AU" dirty="0"/>
              <a:t>Qch</a:t>
            </a:r>
            <a:r>
              <a:rPr lang="en-AU" dirty="0" smtClean="0"/>
              <a:t> </a:t>
            </a:r>
            <a:r>
              <a:rPr lang="en-AU" dirty="0"/>
              <a:t>passed 60-day pre-ballot on </a:t>
            </a:r>
            <a:r>
              <a:rPr lang="en-AU" dirty="0" smtClean="0"/>
              <a:t>18 </a:t>
            </a:r>
            <a:r>
              <a:rPr lang="en-AU" dirty="0"/>
              <a:t>Jan 2018 (</a:t>
            </a:r>
            <a:r>
              <a:rPr lang="en-AU" dirty="0" smtClean="0"/>
              <a:t>N16762)</a:t>
            </a:r>
            <a:endParaRPr lang="en-AU" dirty="0"/>
          </a:p>
          <a:p>
            <a:pPr lvl="2"/>
            <a:r>
              <a:rPr lang="en-AU" dirty="0"/>
              <a:t>Passed 9/0/13 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7/0/15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pPr lvl="1"/>
            <a:r>
              <a:rPr lang="en-AU" dirty="0" smtClean="0"/>
              <a:t>No comments were received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</a:t>
            </a:r>
            <a:r>
              <a:rPr lang="en-AU" dirty="0" smtClean="0">
                <a:solidFill>
                  <a:schemeClr val="accent2"/>
                </a:solidFill>
              </a:rPr>
              <a:t>start</a:t>
            </a:r>
          </a:p>
          <a:p>
            <a:pPr lvl="1"/>
            <a:r>
              <a:rPr lang="en-US" dirty="0" smtClean="0"/>
              <a:t>Jodi </a:t>
            </a:r>
            <a:r>
              <a:rPr lang="en-US" dirty="0" err="1" smtClean="0"/>
              <a:t>Haasz</a:t>
            </a:r>
            <a:r>
              <a:rPr lang="en-US" dirty="0" smtClean="0"/>
              <a:t> working with ISO staff to start FDIS 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0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802c </a:t>
            </a:r>
            <a:r>
              <a:rPr lang="en-AU" dirty="0"/>
              <a:t>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802c/D2.1 </a:t>
            </a:r>
            <a:r>
              <a:rPr lang="en-AU" dirty="0" smtClean="0"/>
              <a:t>was liaised for information in Mar 2017 (N16598)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  <a:r>
              <a:rPr lang="en-AU" dirty="0" smtClean="0">
                <a:solidFill>
                  <a:srgbClr val="00B050"/>
                </a:solidFill>
              </a:rPr>
              <a:t>and response sent</a:t>
            </a:r>
          </a:p>
          <a:p>
            <a:pPr lvl="1"/>
            <a:r>
              <a:rPr lang="en-AU" dirty="0" smtClean="0"/>
              <a:t>802c </a:t>
            </a:r>
            <a:r>
              <a:rPr lang="en-AU" dirty="0"/>
              <a:t>was submitted in </a:t>
            </a:r>
            <a:r>
              <a:rPr lang="en-AU" dirty="0" smtClean="0"/>
              <a:t>Dec </a:t>
            </a:r>
            <a:r>
              <a:rPr lang="en-AU" dirty="0"/>
              <a:t>2017 (</a:t>
            </a:r>
            <a:r>
              <a:rPr lang="en-AU" dirty="0" smtClean="0"/>
              <a:t>N16746)</a:t>
            </a:r>
          </a:p>
          <a:p>
            <a:pPr lvl="1"/>
            <a:r>
              <a:rPr lang="en-AU" dirty="0" smtClean="0"/>
              <a:t>802c </a:t>
            </a:r>
            <a:r>
              <a:rPr lang="en-AU" dirty="0"/>
              <a:t>60-day ballot passed on </a:t>
            </a:r>
            <a:r>
              <a:rPr lang="en-AU" dirty="0" smtClean="0"/>
              <a:t>2 Feb 2018 (N16765)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10/0/12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9/0/13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/>
              <a:t>China NB </a:t>
            </a:r>
            <a:r>
              <a:rPr lang="en-AU" dirty="0" smtClean="0"/>
              <a:t>and US NB provided comments</a:t>
            </a:r>
          </a:p>
          <a:p>
            <a:pPr lvl="2"/>
            <a:r>
              <a:rPr lang="en-AU" dirty="0"/>
              <a:t>A response was sent in Apr 2018 </a:t>
            </a:r>
            <a:r>
              <a:rPr lang="en-AU" dirty="0" smtClean="0"/>
              <a:t>(N16797)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</a:t>
            </a:r>
            <a:r>
              <a:rPr lang="en-AU" dirty="0" smtClean="0">
                <a:solidFill>
                  <a:schemeClr val="accent2"/>
                </a:solidFill>
              </a:rPr>
              <a:t>start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start FDIS ballot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 </a:t>
            </a:r>
            <a:r>
              <a:rPr lang="en-GB" dirty="0"/>
              <a:t>802.1AX-2014/Cor1 </a:t>
            </a:r>
            <a:r>
              <a:rPr lang="en-AU" dirty="0" smtClean="0"/>
              <a:t>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90-day</a:t>
            </a:r>
            <a:r>
              <a:rPr lang="en-AU" dirty="0" smtClean="0"/>
              <a:t>  FDIS 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chemeClr val="accent2"/>
                </a:solidFill>
              </a:rPr>
              <a:t>&amp; waiting for publication</a:t>
            </a:r>
          </a:p>
          <a:p>
            <a:pPr lvl="1"/>
            <a:r>
              <a:rPr lang="en-GB" dirty="0" smtClean="0"/>
              <a:t>802.1AX-2014/Cor1 </a:t>
            </a:r>
            <a:r>
              <a:rPr lang="en-AU" dirty="0" smtClean="0"/>
              <a:t>passed 90-day FDIS </a:t>
            </a:r>
            <a:r>
              <a:rPr lang="en-AU" dirty="0"/>
              <a:t>on 20 July </a:t>
            </a:r>
            <a:r>
              <a:rPr lang="en-AU" dirty="0" smtClean="0"/>
              <a:t>2017 (N16684)</a:t>
            </a:r>
            <a:endParaRPr lang="en-AU" dirty="0"/>
          </a:p>
          <a:p>
            <a:pPr lvl="2"/>
            <a:r>
              <a:rPr lang="en-AU" dirty="0" smtClean="0"/>
              <a:t>Passed 10/0/10</a:t>
            </a:r>
          </a:p>
          <a:p>
            <a:pPr lvl="2"/>
            <a:r>
              <a:rPr lang="en-AU" dirty="0" smtClean="0"/>
              <a:t>There were no comments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</a:t>
            </a:r>
            <a:r>
              <a:rPr lang="en-US" dirty="0" smtClean="0"/>
              <a:t>arrange publication</a:t>
            </a:r>
            <a:endParaRPr lang="en-AU" dirty="0"/>
          </a:p>
          <a:p>
            <a:pPr lvl="2"/>
            <a:r>
              <a:rPr lang="en-US" dirty="0" smtClean="0"/>
              <a:t>Will be called ISO/IEC </a:t>
            </a:r>
            <a:r>
              <a:rPr lang="en-US" dirty="0"/>
              <a:t>8802-1AX:2016/</a:t>
            </a:r>
            <a:r>
              <a:rPr lang="en-US" dirty="0" err="1"/>
              <a:t>Cor</a:t>
            </a:r>
            <a:r>
              <a:rPr lang="en-US" dirty="0"/>
              <a:t> 1:2018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endParaRPr lang="en-AU" dirty="0">
              <a:solidFill>
                <a:srgbClr val="FF0000"/>
              </a:solidFill>
            </a:endParaRPr>
          </a:p>
          <a:p>
            <a:pPr lvl="1"/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4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802.1Q-REV PSDO process will delayed until </a:t>
            </a:r>
            <a:r>
              <a:rPr lang="en-AU" dirty="0"/>
              <a:t>previous </a:t>
            </a:r>
            <a:r>
              <a:rPr lang="en-AU" dirty="0" smtClean="0"/>
              <a:t>amendments </a:t>
            </a:r>
            <a:r>
              <a:rPr lang="en-AU" dirty="0"/>
              <a:t>are approved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802.1Q-REV/D2.0 </a:t>
            </a:r>
            <a:r>
              <a:rPr lang="en-AU" dirty="0" smtClean="0"/>
              <a:t>was liaised for information in Jul 2017 (N16688)</a:t>
            </a:r>
          </a:p>
          <a:p>
            <a:pPr lvl="1"/>
            <a:r>
              <a:rPr lang="en-GB" dirty="0" smtClean="0"/>
              <a:t>802.1Q-REV was </a:t>
            </a:r>
            <a:r>
              <a:rPr lang="en-AU" dirty="0" smtClean="0"/>
              <a:t>published in June 2018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 smtClean="0"/>
              <a:t>PSDO start will be delayed until previous amendments (</a:t>
            </a:r>
            <a:r>
              <a:rPr lang="en-AU" dirty="0" err="1" smtClean="0"/>
              <a:t>Qci</a:t>
            </a:r>
            <a:r>
              <a:rPr lang="en-AU" dirty="0" smtClean="0"/>
              <a:t>, </a:t>
            </a:r>
            <a:r>
              <a:rPr lang="en-AU" dirty="0" err="1" smtClean="0"/>
              <a:t>Qch</a:t>
            </a:r>
            <a:r>
              <a:rPr lang="en-AU" dirty="0" smtClean="0"/>
              <a:t>) are approved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802.1Qcc PSDO process will start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</a:t>
            </a:r>
            <a:r>
              <a:rPr lang="en-AU" dirty="0" smtClean="0"/>
              <a:t>)</a:t>
            </a:r>
          </a:p>
          <a:p>
            <a:pPr lvl="1"/>
            <a:r>
              <a:rPr lang="en-AU" dirty="0"/>
              <a:t>802.1Qcc </a:t>
            </a:r>
            <a:r>
              <a:rPr lang="en-AU" dirty="0" smtClean="0"/>
              <a:t>was </a:t>
            </a:r>
            <a:r>
              <a:rPr lang="en-AU" dirty="0"/>
              <a:t>a</a:t>
            </a:r>
            <a:r>
              <a:rPr lang="en-AU" dirty="0" smtClean="0"/>
              <a:t>pproved by </a:t>
            </a:r>
            <a:r>
              <a:rPr lang="en-AU" dirty="0" err="1" smtClean="0"/>
              <a:t>RevCom</a:t>
            </a:r>
            <a:r>
              <a:rPr lang="en-AU" dirty="0" smtClean="0"/>
              <a:t> in June 2018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will start soon</a:t>
            </a:r>
          </a:p>
          <a:p>
            <a:pPr lvl="1"/>
            <a:r>
              <a:rPr lang="en-AU" dirty="0" smtClean="0"/>
              <a:t>WG will initiate 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802.1Qcp </a:t>
            </a:r>
            <a:r>
              <a:rPr lang="en-AU" dirty="0"/>
              <a:t>PSDO process will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D2.6 liaised in Dec 2017 (WG1-N119)</a:t>
            </a:r>
          </a:p>
          <a:p>
            <a:pPr lvl="1"/>
            <a:r>
              <a:rPr lang="en-AU" dirty="0" smtClean="0"/>
              <a:t>802.1Qcp </a:t>
            </a:r>
            <a:r>
              <a:rPr lang="en-AU" dirty="0"/>
              <a:t>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start soon</a:t>
            </a:r>
            <a:endParaRPr lang="en-AU" dirty="0" smtClean="0"/>
          </a:p>
          <a:p>
            <a:pPr lvl="1"/>
            <a:r>
              <a:rPr lang="en-AU" dirty="0"/>
              <a:t>WG will initiate 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1AR-Rev</a:t>
            </a:r>
            <a:r>
              <a:rPr lang="en-AU" dirty="0" smtClean="0"/>
              <a:t> </a:t>
            </a:r>
            <a:r>
              <a:rPr lang="en-AU" dirty="0"/>
              <a:t>PSDO process will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/>
              <a:t>D2.0 </a:t>
            </a:r>
            <a:r>
              <a:rPr lang="en-AU" dirty="0" smtClean="0"/>
              <a:t>was liaised </a:t>
            </a:r>
            <a:r>
              <a:rPr lang="en-AU" dirty="0"/>
              <a:t>in </a:t>
            </a:r>
            <a:r>
              <a:rPr lang="en-AU" dirty="0" smtClean="0"/>
              <a:t>Apr 2018 (WG1N124) </a:t>
            </a:r>
          </a:p>
          <a:p>
            <a:pPr lvl="1"/>
            <a:r>
              <a:rPr lang="en-AU" dirty="0" smtClean="0"/>
              <a:t>802.1AR-Rev </a:t>
            </a:r>
            <a:r>
              <a:rPr lang="en-AU" dirty="0"/>
              <a:t>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start soon</a:t>
            </a:r>
            <a:endParaRPr lang="en-AU" dirty="0" smtClean="0"/>
          </a:p>
          <a:p>
            <a:pPr lvl="1"/>
            <a:r>
              <a:rPr lang="en-AU" dirty="0"/>
              <a:t>WG will initiate 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1CM</a:t>
            </a:r>
            <a:r>
              <a:rPr lang="en-AU" dirty="0" smtClean="0"/>
              <a:t> </a:t>
            </a:r>
            <a:r>
              <a:rPr lang="en-AU" dirty="0"/>
              <a:t>PSDO process will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D2.2 </a:t>
            </a:r>
            <a:r>
              <a:rPr lang="en-AU" dirty="0"/>
              <a:t>was liaised in Apr 2018 (WG1N124</a:t>
            </a:r>
            <a:r>
              <a:rPr lang="en-AU" dirty="0" smtClean="0"/>
              <a:t>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</a:t>
            </a:r>
            <a:r>
              <a:rPr lang="en-AU" dirty="0" smtClean="0"/>
              <a:t>was published in June 2018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start soon</a:t>
            </a:r>
            <a:endParaRPr lang="en-AU" dirty="0" smtClean="0"/>
          </a:p>
          <a:p>
            <a:pPr lvl="1"/>
            <a:r>
              <a:rPr lang="en-AU" dirty="0"/>
              <a:t>WG will initiate 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4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1Qcy</a:t>
            </a:r>
            <a:r>
              <a:rPr lang="en-AU" dirty="0" smtClean="0"/>
              <a:t> </a:t>
            </a:r>
            <a:r>
              <a:rPr lang="en-AU" dirty="0"/>
              <a:t>PSDO process will </a:t>
            </a:r>
            <a:r>
              <a:rPr lang="en-AU" dirty="0" smtClean="0"/>
              <a:t>conditionally start </a:t>
            </a:r>
            <a:r>
              <a:rPr lang="en-AU" dirty="0"/>
              <a:t>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D2.1 </a:t>
            </a:r>
            <a:r>
              <a:rPr lang="en-AU" dirty="0"/>
              <a:t>was liaised in Apr </a:t>
            </a:r>
            <a:r>
              <a:rPr lang="en-AU" dirty="0" smtClean="0"/>
              <a:t>2018 (</a:t>
            </a:r>
            <a:r>
              <a:rPr lang="en-AU" dirty="0"/>
              <a:t>WG1N124</a:t>
            </a:r>
            <a:r>
              <a:rPr lang="en-AU" dirty="0" smtClean="0"/>
              <a:t>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</a:t>
            </a:r>
            <a:r>
              <a:rPr lang="en-AU" dirty="0"/>
              <a:t> </a:t>
            </a:r>
            <a:r>
              <a:rPr lang="en-AU" dirty="0" smtClean="0"/>
              <a:t>will be conditionally sent to </a:t>
            </a:r>
            <a:r>
              <a:rPr lang="en-AU" dirty="0" err="1" smtClean="0"/>
              <a:t>RevCom</a:t>
            </a:r>
            <a:r>
              <a:rPr lang="en-AU" dirty="0" smtClean="0"/>
              <a:t> in July 2018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</a:t>
            </a:r>
            <a:r>
              <a:rPr lang="en-AU" dirty="0" smtClean="0">
                <a:solidFill>
                  <a:schemeClr val="accent2"/>
                </a:solidFill>
              </a:rPr>
              <a:t>conditionally start </a:t>
            </a:r>
            <a:r>
              <a:rPr lang="en-AU" dirty="0">
                <a:solidFill>
                  <a:schemeClr val="accent2"/>
                </a:solidFill>
              </a:rPr>
              <a:t>soon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WG will </a:t>
            </a:r>
            <a:r>
              <a:rPr lang="en-AU" dirty="0" smtClean="0"/>
              <a:t>conditionally initiate </a:t>
            </a:r>
            <a:r>
              <a:rPr lang="en-AU" dirty="0"/>
              <a:t>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1AC/Cor-1</a:t>
            </a:r>
            <a:r>
              <a:rPr lang="en-AU" dirty="0" smtClean="0"/>
              <a:t> </a:t>
            </a:r>
            <a:r>
              <a:rPr lang="en-AU" dirty="0"/>
              <a:t>PSDO process will </a:t>
            </a:r>
            <a:r>
              <a:rPr lang="en-AU" dirty="0" smtClean="0"/>
              <a:t>conditionally start </a:t>
            </a:r>
            <a:r>
              <a:rPr lang="en-AU" dirty="0"/>
              <a:t>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/>
              <a:t>D2.0 was liaised in Apr </a:t>
            </a:r>
            <a:r>
              <a:rPr lang="en-AU" dirty="0" smtClean="0"/>
              <a:t>2018 (</a:t>
            </a:r>
            <a:r>
              <a:rPr lang="en-AU" dirty="0"/>
              <a:t>WG1N124</a:t>
            </a:r>
            <a:r>
              <a:rPr lang="en-AU" dirty="0" smtClean="0"/>
              <a:t>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r>
              <a:rPr lang="en-AU" dirty="0"/>
              <a:t> </a:t>
            </a:r>
            <a:r>
              <a:rPr lang="en-AU" dirty="0" smtClean="0"/>
              <a:t>will </a:t>
            </a:r>
            <a:r>
              <a:rPr lang="en-AU" dirty="0"/>
              <a:t>be </a:t>
            </a:r>
            <a:r>
              <a:rPr lang="en-AU" dirty="0" smtClean="0"/>
              <a:t>sent </a:t>
            </a:r>
            <a:r>
              <a:rPr lang="en-AU" dirty="0"/>
              <a:t>to </a:t>
            </a:r>
            <a:r>
              <a:rPr lang="en-AU" dirty="0" err="1"/>
              <a:t>RevCom</a:t>
            </a:r>
            <a:r>
              <a:rPr lang="en-AU" dirty="0"/>
              <a:t> in July 2018</a:t>
            </a:r>
          </a:p>
          <a:p>
            <a:r>
              <a:rPr lang="en-AU" dirty="0" smtClean="0"/>
              <a:t>90-day FDIS ballot: </a:t>
            </a:r>
            <a:r>
              <a:rPr lang="en-AU" dirty="0">
                <a:solidFill>
                  <a:schemeClr val="accent2"/>
                </a:solidFill>
              </a:rPr>
              <a:t>will </a:t>
            </a:r>
            <a:r>
              <a:rPr lang="en-AU" dirty="0" smtClean="0">
                <a:solidFill>
                  <a:schemeClr val="accent2"/>
                </a:solidFill>
              </a:rPr>
              <a:t>conditionally start </a:t>
            </a:r>
            <a:r>
              <a:rPr lang="en-AU" dirty="0">
                <a:solidFill>
                  <a:schemeClr val="accent2"/>
                </a:solidFill>
              </a:rPr>
              <a:t>soon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WG will conditionally initiate start of PSDO process in July </a:t>
            </a:r>
            <a:r>
              <a:rPr lang="en-AU" dirty="0" smtClean="0"/>
              <a:t>2018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 standards administered through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836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1Xck</a:t>
            </a:r>
            <a:r>
              <a:rPr lang="en-AU" dirty="0" smtClean="0"/>
              <a:t> </a:t>
            </a:r>
            <a:r>
              <a:rPr lang="en-AU" dirty="0"/>
              <a:t>PSDO process will conditionally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D2.0 was liaised in Apr 2018 (WG1N124</a:t>
            </a:r>
            <a:r>
              <a:rPr lang="en-AU" dirty="0" smtClean="0"/>
              <a:t>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</a:t>
            </a:r>
            <a:r>
              <a:rPr lang="en-AU" dirty="0" smtClean="0"/>
              <a:t>will conditionally </a:t>
            </a:r>
            <a:r>
              <a:rPr lang="en-AU" dirty="0"/>
              <a:t>to </a:t>
            </a:r>
            <a:r>
              <a:rPr lang="en-AU" dirty="0" err="1"/>
              <a:t>RevCom</a:t>
            </a:r>
            <a:r>
              <a:rPr lang="en-AU" dirty="0"/>
              <a:t> in July </a:t>
            </a:r>
            <a:r>
              <a:rPr lang="en-AU" dirty="0" smtClean="0"/>
              <a:t>2018 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conditionally start soon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WG will conditionally initiate 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1AE-Rev</a:t>
            </a:r>
            <a:r>
              <a:rPr lang="en-AU" dirty="0" smtClean="0"/>
              <a:t> </a:t>
            </a:r>
            <a:r>
              <a:rPr lang="en-AU" dirty="0"/>
              <a:t>PSDO process will conditionally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D1.1 was liaised in Apr 2018 (WG1N124</a:t>
            </a:r>
            <a:r>
              <a:rPr lang="en-AU" dirty="0" smtClean="0"/>
              <a:t>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</a:t>
            </a:r>
            <a:r>
              <a:rPr lang="en-AU" dirty="0" smtClean="0"/>
              <a:t>will go to </a:t>
            </a:r>
            <a:r>
              <a:rPr lang="en-AU" dirty="0" err="1"/>
              <a:t>RevCom</a:t>
            </a:r>
            <a:r>
              <a:rPr lang="en-AU" dirty="0"/>
              <a:t> in July 2018 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pPr lvl="1"/>
            <a:r>
              <a:rPr lang="en-AU" dirty="0"/>
              <a:t>WG will conditionally initiate 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1AS-Rev</a:t>
            </a:r>
            <a:r>
              <a:rPr lang="en-AU" dirty="0" smtClean="0"/>
              <a:t> will be liaised for information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</a:t>
            </a:r>
            <a:r>
              <a:rPr lang="en-AU" dirty="0" smtClean="0"/>
              <a:t>802.</a:t>
            </a:r>
            <a:r>
              <a:rPr lang="en-AU" dirty="0" smtClean="0">
                <a:cs typeface="Arial" panose="020B0604020202020204" pitchFamily="34" charset="0"/>
              </a:rPr>
              <a:t>1AS-Rev will</a:t>
            </a:r>
            <a:r>
              <a:rPr lang="en-AU" dirty="0" smtClean="0"/>
              <a:t> conditionally be sent for information in July 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802.3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20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ten standards in the pipeline for ratification under the PSDO process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084306"/>
              </p:ext>
            </p:extLst>
          </p:nvPr>
        </p:nvGraphicFramePr>
        <p:xfrm>
          <a:off x="152399" y="1600200"/>
          <a:ext cx="8839199" cy="3931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r>
                        <a:rPr lang="en-A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Aug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D3.2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.3/Cor1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D2.1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22 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89868520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509910126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257590555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409240072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29688120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802.3bn FDIS closes on 3 Sep 2018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802.3bn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and response sent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</a:t>
            </a:r>
            <a:r>
              <a:rPr lang="en-AU" dirty="0" smtClean="0"/>
              <a:t>02.3bn-2016 passed 60-day pre-ballot on 16 Apr </a:t>
            </a:r>
            <a:r>
              <a:rPr lang="en-AU" dirty="0"/>
              <a:t>2017 (N16546)</a:t>
            </a:r>
            <a:endParaRPr lang="en-AU" dirty="0" smtClean="0"/>
          </a:p>
          <a:p>
            <a:pPr lvl="2"/>
            <a:r>
              <a:rPr lang="en-AU" dirty="0" smtClean="0"/>
              <a:t>Need? 8/1/10</a:t>
            </a:r>
          </a:p>
          <a:p>
            <a:pPr lvl="2"/>
            <a:r>
              <a:rPr lang="en-AU" dirty="0" smtClean="0"/>
              <a:t>Submission? 8/1/10</a:t>
            </a:r>
          </a:p>
          <a:p>
            <a:pPr lvl="1"/>
            <a:r>
              <a:rPr lang="en-AU" dirty="0" smtClean="0"/>
              <a:t>China NB voted “no” and provided the usual comments</a:t>
            </a:r>
          </a:p>
          <a:p>
            <a:pPr lvl="2"/>
            <a:r>
              <a:rPr lang="en-AU" dirty="0" smtClean="0"/>
              <a:t>A response was sent to SC6 on 7 June 2017 (6N16649)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3 </a:t>
            </a:r>
            <a:r>
              <a:rPr lang="en-AU" dirty="0">
                <a:solidFill>
                  <a:schemeClr val="accent2"/>
                </a:solidFill>
              </a:rPr>
              <a:t>Sep 2018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Will be known as ISO/IEC/IEEE </a:t>
            </a:r>
            <a:r>
              <a:rPr lang="en-AU" dirty="0"/>
              <a:t>8802-3:2017/</a:t>
            </a:r>
            <a:r>
              <a:rPr lang="en-AU" dirty="0" err="1"/>
              <a:t>Amd</a:t>
            </a:r>
            <a:r>
              <a:rPr lang="en-AU" dirty="0"/>
              <a:t> </a:t>
            </a:r>
            <a:r>
              <a:rPr lang="en-AU" dirty="0" smtClean="0"/>
              <a:t>6 once published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011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/>
              <a:t>802.3bv FDIS closes on </a:t>
            </a:r>
            <a:r>
              <a:rPr lang="en-AU" dirty="0" smtClean="0"/>
              <a:t>3 </a:t>
            </a:r>
            <a:r>
              <a:rPr lang="en-AU" dirty="0"/>
              <a:t>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802.3bv D3.1 was liaised to SC6 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Note: another ISO group is developing a standard </a:t>
            </a:r>
            <a:r>
              <a:rPr lang="en-AU" dirty="0"/>
              <a:t>to complement IEEE </a:t>
            </a:r>
            <a:r>
              <a:rPr lang="en-AU" dirty="0" err="1"/>
              <a:t>Std</a:t>
            </a:r>
            <a:r>
              <a:rPr lang="en-AU" dirty="0"/>
              <a:t> 802.3bv-2017 </a:t>
            </a:r>
            <a:r>
              <a:rPr lang="en-AU" dirty="0" smtClean="0"/>
              <a:t>(</a:t>
            </a:r>
            <a:r>
              <a:rPr lang="en-AU" dirty="0"/>
              <a:t>ISO TC22 </a:t>
            </a:r>
            <a:r>
              <a:rPr lang="en-AU" dirty="0" smtClean="0"/>
              <a:t>SC32) and may be interested in ensuring it is approved in SC6</a:t>
            </a:r>
          </a:p>
          <a:p>
            <a:pPr lvl="1"/>
            <a:r>
              <a:rPr lang="en-AU" dirty="0" smtClean="0"/>
              <a:t>802.3bv </a:t>
            </a:r>
            <a:r>
              <a:rPr lang="en-AU" dirty="0"/>
              <a:t>passed 60-day pre-ballot on 18 August 2017 (</a:t>
            </a:r>
            <a:r>
              <a:rPr lang="en-AU" dirty="0" smtClean="0"/>
              <a:t>N16694)</a:t>
            </a:r>
            <a:endParaRPr lang="en-AU" dirty="0"/>
          </a:p>
          <a:p>
            <a:pPr lvl="2"/>
            <a:r>
              <a:rPr lang="en-AU" dirty="0"/>
              <a:t>Support need for IS: passed 8/0/13 </a:t>
            </a:r>
          </a:p>
          <a:p>
            <a:pPr lvl="2"/>
            <a:r>
              <a:rPr lang="en-AU" dirty="0"/>
              <a:t>Support submission for this IS: passed 8/0/13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3 </a:t>
            </a:r>
            <a:r>
              <a:rPr lang="en-AU" dirty="0">
                <a:solidFill>
                  <a:schemeClr val="accent2"/>
                </a:solidFill>
              </a:rPr>
              <a:t>Sep 2018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Will be known as ISO/IEC/IEEE 8802-3:2017/</a:t>
            </a:r>
            <a:r>
              <a:rPr lang="en-AU" dirty="0" err="1"/>
              <a:t>Amd</a:t>
            </a:r>
            <a:r>
              <a:rPr lang="en-AU" dirty="0"/>
              <a:t> </a:t>
            </a:r>
            <a:r>
              <a:rPr lang="en-AU" dirty="0" smtClean="0"/>
              <a:t>9 </a:t>
            </a:r>
            <a:r>
              <a:rPr lang="en-AU" dirty="0"/>
              <a:t>once published </a:t>
            </a:r>
          </a:p>
          <a:p>
            <a:pPr marL="1588" lvl="1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78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802.3bu </a:t>
            </a:r>
            <a:r>
              <a:rPr lang="en-AU" dirty="0"/>
              <a:t>FDIS closes on </a:t>
            </a:r>
            <a:r>
              <a:rPr lang="en-AU" dirty="0" smtClean="0"/>
              <a:t>3 </a:t>
            </a:r>
            <a:r>
              <a:rPr lang="en-AU" dirty="0"/>
              <a:t>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802.3bu D3.2 was </a:t>
            </a:r>
            <a:r>
              <a:rPr lang="en-AU" dirty="0"/>
              <a:t>liaised to SC6  in Oct </a:t>
            </a:r>
            <a:r>
              <a:rPr lang="en-AU" dirty="0" smtClean="0"/>
              <a:t>2016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AU" dirty="0" smtClean="0"/>
              <a:t>802.3bu </a:t>
            </a:r>
            <a:r>
              <a:rPr lang="en-AU" dirty="0"/>
              <a:t>passed 60-day pre-ballot on </a:t>
            </a:r>
            <a:r>
              <a:rPr lang="en-AU" dirty="0" smtClean="0"/>
              <a:t>18 August 2017 </a:t>
            </a:r>
            <a:r>
              <a:rPr lang="en-AU" dirty="0"/>
              <a:t>(</a:t>
            </a:r>
            <a:r>
              <a:rPr lang="en-AU" dirty="0" smtClean="0"/>
              <a:t>N16693)</a:t>
            </a:r>
            <a:endParaRPr lang="en-AU" dirty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8/0/13 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8/0/13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3 Sep 2018</a:t>
            </a:r>
          </a:p>
          <a:p>
            <a:pPr lvl="1"/>
            <a:r>
              <a:rPr lang="en-AU" dirty="0"/>
              <a:t>Will be known as ISO/IEC/IEEE 8802-3:2017/</a:t>
            </a:r>
            <a:r>
              <a:rPr lang="en-AU" dirty="0" err="1"/>
              <a:t>Amd</a:t>
            </a:r>
            <a:r>
              <a:rPr lang="en-AU" dirty="0"/>
              <a:t> </a:t>
            </a:r>
            <a:r>
              <a:rPr lang="en-AU" dirty="0" smtClean="0"/>
              <a:t>8 </a:t>
            </a:r>
            <a:r>
              <a:rPr lang="en-AU" dirty="0"/>
              <a:t>once published </a:t>
            </a:r>
          </a:p>
        </p:txBody>
      </p:sp>
    </p:spTree>
    <p:extLst>
      <p:ext uri="{BB962C8B-B14F-4D97-AF65-F5344CB8AC3E}">
        <p14:creationId xmlns:p14="http://schemas.microsoft.com/office/powerpoint/2010/main" val="166889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802.3/</a:t>
            </a:r>
            <a:r>
              <a:rPr lang="en-AU" dirty="0" err="1" smtClean="0"/>
              <a:t>Cor</a:t>
            </a:r>
            <a:r>
              <a:rPr lang="en-AU" dirty="0" smtClean="0"/>
              <a:t> 1 FDIS ballot passed &amp; is awaiting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802.3/</a:t>
            </a:r>
            <a:r>
              <a:rPr lang="en-AU" dirty="0" err="1" smtClean="0"/>
              <a:t>Cor</a:t>
            </a:r>
            <a:r>
              <a:rPr lang="en-AU" dirty="0" smtClean="0"/>
              <a:t>  1 D2.1 was liaised in Feb 2017</a:t>
            </a:r>
            <a:endParaRPr lang="en-AU" dirty="0"/>
          </a:p>
          <a:p>
            <a:r>
              <a:rPr lang="en-US" dirty="0"/>
              <a:t>9</a:t>
            </a:r>
            <a:r>
              <a:rPr lang="en-US" dirty="0" smtClean="0"/>
              <a:t>0-day</a:t>
            </a:r>
            <a:r>
              <a:rPr lang="en-AU" dirty="0" smtClean="0"/>
              <a:t> FDIS: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&amp; awaiting publication</a:t>
            </a:r>
          </a:p>
          <a:p>
            <a:pPr lvl="1"/>
            <a:r>
              <a:rPr lang="en-AU" dirty="0" smtClean="0"/>
              <a:t>Passed on 22 Nov 2017 (N16782)</a:t>
            </a:r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8/0/14</a:t>
            </a:r>
            <a:endParaRPr lang="en-AU" dirty="0"/>
          </a:p>
          <a:p>
            <a:pPr lvl="2"/>
            <a:r>
              <a:rPr lang="en-AU" dirty="0"/>
              <a:t>Support </a:t>
            </a:r>
            <a:r>
              <a:rPr lang="en-AU" dirty="0" smtClean="0"/>
              <a:t>this </a:t>
            </a:r>
            <a:r>
              <a:rPr lang="en-AU" dirty="0"/>
              <a:t>IS: passed </a:t>
            </a:r>
            <a:r>
              <a:rPr lang="en-AU" dirty="0" smtClean="0"/>
              <a:t>8/0/14</a:t>
            </a:r>
          </a:p>
          <a:p>
            <a:pPr lvl="2"/>
            <a:r>
              <a:rPr lang="en-AU" dirty="0" smtClean="0"/>
              <a:t>No comments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arrange publication</a:t>
            </a:r>
            <a:endParaRPr lang="en-AU" dirty="0"/>
          </a:p>
          <a:p>
            <a:pPr lvl="2"/>
            <a:r>
              <a:rPr lang="en-AU" dirty="0" smtClean="0"/>
              <a:t>Will </a:t>
            </a:r>
            <a:r>
              <a:rPr lang="en-AU" dirty="0"/>
              <a:t>be known as </a:t>
            </a:r>
            <a:r>
              <a:rPr lang="en-US" dirty="0" smtClean="0"/>
              <a:t>ISO/IEC/IEEE8802-3:2017/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/>
              <a:t>1:2018</a:t>
            </a:r>
            <a:endParaRPr lang="en-AU" b="1" dirty="0"/>
          </a:p>
          <a:p>
            <a:pPr lvl="1"/>
            <a:endParaRPr lang="en-AU" dirty="0" smtClean="0">
              <a:solidFill>
                <a:srgbClr val="FF0000"/>
              </a:solidFill>
            </a:endParaRPr>
          </a:p>
          <a:p>
            <a:endParaRPr lang="en-AU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4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802.3bs </a:t>
            </a:r>
            <a:r>
              <a:rPr lang="en-AU" dirty="0"/>
              <a:t>is waiting for FDIS ballot to start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802.3bs D3.0 was liaised in Feb 2017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Passed on </a:t>
            </a:r>
            <a:r>
              <a:rPr lang="en-AU" dirty="0" smtClean="0"/>
              <a:t>12 Apr 218 (N16792)</a:t>
            </a:r>
            <a:endParaRPr lang="en-AU" dirty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11/0/8</a:t>
            </a:r>
            <a:endParaRPr lang="en-AU" dirty="0"/>
          </a:p>
          <a:p>
            <a:pPr lvl="2"/>
            <a:r>
              <a:rPr lang="en-AU" dirty="0"/>
              <a:t>Support this IS: passed </a:t>
            </a:r>
            <a:r>
              <a:rPr lang="en-AU" dirty="0" smtClean="0"/>
              <a:t>11/0/8</a:t>
            </a:r>
            <a:endParaRPr lang="en-AU" dirty="0"/>
          </a:p>
          <a:p>
            <a:pPr lvl="2"/>
            <a:r>
              <a:rPr lang="en-AU" dirty="0"/>
              <a:t>No comments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start FDIS ballot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83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</a:t>
            </a:r>
            <a:r>
              <a:rPr lang="en-AU" dirty="0" smtClean="0"/>
              <a:t>sent 44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another 38 in-process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651894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=""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802.3cb was liaised for information in June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802.3cb D3.0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soon</a:t>
            </a:r>
          </a:p>
          <a:p>
            <a:pPr lvl="2"/>
            <a:r>
              <a:rPr lang="en-AU" dirty="0" smtClean="0"/>
              <a:t>Expected </a:t>
            </a:r>
            <a:r>
              <a:rPr lang="en-AU" dirty="0"/>
              <a:t>to go to </a:t>
            </a:r>
            <a:r>
              <a:rPr lang="en-AU" dirty="0" smtClean="0"/>
              <a:t>IEEE </a:t>
            </a:r>
            <a:r>
              <a:rPr lang="en-AU" dirty="0" err="1" smtClean="0"/>
              <a:t>RevCom</a:t>
            </a:r>
            <a:r>
              <a:rPr lang="en-AU" dirty="0" smtClean="0"/>
              <a:t> </a:t>
            </a:r>
            <a:r>
              <a:rPr lang="en-AU" dirty="0"/>
              <a:t>in Sept </a:t>
            </a:r>
            <a:r>
              <a:rPr lang="en-AU" dirty="0" smtClean="0"/>
              <a:t>2018</a:t>
            </a:r>
          </a:p>
          <a:p>
            <a:pPr lvl="2"/>
            <a:r>
              <a:rPr lang="en-AU" dirty="0" smtClean="0"/>
              <a:t>Expected submission to PSDO in Nov 2018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802.3cc </a:t>
            </a:r>
            <a:r>
              <a:rPr lang="en-AU" dirty="0"/>
              <a:t>is waiting for start of FDIS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802.3cc D3.0 was liaised in June 2016 (when in SB)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Passed on 12 Apr 218 (</a:t>
            </a:r>
            <a:r>
              <a:rPr lang="en-AU" dirty="0" smtClean="0"/>
              <a:t>N16793)</a:t>
            </a:r>
            <a:endParaRPr lang="en-AU" dirty="0"/>
          </a:p>
          <a:p>
            <a:pPr lvl="2"/>
            <a:r>
              <a:rPr lang="en-AU" dirty="0"/>
              <a:t>Support need for IS: passed 11/0/8</a:t>
            </a:r>
          </a:p>
          <a:p>
            <a:pPr lvl="2"/>
            <a:r>
              <a:rPr lang="en-AU" dirty="0"/>
              <a:t>Support this IS: passed 11/0/8</a:t>
            </a:r>
          </a:p>
          <a:p>
            <a:pPr lvl="2"/>
            <a:r>
              <a:rPr lang="en-AU" dirty="0"/>
              <a:t>No comments</a:t>
            </a:r>
          </a:p>
          <a:p>
            <a:r>
              <a:rPr lang="en-AU" dirty="0"/>
              <a:t>FDIS 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start FDIS ballot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802.3cd </a:t>
            </a:r>
            <a:r>
              <a:rPr lang="en-AU" dirty="0"/>
              <a:t>was liaised for information in </a:t>
            </a:r>
            <a:r>
              <a:rPr lang="en-AU" dirty="0" smtClean="0"/>
              <a:t>Feb 2018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802.3cd D3.0 </a:t>
            </a:r>
            <a:r>
              <a:rPr lang="en-AU" dirty="0"/>
              <a:t>was liaised in Feb </a:t>
            </a:r>
            <a:r>
              <a:rPr lang="en-AU" dirty="0" smtClean="0"/>
              <a:t>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</a:t>
            </a:r>
            <a:r>
              <a:rPr lang="en-AU" dirty="0" smtClean="0"/>
              <a:t>soon</a:t>
            </a:r>
          </a:p>
          <a:p>
            <a:pPr lvl="2"/>
            <a:r>
              <a:rPr lang="en-AU" dirty="0"/>
              <a:t>Expected to go to </a:t>
            </a:r>
            <a:r>
              <a:rPr lang="en-AU" dirty="0" err="1"/>
              <a:t>RevCom</a:t>
            </a:r>
            <a:r>
              <a:rPr lang="en-AU" dirty="0"/>
              <a:t> in Sept </a:t>
            </a:r>
            <a:r>
              <a:rPr lang="en-AU" dirty="0" smtClean="0"/>
              <a:t>2018</a:t>
            </a:r>
          </a:p>
          <a:p>
            <a:pPr lvl="2"/>
            <a:r>
              <a:rPr lang="en-AU" dirty="0"/>
              <a:t>Expected submission to PSDO in Nov </a:t>
            </a:r>
            <a:r>
              <a:rPr lang="en-AU" dirty="0" smtClean="0"/>
              <a:t>2018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802.3-REV was </a:t>
            </a:r>
            <a:r>
              <a:rPr lang="en-AU" dirty="0"/>
              <a:t>liaised for information in Feb 2018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802.3 </a:t>
            </a:r>
            <a:r>
              <a:rPr lang="en-AU" dirty="0"/>
              <a:t>D3.0 </a:t>
            </a:r>
            <a:r>
              <a:rPr lang="en-AU" dirty="0" smtClean="0"/>
              <a:t>(802.3cj) was </a:t>
            </a:r>
            <a:r>
              <a:rPr lang="en-AU" dirty="0"/>
              <a:t>liaised in Feb </a:t>
            </a:r>
            <a:r>
              <a:rPr lang="en-AU" dirty="0" smtClean="0"/>
              <a:t>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</a:t>
            </a:r>
            <a:r>
              <a:rPr lang="en-AU" dirty="0" smtClean="0"/>
              <a:t>soon</a:t>
            </a:r>
            <a:endParaRPr lang="en-AU" dirty="0"/>
          </a:p>
          <a:p>
            <a:pPr lvl="2"/>
            <a:r>
              <a:rPr lang="en-AU" dirty="0"/>
              <a:t>Expected to go to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r>
              <a:rPr lang="en-AU" dirty="0" smtClean="0"/>
              <a:t>Expected </a:t>
            </a:r>
            <a:r>
              <a:rPr lang="en-AU" dirty="0"/>
              <a:t>submission to PSDO in </a:t>
            </a:r>
            <a:r>
              <a:rPr lang="en-AU" dirty="0" smtClean="0"/>
              <a:t>Sep 2018</a:t>
            </a:r>
          </a:p>
          <a:p>
            <a:pPr lvl="1"/>
            <a:r>
              <a:rPr lang="en-AU" dirty="0" smtClean="0"/>
              <a:t>Need a WG motion to start FDIS but probably need to wait because a bunch of amendments still in process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9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802.3bt </a:t>
            </a:r>
            <a:r>
              <a:rPr lang="en-AU" dirty="0"/>
              <a:t>was liaised for information in Feb 2018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802.3bt D3.2 </a:t>
            </a:r>
            <a:r>
              <a:rPr lang="en-AU" dirty="0"/>
              <a:t>was liaised in Feb 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soon</a:t>
            </a:r>
          </a:p>
          <a:p>
            <a:pPr lvl="2"/>
            <a:r>
              <a:rPr lang="en-AU" dirty="0" smtClean="0"/>
              <a:t>Expected </a:t>
            </a:r>
            <a:r>
              <a:rPr lang="en-AU" dirty="0"/>
              <a:t>to go to </a:t>
            </a:r>
            <a:r>
              <a:rPr lang="en-AU" dirty="0" err="1"/>
              <a:t>RevCom</a:t>
            </a:r>
            <a:r>
              <a:rPr lang="en-AU" dirty="0"/>
              <a:t> in Sept </a:t>
            </a:r>
            <a:r>
              <a:rPr lang="en-AU" dirty="0" smtClean="0"/>
              <a:t>2018</a:t>
            </a:r>
          </a:p>
          <a:p>
            <a:pPr lvl="2"/>
            <a:r>
              <a:rPr lang="en-AU" dirty="0"/>
              <a:t>Expected submission to PSDO in Nov </a:t>
            </a:r>
            <a:r>
              <a:rPr lang="en-AU" dirty="0" smtClean="0"/>
              <a:t>2018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802.11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675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nine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067435"/>
              </p:ext>
            </p:extLst>
          </p:nvPr>
        </p:nvGraphicFramePr>
        <p:xfrm>
          <a:off x="152399" y="1600200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D9.0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802.11ah passed 60-day pre-ballot and is waiting start of FDIS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802.11ah drafts were liaised for information </a:t>
            </a:r>
            <a:endParaRPr lang="en-GB" dirty="0" smtClean="0"/>
          </a:p>
          <a:p>
            <a:pPr lvl="2"/>
            <a:r>
              <a:rPr lang="en-GB" dirty="0" smtClean="0"/>
              <a:t>D5.0 in Oct 2015</a:t>
            </a:r>
          </a:p>
          <a:p>
            <a:pPr lvl="2"/>
            <a:r>
              <a:rPr lang="en-GB" dirty="0" smtClean="0"/>
              <a:t>D9.0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802.11ah </a:t>
            </a:r>
            <a:r>
              <a:rPr lang="en-AU" dirty="0"/>
              <a:t>passed 60-day pre-ballot (</a:t>
            </a:r>
            <a:r>
              <a:rPr lang="en-AU" dirty="0" smtClean="0"/>
              <a:t>N16685) </a:t>
            </a:r>
            <a:r>
              <a:rPr lang="en-AU" dirty="0"/>
              <a:t>on </a:t>
            </a:r>
            <a:r>
              <a:rPr lang="en-AU" dirty="0" smtClean="0"/>
              <a:t>20 July 2017</a:t>
            </a:r>
            <a:endParaRPr lang="en-AU" dirty="0"/>
          </a:p>
          <a:p>
            <a:pPr lvl="2"/>
            <a:r>
              <a:rPr lang="en-AU" dirty="0"/>
              <a:t>Need? 10/0/10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9/0/11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Was </a:t>
            </a:r>
            <a:r>
              <a:rPr lang="en-US" dirty="0"/>
              <a:t>on hold pending the approval of the FDIS ballot for IEEE 802.11; that is now </a:t>
            </a:r>
            <a:r>
              <a:rPr lang="en-US" dirty="0" smtClean="0"/>
              <a:t>approved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</a:t>
            </a:r>
            <a:r>
              <a:rPr lang="en-US" dirty="0" smtClean="0"/>
              <a:t>will work </a:t>
            </a:r>
            <a:r>
              <a:rPr lang="en-US" dirty="0"/>
              <a:t>with ISO staff to start FDIS ballot</a:t>
            </a:r>
            <a:endParaRPr lang="en-AU" dirty="0"/>
          </a:p>
          <a:p>
            <a:pPr lvl="1"/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8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802.11ai </a:t>
            </a:r>
            <a:r>
              <a:rPr lang="en-AU" dirty="0"/>
              <a:t>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802.11ai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D6.0 </a:t>
            </a:r>
            <a:r>
              <a:rPr lang="en-GB" dirty="0"/>
              <a:t>in Oct </a:t>
            </a:r>
            <a:r>
              <a:rPr lang="en-GB" dirty="0" smtClean="0"/>
              <a:t>2015,  D8.0 </a:t>
            </a:r>
            <a:r>
              <a:rPr lang="en-GB" dirty="0"/>
              <a:t>in </a:t>
            </a:r>
            <a:r>
              <a:rPr lang="en-GB" dirty="0" smtClean="0"/>
              <a:t>Jul 2016,  D9.0 in Sep 2016</a:t>
            </a:r>
            <a:endParaRPr lang="en-GB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on 1 Sept 2017, and response sent</a:t>
            </a:r>
          </a:p>
          <a:p>
            <a:pPr lvl="1"/>
            <a:r>
              <a:rPr lang="en-AU" dirty="0" smtClean="0"/>
              <a:t>802.11ai-2016 passed 60-day </a:t>
            </a:r>
            <a:r>
              <a:rPr lang="en-AU" dirty="0"/>
              <a:t>pre-ballot </a:t>
            </a:r>
            <a:r>
              <a:rPr lang="en-AU" dirty="0" smtClean="0"/>
              <a:t>(N16608) on </a:t>
            </a:r>
            <a:r>
              <a:rPr lang="en-AU" dirty="0"/>
              <a:t>16 April </a:t>
            </a:r>
            <a:r>
              <a:rPr lang="en-AU" dirty="0" smtClean="0"/>
              <a:t>2017</a:t>
            </a:r>
          </a:p>
          <a:p>
            <a:pPr lvl="2"/>
            <a:r>
              <a:rPr lang="en-AU" dirty="0" smtClean="0"/>
              <a:t>Need? 9/1/10</a:t>
            </a:r>
          </a:p>
          <a:p>
            <a:pPr lvl="2"/>
            <a:r>
              <a:rPr lang="en-AU" dirty="0" smtClean="0"/>
              <a:t>Submission? 9/1/10</a:t>
            </a:r>
          </a:p>
          <a:p>
            <a:pPr lvl="1"/>
            <a:r>
              <a:rPr lang="en-AU" dirty="0" smtClean="0"/>
              <a:t>China voted “no” with the usual security related comments, to which responses were developed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11-17-612-02</a:t>
            </a:r>
            <a:r>
              <a:rPr lang="en-AU" dirty="0" smtClean="0"/>
              <a:t> – was sent on 10 June 2017 (N16656)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802.11ai 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Unfortunately, errors in the publication process required a re-run of the 60-day pre-ballot, which passed on 1 Sept 2017 (N16697)</a:t>
            </a:r>
          </a:p>
          <a:p>
            <a:pPr lvl="2"/>
            <a:r>
              <a:rPr lang="en-AU" dirty="0"/>
              <a:t>Need? </a:t>
            </a:r>
            <a:r>
              <a:rPr lang="en-AU" dirty="0" smtClean="0"/>
              <a:t>9/1/11</a:t>
            </a:r>
            <a:endParaRPr lang="en-AU" dirty="0"/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9/1/11</a:t>
            </a:r>
          </a:p>
          <a:p>
            <a:pPr lvl="1"/>
            <a:r>
              <a:rPr lang="en-AU" dirty="0" smtClean="0">
                <a:solidFill>
                  <a:schemeClr val="tx2"/>
                </a:solidFill>
              </a:rPr>
              <a:t>China </a:t>
            </a:r>
            <a:r>
              <a:rPr lang="en-AU" dirty="0">
                <a:solidFill>
                  <a:schemeClr val="tx2"/>
                </a:solidFill>
              </a:rPr>
              <a:t>voted “no” with the usual security related </a:t>
            </a:r>
            <a:r>
              <a:rPr lang="en-AU" dirty="0" smtClean="0">
                <a:solidFill>
                  <a:schemeClr val="tx2"/>
                </a:solidFill>
              </a:rPr>
              <a:t>comment</a:t>
            </a:r>
          </a:p>
          <a:p>
            <a:pPr lvl="2"/>
            <a:r>
              <a:rPr lang="en-AU" dirty="0">
                <a:solidFill>
                  <a:schemeClr val="tx2"/>
                </a:solidFill>
              </a:rPr>
              <a:t>Response (</a:t>
            </a:r>
            <a:r>
              <a:rPr lang="en-US" dirty="0">
                <a:hlinkClick r:id="rId2"/>
              </a:rPr>
              <a:t>11-17/1398r0</a:t>
            </a:r>
            <a:r>
              <a:rPr lang="en-US" dirty="0"/>
              <a:t>)</a:t>
            </a:r>
            <a:r>
              <a:rPr lang="en-AU" dirty="0">
                <a:solidFill>
                  <a:schemeClr val="tx2"/>
                </a:solidFill>
              </a:rPr>
              <a:t> has been approved </a:t>
            </a:r>
            <a:r>
              <a:rPr lang="en-AU" dirty="0" smtClean="0">
                <a:solidFill>
                  <a:schemeClr val="tx2"/>
                </a:solidFill>
              </a:rPr>
              <a:t>was sent in Oct </a:t>
            </a:r>
            <a:r>
              <a:rPr lang="en-AU" dirty="0">
                <a:solidFill>
                  <a:schemeClr val="tx2"/>
                </a:solidFill>
              </a:rPr>
              <a:t>2017 </a:t>
            </a:r>
            <a:r>
              <a:rPr lang="en-AU" dirty="0" smtClean="0">
                <a:solidFill>
                  <a:schemeClr val="tx2"/>
                </a:solidFill>
              </a:rPr>
              <a:t>(</a:t>
            </a:r>
            <a:r>
              <a:rPr lang="en-AU" dirty="0">
                <a:solidFill>
                  <a:schemeClr val="tx2"/>
                </a:solidFill>
              </a:rPr>
              <a:t>N16725)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 smtClean="0"/>
              <a:t>Was </a:t>
            </a:r>
            <a:r>
              <a:rPr lang="en-US" dirty="0" smtClean="0"/>
              <a:t>on </a:t>
            </a:r>
            <a:r>
              <a:rPr lang="en-US" dirty="0"/>
              <a:t>hold pending the approval of the FDIS ballot for IEEE </a:t>
            </a:r>
            <a:r>
              <a:rPr lang="en-US" dirty="0" smtClean="0"/>
              <a:t>802.11; that is now approved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will work with ISO staff to start FDIS </a:t>
            </a:r>
            <a:r>
              <a:rPr lang="en-US" dirty="0" smtClean="0"/>
              <a:t>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22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78433"/>
              </p:ext>
            </p:extLst>
          </p:nvPr>
        </p:nvGraphicFramePr>
        <p:xfrm>
          <a:off x="762000" y="160020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802.1BA</a:t>
                      </a:r>
                      <a:endParaRPr lang="en-AU" sz="1600" dirty="0"/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802.11aj has been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802.11aj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D5.0 </a:t>
            </a:r>
            <a:r>
              <a:rPr lang="en-GB" dirty="0"/>
              <a:t>in </a:t>
            </a:r>
            <a:r>
              <a:rPr lang="en-GB" dirty="0" smtClean="0"/>
              <a:t>Jun 2017</a:t>
            </a:r>
          </a:p>
          <a:p>
            <a:pPr lvl="1"/>
            <a:r>
              <a:rPr lang="en-AU" dirty="0" smtClean="0"/>
              <a:t>Published version will be liaised in July 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b="0" dirty="0" smtClean="0"/>
              <a:t>PSDO process will probably start in Nov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802.11ak </a:t>
            </a:r>
            <a:r>
              <a:rPr lang="en-AU" dirty="0"/>
              <a:t>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802.11ak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D4.0 </a:t>
            </a:r>
            <a:r>
              <a:rPr lang="en-GB" dirty="0"/>
              <a:t>in Jun </a:t>
            </a:r>
            <a:r>
              <a:rPr lang="en-GB" dirty="0" smtClean="0"/>
              <a:t>2017</a:t>
            </a:r>
          </a:p>
          <a:p>
            <a:pPr lvl="1"/>
            <a:r>
              <a:rPr lang="en-AU" dirty="0"/>
              <a:t>Published version will be liaised in July </a:t>
            </a:r>
            <a:r>
              <a:rPr lang="en-AU" dirty="0" smtClean="0"/>
              <a:t>2018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b="0" dirty="0" smtClean="0"/>
              <a:t>PSDO </a:t>
            </a:r>
            <a:r>
              <a:rPr lang="en-AU" b="0" dirty="0"/>
              <a:t>process will probably start in Nov </a:t>
            </a:r>
            <a:r>
              <a:rPr lang="en-AU" b="0" dirty="0" smtClean="0"/>
              <a:t>2018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802.11aq has been liaised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802.11aq D8.0 was sent for liaison in Mar 2017</a:t>
            </a:r>
          </a:p>
          <a:p>
            <a:pPr lvl="1"/>
            <a:r>
              <a:rPr lang="en-AU" dirty="0"/>
              <a:t>Published version will be liaised </a:t>
            </a:r>
            <a:r>
              <a:rPr lang="en-AU" dirty="0" smtClean="0"/>
              <a:t>as soon as available</a:t>
            </a:r>
            <a:endParaRPr lang="en-GB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b="0" dirty="0"/>
              <a:t>PSDO process will probably start in Nov 2018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802.11ax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 smtClean="0"/>
              <a:t>D3.0 is now approved; D4.0 will probably be liaised for information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802.11ay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</a:t>
            </a:r>
            <a:r>
              <a:rPr lang="en-AU" dirty="0" smtClean="0"/>
              <a:t>yet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802.11az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802.11ba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</a:t>
            </a:r>
            <a:r>
              <a:rPr lang="en-AU" dirty="0" smtClean="0"/>
              <a:t>yet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802.11bb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</a:t>
            </a:r>
            <a:r>
              <a:rPr lang="en-AU" dirty="0" smtClean="0"/>
              <a:t>yet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802.15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711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has one standard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320129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22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46120"/>
              </p:ext>
            </p:extLst>
          </p:nvPr>
        </p:nvGraphicFramePr>
        <p:xfrm>
          <a:off x="761999" y="1712148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36239261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802.1Qbv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40503695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32400623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802.1Qca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802.1Qbu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29611423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802.1Qbz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4599955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411981302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802.1Q-Cor1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0200714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4729895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802d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Jun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96309453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761999" y="5943600"/>
            <a:ext cx="2133601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 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bold</a:t>
            </a:r>
          </a:p>
        </p:txBody>
      </p:sp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802.15.6-2012 FDIS ballot passed but comments are required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The 802.15.6 standard was </a:t>
            </a:r>
            <a:r>
              <a:rPr lang="en-GB" dirty="0"/>
              <a:t>supposed to be liaised in Apr 2016 for </a:t>
            </a:r>
            <a:r>
              <a:rPr lang="en-GB" dirty="0" smtClean="0"/>
              <a:t>information but was eventually liaised in late July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&amp; responses sent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GB" dirty="0" smtClean="0"/>
              <a:t>The 60-day ballot passed on 23 Nov 2016</a:t>
            </a:r>
          </a:p>
          <a:p>
            <a:pPr lvl="2"/>
            <a:r>
              <a:rPr lang="en-GB" dirty="0" smtClean="0"/>
              <a:t>Need for IS on topic: 9/0/10</a:t>
            </a:r>
          </a:p>
          <a:p>
            <a:pPr lvl="2"/>
            <a:r>
              <a:rPr lang="en-GB" dirty="0" smtClean="0"/>
              <a:t>Submission of this proposal as IS: 6/3/10, with “no” from Germany, Japan &amp; UK</a:t>
            </a:r>
          </a:p>
          <a:p>
            <a:pPr lvl="1"/>
            <a:r>
              <a:rPr lang="en-AU" dirty="0" smtClean="0"/>
              <a:t>Responses were sent in Feb 2017 (see 15-17-0107-02)</a:t>
            </a:r>
            <a:endParaRPr lang="en-GB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response required</a:t>
            </a:r>
            <a:endParaRPr lang="en-AU" dirty="0">
              <a:solidFill>
                <a:schemeClr val="accent6"/>
              </a:solidFill>
            </a:endParaRPr>
          </a:p>
          <a:p>
            <a:pPr lvl="1"/>
            <a:r>
              <a:rPr lang="en-AU" dirty="0" smtClean="0"/>
              <a:t>Passed on 7 Sep 17 by </a:t>
            </a:r>
            <a:r>
              <a:rPr lang="en-AU" dirty="0"/>
              <a:t>12/2/14 (N16711)</a:t>
            </a:r>
          </a:p>
          <a:p>
            <a:pPr lvl="2"/>
            <a:r>
              <a:rPr lang="en-AU" dirty="0" smtClean="0"/>
              <a:t>China NB and Japan NB voted “no” with comments</a:t>
            </a:r>
          </a:p>
          <a:p>
            <a:pPr lvl="1"/>
            <a:r>
              <a:rPr lang="en-AU" dirty="0" smtClean="0"/>
              <a:t>Response will be sent after July 2018 meeting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802.16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20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802.16 has one standard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515028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Std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Jul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2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802.16-2017 60-day pre-ballot closes on 30 July 2018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802.16-2017 was sent for information in Mar 2018 (N16785)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closes 30 July 2018</a:t>
            </a:r>
          </a:p>
          <a:p>
            <a:pPr lvl="1"/>
            <a:r>
              <a:rPr lang="en-AU" dirty="0" smtClean="0"/>
              <a:t>Ballot (N16810) closes 30 July 2018</a:t>
            </a:r>
          </a:p>
          <a:p>
            <a:pPr lvl="2"/>
            <a:r>
              <a:rPr lang="en-AU" dirty="0"/>
              <a:t>A</a:t>
            </a:r>
            <a:r>
              <a:rPr lang="en-AU" dirty="0" smtClean="0"/>
              <a:t>ny </a:t>
            </a:r>
            <a:r>
              <a:rPr lang="en-AU" dirty="0"/>
              <a:t>comments be resolved </a:t>
            </a:r>
            <a:r>
              <a:rPr lang="en-AU" dirty="0" smtClean="0"/>
              <a:t>by an 802.16 ad hoc</a:t>
            </a:r>
          </a:p>
          <a:p>
            <a:pPr lvl="1"/>
            <a:r>
              <a:rPr lang="en-AU" dirty="0" smtClean="0">
                <a:solidFill>
                  <a:srgbClr val="FF0000"/>
                </a:solidFill>
              </a:rPr>
              <a:t>Results to be inserted before SC6 meeting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7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802.21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7040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has one standard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133472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.21-Cor1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 Jun 18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7516440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5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802.21-2017-Cor1 90-day  FDIS ballot passed but requires a response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US" dirty="0" smtClean="0"/>
              <a:t>Currently likely to be approved by </a:t>
            </a:r>
            <a:r>
              <a:rPr lang="en-US" dirty="0" err="1" smtClean="0"/>
              <a:t>RevCom</a:t>
            </a:r>
            <a:r>
              <a:rPr lang="en-US" dirty="0" smtClean="0"/>
              <a:t> in December</a:t>
            </a:r>
          </a:p>
          <a:p>
            <a:pPr lvl="1"/>
            <a:r>
              <a:rPr lang="en-AU" dirty="0" smtClean="0"/>
              <a:t>P802.21-2017/</a:t>
            </a:r>
            <a:r>
              <a:rPr lang="en-AU" dirty="0" err="1" smtClean="0"/>
              <a:t>Cor</a:t>
            </a:r>
            <a:r>
              <a:rPr lang="en-AU" dirty="0" smtClean="0"/>
              <a:t> </a:t>
            </a:r>
            <a:r>
              <a:rPr lang="en-AU" dirty="0"/>
              <a:t>1™/</a:t>
            </a:r>
            <a:r>
              <a:rPr lang="en-AU" dirty="0" smtClean="0"/>
              <a:t>D02 was sent in </a:t>
            </a:r>
            <a:r>
              <a:rPr lang="en-US" dirty="0"/>
              <a:t>Nov 2017</a:t>
            </a:r>
            <a:endParaRPr lang="en-US" dirty="0" smtClean="0"/>
          </a:p>
          <a:p>
            <a:r>
              <a:rPr lang="en-US" dirty="0"/>
              <a:t>9</a:t>
            </a:r>
            <a:r>
              <a:rPr lang="en-US" dirty="0" smtClean="0"/>
              <a:t>0-day</a:t>
            </a:r>
            <a:r>
              <a:rPr lang="en-AU" dirty="0" smtClean="0"/>
              <a:t> </a:t>
            </a:r>
            <a:r>
              <a:rPr lang="en-AU" dirty="0"/>
              <a:t> </a:t>
            </a:r>
            <a:r>
              <a:rPr lang="en-AU" dirty="0" smtClean="0"/>
              <a:t>FDIS 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but requires a responses</a:t>
            </a:r>
          </a:p>
          <a:p>
            <a:pPr lvl="1"/>
            <a:r>
              <a:rPr lang="en-AU" dirty="0"/>
              <a:t>IEEE 802.21-2017-Cor1 9</a:t>
            </a:r>
            <a:r>
              <a:rPr lang="en-AU" dirty="0" smtClean="0"/>
              <a:t>0-day </a:t>
            </a:r>
            <a:r>
              <a:rPr lang="en-AU" dirty="0"/>
              <a:t> </a:t>
            </a:r>
            <a:r>
              <a:rPr lang="en-AU" dirty="0" smtClean="0"/>
              <a:t>FDIS ballot passed on 16 June 2018 (N16814)</a:t>
            </a:r>
          </a:p>
          <a:p>
            <a:pPr lvl="2"/>
            <a:r>
              <a:rPr lang="en-AU" dirty="0" smtClean="0"/>
              <a:t>Passed 5/0/12</a:t>
            </a:r>
          </a:p>
          <a:p>
            <a:pPr lvl="2"/>
            <a:r>
              <a:rPr lang="en-AU" dirty="0"/>
              <a:t>A</a:t>
            </a:r>
            <a:r>
              <a:rPr lang="en-AU" dirty="0" smtClean="0"/>
              <a:t>bstain comment from China NB</a:t>
            </a:r>
          </a:p>
          <a:p>
            <a:pPr lvl="1"/>
            <a:r>
              <a:rPr lang="en-AU" dirty="0"/>
              <a:t>Response </a:t>
            </a:r>
            <a:r>
              <a:rPr lang="en-AU" dirty="0" smtClean="0"/>
              <a:t>was sent </a:t>
            </a:r>
            <a:r>
              <a:rPr lang="en-AU" dirty="0"/>
              <a:t>after </a:t>
            </a:r>
            <a:r>
              <a:rPr lang="en-AU" dirty="0" smtClean="0"/>
              <a:t>the July </a:t>
            </a:r>
            <a:r>
              <a:rPr lang="en-AU" dirty="0"/>
              <a:t>2018 </a:t>
            </a:r>
            <a:r>
              <a:rPr lang="en-AU" dirty="0" smtClean="0"/>
              <a:t>meeting (</a:t>
            </a:r>
            <a:r>
              <a:rPr lang="en-AU" dirty="0" smtClean="0">
                <a:hlinkClick r:id="rId2"/>
              </a:rPr>
              <a:t>N16816</a:t>
            </a:r>
            <a:r>
              <a:rPr lang="en-AU" dirty="0" smtClean="0"/>
              <a:t>)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1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802.22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9257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802.22 has zero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387846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Possible withdrawal</a:t>
            </a:r>
            <a:br>
              <a:rPr lang="en-AU" sz="3200" dirty="0" smtClean="0"/>
            </a:br>
            <a:r>
              <a:rPr lang="en-AU" sz="3200" dirty="0" smtClean="0"/>
              <a:t>of various </a:t>
            </a:r>
            <a:r>
              <a:rPr lang="en-AU" sz="3200" dirty="0"/>
              <a:t>ISO/IEC </a:t>
            </a:r>
            <a:r>
              <a:rPr lang="en-AU" sz="3200" dirty="0" smtClean="0"/>
              <a:t>standards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26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 WG has sent 9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761643"/>
              </p:ext>
            </p:extLst>
          </p:nvPr>
        </p:nvGraphicFramePr>
        <p:xfrm>
          <a:off x="761999" y="1712148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88842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LS was sent to SC6 in March 2018 asking that  various ISO/IEC standards be withdrawn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IEEE 802 EC approved proposing the withdrawal of various ISO/IEC standards in Nov 2017</a:t>
            </a:r>
          </a:p>
          <a:p>
            <a:pPr lvl="2"/>
            <a:r>
              <a:rPr lang="en-AU" dirty="0" smtClean="0"/>
              <a:t>ISO/IEC TR 8802-1:2001</a:t>
            </a:r>
          </a:p>
          <a:p>
            <a:pPr lvl="2"/>
            <a:r>
              <a:rPr lang="en-AU" dirty="0" smtClean="0"/>
              <a:t>ISO/IEC 15802-1:1995</a:t>
            </a:r>
          </a:p>
          <a:p>
            <a:pPr lvl="2"/>
            <a:r>
              <a:rPr lang="en-AU" dirty="0" smtClean="0"/>
              <a:t>ISO/IEC 15802-3:1998</a:t>
            </a:r>
          </a:p>
          <a:p>
            <a:pPr lvl="2"/>
            <a:r>
              <a:rPr lang="en-AU" dirty="0" smtClean="0"/>
              <a:t>ISO/IEC 8802-5 and anything related (such as corrigenda)</a:t>
            </a:r>
          </a:p>
          <a:p>
            <a:pPr lvl="1"/>
            <a:r>
              <a:rPr lang="en-AU" dirty="0" smtClean="0"/>
              <a:t>In March 2018, </a:t>
            </a:r>
            <a:r>
              <a:rPr lang="en-AU" dirty="0"/>
              <a:t>a Liaison Statement </a:t>
            </a:r>
            <a:r>
              <a:rPr lang="en-AU" dirty="0" smtClean="0"/>
              <a:t>was sent </a:t>
            </a:r>
            <a:r>
              <a:rPr lang="en-AU" dirty="0"/>
              <a:t>to </a:t>
            </a:r>
            <a:r>
              <a:rPr lang="en-AU" dirty="0" smtClean="0"/>
              <a:t>SC6</a:t>
            </a:r>
          </a:p>
          <a:p>
            <a:pPr lvl="2"/>
            <a:r>
              <a:rPr lang="en-AU" dirty="0" smtClean="0"/>
              <a:t>See embedded document</a:t>
            </a:r>
          </a:p>
          <a:p>
            <a:pPr lvl="1"/>
            <a:r>
              <a:rPr lang="en-AU" dirty="0"/>
              <a:t>In June </a:t>
            </a:r>
            <a:r>
              <a:rPr lang="en-AU" dirty="0" smtClean="0"/>
              <a:t>2018, </a:t>
            </a:r>
            <a:r>
              <a:rPr lang="en-AU" dirty="0"/>
              <a:t>the SC6 Secretary </a:t>
            </a:r>
            <a:r>
              <a:rPr lang="en-AU" dirty="0" smtClean="0"/>
              <a:t>notified an IEEE 802 representative that the Liaison Statement will be processed at the SC6 meeting in August 2018 </a:t>
            </a:r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70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252174"/>
              </p:ext>
            </p:extLst>
          </p:nvPr>
        </p:nvGraphicFramePr>
        <p:xfrm>
          <a:off x="6781800" y="38862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25" name="Acrobat Document" showAsIcon="1" r:id="rId3" imgW="914400" imgH="806400" progId="AcroExch.Document.DC">
                  <p:embed/>
                </p:oleObj>
              </mc:Choice>
              <mc:Fallback>
                <p:oleObj name="Acrobat Document" showAsIcon="1" r:id="rId3" imgW="914400" imgH="8064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81800" y="38862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2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Invitation to</a:t>
            </a:r>
            <a:br>
              <a:rPr lang="en-AU" sz="3200" dirty="0" smtClean="0"/>
            </a:br>
            <a:r>
              <a:rPr lang="en-AU" sz="3200" dirty="0" smtClean="0"/>
              <a:t>ISO/IEC/IEEE </a:t>
            </a:r>
            <a:r>
              <a:rPr lang="en-AU" sz="3200" dirty="0"/>
              <a:t>8802 Security Workshop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2861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IEEE </a:t>
            </a:r>
            <a:r>
              <a:rPr lang="en-AU" dirty="0"/>
              <a:t>802 </a:t>
            </a:r>
            <a:r>
              <a:rPr lang="en-AU" dirty="0" smtClean="0"/>
              <a:t>has invited </a:t>
            </a:r>
            <a:r>
              <a:rPr lang="en-AU" dirty="0"/>
              <a:t>SC6 </a:t>
            </a:r>
            <a:r>
              <a:rPr lang="en-AU" dirty="0" smtClean="0"/>
              <a:t>to an </a:t>
            </a:r>
            <a:r>
              <a:rPr lang="en-US" dirty="0"/>
              <a:t>ISO/IEC/IEEE </a:t>
            </a:r>
            <a:r>
              <a:rPr lang="en-AU" dirty="0"/>
              <a:t>8802 Security Workshop</a:t>
            </a:r>
            <a:r>
              <a:rPr lang="en-AU" dirty="0" smtClean="0"/>
              <a:t> </a:t>
            </a:r>
            <a:r>
              <a:rPr lang="en-AU" dirty="0"/>
              <a:t>in Nov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is very concerned about the lack of consensus in the SC6 AHGS in relation to the security of various ISO/IEC/IEEE 8802 series standards</a:t>
            </a:r>
          </a:p>
          <a:p>
            <a:pPr lvl="1"/>
            <a:r>
              <a:rPr lang="en-AU" dirty="0" smtClean="0"/>
              <a:t>IEEE 802 believes that the best way to understand and resolve the concerns is a Workshop in which those making the allegation of security issues can explain their concerns to the IEEE 802 community</a:t>
            </a:r>
          </a:p>
          <a:p>
            <a:pPr lvl="1"/>
            <a:r>
              <a:rPr lang="en-AU" dirty="0" smtClean="0"/>
              <a:t>Therefore, the IEEE </a:t>
            </a:r>
            <a:r>
              <a:rPr lang="en-AU" dirty="0"/>
              <a:t>802 invited SC6 experts to an IEEE 802 Security Workshop in Nov </a:t>
            </a:r>
            <a:r>
              <a:rPr lang="en-AU" dirty="0" smtClean="0"/>
              <a:t>2018 to be held in Bangkok, Thailand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11-18-1140-02</a:t>
            </a:r>
            <a:r>
              <a:rPr lang="en-AU" dirty="0" smtClean="0"/>
              <a:t> </a:t>
            </a:r>
            <a:r>
              <a:rPr lang="en-AU" i="1" dirty="0" smtClean="0"/>
              <a:t> </a:t>
            </a:r>
            <a:r>
              <a:rPr lang="en-AU" dirty="0" smtClean="0"/>
              <a:t>(</a:t>
            </a:r>
            <a:r>
              <a:rPr lang="en-AU" dirty="0" smtClean="0">
                <a:hlinkClick r:id="rId3"/>
              </a:rPr>
              <a:t>N16818</a:t>
            </a:r>
            <a:r>
              <a:rPr lang="en-AU" dirty="0" smtClean="0"/>
              <a:t>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72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WG has sent 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423949"/>
              </p:ext>
            </p:extLst>
          </p:nvPr>
        </p:nvGraphicFramePr>
        <p:xfrm>
          <a:off x="761999" y="1712148"/>
          <a:ext cx="7696200" cy="3070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38617346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761999" y="4876800"/>
            <a:ext cx="2133601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 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bold</a:t>
            </a:r>
          </a:p>
        </p:txBody>
      </p:sp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WG has sent two standards 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086280"/>
              </p:ext>
            </p:extLst>
          </p:nvPr>
        </p:nvGraphicFramePr>
        <p:xfrm>
          <a:off x="761999" y="1712148"/>
          <a:ext cx="7696200" cy="13113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="" xmlns:a16="http://schemas.microsoft.com/office/drawing/2014/main" val="244853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4489</Words>
  <Application>Microsoft Office PowerPoint</Application>
  <PresentationFormat>On-screen Show (4:3)</PresentationFormat>
  <Paragraphs>1142</Paragraphs>
  <Slides>72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4" baseType="lpstr">
      <vt:lpstr>802-11-Submission</vt:lpstr>
      <vt:lpstr>Acrobat Document</vt:lpstr>
      <vt:lpstr>IEEE 802 report to ISO/IEC JTC1/SC6 for SC6 meeting in August 2018</vt:lpstr>
      <vt:lpstr>This report from IEEE 802 summarises issues of mutual interest to SC6</vt:lpstr>
      <vt:lpstr>Summary of IEEE 802 standards administered through the PSDO process</vt:lpstr>
      <vt:lpstr>IEEE 802 has sent 44 standards through to PSDO ratification with another 38 in-process</vt:lpstr>
      <vt:lpstr>IEEE 802.1 WG has sent 22 standards completely through the PSDO ratification process</vt:lpstr>
      <vt:lpstr>IEEE 802.1 WG has sent 22 standards completely through the PSDO ratification process</vt:lpstr>
      <vt:lpstr>IEEE 802.3 WG has sent 9 standards completely through the PSDO ratification process</vt:lpstr>
      <vt:lpstr>IEEE 802.11 WG has sent 7 standards completely through the PSDO ratification process</vt:lpstr>
      <vt:lpstr>IEEE 802.15 WG has sent two standards  completely through the PSDO ratification process</vt:lpstr>
      <vt:lpstr>IEEE 802.16 WG has sent zero standards completely through the PSDO ratification process</vt:lpstr>
      <vt:lpstr>IEEE 802.21 WG has sent two standards completely through the PSDO ratification process</vt:lpstr>
      <vt:lpstr>IEEE 802.22 WG has sent three standards completely through the PSDO ratification process</vt:lpstr>
      <vt:lpstr>IEEE 802 continues to notify SC6 of various new projects</vt:lpstr>
      <vt:lpstr>Summary of IEEE 802.1 standards currently in the PSDO process</vt:lpstr>
      <vt:lpstr>IEEE 802.1 has 16 standards in the pipeline for ratification under the PSDO</vt:lpstr>
      <vt:lpstr>IEEE 802.1 has 16 standards in the pipeline for ratification under the PSDO process</vt:lpstr>
      <vt:lpstr>IEEE 802.1AEcg FDIS ballot closes 28 Aug 2018</vt:lpstr>
      <vt:lpstr>IEEE 802.1CB is waiting for FDIS ballot to start</vt:lpstr>
      <vt:lpstr>IEEE 802.1Qci is waiting for FDIS ballot to start</vt:lpstr>
      <vt:lpstr>IEEE 802.1Qch is waiting for FDIS ballot to start</vt:lpstr>
      <vt:lpstr>IEEE 802c is waiting for FDIS ballot to start</vt:lpstr>
      <vt:lpstr>IEEE 802.1AX-2014/Cor1 is waiting for publication</vt:lpstr>
      <vt:lpstr>IEEE 802.1Q-REV PSDO process will delayed until previous amendments are approved </vt:lpstr>
      <vt:lpstr>IEEE 802.1Qcc PSDO process will start soon</vt:lpstr>
      <vt:lpstr>IEEE 802.1Qcp PSDO process will start soon</vt:lpstr>
      <vt:lpstr>IEEE 802.1AR-Rev PSDO process will start soon</vt:lpstr>
      <vt:lpstr>IEEE 802.1CM PSDO process will start soon</vt:lpstr>
      <vt:lpstr>IEEE 802.1Qcy PSDO process will conditionally start soon</vt:lpstr>
      <vt:lpstr>IEEE 802.1AC/Cor-1 PSDO process will conditionally start soon</vt:lpstr>
      <vt:lpstr>IEEE 802.1Xck PSDO process will conditionally start soon</vt:lpstr>
      <vt:lpstr>IEEE 802.1AE-Rev PSDO process will conditionally start soon</vt:lpstr>
      <vt:lpstr>IEEE 802.1AS-Rev will be liaised for information soon</vt:lpstr>
      <vt:lpstr>Summary of IEEE 802.3 standards currently in the PSDO process</vt:lpstr>
      <vt:lpstr>IEEE 802.3 has ten standards in the pipeline for ratification under the PSDO process</vt:lpstr>
      <vt:lpstr>IEEE 802.3bn FDIS closes on 3 Sep 2018</vt:lpstr>
      <vt:lpstr>IEEE 802.3bv FDIS closes on 3 Sep 2018</vt:lpstr>
      <vt:lpstr>IEEE 802.3bu FDIS closes on 3 Sep 2018</vt:lpstr>
      <vt:lpstr>IEEE 802.3/Cor 1 FDIS ballot passed &amp; is awaiting publication</vt:lpstr>
      <vt:lpstr>IEEE 802.3bs is waiting for FDIS ballot to start</vt:lpstr>
      <vt:lpstr>IEEE 802.3cb was liaised for information in June 2017</vt:lpstr>
      <vt:lpstr>IEEE 802.3cc is waiting for start of FDIS ballot</vt:lpstr>
      <vt:lpstr>IEEE 802.3cd was liaised for information in Feb 2018</vt:lpstr>
      <vt:lpstr>IEEE 802.3-REV was liaised for information in Feb 2018</vt:lpstr>
      <vt:lpstr>IEEE 802.3bt was liaised for information in Feb 2018</vt:lpstr>
      <vt:lpstr>Summary of IEEE 802.11 standards currently in the PSDO process</vt:lpstr>
      <vt:lpstr>IEEE 802.11 has nine standards in the pipeline for ratification under the PSDO</vt:lpstr>
      <vt:lpstr>IEEE 802.11ah passed 60-day pre-ballot and is waiting start of FDIS</vt:lpstr>
      <vt:lpstr>IEEE 802.11ai is waiting for FDIS ballot to start</vt:lpstr>
      <vt:lpstr>IEEE 802.11ai is waiting for FDIS ballot to start</vt:lpstr>
      <vt:lpstr>IEEE 802.11aj has been liaised for information</vt:lpstr>
      <vt:lpstr>IEEE 802.11ak has been liaised for information</vt:lpstr>
      <vt:lpstr>IEEE 802.11aq has been liaised</vt:lpstr>
      <vt:lpstr>IEEE 802.11ax will be liaised when appropriate</vt:lpstr>
      <vt:lpstr>IEEE 802.11ay will be liaised when appropriate</vt:lpstr>
      <vt:lpstr>IEEE 802.11az will be liaised when appropriate</vt:lpstr>
      <vt:lpstr>IEEE 802.11ba will be liaised when appropriate</vt:lpstr>
      <vt:lpstr>IEEE 802.11bb will be liaised when appropriate</vt:lpstr>
      <vt:lpstr>Summary of IEEE 802.15 standards currently in the PSDO process</vt:lpstr>
      <vt:lpstr>IEEE 802.15 has one standard in the pipeline for ratification under the PSDO</vt:lpstr>
      <vt:lpstr>IEEE 802.15.6-2012 FDIS ballot passed but comments are required</vt:lpstr>
      <vt:lpstr>Summary of IEEE 802.16 standards currently in the PSDO process</vt:lpstr>
      <vt:lpstr>IEEE 802.16 has one standard in the pipeline for ratification under the PSDO</vt:lpstr>
      <vt:lpstr>IEEE 802.16-2017 60-day pre-ballot closes on 30 July 2018</vt:lpstr>
      <vt:lpstr>Summary of IEEE 802.21 standards currently in the PSDO process</vt:lpstr>
      <vt:lpstr>IEEE 802.21 has one standard in the pipeline for ratification under the PSDO</vt:lpstr>
      <vt:lpstr>IEEE 802.21-2017-Cor1 90-day  FDIS ballot passed but requires a response</vt:lpstr>
      <vt:lpstr>Summary of IEEE 802.22 standards currently in the PSDO process</vt:lpstr>
      <vt:lpstr>IEEE 802.22 has zero standards in the pipeline for ratification under the PSDO</vt:lpstr>
      <vt:lpstr>Possible withdrawal of various ISO/IEC standards</vt:lpstr>
      <vt:lpstr>A LS was sent to SC6 in March 2018 asking that  various ISO/IEC standards be withdrawn</vt:lpstr>
      <vt:lpstr>Invitation to ISO/IEC/IEEE 8802 Security Workshop </vt:lpstr>
      <vt:lpstr>IEEE 802 has invited SC6 to an ISO/IEC/IEEE 8802 Security Workshop in Nov 2018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2018-07-31T06:20:38Z</dcterms:modified>
</cp:coreProperties>
</file>