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43"/>
  </p:notesMasterIdLst>
  <p:handoutMasterIdLst>
    <p:handoutMasterId r:id="rId144"/>
  </p:handoutMasterIdLst>
  <p:sldIdLst>
    <p:sldId id="269" r:id="rId2"/>
    <p:sldId id="278" r:id="rId3"/>
    <p:sldId id="1454" r:id="rId4"/>
    <p:sldId id="359" r:id="rId5"/>
    <p:sldId id="1802" r:id="rId6"/>
    <p:sldId id="287" r:id="rId7"/>
    <p:sldId id="1620" r:id="rId8"/>
    <p:sldId id="344" r:id="rId9"/>
    <p:sldId id="345" r:id="rId10"/>
    <p:sldId id="1378" r:id="rId11"/>
    <p:sldId id="1423" r:id="rId12"/>
    <p:sldId id="1164" r:id="rId13"/>
    <p:sldId id="1562" r:id="rId14"/>
    <p:sldId id="2073" r:id="rId15"/>
    <p:sldId id="1101" r:id="rId16"/>
    <p:sldId id="1581" r:id="rId17"/>
    <p:sldId id="2062" r:id="rId18"/>
    <p:sldId id="1981" r:id="rId19"/>
    <p:sldId id="2074" r:id="rId20"/>
    <p:sldId id="2102" r:id="rId21"/>
    <p:sldId id="2107" r:id="rId22"/>
    <p:sldId id="2075" r:id="rId23"/>
    <p:sldId id="1657" r:id="rId24"/>
    <p:sldId id="2105" r:id="rId25"/>
    <p:sldId id="1746" r:id="rId26"/>
    <p:sldId id="1747" r:id="rId27"/>
    <p:sldId id="1769" r:id="rId28"/>
    <p:sldId id="1786" r:id="rId29"/>
    <p:sldId id="1894" r:id="rId30"/>
    <p:sldId id="1896" r:id="rId31"/>
    <p:sldId id="1965" r:id="rId32"/>
    <p:sldId id="1967" r:id="rId33"/>
    <p:sldId id="1968" r:id="rId34"/>
    <p:sldId id="1969" r:id="rId35"/>
    <p:sldId id="2035" r:id="rId36"/>
    <p:sldId id="2104" r:id="rId37"/>
    <p:sldId id="2112" r:id="rId38"/>
    <p:sldId id="2113" r:id="rId39"/>
    <p:sldId id="2114" r:id="rId40"/>
    <p:sldId id="2167" r:id="rId41"/>
    <p:sldId id="2008" r:id="rId42"/>
    <p:sldId id="1694" r:id="rId43"/>
    <p:sldId id="1716" r:id="rId44"/>
    <p:sldId id="1717" r:id="rId45"/>
    <p:sldId id="1851" r:id="rId46"/>
    <p:sldId id="1864" r:id="rId47"/>
    <p:sldId id="1945" r:id="rId48"/>
    <p:sldId id="1946" r:id="rId49"/>
    <p:sldId id="2036" r:id="rId50"/>
    <p:sldId id="2037" r:id="rId51"/>
    <p:sldId id="2071" r:id="rId52"/>
    <p:sldId id="1688" r:id="rId53"/>
    <p:sldId id="1703" r:id="rId54"/>
    <p:sldId id="1704" r:id="rId55"/>
    <p:sldId id="1978" r:id="rId56"/>
    <p:sldId id="1705" r:id="rId57"/>
    <p:sldId id="1706" r:id="rId58"/>
    <p:sldId id="1707" r:id="rId59"/>
    <p:sldId id="1708" r:id="rId60"/>
    <p:sldId id="1709" r:id="rId61"/>
    <p:sldId id="1710" r:id="rId62"/>
    <p:sldId id="1790" r:id="rId63"/>
    <p:sldId id="1698" r:id="rId64"/>
    <p:sldId id="1701" r:id="rId65"/>
    <p:sldId id="2100" r:id="rId66"/>
    <p:sldId id="2101" r:id="rId67"/>
    <p:sldId id="2179" r:id="rId68"/>
    <p:sldId id="2180" r:id="rId69"/>
    <p:sldId id="2181" r:id="rId70"/>
    <p:sldId id="2014" r:id="rId71"/>
    <p:sldId id="2016" r:id="rId72"/>
    <p:sldId id="1679" r:id="rId73"/>
    <p:sldId id="2002" r:id="rId74"/>
    <p:sldId id="2153" r:id="rId75"/>
    <p:sldId id="2040" r:id="rId76"/>
    <p:sldId id="2115" r:id="rId77"/>
    <p:sldId id="2182" r:id="rId78"/>
    <p:sldId id="2183" r:id="rId79"/>
    <p:sldId id="2184" r:id="rId80"/>
    <p:sldId id="2185" r:id="rId81"/>
    <p:sldId id="2017" r:id="rId82"/>
    <p:sldId id="2019" r:id="rId83"/>
    <p:sldId id="2079" r:id="rId84"/>
    <p:sldId id="2178" r:id="rId85"/>
    <p:sldId id="2172" r:id="rId86"/>
    <p:sldId id="2173" r:id="rId87"/>
    <p:sldId id="2174" r:id="rId88"/>
    <p:sldId id="1375" r:id="rId89"/>
    <p:sldId id="1376" r:id="rId90"/>
    <p:sldId id="1400" r:id="rId91"/>
    <p:sldId id="2004" r:id="rId92"/>
    <p:sldId id="619" r:id="rId93"/>
    <p:sldId id="621" r:id="rId94"/>
    <p:sldId id="1561" r:id="rId95"/>
    <p:sldId id="1555" r:id="rId96"/>
    <p:sldId id="1601" r:id="rId97"/>
    <p:sldId id="1585" r:id="rId98"/>
    <p:sldId id="1586" r:id="rId99"/>
    <p:sldId id="1587" r:id="rId100"/>
    <p:sldId id="1588" r:id="rId101"/>
    <p:sldId id="1589" r:id="rId102"/>
    <p:sldId id="1590" r:id="rId103"/>
    <p:sldId id="1771" r:id="rId104"/>
    <p:sldId id="1772" r:id="rId105"/>
    <p:sldId id="1591" r:id="rId106"/>
    <p:sldId id="1592" r:id="rId107"/>
    <p:sldId id="1593" r:id="rId108"/>
    <p:sldId id="1594" r:id="rId109"/>
    <p:sldId id="1595" r:id="rId110"/>
    <p:sldId id="1596" r:id="rId111"/>
    <p:sldId id="1597" r:id="rId112"/>
    <p:sldId id="1598" r:id="rId113"/>
    <p:sldId id="1599" r:id="rId114"/>
    <p:sldId id="1600" r:id="rId115"/>
    <p:sldId id="1628" r:id="rId116"/>
    <p:sldId id="1638" r:id="rId117"/>
    <p:sldId id="1725" r:id="rId118"/>
    <p:sldId id="1726" r:id="rId119"/>
    <p:sldId id="1947" r:id="rId120"/>
    <p:sldId id="1975" r:id="rId121"/>
    <p:sldId id="1976" r:id="rId122"/>
    <p:sldId id="1977" r:id="rId123"/>
    <p:sldId id="2039" r:id="rId124"/>
    <p:sldId id="2060" r:id="rId125"/>
    <p:sldId id="2061" r:id="rId126"/>
    <p:sldId id="2097" r:id="rId127"/>
    <p:sldId id="2103" r:id="rId128"/>
    <p:sldId id="2063" r:id="rId129"/>
    <p:sldId id="2064" r:id="rId130"/>
    <p:sldId id="2065" r:id="rId131"/>
    <p:sldId id="2066" r:id="rId132"/>
    <p:sldId id="2067" r:id="rId133"/>
    <p:sldId id="2068" r:id="rId134"/>
    <p:sldId id="2069" r:id="rId135"/>
    <p:sldId id="2146" r:id="rId136"/>
    <p:sldId id="2147" r:id="rId137"/>
    <p:sldId id="2148" r:id="rId138"/>
    <p:sldId id="2158" r:id="rId139"/>
    <p:sldId id="2159" r:id="rId140"/>
    <p:sldId id="2157" r:id="rId141"/>
    <p:sldId id="2160" r:id="rId14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13" autoAdjust="0"/>
    <p:restoredTop sz="94660" autoAdjust="0"/>
  </p:normalViewPr>
  <p:slideViewPr>
    <p:cSldViewPr>
      <p:cViewPr varScale="1">
        <p:scale>
          <a:sx n="114" d="100"/>
          <a:sy n="114" d="100"/>
        </p:scale>
        <p:origin x="1796" y="8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299"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handoutMaster" Target="handoutMasters/handoutMaster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notesMaster" Target="notesMasters/notesMaster1.xml"/><Relationship Id="rId14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8" y="177284"/>
            <a:ext cx="2014527"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802.11-18/0605r5</a:t>
            </a:r>
            <a:endParaRPr lang="en-US" dirty="0"/>
          </a:p>
        </p:txBody>
      </p:sp>
      <p:sp>
        <p:nvSpPr>
          <p:cNvPr id="3075" name="Rectangle 3"/>
          <p:cNvSpPr>
            <a:spLocks noGrp="1" noChangeArrowheads="1"/>
          </p:cNvSpPr>
          <p:nvPr>
            <p:ph type="dt" sz="quarter" idx="1"/>
          </p:nvPr>
        </p:nvSpPr>
        <p:spPr bwMode="auto">
          <a:xfrm>
            <a:off x="695325" y="177284"/>
            <a:ext cx="681277"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May 2018</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1" y="97909"/>
            <a:ext cx="2014527"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802.11-18/0605r5</a:t>
            </a:r>
            <a:endParaRPr lang="en-US" dirty="0"/>
          </a:p>
        </p:txBody>
      </p:sp>
      <p:sp>
        <p:nvSpPr>
          <p:cNvPr id="2051" name="Rectangle 3"/>
          <p:cNvSpPr>
            <a:spLocks noGrp="1" noChangeArrowheads="1"/>
          </p:cNvSpPr>
          <p:nvPr>
            <p:ph type="dt" idx="1"/>
          </p:nvPr>
        </p:nvSpPr>
        <p:spPr bwMode="auto">
          <a:xfrm>
            <a:off x="654050" y="97909"/>
            <a:ext cx="681277"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May 2018</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dirty="0" smtClean="0"/>
              <a:t>Andrew Myles, Cisco</a:t>
            </a:r>
          </a:p>
        </p:txBody>
      </p:sp>
      <p:sp>
        <p:nvSpPr>
          <p:cNvPr id="51205" name="Rectangle 7"/>
          <p:cNvSpPr>
            <a:spLocks noGrp="1" noChangeArrowheads="1"/>
          </p:cNvSpPr>
          <p:nvPr>
            <p:ph type="sldNum" sz="quarter" idx="5"/>
          </p:nvPr>
        </p:nvSpPr>
        <p:spPr/>
        <p:txBody>
          <a:bodyPr/>
          <a:lstStyle/>
          <a:p>
            <a:pPr>
              <a:defRPr/>
            </a:pPr>
            <a:r>
              <a:rPr lang="en-US" dirty="0" smtClean="0"/>
              <a:t>Page </a:t>
            </a:r>
            <a:fld id="{BFD8823A-E707-449B-AE25-47FA80230A05}" type="slidenum">
              <a:rPr lang="en-US" smtClean="0"/>
              <a:pPr>
                <a:defRPr/>
              </a:pPr>
              <a:t>1</a:t>
            </a:fld>
            <a:endParaRPr lang="en-US" dirty="0"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xfrm>
            <a:off x="1154113" y="701675"/>
            <a:ext cx="4625975" cy="3468688"/>
          </a:xfrm>
          <a:ln/>
        </p:spPr>
      </p:sp>
      <p:sp>
        <p:nvSpPr>
          <p:cNvPr id="890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909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8909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3D1A59B5-D02F-49DB-BB03-3A8221519EA6}" type="slidenum">
              <a:rPr lang="en-US" smtClean="0"/>
              <a:pPr>
                <a:defRPr/>
              </a:pPr>
              <a:t>92</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xfrm>
            <a:off x="1154113" y="701675"/>
            <a:ext cx="4625975" cy="3468688"/>
          </a:xfrm>
          <a:ln/>
        </p:spPr>
      </p:sp>
      <p:sp>
        <p:nvSpPr>
          <p:cNvPr id="901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901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901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2073216F-0B4B-4910-B495-C6A165BA6051}" type="slidenum">
              <a:rPr lang="en-US" smtClean="0"/>
              <a:pPr>
                <a:defRPr/>
              </a:pPr>
              <a:t>93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802.11-10/0xxxr0</a:t>
            </a:r>
          </a:p>
        </p:txBody>
      </p:sp>
      <p:sp>
        <p:nvSpPr>
          <p:cNvPr id="696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latin typeface="Arial" pitchFamily="34" charset="0"/>
              </a:rPr>
              <a:t>July 2010</a:t>
            </a:r>
          </a:p>
        </p:txBody>
      </p:sp>
      <p:sp>
        <p:nvSpPr>
          <p:cNvPr id="52228" name="Rectangle 6"/>
          <p:cNvSpPr>
            <a:spLocks noGrp="1" noChangeArrowheads="1"/>
          </p:cNvSpPr>
          <p:nvPr>
            <p:ph type="ftr" sz="quarter" idx="4"/>
          </p:nvPr>
        </p:nvSpPr>
        <p:spPr/>
        <p:txBody>
          <a:bodyPr/>
          <a:lstStyle/>
          <a:p>
            <a:pPr lvl="4">
              <a:defRPr/>
            </a:pPr>
            <a:r>
              <a:rPr lang="en-US" dirty="0" smtClean="0"/>
              <a:t>Andrew Myles, Cisco</a:t>
            </a:r>
          </a:p>
        </p:txBody>
      </p:sp>
      <p:sp>
        <p:nvSpPr>
          <p:cNvPr id="52229" name="Rectangle 7"/>
          <p:cNvSpPr>
            <a:spLocks noGrp="1" noChangeArrowheads="1"/>
          </p:cNvSpPr>
          <p:nvPr>
            <p:ph type="sldNum" sz="quarter" idx="5"/>
          </p:nvPr>
        </p:nvSpPr>
        <p:spPr/>
        <p:txBody>
          <a:bodyPr/>
          <a:lstStyle/>
          <a:p>
            <a:pPr>
              <a:defRPr/>
            </a:pPr>
            <a:r>
              <a:rPr lang="en-US" dirty="0" smtClean="0"/>
              <a:t>Page </a:t>
            </a:r>
            <a:fld id="{19B6D425-D6D0-4B30-A6C8-1418EA409DD4}" type="slidenum">
              <a:rPr lang="en-US" smtClean="0"/>
              <a:pPr>
                <a:defRPr/>
              </a:pPr>
              <a:t>2</a:t>
            </a:fld>
            <a:endParaRPr lang="en-US" dirty="0" smtClean="0"/>
          </a:p>
        </p:txBody>
      </p:sp>
      <p:sp>
        <p:nvSpPr>
          <p:cNvPr id="69638" name="Rectangle 2"/>
          <p:cNvSpPr>
            <a:spLocks noGrp="1" noRot="1" noChangeAspect="1" noChangeArrowheads="1" noTextEdit="1"/>
          </p:cNvSpPr>
          <p:nvPr>
            <p:ph type="sldImg"/>
          </p:nvPr>
        </p:nvSpPr>
        <p:spPr>
          <a:xfrm>
            <a:off x="1154113" y="701675"/>
            <a:ext cx="4625975" cy="3468688"/>
          </a:xfrm>
          <a:ln cap="flat"/>
        </p:spPr>
      </p:sp>
      <p:sp>
        <p:nvSpPr>
          <p:cNvPr id="696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AU"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577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8372" name="Rectangle 6"/>
          <p:cNvSpPr>
            <a:spLocks noGrp="1" noChangeArrowheads="1"/>
          </p:cNvSpPr>
          <p:nvPr>
            <p:ph type="ftr" sz="quarter" idx="4"/>
          </p:nvPr>
        </p:nvSpPr>
        <p:spPr/>
        <p:txBody>
          <a:bodyPr/>
          <a:lstStyle/>
          <a:p>
            <a:pPr lvl="4">
              <a:defRPr/>
            </a:pPr>
            <a:r>
              <a:rPr lang="en-US" smtClean="0"/>
              <a:t>Andrew Myles, Cisco</a:t>
            </a:r>
          </a:p>
        </p:txBody>
      </p:sp>
      <p:sp>
        <p:nvSpPr>
          <p:cNvPr id="58373" name="Rectangle 7"/>
          <p:cNvSpPr>
            <a:spLocks noGrp="1" noChangeArrowheads="1"/>
          </p:cNvSpPr>
          <p:nvPr>
            <p:ph type="sldNum" sz="quarter" idx="5"/>
          </p:nvPr>
        </p:nvSpPr>
        <p:spPr/>
        <p:txBody>
          <a:bodyPr/>
          <a:lstStyle/>
          <a:p>
            <a:pPr>
              <a:defRPr/>
            </a:pPr>
            <a:r>
              <a:rPr lang="en-US" smtClean="0"/>
              <a:t>Page </a:t>
            </a:r>
            <a:fld id="{D0B0B235-776B-46DB-AFBD-00C204351477}" type="slidenum">
              <a:rPr lang="en-US" smtClean="0"/>
              <a:pPr>
                <a:defRPr/>
              </a:pPr>
              <a:t>4</a:t>
            </a:fld>
            <a:endParaRPr lang="en-US" smtClean="0"/>
          </a:p>
        </p:txBody>
      </p:sp>
      <p:sp>
        <p:nvSpPr>
          <p:cNvPr id="75782" name="Rectangle 2"/>
          <p:cNvSpPr>
            <a:spLocks noGrp="1" noChangeArrowheads="1"/>
          </p:cNvSpPr>
          <p:nvPr>
            <p:ph type="body" idx="1"/>
          </p:nvPr>
        </p:nvSpPr>
        <p:spPr>
          <a:xfrm>
            <a:off x="923925" y="4254500"/>
            <a:ext cx="5086350"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smtClean="0"/>
          </a:p>
        </p:txBody>
      </p:sp>
      <p:sp>
        <p:nvSpPr>
          <p:cNvPr id="75783" name="Rectangle 3"/>
          <p:cNvSpPr>
            <a:spLocks noGrp="1" noRot="1" noChangeAspect="1" noChangeArrowheads="1" noTextEdit="1"/>
          </p:cNvSpPr>
          <p:nvPr>
            <p:ph type="sldImg"/>
          </p:nvPr>
        </p:nvSpPr>
        <p:spPr>
          <a:xfrm>
            <a:off x="1146175" y="695325"/>
            <a:ext cx="4641850" cy="3481388"/>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ec-16-0149-00-00EC</a:t>
            </a:r>
            <a:endParaRPr lang="en-US"/>
          </a:p>
        </p:txBody>
      </p:sp>
      <p:sp>
        <p:nvSpPr>
          <p:cNvPr id="5" name="Rectangle 3"/>
          <p:cNvSpPr>
            <a:spLocks noGrp="1" noChangeArrowheads="1"/>
          </p:cNvSpPr>
          <p:nvPr>
            <p:ph type="dt"/>
          </p:nvPr>
        </p:nvSpPr>
        <p:spPr>
          <a:ln/>
        </p:spPr>
        <p:txBody>
          <a:bodyPr/>
          <a:lstStyle/>
          <a:p>
            <a:r>
              <a:rPr lang="en-US" dirty="0" smtClean="0"/>
              <a:t>November 2016</a:t>
            </a:r>
            <a:endParaRPr lang="en-US" dirty="0"/>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68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9396" name="Rectangle 6"/>
          <p:cNvSpPr>
            <a:spLocks noGrp="1" noChangeArrowheads="1"/>
          </p:cNvSpPr>
          <p:nvPr>
            <p:ph type="ftr" sz="quarter" idx="4"/>
          </p:nvPr>
        </p:nvSpPr>
        <p:spPr/>
        <p:txBody>
          <a:bodyPr/>
          <a:lstStyle/>
          <a:p>
            <a:pPr lvl="4">
              <a:defRPr/>
            </a:pPr>
            <a:r>
              <a:rPr lang="en-US" smtClean="0"/>
              <a:t>Andrew Myles, Cisco</a:t>
            </a:r>
          </a:p>
        </p:txBody>
      </p:sp>
      <p:sp>
        <p:nvSpPr>
          <p:cNvPr id="59397" name="Rectangle 7"/>
          <p:cNvSpPr>
            <a:spLocks noGrp="1" noChangeArrowheads="1"/>
          </p:cNvSpPr>
          <p:nvPr>
            <p:ph type="sldNum" sz="quarter" idx="5"/>
          </p:nvPr>
        </p:nvSpPr>
        <p:spPr/>
        <p:txBody>
          <a:bodyPr/>
          <a:lstStyle/>
          <a:p>
            <a:pPr>
              <a:defRPr/>
            </a:pPr>
            <a:r>
              <a:rPr lang="en-US" smtClean="0"/>
              <a:t>Page </a:t>
            </a:r>
            <a:fld id="{B32371F6-024C-497B-815E-D0E3294E1347}" type="slidenum">
              <a:rPr lang="en-US" smtClean="0"/>
              <a:pPr>
                <a:defRPr/>
              </a:pPr>
              <a:t>6</a:t>
            </a:fld>
            <a:endParaRPr lang="en-US" smtClean="0"/>
          </a:p>
        </p:txBody>
      </p:sp>
      <p:sp>
        <p:nvSpPr>
          <p:cNvPr id="76806" name="Rectangle 2"/>
          <p:cNvSpPr>
            <a:spLocks noGrp="1" noRot="1" noChangeAspect="1" noChangeArrowheads="1" noTextEdit="1"/>
          </p:cNvSpPr>
          <p:nvPr>
            <p:ph type="sldImg"/>
          </p:nvPr>
        </p:nvSpPr>
        <p:spPr>
          <a:xfrm>
            <a:off x="1154113" y="701675"/>
            <a:ext cx="4625975" cy="3468688"/>
          </a:xfrm>
          <a:ln/>
        </p:spPr>
      </p:sp>
      <p:sp>
        <p:nvSpPr>
          <p:cNvPr id="768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xfrm>
            <a:off x="1154113" y="701675"/>
            <a:ext cx="4625975" cy="3468688"/>
          </a:xfrm>
          <a:ln/>
        </p:spPr>
      </p:sp>
      <p:sp>
        <p:nvSpPr>
          <p:cNvPr id="778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778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78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56E5F14E-E8B5-42D6-BD84-01B97E465C1A}" type="slidenum">
              <a:rPr lang="en-US" smtClean="0"/>
              <a:pPr>
                <a:defRPr/>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xfrm>
            <a:off x="1154113" y="701675"/>
            <a:ext cx="4625975" cy="3468688"/>
          </a:xfrm>
          <a:ln/>
        </p:spPr>
      </p:sp>
      <p:sp>
        <p:nvSpPr>
          <p:cNvPr id="798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798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98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8DD317A3-D690-4F17-9E83-74C2C73B6792}" type="slidenum">
              <a:rPr lang="en-US" smtClean="0"/>
              <a:pPr>
                <a:defRPr/>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xfrm>
            <a:off x="1154113" y="701675"/>
            <a:ext cx="4625975" cy="3468688"/>
          </a:xfrm>
          <a:ln/>
        </p:spPr>
      </p:sp>
      <p:sp>
        <p:nvSpPr>
          <p:cNvPr id="808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090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8090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72F390CA-1134-46E8-8480-0E35050197A9}" type="slidenum">
              <a:rPr lang="en-US" smtClean="0"/>
              <a:pPr>
                <a:defRPr/>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xfrm>
            <a:off x="1154113" y="701675"/>
            <a:ext cx="4625975" cy="3468688"/>
          </a:xfrm>
          <a:ln/>
        </p:spPr>
      </p:sp>
      <p:sp>
        <p:nvSpPr>
          <p:cNvPr id="819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19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819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12338DD1-8D50-43B6-8296-8967F83C4388}" type="slidenum">
              <a:rPr lang="en-US" smtClean="0"/>
              <a:pPr>
                <a:defRPr/>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AU" dirty="0"/>
          </a:p>
        </p:txBody>
      </p:sp>
      <p:sp>
        <p:nvSpPr>
          <p:cNvPr id="3" name="Content Placeholder 2"/>
          <p:cNvSpPr>
            <a:spLocks noGrp="1"/>
          </p:cNvSpPr>
          <p:nvPr>
            <p:ph idx="1"/>
          </p:nvPr>
        </p:nvSpPr>
        <p:spPr/>
        <p:txBody>
          <a:bodyPr/>
          <a:lstStyle>
            <a:lvl5pPr>
              <a:defRPr sz="14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292521" y="363379"/>
            <a:ext cx="315297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802.11-18/1343r2</a:t>
            </a: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95699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Sept 2018</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hyperlink" Target="http://ieee802.org/1/files/public/docs2014/liaison-ieee802response-ABFDIScmts-0314-V01.pptx" TargetMode="Externa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hyperlink" Target="http://ieee802.org/1/files/public/docs2014/liaison-ieee802response-ARFDIScmts-0314-V01.pptx" TargetMode="Externa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hyperlink" Target="http://ieee802.org/1/files/public/docs2014/liaison-ieee802response-ASFDIScmts-0314-V01.pptx" TargetMode="External"/><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hyperlink" Target="https://mentor.ieee.org/802.11/dcn/14/11-14-0552-00-0jtc-responses-on-802-11aa-ad-ae.pptx" TargetMode="Externa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hyperlink" Target="https://mentor.ieee.org/802.11/dcn/14/11-14-0552-00-0jtc-responses-on-802-11aa-ad-ae.pptx" TargetMode="Externa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2" Type="http://schemas.openxmlformats.org/officeDocument/2006/relationships/hyperlink" Target="https://mentor.ieee.org/802.11/dcn/14/11-14-0552-00-0jtc-responses-on-802-11aa-ad-ae.pptx" TargetMode="External"/><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110.xml.rels><?xml version="1.0" encoding="UTF-8" standalone="yes"?>
<Relationships xmlns="http://schemas.openxmlformats.org/package/2006/relationships"><Relationship Id="rId2" Type="http://schemas.openxmlformats.org/officeDocument/2006/relationships/hyperlink" Target="http://ieee802.org/1/files/public/docs2014/liaison-ieee802response-AEbnFDISScmts-0314.pptx" TargetMode="External"/><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hyperlink" Target="http://ieee802.org/1/files/public/docs2014/liaison-ieee802response-AEbwFDISScmts-0314.pptx" TargetMode="External"/><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4" Type="http://schemas.openxmlformats.org/officeDocument/2006/relationships/image" Target="../media/image3.wmf"/></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2" Type="http://schemas.openxmlformats.org/officeDocument/2006/relationships/hyperlink" Target="https://www.iso.org/standard/68839.html" TargetMode="External"/><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xml"/><Relationship Id="rId1" Type="http://schemas.openxmlformats.org/officeDocument/2006/relationships/vmlDrawing" Target="../drawings/vmlDrawing3.vml"/><Relationship Id="rId4" Type="http://schemas.openxmlformats.org/officeDocument/2006/relationships/image" Target="../media/image4.wmf"/></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hyperlink" Target="https://ieee-sa.imeetcentral.com/802psdo/" TargetMode="External"/><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2" Type="http://schemas.openxmlformats.org/officeDocument/2006/relationships/hyperlink" Target="https://mentor.ieee.org/802.15/dcn/16/15-16-0768-01-0000-response-to-iso-iec-jtc-1-sc-6-60-day-ballot.pdf" TargetMode="External"/><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17/11-17-0612-01-0jtc-resolution-of-comments-from-n16608.docx" TargetMode="Externa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17/11-17-1398-00-0jtc-china-comment-on-11ai-errata.docx" TargetMode="Externa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hyperlink" Target="https://mentor.ieee.org/802.11/dcn/18/11-18-0576-04-0jtc-ls-to-sc6-in-relation-to-out-of-date-standards-and-reports.docx" TargetMode="Externa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hyperlink" Target="http://patentblog.kluweriplaw.com/2018/05/29/beijing-high-court-upholds-chinas-first-ever-sep-injunction-iwncomm-v-sony/?print=pdf" TargetMode="Externa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hyperlink" Target="http://patentblog.kluweriplaw.com/2018/05/29/beijing-high-court-upholds-chinas-first-ever-sep-injunction-iwncomm-v-sony/?print=pdf" TargetMode="Externa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hyperlink" Target="http://www.iwncomm.com/cn/ShowArticle.asp?ArticleID=731" TargetMode="Externa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18/11-18-1445-00-0jtc-minutes-of-san-diego-meeting-in-july-2018.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hyperlink" Target="mailto:jmessenger@advaoptical.com" TargetMode="Externa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3" Type="http://schemas.openxmlformats.org/officeDocument/2006/relationships/hyperlink" Target="mailto:dorothy.stanley@hpe.com" TargetMode="External"/><Relationship Id="rId2" Type="http://schemas.openxmlformats.org/officeDocument/2006/relationships/hyperlink" Target="mailto:karen@randall-consulting.com" TargetMode="External"/><Relationship Id="rId1" Type="http://schemas.openxmlformats.org/officeDocument/2006/relationships/slideLayout" Target="../slideLayouts/slideLayout1.xml"/><Relationship Id="rId6" Type="http://schemas.openxmlformats.org/officeDocument/2006/relationships/hyperlink" Target="mailto:holee@etri.re.kr" TargetMode="External"/><Relationship Id="rId5" Type="http://schemas.openxmlformats.org/officeDocument/2006/relationships/hyperlink" Target="mailto:dlaw@hpe.com" TargetMode="External"/><Relationship Id="rId4" Type="http://schemas.openxmlformats.org/officeDocument/2006/relationships/hyperlink" Target="mailto:peter@akayla.com" TargetMode="Externa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hyperlink" Target="https://mentor.ieee.org/802.11/dcn/15/11-15-1287-01-0jtc-ieee-802-process-for-interactions-with-iso-iec-jtc-1-sc-6-7.pptx" TargetMode="Externa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13/11-13-0123-05-000m-iso-jtc1-sc6-8802-11-2012-comments.xls" TargetMode="Externa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dirty="0" smtClean="0"/>
              <a:t>Andrew Myles, Cisco</a:t>
            </a:r>
            <a:endParaRPr lang="en-US" dirty="0"/>
          </a:p>
        </p:txBody>
      </p:sp>
      <p:sp>
        <p:nvSpPr>
          <p:cNvPr id="8" name="Slide Number Placeholder 5"/>
          <p:cNvSpPr>
            <a:spLocks noGrp="1"/>
          </p:cNvSpPr>
          <p:nvPr>
            <p:ph type="sldNum" sz="quarter" idx="11"/>
          </p:nvPr>
        </p:nvSpPr>
        <p:spPr/>
        <p:txBody>
          <a:bodyPr/>
          <a:lstStyle/>
          <a:p>
            <a:pPr>
              <a:defRPr/>
            </a:pPr>
            <a:r>
              <a:rPr lang="en-US" dirty="0" smtClean="0"/>
              <a:t>Slide </a:t>
            </a:r>
            <a:fld id="{C81347C9-C12F-43D2-B3D1-D523E0829A79}" type="slidenum">
              <a:rPr lang="en-US" smtClean="0"/>
              <a:pPr>
                <a:defRPr/>
              </a:pPr>
              <a:t>1</a:t>
            </a:fld>
            <a:endParaRPr lang="en-US" dirty="0"/>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2">
                    <a:lumMod val="75000"/>
                  </a:schemeClr>
                </a:solidFill>
              </a:rPr>
              <a:t>IEEE 802 JTC1 Standing Committee</a:t>
            </a:r>
            <a:br>
              <a:rPr lang="en-US" dirty="0" smtClean="0">
                <a:solidFill>
                  <a:schemeClr val="accent2">
                    <a:lumMod val="75000"/>
                  </a:schemeClr>
                </a:solidFill>
              </a:rPr>
            </a:br>
            <a:r>
              <a:rPr lang="en-US" dirty="0" smtClean="0">
                <a:solidFill>
                  <a:schemeClr val="accent2">
                    <a:lumMod val="75000"/>
                  </a:schemeClr>
                </a:solidFill>
              </a:rPr>
              <a:t>September 2018 agenda </a:t>
            </a:r>
            <a:r>
              <a:rPr lang="en-US" dirty="0">
                <a:solidFill>
                  <a:schemeClr val="accent2">
                    <a:lumMod val="75000"/>
                  </a:schemeClr>
                </a:solidFill>
              </a:rPr>
              <a:t>for </a:t>
            </a:r>
            <a:r>
              <a:rPr lang="en-US" dirty="0" smtClean="0">
                <a:solidFill>
                  <a:schemeClr val="accent2">
                    <a:lumMod val="75000"/>
                  </a:schemeClr>
                </a:solidFill>
              </a:rPr>
              <a:t>Hawaii</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28 August 2018</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dirty="0">
                <a:latin typeface="Arial" pitchFamily="34" charset="0"/>
              </a:rPr>
              <a:t>Authors:</a:t>
            </a:r>
            <a:endParaRPr lang="en-US" sz="1600" dirty="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2694100171"/>
              </p:ext>
            </p:extLst>
          </p:nvPr>
        </p:nvGraphicFramePr>
        <p:xfrm>
          <a:off x="685800" y="3429000"/>
          <a:ext cx="7696200" cy="1112046"/>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70682">
                <a:tc>
                  <a:txBody>
                    <a:bodyPr/>
                    <a:lstStyle/>
                    <a:p>
                      <a:pPr>
                        <a:spcAft>
                          <a:spcPts val="0"/>
                        </a:spcAft>
                      </a:pPr>
                      <a:r>
                        <a:rPr lang="en-US" sz="1200" dirty="0">
                          <a:effectLst/>
                        </a:rPr>
                        <a:t>Andrew </a:t>
                      </a:r>
                      <a:r>
                        <a:rPr lang="en-US" sz="1200" dirty="0" smtClean="0">
                          <a:effectLst/>
                        </a:rPr>
                        <a:t>Myles (Chair)</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tc>
                <a:tc>
                  <a:txBody>
                    <a:bodyPr/>
                    <a:lstStyle/>
                    <a:p>
                      <a:pPr marL="21590" indent="-21590">
                        <a:spcAft>
                          <a:spcPts val="0"/>
                        </a:spcAft>
                      </a:pPr>
                      <a:r>
                        <a:rPr lang="en-US" sz="1200" dirty="0" smtClean="0">
                          <a:effectLst/>
                        </a:rPr>
                        <a:t>+</a:t>
                      </a:r>
                      <a:r>
                        <a:rPr lang="en-US" sz="1200" dirty="0">
                          <a:effectLst/>
                        </a:rPr>
                        <a:t>61 418 656587</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1"/>
                  </a:ext>
                </a:extLst>
              </a:tr>
              <a:tr h="370682">
                <a:tc>
                  <a:txBody>
                    <a:bodyPr/>
                    <a:lstStyle/>
                    <a:p>
                      <a:pPr>
                        <a:spcAft>
                          <a:spcPts val="0"/>
                        </a:spcAft>
                      </a:pPr>
                      <a:r>
                        <a:rPr lang="en-AU" sz="1200" dirty="0" smtClean="0">
                          <a:effectLst/>
                          <a:latin typeface="+mn-lt"/>
                          <a:ea typeface="Times New Roman"/>
                        </a:rPr>
                        <a:t>Peter Yee (Vice</a:t>
                      </a:r>
                      <a:r>
                        <a:rPr lang="en-AU" sz="1200" baseline="0" dirty="0" smtClean="0">
                          <a:effectLst/>
                          <a:latin typeface="+mn-lt"/>
                          <a:ea typeface="Times New Roman"/>
                        </a:rPr>
                        <a:t> Chair)</a:t>
                      </a:r>
                      <a:endParaRPr lang="en-AU" sz="1200" dirty="0">
                        <a:effectLst/>
                        <a:latin typeface="+mn-lt"/>
                        <a:ea typeface="Times New Roman"/>
                      </a:endParaRPr>
                    </a:p>
                  </a:txBody>
                  <a:tcPr marL="68580" marR="68580" marT="0" marB="0" anchor="ctr"/>
                </a:tc>
                <a:tc>
                  <a:txBody>
                    <a:bodyPr/>
                    <a:lstStyle/>
                    <a:p>
                      <a:pPr>
                        <a:spcAft>
                          <a:spcPts val="0"/>
                        </a:spcAft>
                      </a:pPr>
                      <a:r>
                        <a:rPr lang="en-AU" sz="1200" dirty="0" smtClean="0">
                          <a:effectLst/>
                          <a:latin typeface="+mn-lt"/>
                          <a:ea typeface="Times New Roman"/>
                        </a:rPr>
                        <a:t>AKAYLA</a:t>
                      </a:r>
                      <a:endParaRPr lang="en-AU" sz="1200" dirty="0">
                        <a:effectLst/>
                        <a:latin typeface="+mn-lt"/>
                        <a:ea typeface="Times New Roman"/>
                      </a:endParaRPr>
                    </a:p>
                  </a:txBody>
                  <a:tcPr marL="68580" marR="68580" marT="0" marB="0" anchor="ctr"/>
                </a:tc>
                <a:tc>
                  <a:txBody>
                    <a:bodyPr/>
                    <a:lstStyle/>
                    <a:p>
                      <a:pPr marL="21590" indent="-21590">
                        <a:spcAft>
                          <a:spcPts val="0"/>
                        </a:spcAft>
                      </a:pPr>
                      <a:r>
                        <a:rPr lang="en-AU" sz="1200" dirty="0" smtClean="0">
                          <a:effectLst/>
                          <a:latin typeface="+mn-lt"/>
                          <a:ea typeface="Times New Roman"/>
                        </a:rPr>
                        <a:t>+1 415</a:t>
                      </a:r>
                      <a:r>
                        <a:rPr lang="en-AU" sz="1200" baseline="0" dirty="0" smtClean="0">
                          <a:effectLst/>
                          <a:latin typeface="+mn-lt"/>
                          <a:ea typeface="Times New Roman"/>
                        </a:rPr>
                        <a:t> 215 7733</a:t>
                      </a:r>
                      <a:endParaRPr lang="en-AU" sz="1200" dirty="0">
                        <a:effectLst/>
                        <a:latin typeface="+mn-lt"/>
                        <a:ea typeface="Times New Roman"/>
                      </a:endParaRPr>
                    </a:p>
                  </a:txBody>
                  <a:tcPr marL="68580" marR="68580" marT="0" marB="0" anchor="ctr"/>
                </a:tc>
                <a:tc>
                  <a:txBody>
                    <a:bodyPr/>
                    <a:lstStyle/>
                    <a:p>
                      <a:pPr>
                        <a:spcAft>
                          <a:spcPts val="0"/>
                        </a:spcAft>
                      </a:pPr>
                      <a:r>
                        <a:rPr lang="en-AU" sz="1200" dirty="0" smtClean="0">
                          <a:effectLst/>
                          <a:latin typeface="+mn-lt"/>
                          <a:ea typeface="Times New Roman"/>
                        </a:rPr>
                        <a:t>peter@akayla.com</a:t>
                      </a:r>
                      <a:endParaRPr lang="en-AU" sz="1200" dirty="0">
                        <a:effectLst/>
                        <a:latin typeface="+mn-lt"/>
                        <a:ea typeface="Times New Roman"/>
                      </a:endParaRPr>
                    </a:p>
                  </a:txBody>
                  <a:tcPr marL="68580" marR="68580" marT="0" marB="0" anchor="ctr"/>
                </a:tc>
                <a:extLst>
                  <a:ext uri="{0D108BD9-81ED-4DB2-BD59-A6C34878D82A}">
                    <a16:rowId xmlns:a16="http://schemas.microsoft.com/office/drawing/2014/main" val="10002"/>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2"/>
          <p:cNvSpPr>
            <a:spLocks noGrp="1" noChangeArrowheads="1"/>
          </p:cNvSpPr>
          <p:nvPr>
            <p:ph type="title"/>
          </p:nvPr>
        </p:nvSpPr>
        <p:spPr/>
        <p:txBody>
          <a:bodyPr/>
          <a:lstStyle/>
          <a:p>
            <a:r>
              <a:rPr lang="en-AU" dirty="0" smtClean="0"/>
              <a:t>The goals of the IEEE 802 JTC1 SC were reaffirmed by the IEEE 802 EC in March 2014</a:t>
            </a:r>
          </a:p>
        </p:txBody>
      </p:sp>
      <p:sp>
        <p:nvSpPr>
          <p:cNvPr id="18437" name="Rectangle 3"/>
          <p:cNvSpPr>
            <a:spLocks noGrp="1" noChangeArrowheads="1"/>
          </p:cNvSpPr>
          <p:nvPr>
            <p:ph type="body" idx="1"/>
          </p:nvPr>
        </p:nvSpPr>
        <p:spPr/>
        <p:txBody>
          <a:bodyPr/>
          <a:lstStyle/>
          <a:p>
            <a:r>
              <a:rPr lang="en-AU" dirty="0" smtClean="0"/>
              <a:t>The IEEE 802 JTC 1 SC has agreed goals from November 2010 …</a:t>
            </a:r>
          </a:p>
          <a:p>
            <a:pPr lvl="1"/>
            <a:r>
              <a:rPr lang="en-AU" i="1" dirty="0" smtClean="0"/>
              <a:t>Provides a forum for 802 members to discuss issues relevant to both:</a:t>
            </a:r>
          </a:p>
          <a:p>
            <a:pPr lvl="2"/>
            <a:r>
              <a:rPr lang="en-AU" i="1" dirty="0" smtClean="0"/>
              <a:t>IEEE 802</a:t>
            </a:r>
          </a:p>
          <a:p>
            <a:pPr lvl="2"/>
            <a:r>
              <a:rPr lang="en-AU" i="1" dirty="0" smtClean="0"/>
              <a:t>ISO/IEC JTC1/SC6</a:t>
            </a:r>
          </a:p>
          <a:p>
            <a:pPr lvl="1"/>
            <a:r>
              <a:rPr lang="en-AU" i="1" dirty="0" smtClean="0"/>
              <a:t>Recommends positions to </a:t>
            </a:r>
            <a:r>
              <a:rPr lang="en-AU" i="1" dirty="0" err="1" smtClean="0"/>
              <a:t>ExCom</a:t>
            </a:r>
            <a:r>
              <a:rPr lang="en-AU" i="1" dirty="0" smtClean="0"/>
              <a:t> on ISO/IEC JTC1/SC6 actions affecting IEEE 802</a:t>
            </a:r>
          </a:p>
          <a:p>
            <a:pPr lvl="2"/>
            <a:r>
              <a:rPr lang="en-AU" i="1" dirty="0" smtClean="0"/>
              <a:t>Note that IEEE 802 LMSC holds the liaison to SC6, not the IEEE 802.11 WG</a:t>
            </a:r>
          </a:p>
          <a:p>
            <a:pPr lvl="1"/>
            <a:r>
              <a:rPr lang="en-AU" i="1" dirty="0" smtClean="0"/>
              <a:t>Participates in dialog with IEEE staff and 802 </a:t>
            </a:r>
            <a:r>
              <a:rPr lang="en-AU" i="1" dirty="0" err="1" smtClean="0"/>
              <a:t>ExCom</a:t>
            </a:r>
            <a:r>
              <a:rPr lang="en-AU" i="1" dirty="0" smtClean="0"/>
              <a:t> on issues concerning IEEE’s relationship with ISO/IEC</a:t>
            </a:r>
          </a:p>
          <a:p>
            <a:pPr lvl="1"/>
            <a:r>
              <a:rPr lang="en-AU" i="1" dirty="0" smtClean="0"/>
              <a:t>Organises IEEE 802 members to contribute to liaisons and other documents relevant to the ISO/IEC JTC1/SC6 members</a:t>
            </a:r>
          </a:p>
          <a:p>
            <a:pPr marL="1588" lvl="1" indent="0">
              <a:buNone/>
            </a:pPr>
            <a:r>
              <a:rPr lang="en-AU" b="1" dirty="0" smtClean="0"/>
              <a:t>… that were reaffirmed </a:t>
            </a:r>
            <a:r>
              <a:rPr lang="en-AU" b="1" dirty="0"/>
              <a:t>by 802 EC in </a:t>
            </a:r>
            <a:r>
              <a:rPr lang="en-AU" b="1" dirty="0" smtClean="0"/>
              <a:t>Mar 2014 &amp; July 2018</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5EC03A9C-CDC5-45F0-9BB8-65A1532B8437}" type="slidenum">
              <a:rPr lang="en-US" smtClean="0"/>
              <a:pPr/>
              <a:t>10</a:t>
            </a:fld>
            <a:endParaRPr lang="en-US"/>
          </a:p>
        </p:txBody>
      </p:sp>
    </p:spTree>
    <p:extLst>
      <p:ext uri="{BB962C8B-B14F-4D97-AF65-F5344CB8AC3E}">
        <p14:creationId xmlns:p14="http://schemas.microsoft.com/office/powerpoint/2010/main" val="3058409392"/>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802.1AB-2009 </a:t>
            </a:r>
            <a:r>
              <a:rPr lang="en-AU" dirty="0"/>
              <a:t>has been </a:t>
            </a:r>
            <a:r>
              <a:rPr lang="en-AU" dirty="0" smtClean="0"/>
              <a:t>published</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100</a:t>
            </a:fld>
            <a:endParaRPr lang="en-US"/>
          </a:p>
        </p:txBody>
      </p:sp>
      <p:sp>
        <p:nvSpPr>
          <p:cNvPr id="10" name="Content Placeholder 9"/>
          <p:cNvSpPr>
            <a:spLocks noGrp="1"/>
          </p:cNvSpPr>
          <p:nvPr>
            <p:ph idx="1"/>
          </p:nvPr>
        </p:nvSpPr>
        <p:spPr>
          <a:xfrm>
            <a:off x="685800" y="1828800"/>
            <a:ext cx="7772400" cy="4114800"/>
          </a:xfrm>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a:t>Submission of IEEE 802.1AB-2009 </a:t>
            </a:r>
            <a:r>
              <a:rPr lang="en-AU" dirty="0" smtClean="0"/>
              <a:t>in </a:t>
            </a:r>
            <a:r>
              <a:rPr lang="en-AU" dirty="0"/>
              <a:t>N15588 in March 2013</a:t>
            </a:r>
            <a:endParaRPr lang="en-AU" dirty="0" smtClean="0"/>
          </a:p>
          <a:p>
            <a:pPr lvl="1"/>
            <a:r>
              <a:rPr lang="en-AU" dirty="0" smtClean="0"/>
              <a:t>Pre-ballot passed in May 2013</a:t>
            </a:r>
          </a:p>
          <a:p>
            <a:pPr lvl="2"/>
            <a:r>
              <a:rPr lang="en-AU" dirty="0" smtClean="0"/>
              <a:t>Voting results in N15626</a:t>
            </a:r>
          </a:p>
          <a:p>
            <a:pPr lvl="2"/>
            <a:r>
              <a:rPr lang="en-AU" dirty="0" smtClean="0"/>
              <a:t>Comments from China replied to in N15659</a:t>
            </a:r>
          </a:p>
          <a:p>
            <a:r>
              <a:rPr lang="en-AU" dirty="0" smtClean="0"/>
              <a:t>FDIS ballot: </a:t>
            </a:r>
            <a:r>
              <a:rPr lang="en-AU" dirty="0">
                <a:solidFill>
                  <a:srgbClr val="00B050"/>
                </a:solidFill>
              </a:rPr>
              <a:t>passed </a:t>
            </a:r>
            <a:r>
              <a:rPr lang="en-AU" dirty="0" smtClean="0">
                <a:solidFill>
                  <a:srgbClr val="00B050"/>
                </a:solidFill>
              </a:rPr>
              <a:t>&amp; </a:t>
            </a:r>
            <a:r>
              <a:rPr lang="en-AU" dirty="0">
                <a:solidFill>
                  <a:srgbClr val="00B050"/>
                </a:solidFill>
              </a:rPr>
              <a:t>comment</a:t>
            </a:r>
            <a:r>
              <a:rPr lang="en-AU" dirty="0"/>
              <a:t> </a:t>
            </a:r>
            <a:r>
              <a:rPr lang="en-AU" dirty="0">
                <a:solidFill>
                  <a:srgbClr val="00B050"/>
                </a:solidFill>
              </a:rPr>
              <a:t>resolutions </a:t>
            </a:r>
            <a:r>
              <a:rPr lang="en-AU" dirty="0" smtClean="0">
                <a:solidFill>
                  <a:srgbClr val="00B050"/>
                </a:solidFill>
              </a:rPr>
              <a:t>liaised</a:t>
            </a:r>
          </a:p>
          <a:p>
            <a:pPr lvl="1"/>
            <a:r>
              <a:rPr lang="en-AU" dirty="0"/>
              <a:t>FDIS passed </a:t>
            </a:r>
            <a:r>
              <a:rPr lang="en-AU" dirty="0" smtClean="0"/>
              <a:t>16/1/16 </a:t>
            </a:r>
            <a:r>
              <a:rPr lang="en-AU" dirty="0"/>
              <a:t>on </a:t>
            </a:r>
            <a:r>
              <a:rPr lang="en-AU" dirty="0" smtClean="0"/>
              <a:t>18 Dec 2013</a:t>
            </a:r>
            <a:endParaRPr lang="en-AU" dirty="0"/>
          </a:p>
          <a:p>
            <a:pPr lvl="2"/>
            <a:r>
              <a:rPr lang="en-AU" dirty="0"/>
              <a:t>Voting results in </a:t>
            </a:r>
            <a:r>
              <a:rPr lang="en-AU" dirty="0" smtClean="0"/>
              <a:t>N15829</a:t>
            </a:r>
            <a:endParaRPr lang="en-AU" dirty="0"/>
          </a:p>
          <a:p>
            <a:pPr lvl="2"/>
            <a:r>
              <a:rPr lang="en-AU" dirty="0"/>
              <a:t>China NB only negative vote, with comments from China NB &amp; Switzerland NB</a:t>
            </a:r>
          </a:p>
          <a:p>
            <a:pPr lvl="1"/>
            <a:r>
              <a:rPr lang="en-AU" dirty="0">
                <a:hlinkClick r:id="rId2"/>
              </a:rPr>
              <a:t>FDIS </a:t>
            </a:r>
            <a:r>
              <a:rPr lang="en-AU" dirty="0" smtClean="0">
                <a:hlinkClick r:id="rId2"/>
              </a:rPr>
              <a:t>comment responses </a:t>
            </a:r>
            <a:r>
              <a:rPr lang="en-AU" dirty="0" smtClean="0"/>
              <a:t>were approved by 802.1 WG in March 2014, and liaised to SC6 in May 2014 as N15944</a:t>
            </a:r>
          </a:p>
          <a:p>
            <a:pPr lvl="1"/>
            <a:r>
              <a:rPr lang="en-AU" dirty="0" smtClean="0"/>
              <a:t>The standard was</a:t>
            </a:r>
            <a:r>
              <a:rPr lang="en-AU" dirty="0" smtClean="0">
                <a:solidFill>
                  <a:srgbClr val="FF0000"/>
                </a:solidFill>
              </a:rPr>
              <a:t> </a:t>
            </a:r>
            <a:r>
              <a:rPr lang="en-AU" dirty="0" smtClean="0"/>
              <a:t>published </a:t>
            </a:r>
            <a:r>
              <a:rPr lang="en-AU" dirty="0"/>
              <a:t>as </a:t>
            </a:r>
            <a:r>
              <a:rPr lang="en-AU" dirty="0" smtClean="0"/>
              <a:t>ISO/IEC/IEEE 8802-1AB:2014 on 15 March 2014</a:t>
            </a:r>
            <a:endParaRPr lang="en-AU" dirty="0">
              <a:solidFill>
                <a:srgbClr val="FF0000"/>
              </a:solidFill>
            </a:endParaRPr>
          </a:p>
          <a:p>
            <a:pPr marL="184150" lvl="2" indent="0">
              <a:buNone/>
            </a:pPr>
            <a:endParaRPr lang="en-AU" dirty="0"/>
          </a:p>
          <a:p>
            <a:endParaRPr lang="en-AU" dirty="0">
              <a:solidFill>
                <a:schemeClr val="accent6"/>
              </a:solidFill>
            </a:endParaRPr>
          </a:p>
          <a:p>
            <a:endParaRPr lang="en-AU" dirty="0">
              <a:solidFill>
                <a:srgbClr val="FF0000"/>
              </a:solidFill>
            </a:endParaRPr>
          </a:p>
        </p:txBody>
      </p:sp>
    </p:spTree>
    <p:extLst>
      <p:ext uri="{BB962C8B-B14F-4D97-AF65-F5344CB8AC3E}">
        <p14:creationId xmlns:p14="http://schemas.microsoft.com/office/powerpoint/2010/main" val="902557438"/>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077200" cy="1066800"/>
          </a:xfrm>
        </p:spPr>
        <p:txBody>
          <a:bodyPr/>
          <a:lstStyle/>
          <a:p>
            <a:r>
              <a:rPr lang="en-AU" dirty="0"/>
              <a:t>IEEE </a:t>
            </a:r>
            <a:r>
              <a:rPr lang="en-AU" dirty="0" smtClean="0"/>
              <a:t>802.1AR-2009 </a:t>
            </a:r>
            <a:r>
              <a:rPr lang="en-AU" dirty="0"/>
              <a:t>has been </a:t>
            </a:r>
            <a:r>
              <a:rPr lang="en-AU" dirty="0" smtClean="0"/>
              <a:t>published</a:t>
            </a:r>
            <a:endParaRPr lang="en-AU" dirty="0">
              <a:solidFill>
                <a:schemeClr val="accent6"/>
              </a:solidFill>
            </a:endParaRPr>
          </a:p>
        </p:txBody>
      </p:sp>
      <p:sp>
        <p:nvSpPr>
          <p:cNvPr id="5" name="Footer Placeholder 4"/>
          <p:cNvSpPr>
            <a:spLocks noGrp="1"/>
          </p:cNvSpPr>
          <p:nvPr>
            <p:ph type="ftr" sz="quarter" idx="10"/>
          </p:nvPr>
        </p:nvSpPr>
        <p:spPr>
          <a:xfrm>
            <a:off x="8053388" y="6523038"/>
            <a:ext cx="490537" cy="182562"/>
          </a:xfrm>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a:xfrm>
            <a:off x="4327525" y="6523038"/>
            <a:ext cx="565150" cy="182562"/>
          </a:xfrm>
        </p:spPr>
        <p:txBody>
          <a:bodyPr/>
          <a:lstStyle/>
          <a:p>
            <a:pPr>
              <a:defRPr/>
            </a:pPr>
            <a:r>
              <a:rPr lang="en-US" smtClean="0"/>
              <a:t>Slide </a:t>
            </a:r>
            <a:fld id="{FCE5288C-F87B-4810-A6B2-740CE13BD34D}" type="slidenum">
              <a:rPr lang="en-US" smtClean="0"/>
              <a:pPr>
                <a:defRPr/>
              </a:pPr>
              <a:t>101</a:t>
            </a:fld>
            <a:endParaRPr lang="en-US"/>
          </a:p>
        </p:txBody>
      </p:sp>
      <p:sp>
        <p:nvSpPr>
          <p:cNvPr id="10" name="Content Placeholder 9"/>
          <p:cNvSpPr>
            <a:spLocks noGrp="1"/>
          </p:cNvSpPr>
          <p:nvPr>
            <p:ph idx="1"/>
          </p:nvPr>
        </p:nvSpPr>
        <p:spPr>
          <a:xfrm>
            <a:off x="685800" y="1828800"/>
            <a:ext cx="7772400" cy="4114800"/>
          </a:xfrm>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Submission of IEEE 802.1AR-2009 </a:t>
            </a:r>
            <a:r>
              <a:rPr lang="en-AU" dirty="0"/>
              <a:t>in N15589 in March 2013</a:t>
            </a:r>
            <a:endParaRPr lang="en-AU" dirty="0" smtClean="0"/>
          </a:p>
          <a:p>
            <a:pPr lvl="1"/>
            <a:r>
              <a:rPr lang="en-AU" dirty="0"/>
              <a:t>Pre-ballot passed in </a:t>
            </a:r>
            <a:r>
              <a:rPr lang="en-AU" dirty="0" smtClean="0"/>
              <a:t>May 2013</a:t>
            </a:r>
            <a:endParaRPr lang="en-AU" dirty="0"/>
          </a:p>
          <a:p>
            <a:pPr lvl="2"/>
            <a:r>
              <a:rPr lang="en-AU" dirty="0" smtClean="0"/>
              <a:t>Voting results in N15627</a:t>
            </a:r>
          </a:p>
          <a:p>
            <a:pPr lvl="2"/>
            <a:r>
              <a:rPr lang="en-AU" dirty="0" smtClean="0"/>
              <a:t>Comments from China replied to in </a:t>
            </a:r>
            <a:r>
              <a:rPr lang="en-AU" dirty="0"/>
              <a:t>N15659 </a:t>
            </a:r>
            <a:endParaRPr lang="en-AU" dirty="0" smtClean="0"/>
          </a:p>
          <a:p>
            <a:r>
              <a:rPr lang="en-AU" dirty="0" smtClean="0"/>
              <a:t>FDIS ballot: </a:t>
            </a:r>
            <a:r>
              <a:rPr lang="en-AU" dirty="0">
                <a:solidFill>
                  <a:srgbClr val="00B050"/>
                </a:solidFill>
              </a:rPr>
              <a:t>passed &amp; comment</a:t>
            </a:r>
            <a:r>
              <a:rPr lang="en-AU" dirty="0"/>
              <a:t> </a:t>
            </a:r>
            <a:r>
              <a:rPr lang="en-AU" dirty="0">
                <a:solidFill>
                  <a:srgbClr val="00B050"/>
                </a:solidFill>
              </a:rPr>
              <a:t>resolutions </a:t>
            </a:r>
            <a:r>
              <a:rPr lang="en-AU" dirty="0" smtClean="0">
                <a:solidFill>
                  <a:srgbClr val="00B050"/>
                </a:solidFill>
              </a:rPr>
              <a:t>liaised</a:t>
            </a:r>
          </a:p>
          <a:p>
            <a:pPr lvl="1"/>
            <a:r>
              <a:rPr lang="en-AU" dirty="0" smtClean="0"/>
              <a:t>FDIS passed 17/2/16 on 18 Dec 2013</a:t>
            </a:r>
          </a:p>
          <a:p>
            <a:pPr lvl="2"/>
            <a:r>
              <a:rPr lang="en-AU" dirty="0" smtClean="0"/>
              <a:t>Voting </a:t>
            </a:r>
            <a:r>
              <a:rPr lang="en-AU" dirty="0"/>
              <a:t>results in </a:t>
            </a:r>
            <a:r>
              <a:rPr lang="en-AU" dirty="0" smtClean="0"/>
              <a:t>N15830</a:t>
            </a:r>
            <a:endParaRPr lang="en-AU" dirty="0"/>
          </a:p>
          <a:p>
            <a:pPr lvl="2"/>
            <a:r>
              <a:rPr lang="en-AU" dirty="0"/>
              <a:t>China NB </a:t>
            </a:r>
            <a:r>
              <a:rPr lang="en-AU" dirty="0" smtClean="0"/>
              <a:t>&amp; Switzerland NB voted “no” and commented</a:t>
            </a:r>
            <a:endParaRPr lang="en-AU" dirty="0"/>
          </a:p>
          <a:p>
            <a:pPr lvl="1"/>
            <a:r>
              <a:rPr lang="en-AU" dirty="0">
                <a:hlinkClick r:id="rId2"/>
              </a:rPr>
              <a:t>FDIS comment responses </a:t>
            </a:r>
            <a:r>
              <a:rPr lang="en-AU" dirty="0"/>
              <a:t>were approved by 802.1 </a:t>
            </a:r>
            <a:r>
              <a:rPr lang="en-AU" dirty="0" smtClean="0"/>
              <a:t>WG </a:t>
            </a:r>
            <a:r>
              <a:rPr lang="en-AU" dirty="0"/>
              <a:t>in March 2014</a:t>
            </a:r>
            <a:r>
              <a:rPr lang="en-AU" dirty="0" smtClean="0"/>
              <a:t>, </a:t>
            </a:r>
            <a:r>
              <a:rPr lang="en-AU" dirty="0"/>
              <a:t>and liaised to SC6 in May </a:t>
            </a:r>
            <a:r>
              <a:rPr lang="en-AU" dirty="0" smtClean="0"/>
              <a:t>2014 as N15947</a:t>
            </a:r>
            <a:endParaRPr lang="en-AU" dirty="0"/>
          </a:p>
          <a:p>
            <a:pPr lvl="1"/>
            <a:r>
              <a:rPr lang="en-AU" dirty="0" smtClean="0"/>
              <a:t>Standard was published </a:t>
            </a:r>
            <a:r>
              <a:rPr lang="en-AU" dirty="0"/>
              <a:t>as </a:t>
            </a:r>
            <a:r>
              <a:rPr lang="en-AU" dirty="0" smtClean="0"/>
              <a:t>ISO/IEC/IEEE </a:t>
            </a:r>
            <a:r>
              <a:rPr lang="en-AU" dirty="0"/>
              <a:t>8802-1AR:2014 on 15 </a:t>
            </a:r>
            <a:r>
              <a:rPr lang="en-AU" dirty="0" smtClean="0"/>
              <a:t>March 2014</a:t>
            </a:r>
            <a:endParaRPr lang="en-AU" dirty="0">
              <a:solidFill>
                <a:srgbClr val="FF0000"/>
              </a:solidFill>
            </a:endParaRPr>
          </a:p>
          <a:p>
            <a:pPr marL="184150" lvl="2" indent="0">
              <a:buNone/>
            </a:pPr>
            <a:endParaRPr lang="en-AU" dirty="0"/>
          </a:p>
          <a:p>
            <a:endParaRPr lang="en-AU" dirty="0">
              <a:solidFill>
                <a:schemeClr val="accent6"/>
              </a:solidFill>
            </a:endParaRPr>
          </a:p>
        </p:txBody>
      </p:sp>
    </p:spTree>
    <p:extLst>
      <p:ext uri="{BB962C8B-B14F-4D97-AF65-F5344CB8AC3E}">
        <p14:creationId xmlns:p14="http://schemas.microsoft.com/office/powerpoint/2010/main" val="2791031475"/>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802.1AS-2011 </a:t>
            </a:r>
            <a:r>
              <a:rPr lang="en-AU" dirty="0"/>
              <a:t>has been </a:t>
            </a:r>
            <a:r>
              <a:rPr lang="en-AU" dirty="0" smtClean="0"/>
              <a:t>published</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102</a:t>
            </a:fld>
            <a:endParaRPr lang="en-US"/>
          </a:p>
        </p:txBody>
      </p:sp>
      <p:sp>
        <p:nvSpPr>
          <p:cNvPr id="10" name="Content Placeholder 9"/>
          <p:cNvSpPr>
            <a:spLocks noGrp="1"/>
          </p:cNvSpPr>
          <p:nvPr>
            <p:ph idx="1"/>
          </p:nvPr>
        </p:nvSpPr>
        <p:spPr>
          <a:xfrm>
            <a:off x="685800" y="1828800"/>
            <a:ext cx="7772400" cy="4114800"/>
          </a:xfrm>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smtClean="0"/>
              <a:t>Submission </a:t>
            </a:r>
            <a:r>
              <a:rPr lang="en-AU" dirty="0"/>
              <a:t>of IEEE </a:t>
            </a:r>
            <a:r>
              <a:rPr lang="en-AU" dirty="0" smtClean="0"/>
              <a:t>802.1AS-2011 </a:t>
            </a:r>
            <a:r>
              <a:rPr lang="en-AU" dirty="0"/>
              <a:t>in </a:t>
            </a:r>
            <a:r>
              <a:rPr lang="en-AU" dirty="0" smtClean="0"/>
              <a:t>N15590 in March 2013</a:t>
            </a:r>
          </a:p>
          <a:p>
            <a:pPr lvl="1"/>
            <a:r>
              <a:rPr lang="en-AU" dirty="0"/>
              <a:t>Pre-ballot passed in May 2013</a:t>
            </a:r>
          </a:p>
          <a:p>
            <a:pPr lvl="2"/>
            <a:r>
              <a:rPr lang="en-AU" dirty="0"/>
              <a:t>Voting results in </a:t>
            </a:r>
            <a:r>
              <a:rPr lang="en-AU" dirty="0" smtClean="0"/>
              <a:t>N15628</a:t>
            </a:r>
            <a:endParaRPr lang="en-AU" dirty="0"/>
          </a:p>
          <a:p>
            <a:pPr lvl="2"/>
            <a:r>
              <a:rPr lang="en-AU" dirty="0"/>
              <a:t>Comments from China replied to in N15659 </a:t>
            </a:r>
            <a:endParaRPr lang="en-AU" dirty="0" smtClean="0"/>
          </a:p>
          <a:p>
            <a:r>
              <a:rPr lang="en-AU" dirty="0" smtClean="0"/>
              <a:t>FDIS ballot: </a:t>
            </a:r>
            <a:r>
              <a:rPr lang="en-AU" dirty="0" smtClean="0">
                <a:solidFill>
                  <a:srgbClr val="00B050"/>
                </a:solidFill>
              </a:rPr>
              <a:t>passed </a:t>
            </a:r>
            <a:r>
              <a:rPr lang="en-AU" dirty="0">
                <a:solidFill>
                  <a:srgbClr val="00B050"/>
                </a:solidFill>
              </a:rPr>
              <a:t>&amp; comment</a:t>
            </a:r>
            <a:r>
              <a:rPr lang="en-AU" dirty="0"/>
              <a:t> </a:t>
            </a:r>
            <a:r>
              <a:rPr lang="en-AU" dirty="0">
                <a:solidFill>
                  <a:srgbClr val="00B050"/>
                </a:solidFill>
              </a:rPr>
              <a:t>resolutions </a:t>
            </a:r>
            <a:r>
              <a:rPr lang="en-AU" dirty="0" smtClean="0">
                <a:solidFill>
                  <a:srgbClr val="00B050"/>
                </a:solidFill>
              </a:rPr>
              <a:t>liaised</a:t>
            </a:r>
            <a:endParaRPr lang="en-AU" dirty="0">
              <a:solidFill>
                <a:srgbClr val="00B050"/>
              </a:solidFill>
            </a:endParaRPr>
          </a:p>
          <a:p>
            <a:pPr lvl="1"/>
            <a:r>
              <a:rPr lang="en-AU" dirty="0"/>
              <a:t>FDIS passed </a:t>
            </a:r>
            <a:r>
              <a:rPr lang="en-AU" dirty="0" smtClean="0"/>
              <a:t>18/1/16 </a:t>
            </a:r>
            <a:r>
              <a:rPr lang="en-AU" dirty="0"/>
              <a:t>on 18 </a:t>
            </a:r>
            <a:r>
              <a:rPr lang="en-AU" dirty="0" smtClean="0"/>
              <a:t>Dec </a:t>
            </a:r>
            <a:r>
              <a:rPr lang="en-AU" dirty="0"/>
              <a:t>2013</a:t>
            </a:r>
          </a:p>
          <a:p>
            <a:pPr lvl="2"/>
            <a:r>
              <a:rPr lang="en-AU" dirty="0"/>
              <a:t>Voting results in </a:t>
            </a:r>
            <a:r>
              <a:rPr lang="en-AU" dirty="0" smtClean="0"/>
              <a:t>N15831</a:t>
            </a:r>
            <a:endParaRPr lang="en-AU" dirty="0"/>
          </a:p>
          <a:p>
            <a:pPr lvl="2"/>
            <a:r>
              <a:rPr lang="en-AU" dirty="0"/>
              <a:t>China NB </a:t>
            </a:r>
            <a:r>
              <a:rPr lang="en-AU" dirty="0" smtClean="0"/>
              <a:t>voted </a:t>
            </a:r>
            <a:r>
              <a:rPr lang="en-AU" dirty="0"/>
              <a:t>“no” and </a:t>
            </a:r>
            <a:r>
              <a:rPr lang="en-AU" dirty="0" smtClean="0"/>
              <a:t>China NB &amp; Switzerland NB commented</a:t>
            </a:r>
            <a:endParaRPr lang="en-AU" dirty="0"/>
          </a:p>
          <a:p>
            <a:pPr lvl="1"/>
            <a:r>
              <a:rPr lang="en-AU" dirty="0">
                <a:hlinkClick r:id="rId2"/>
              </a:rPr>
              <a:t>FDIS comment responses </a:t>
            </a:r>
            <a:r>
              <a:rPr lang="en-AU" dirty="0"/>
              <a:t>were approved by 802.1 </a:t>
            </a:r>
            <a:r>
              <a:rPr lang="en-AU" dirty="0" smtClean="0"/>
              <a:t>WG </a:t>
            </a:r>
            <a:r>
              <a:rPr lang="en-AU" dirty="0"/>
              <a:t>in March 2014</a:t>
            </a:r>
            <a:r>
              <a:rPr lang="en-AU" dirty="0" smtClean="0"/>
              <a:t>, </a:t>
            </a:r>
            <a:r>
              <a:rPr lang="en-AU" dirty="0"/>
              <a:t>and liaised to SC6 in May </a:t>
            </a:r>
            <a:r>
              <a:rPr lang="en-AU" dirty="0" smtClean="0"/>
              <a:t>2014 as N15948</a:t>
            </a:r>
            <a:endParaRPr lang="en-AU" dirty="0"/>
          </a:p>
          <a:p>
            <a:pPr lvl="1"/>
            <a:r>
              <a:rPr lang="en-AU" dirty="0" smtClean="0"/>
              <a:t>Standard was published </a:t>
            </a:r>
            <a:r>
              <a:rPr lang="en-AU" dirty="0"/>
              <a:t>as </a:t>
            </a:r>
            <a:r>
              <a:rPr lang="en-AU" dirty="0" smtClean="0"/>
              <a:t>ISO/IEC/IEEE </a:t>
            </a:r>
            <a:r>
              <a:rPr lang="en-AU" dirty="0"/>
              <a:t>8802-1AS:2014 on 15 </a:t>
            </a:r>
            <a:r>
              <a:rPr lang="en-AU" dirty="0" smtClean="0"/>
              <a:t>March 2014</a:t>
            </a:r>
            <a:endParaRPr lang="en-AU" dirty="0">
              <a:solidFill>
                <a:srgbClr val="FF0000"/>
              </a:solidFill>
            </a:endParaRPr>
          </a:p>
          <a:p>
            <a:endParaRPr lang="en-AU" dirty="0">
              <a:solidFill>
                <a:schemeClr val="accent6"/>
              </a:solidFill>
            </a:endParaRPr>
          </a:p>
        </p:txBody>
      </p:sp>
    </p:spTree>
    <p:extLst>
      <p:ext uri="{BB962C8B-B14F-4D97-AF65-F5344CB8AC3E}">
        <p14:creationId xmlns:p14="http://schemas.microsoft.com/office/powerpoint/2010/main" val="701764219"/>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802.1BA-2011</a:t>
            </a:r>
            <a:r>
              <a:rPr lang="en-GB" smtClean="0"/>
              <a:t> </a:t>
            </a:r>
            <a:r>
              <a:rPr lang="en-AU" smtClean="0"/>
              <a:t>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103</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a:t>IEEE </a:t>
            </a:r>
            <a:r>
              <a:rPr lang="en-AU" dirty="0" smtClean="0"/>
              <a:t>802.1BA-2011 was </a:t>
            </a:r>
            <a:r>
              <a:rPr lang="en-AU" dirty="0"/>
              <a:t>liaised (N16149) to SC6 on 7 April 2015</a:t>
            </a:r>
            <a:endParaRPr lang="en-AU" dirty="0">
              <a:solidFill>
                <a:srgbClr val="00B050"/>
              </a:solidFill>
            </a:endParaRPr>
          </a:p>
          <a:p>
            <a:r>
              <a:rPr lang="en-US" dirty="0" smtClean="0"/>
              <a:t>60-day</a:t>
            </a:r>
            <a:r>
              <a:rPr lang="en-AU" dirty="0" smtClean="0"/>
              <a:t> </a:t>
            </a:r>
            <a:r>
              <a:rPr lang="en-AU" dirty="0"/>
              <a:t>pre-ballot</a:t>
            </a:r>
            <a:r>
              <a:rPr lang="en-AU" dirty="0" smtClean="0"/>
              <a:t>: </a:t>
            </a:r>
            <a:r>
              <a:rPr lang="en-AU" dirty="0">
                <a:solidFill>
                  <a:srgbClr val="00B050"/>
                </a:solidFill>
              </a:rPr>
              <a:t>passed &amp; comment responses liaised</a:t>
            </a:r>
            <a:endParaRPr lang="en-AU" dirty="0" smtClean="0">
              <a:solidFill>
                <a:srgbClr val="00B050"/>
              </a:solidFill>
            </a:endParaRPr>
          </a:p>
          <a:p>
            <a:pPr lvl="1"/>
            <a:r>
              <a:rPr lang="en-AU" dirty="0" smtClean="0"/>
              <a:t>The </a:t>
            </a:r>
            <a:r>
              <a:rPr lang="en-AU" dirty="0"/>
              <a:t>60 ballot passed on 23 Sept 2015</a:t>
            </a:r>
          </a:p>
          <a:p>
            <a:pPr lvl="2"/>
            <a:r>
              <a:rPr lang="en-AU" dirty="0"/>
              <a:t>Support need for ISO standard? Passed 10/0/9</a:t>
            </a:r>
          </a:p>
          <a:p>
            <a:pPr lvl="2"/>
            <a:r>
              <a:rPr lang="en-AU" dirty="0"/>
              <a:t>Support this submission being sent to FDIS? </a:t>
            </a:r>
            <a:r>
              <a:rPr lang="en-AU" dirty="0" smtClean="0"/>
              <a:t>Passed 8/0/11 </a:t>
            </a:r>
            <a:endParaRPr lang="en-AU" dirty="0"/>
          </a:p>
          <a:p>
            <a:pPr lvl="2"/>
            <a:r>
              <a:rPr lang="en-AU" dirty="0"/>
              <a:t>Only </a:t>
            </a:r>
            <a:r>
              <a:rPr lang="en-AU" dirty="0" smtClean="0"/>
              <a:t>two substantive comments </a:t>
            </a:r>
            <a:r>
              <a:rPr lang="en-AU" dirty="0"/>
              <a:t>that </a:t>
            </a:r>
            <a:r>
              <a:rPr lang="en-AU" dirty="0" smtClean="0"/>
              <a:t>needed </a:t>
            </a:r>
            <a:r>
              <a:rPr lang="en-AU" dirty="0"/>
              <a:t>a </a:t>
            </a:r>
            <a:r>
              <a:rPr lang="en-AU" dirty="0" smtClean="0"/>
              <a:t>response</a:t>
            </a:r>
          </a:p>
          <a:p>
            <a:pPr lvl="1"/>
            <a:r>
              <a:rPr lang="en-AU" dirty="0"/>
              <a:t>A response was s</a:t>
            </a:r>
            <a:r>
              <a:rPr lang="en-AU" dirty="0" smtClean="0"/>
              <a:t>ent </a:t>
            </a:r>
            <a:r>
              <a:rPr lang="en-AU" dirty="0"/>
              <a:t>in Jan </a:t>
            </a:r>
            <a:r>
              <a:rPr lang="en-AU" dirty="0" smtClean="0"/>
              <a:t>2016</a:t>
            </a:r>
            <a:endParaRPr lang="en-AU" dirty="0"/>
          </a:p>
          <a:p>
            <a:r>
              <a:rPr lang="en-AU" dirty="0"/>
              <a:t>FDIS ballot: </a:t>
            </a:r>
            <a:r>
              <a:rPr lang="en-AU" dirty="0">
                <a:solidFill>
                  <a:srgbClr val="00B050"/>
                </a:solidFill>
              </a:rPr>
              <a:t>passed</a:t>
            </a:r>
          </a:p>
          <a:p>
            <a:pPr lvl="1"/>
            <a:r>
              <a:rPr lang="en-AU" dirty="0">
                <a:solidFill>
                  <a:srgbClr val="000000"/>
                </a:solidFill>
              </a:rPr>
              <a:t>Ballot passed on 17 Aug 2016 (see </a:t>
            </a:r>
            <a:r>
              <a:rPr lang="en-AU" dirty="0" smtClean="0">
                <a:solidFill>
                  <a:srgbClr val="000000"/>
                </a:solidFill>
              </a:rPr>
              <a:t>N16461)</a:t>
            </a:r>
            <a:endParaRPr lang="en-AU" dirty="0">
              <a:solidFill>
                <a:srgbClr val="000000"/>
              </a:solidFill>
            </a:endParaRPr>
          </a:p>
          <a:p>
            <a:pPr lvl="2"/>
            <a:r>
              <a:rPr lang="en-AU" dirty="0">
                <a:solidFill>
                  <a:srgbClr val="000000"/>
                </a:solidFill>
              </a:rPr>
              <a:t>Passed 14/0/18, with no </a:t>
            </a:r>
            <a:r>
              <a:rPr lang="en-AU" dirty="0" smtClean="0">
                <a:solidFill>
                  <a:srgbClr val="000000"/>
                </a:solidFill>
              </a:rPr>
              <a:t>comments</a:t>
            </a:r>
          </a:p>
          <a:p>
            <a:pPr lvl="1"/>
            <a:r>
              <a:rPr lang="en-AU" dirty="0" smtClean="0">
                <a:solidFill>
                  <a:srgbClr val="000000"/>
                </a:solidFill>
              </a:rPr>
              <a:t>Published as </a:t>
            </a:r>
            <a:r>
              <a:rPr lang="en-AU" dirty="0" smtClean="0">
                <a:solidFill>
                  <a:srgbClr val="FF0000"/>
                </a:solidFill>
              </a:rPr>
              <a:t>&lt;what&gt;</a:t>
            </a:r>
            <a:endParaRPr lang="en-AU" dirty="0">
              <a:solidFill>
                <a:srgbClr val="FF0000"/>
              </a:solidFill>
            </a:endParaRPr>
          </a:p>
          <a:p>
            <a:pPr lvl="2"/>
            <a:endParaRPr lang="en-AU" dirty="0">
              <a:solidFill>
                <a:srgbClr val="000000"/>
              </a:solidFill>
            </a:endParaRPr>
          </a:p>
        </p:txBody>
      </p:sp>
    </p:spTree>
    <p:extLst>
      <p:ext uri="{BB962C8B-B14F-4D97-AF65-F5344CB8AC3E}">
        <p14:creationId xmlns:p14="http://schemas.microsoft.com/office/powerpoint/2010/main" val="1867077440"/>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001000" cy="1066800"/>
          </a:xfrm>
        </p:spPr>
        <p:txBody>
          <a:bodyPr/>
          <a:lstStyle/>
          <a:p>
            <a:r>
              <a:rPr lang="en-AU" dirty="0"/>
              <a:t>IEEE </a:t>
            </a:r>
            <a:r>
              <a:rPr lang="en-AU" dirty="0" smtClean="0"/>
              <a:t>802.1BR-2012</a:t>
            </a:r>
            <a:r>
              <a:rPr lang="en-GB" smtClean="0"/>
              <a:t> </a:t>
            </a:r>
            <a:r>
              <a:rPr lang="en-AU" smtClean="0"/>
              <a:t>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104</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marL="177800" lvl="1" indent="-177800"/>
            <a:r>
              <a:rPr lang="en-AU" dirty="0"/>
              <a:t>IEEE 802.1BR-2012 was liaised </a:t>
            </a:r>
            <a:r>
              <a:rPr lang="en-AU" dirty="0" smtClean="0"/>
              <a:t>to </a:t>
            </a:r>
            <a:r>
              <a:rPr lang="en-AU" dirty="0"/>
              <a:t>SC6 on 7 April </a:t>
            </a:r>
            <a:r>
              <a:rPr lang="en-AU" dirty="0" smtClean="0"/>
              <a:t>2015</a:t>
            </a:r>
            <a:endParaRPr lang="en-AU" dirty="0">
              <a:solidFill>
                <a:srgbClr val="00B050"/>
              </a:solidFill>
            </a:endParaRPr>
          </a:p>
          <a:p>
            <a:r>
              <a:rPr lang="en-US" dirty="0" smtClean="0"/>
              <a:t>60-day</a:t>
            </a:r>
            <a:r>
              <a:rPr lang="en-AU" dirty="0" smtClean="0"/>
              <a:t> pre-ballot: </a:t>
            </a:r>
            <a:r>
              <a:rPr lang="en-AU" dirty="0">
                <a:solidFill>
                  <a:srgbClr val="00B050"/>
                </a:solidFill>
              </a:rPr>
              <a:t>passed &amp; comment responses liaised</a:t>
            </a:r>
            <a:endParaRPr lang="en-AU" dirty="0" smtClean="0">
              <a:solidFill>
                <a:schemeClr val="accent6"/>
              </a:solidFill>
            </a:endParaRPr>
          </a:p>
          <a:p>
            <a:pPr lvl="1"/>
            <a:r>
              <a:rPr lang="en-AU" dirty="0" smtClean="0"/>
              <a:t>The 60 ballot passed on 23 Sept 2015</a:t>
            </a:r>
          </a:p>
          <a:p>
            <a:pPr lvl="2"/>
            <a:r>
              <a:rPr lang="en-AU" dirty="0" smtClean="0"/>
              <a:t>Support need for ISO standard? Passed 10/0/9</a:t>
            </a:r>
          </a:p>
          <a:p>
            <a:pPr lvl="2"/>
            <a:r>
              <a:rPr lang="en-AU" dirty="0" smtClean="0"/>
              <a:t>Support this submission being sent to FDIS? Passed 9/0/10 </a:t>
            </a:r>
          </a:p>
          <a:p>
            <a:pPr lvl="2"/>
            <a:r>
              <a:rPr lang="en-AU" dirty="0" smtClean="0"/>
              <a:t>Only one substantive comment that needed a response</a:t>
            </a:r>
          </a:p>
          <a:p>
            <a:pPr lvl="1"/>
            <a:r>
              <a:rPr lang="en-AU" dirty="0"/>
              <a:t>A response </a:t>
            </a:r>
            <a:r>
              <a:rPr lang="en-AU" dirty="0" smtClean="0"/>
              <a:t>was sent in Jan 16</a:t>
            </a:r>
          </a:p>
          <a:p>
            <a:r>
              <a:rPr lang="en-AU" dirty="0" smtClean="0"/>
              <a:t>FDIS ballot: </a:t>
            </a:r>
            <a:r>
              <a:rPr lang="en-AU" dirty="0" smtClean="0">
                <a:solidFill>
                  <a:srgbClr val="00B050"/>
                </a:solidFill>
              </a:rPr>
              <a:t>passed</a:t>
            </a:r>
          </a:p>
          <a:p>
            <a:pPr lvl="1"/>
            <a:r>
              <a:rPr lang="en-AU" dirty="0" smtClean="0">
                <a:solidFill>
                  <a:srgbClr val="000000"/>
                </a:solidFill>
              </a:rPr>
              <a:t>Ballot passed on 17 </a:t>
            </a:r>
            <a:r>
              <a:rPr lang="en-AU" dirty="0">
                <a:solidFill>
                  <a:srgbClr val="000000"/>
                </a:solidFill>
              </a:rPr>
              <a:t>Aug 2016 (see </a:t>
            </a:r>
            <a:r>
              <a:rPr lang="en-AU" dirty="0" smtClean="0">
                <a:solidFill>
                  <a:srgbClr val="000000"/>
                </a:solidFill>
              </a:rPr>
              <a:t>N16462)</a:t>
            </a:r>
          </a:p>
          <a:p>
            <a:pPr lvl="2"/>
            <a:r>
              <a:rPr lang="en-AU" dirty="0" smtClean="0">
                <a:solidFill>
                  <a:srgbClr val="000000"/>
                </a:solidFill>
              </a:rPr>
              <a:t>Passed 14/0/18, with no comments</a:t>
            </a:r>
          </a:p>
          <a:p>
            <a:pPr lvl="1"/>
            <a:r>
              <a:rPr lang="en-AU" dirty="0">
                <a:solidFill>
                  <a:srgbClr val="000000"/>
                </a:solidFill>
              </a:rPr>
              <a:t>Published as </a:t>
            </a:r>
            <a:r>
              <a:rPr lang="en-AU" dirty="0">
                <a:solidFill>
                  <a:srgbClr val="FF0000"/>
                </a:solidFill>
              </a:rPr>
              <a:t>&lt;what</a:t>
            </a:r>
            <a:r>
              <a:rPr lang="en-AU" dirty="0" smtClean="0">
                <a:solidFill>
                  <a:srgbClr val="FF0000"/>
                </a:solidFill>
              </a:rPr>
              <a:t>&gt;</a:t>
            </a:r>
            <a:endParaRPr lang="en-AU" dirty="0">
              <a:solidFill>
                <a:srgbClr val="FF0000"/>
              </a:solidFill>
            </a:endParaRPr>
          </a:p>
        </p:txBody>
      </p:sp>
    </p:spTree>
    <p:extLst>
      <p:ext uri="{BB962C8B-B14F-4D97-AF65-F5344CB8AC3E}">
        <p14:creationId xmlns:p14="http://schemas.microsoft.com/office/powerpoint/2010/main" val="1445249666"/>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802.3-2012 </a:t>
            </a:r>
            <a:r>
              <a:rPr lang="en-AU" dirty="0"/>
              <a:t>has been </a:t>
            </a:r>
            <a:r>
              <a:rPr lang="en-AU" dirty="0" smtClean="0"/>
              <a:t>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105</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smtClean="0"/>
              <a:t>Pre-ballot </a:t>
            </a:r>
            <a:r>
              <a:rPr lang="en-AU" dirty="0"/>
              <a:t>on N15595 passed in </a:t>
            </a:r>
            <a:r>
              <a:rPr lang="en-AU" dirty="0" smtClean="0"/>
              <a:t>May 2013</a:t>
            </a:r>
            <a:endParaRPr lang="en-AU" dirty="0"/>
          </a:p>
          <a:p>
            <a:pPr lvl="2"/>
            <a:r>
              <a:rPr lang="en-AU" dirty="0" smtClean="0"/>
              <a:t>Voting results in N15632</a:t>
            </a:r>
          </a:p>
          <a:p>
            <a:pPr lvl="2"/>
            <a:r>
              <a:rPr lang="en-AU" dirty="0" smtClean="0"/>
              <a:t>Comments from China were responded to by the </a:t>
            </a:r>
            <a:r>
              <a:rPr lang="en-US" dirty="0" smtClean="0"/>
              <a:t>802.3 Maintenance TF in Geneva in N15724</a:t>
            </a:r>
          </a:p>
          <a:p>
            <a:r>
              <a:rPr lang="en-AU" dirty="0" smtClean="0"/>
              <a:t>FDIS ballot: </a:t>
            </a:r>
            <a:r>
              <a:rPr lang="en-AU" dirty="0">
                <a:solidFill>
                  <a:srgbClr val="00B050"/>
                </a:solidFill>
              </a:rPr>
              <a:t>passed &amp; </a:t>
            </a:r>
            <a:r>
              <a:rPr lang="en-AU" dirty="0" smtClean="0">
                <a:solidFill>
                  <a:srgbClr val="00B050"/>
                </a:solidFill>
              </a:rPr>
              <a:t>no comment resolutions required</a:t>
            </a:r>
            <a:endParaRPr lang="en-AU" dirty="0">
              <a:solidFill>
                <a:srgbClr val="00B050"/>
              </a:solidFill>
            </a:endParaRPr>
          </a:p>
          <a:p>
            <a:pPr lvl="1"/>
            <a:r>
              <a:rPr lang="en-AU" dirty="0"/>
              <a:t>FDIS passed </a:t>
            </a:r>
            <a:r>
              <a:rPr lang="en-AU" dirty="0" smtClean="0"/>
              <a:t>16/0/20 </a:t>
            </a:r>
            <a:r>
              <a:rPr lang="en-AU" dirty="0"/>
              <a:t>on </a:t>
            </a:r>
            <a:r>
              <a:rPr lang="en-AU" dirty="0" smtClean="0"/>
              <a:t>16 Feb 2014</a:t>
            </a:r>
            <a:endParaRPr lang="en-AU" dirty="0"/>
          </a:p>
          <a:p>
            <a:pPr lvl="2"/>
            <a:r>
              <a:rPr lang="en-AU" dirty="0"/>
              <a:t>Voting results in </a:t>
            </a:r>
            <a:r>
              <a:rPr lang="en-AU" dirty="0" smtClean="0"/>
              <a:t>N15893</a:t>
            </a:r>
            <a:endParaRPr lang="en-AU" dirty="0"/>
          </a:p>
          <a:p>
            <a:pPr lvl="1"/>
            <a:r>
              <a:rPr lang="en-AU" dirty="0" smtClean="0"/>
              <a:t>No FDIS </a:t>
            </a:r>
            <a:r>
              <a:rPr lang="en-AU" dirty="0"/>
              <a:t>comments </a:t>
            </a:r>
            <a:r>
              <a:rPr lang="en-AU" dirty="0" smtClean="0"/>
              <a:t>need to be resolved </a:t>
            </a:r>
            <a:r>
              <a:rPr lang="en-AU" dirty="0" smtClean="0">
                <a:sym typeface="Wingdings" panose="05000000000000000000" pitchFamily="2" charset="2"/>
              </a:rPr>
              <a:t></a:t>
            </a:r>
            <a:endParaRPr lang="en-AU" dirty="0"/>
          </a:p>
          <a:p>
            <a:pPr lvl="1"/>
            <a:r>
              <a:rPr lang="en-AU" dirty="0"/>
              <a:t>Standard </a:t>
            </a:r>
            <a:r>
              <a:rPr lang="en-AU" dirty="0" smtClean="0"/>
              <a:t>was published </a:t>
            </a:r>
            <a:r>
              <a:rPr lang="en-AU" dirty="0"/>
              <a:t>as </a:t>
            </a:r>
            <a:r>
              <a:rPr lang="en-AU" dirty="0" smtClean="0"/>
              <a:t>ISO/IEC/IEEE 8802-3:2014</a:t>
            </a:r>
            <a:endParaRPr lang="en-AU" dirty="0" smtClean="0">
              <a:solidFill>
                <a:srgbClr val="FF0000"/>
              </a:solidFill>
            </a:endParaRPr>
          </a:p>
        </p:txBody>
      </p:sp>
    </p:spTree>
    <p:extLst>
      <p:ext uri="{BB962C8B-B14F-4D97-AF65-F5344CB8AC3E}">
        <p14:creationId xmlns:p14="http://schemas.microsoft.com/office/powerpoint/2010/main" val="936975170"/>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802.11ae-2012 </a:t>
            </a:r>
            <a:r>
              <a:rPr lang="en-AU" dirty="0"/>
              <a:t>has been </a:t>
            </a:r>
            <a:r>
              <a:rPr lang="en-AU" dirty="0" smtClean="0"/>
              <a:t>published</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106</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Pre-ballot </a:t>
            </a:r>
            <a:r>
              <a:rPr lang="en-AU" dirty="0"/>
              <a:t>on </a:t>
            </a:r>
            <a:r>
              <a:rPr lang="en-AU" dirty="0" smtClean="0"/>
              <a:t>N15552 passed </a:t>
            </a:r>
            <a:r>
              <a:rPr lang="en-AU" dirty="0"/>
              <a:t>in </a:t>
            </a:r>
            <a:r>
              <a:rPr lang="en-AU" dirty="0" smtClean="0"/>
              <a:t>Feb 2013</a:t>
            </a:r>
            <a:endParaRPr lang="en-AU" dirty="0"/>
          </a:p>
          <a:p>
            <a:pPr lvl="2"/>
            <a:r>
              <a:rPr lang="en-AU" dirty="0" smtClean="0"/>
              <a:t>Voting results in N15599</a:t>
            </a:r>
          </a:p>
          <a:p>
            <a:pPr lvl="2"/>
            <a:r>
              <a:rPr lang="en-AU" dirty="0"/>
              <a:t>Comments from China replied </a:t>
            </a:r>
            <a:r>
              <a:rPr lang="en-AU" dirty="0" smtClean="0"/>
              <a:t>to by IEEE 802 </a:t>
            </a:r>
            <a:r>
              <a:rPr lang="en-AU" dirty="0"/>
              <a:t>in </a:t>
            </a:r>
            <a:r>
              <a:rPr lang="en-AU" dirty="0" smtClean="0"/>
              <a:t>N15647</a:t>
            </a:r>
          </a:p>
          <a:p>
            <a:pPr lvl="2"/>
            <a:r>
              <a:rPr lang="en-AU" dirty="0" smtClean="0"/>
              <a:t>Comments </a:t>
            </a:r>
            <a:r>
              <a:rPr lang="en-AU" dirty="0"/>
              <a:t>from Japan in </a:t>
            </a:r>
            <a:r>
              <a:rPr lang="en-AU" dirty="0" smtClean="0"/>
              <a:t>N15664 were resolved in discussions with commenter</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a:t>FDIS passed </a:t>
            </a:r>
            <a:r>
              <a:rPr lang="en-AU" dirty="0" smtClean="0"/>
              <a:t>14/1/20 </a:t>
            </a:r>
            <a:r>
              <a:rPr lang="en-AU" dirty="0"/>
              <a:t>on </a:t>
            </a:r>
            <a:r>
              <a:rPr lang="en-AU" dirty="0" smtClean="0"/>
              <a:t>28 Jan  2014</a:t>
            </a:r>
            <a:endParaRPr lang="en-AU" dirty="0"/>
          </a:p>
          <a:p>
            <a:pPr lvl="2"/>
            <a:r>
              <a:rPr lang="en-AU" dirty="0"/>
              <a:t>Voting results in </a:t>
            </a:r>
            <a:r>
              <a:rPr lang="en-AU" dirty="0" smtClean="0"/>
              <a:t>N15883</a:t>
            </a:r>
            <a:endParaRPr lang="en-AU" dirty="0"/>
          </a:p>
          <a:p>
            <a:pPr lvl="2"/>
            <a:r>
              <a:rPr lang="en-AU" dirty="0"/>
              <a:t>China NB voted “no” and </a:t>
            </a:r>
            <a:r>
              <a:rPr lang="en-AU" dirty="0" smtClean="0"/>
              <a:t>commented they will not recognise result</a:t>
            </a:r>
            <a:endParaRPr lang="en-AU" dirty="0"/>
          </a:p>
          <a:p>
            <a:pPr lvl="1"/>
            <a:r>
              <a:rPr lang="en-AU" dirty="0"/>
              <a:t>FDIS </a:t>
            </a:r>
            <a:r>
              <a:rPr lang="en-AU" dirty="0" smtClean="0"/>
              <a:t>comment responses were approved by 802  in July 2014</a:t>
            </a:r>
          </a:p>
          <a:p>
            <a:pPr lvl="2"/>
            <a:r>
              <a:rPr lang="en-AU" dirty="0"/>
              <a:t>See </a:t>
            </a:r>
            <a:r>
              <a:rPr lang="en-AU" dirty="0" smtClean="0">
                <a:hlinkClick r:id="rId2"/>
              </a:rPr>
              <a:t>11-14-0552-00</a:t>
            </a:r>
            <a:endParaRPr lang="en-AU" dirty="0"/>
          </a:p>
          <a:p>
            <a:pPr lvl="1"/>
            <a:r>
              <a:rPr lang="en-AU" dirty="0" smtClean="0"/>
              <a:t>Standard was published as 8802-11:2012/</a:t>
            </a:r>
            <a:r>
              <a:rPr lang="en-AU" dirty="0" err="1" smtClean="0"/>
              <a:t>Amd</a:t>
            </a:r>
            <a:r>
              <a:rPr lang="en-AU" dirty="0" smtClean="0"/>
              <a:t> 1:2014</a:t>
            </a:r>
          </a:p>
          <a:p>
            <a:pPr lvl="1"/>
            <a:endParaRPr lang="en-AU" dirty="0">
              <a:solidFill>
                <a:schemeClr val="accent6"/>
              </a:solidFill>
            </a:endParaRPr>
          </a:p>
        </p:txBody>
      </p:sp>
    </p:spTree>
    <p:extLst>
      <p:ext uri="{BB962C8B-B14F-4D97-AF65-F5344CB8AC3E}">
        <p14:creationId xmlns:p14="http://schemas.microsoft.com/office/powerpoint/2010/main" val="3029142107"/>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458200" cy="1066800"/>
          </a:xfrm>
        </p:spPr>
        <p:txBody>
          <a:bodyPr/>
          <a:lstStyle/>
          <a:p>
            <a:r>
              <a:rPr lang="en-AU" dirty="0"/>
              <a:t>IEEE </a:t>
            </a:r>
            <a:r>
              <a:rPr lang="en-AU" dirty="0" smtClean="0"/>
              <a:t>802.11aa-2012 </a:t>
            </a:r>
            <a:r>
              <a:rPr lang="en-AU" dirty="0"/>
              <a:t>has been </a:t>
            </a:r>
            <a:r>
              <a:rPr lang="en-AU" dirty="0" smtClean="0"/>
              <a:t>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107</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a:t>Pre-ballot on </a:t>
            </a:r>
            <a:r>
              <a:rPr lang="en-AU" dirty="0" smtClean="0"/>
              <a:t>N15554 passed </a:t>
            </a:r>
            <a:r>
              <a:rPr lang="en-AU" dirty="0"/>
              <a:t>in Feb 2013</a:t>
            </a:r>
          </a:p>
          <a:p>
            <a:pPr lvl="2"/>
            <a:r>
              <a:rPr lang="en-AU" dirty="0"/>
              <a:t>Voting results in </a:t>
            </a:r>
            <a:r>
              <a:rPr lang="en-AU" dirty="0" smtClean="0"/>
              <a:t>N15602</a:t>
            </a:r>
          </a:p>
          <a:p>
            <a:pPr lvl="2"/>
            <a:r>
              <a:rPr lang="en-AU" dirty="0" smtClean="0"/>
              <a:t>Comments </a:t>
            </a:r>
            <a:r>
              <a:rPr lang="en-AU" dirty="0"/>
              <a:t>from China replied to by IEEE 802 in N15647</a:t>
            </a:r>
          </a:p>
          <a:p>
            <a:pPr lvl="2"/>
            <a:r>
              <a:rPr lang="en-AU" dirty="0" smtClean="0"/>
              <a:t>Comments </a:t>
            </a:r>
            <a:r>
              <a:rPr lang="en-AU" dirty="0"/>
              <a:t>from Japan in N15664 were resolved in discussions with commenter</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a:t>FDIS passed </a:t>
            </a:r>
            <a:r>
              <a:rPr lang="en-AU" dirty="0" smtClean="0"/>
              <a:t>16/1/18 </a:t>
            </a:r>
            <a:r>
              <a:rPr lang="en-AU" dirty="0"/>
              <a:t>on 28 Jan  2014</a:t>
            </a:r>
          </a:p>
          <a:p>
            <a:pPr lvl="2"/>
            <a:r>
              <a:rPr lang="en-AU" dirty="0"/>
              <a:t>Voting results in </a:t>
            </a:r>
            <a:r>
              <a:rPr lang="en-AU" dirty="0" smtClean="0"/>
              <a:t>N15884</a:t>
            </a:r>
            <a:endParaRPr lang="en-AU" dirty="0"/>
          </a:p>
          <a:p>
            <a:pPr lvl="2"/>
            <a:r>
              <a:rPr lang="en-AU" dirty="0"/>
              <a:t>China NB voted “no” and commented they will not recognise result</a:t>
            </a:r>
          </a:p>
          <a:p>
            <a:pPr lvl="1"/>
            <a:r>
              <a:rPr lang="en-AU" dirty="0"/>
              <a:t>FDIS comment responses were approved by 802  in July 2014</a:t>
            </a:r>
          </a:p>
          <a:p>
            <a:pPr lvl="2"/>
            <a:r>
              <a:rPr lang="en-AU" dirty="0"/>
              <a:t>See </a:t>
            </a:r>
            <a:r>
              <a:rPr lang="en-AU" dirty="0">
                <a:hlinkClick r:id="rId2"/>
              </a:rPr>
              <a:t>11-14-0552-00</a:t>
            </a:r>
            <a:endParaRPr lang="en-AU" dirty="0"/>
          </a:p>
          <a:p>
            <a:pPr lvl="1"/>
            <a:r>
              <a:rPr lang="en-AU" dirty="0" smtClean="0"/>
              <a:t>Standard was published </a:t>
            </a:r>
            <a:r>
              <a:rPr lang="en-AU" dirty="0"/>
              <a:t>as 8802-11:2012/</a:t>
            </a:r>
            <a:r>
              <a:rPr lang="en-AU" dirty="0" err="1"/>
              <a:t>Amd</a:t>
            </a:r>
            <a:r>
              <a:rPr lang="en-AU" dirty="0"/>
              <a:t> 2: </a:t>
            </a:r>
            <a:r>
              <a:rPr lang="en-AU" dirty="0" smtClean="0"/>
              <a:t>2014</a:t>
            </a:r>
            <a:endParaRPr lang="en-AU" dirty="0"/>
          </a:p>
        </p:txBody>
      </p:sp>
    </p:spTree>
    <p:extLst>
      <p:ext uri="{BB962C8B-B14F-4D97-AF65-F5344CB8AC3E}">
        <p14:creationId xmlns:p14="http://schemas.microsoft.com/office/powerpoint/2010/main" val="2520273937"/>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458200" cy="1066800"/>
          </a:xfrm>
        </p:spPr>
        <p:txBody>
          <a:bodyPr/>
          <a:lstStyle/>
          <a:p>
            <a:r>
              <a:rPr lang="en-AU" dirty="0"/>
              <a:t>IEEE </a:t>
            </a:r>
            <a:r>
              <a:rPr lang="en-AU" smtClean="0"/>
              <a:t>802.11ad-2012 </a:t>
            </a:r>
            <a:r>
              <a:rPr lang="en-GB"/>
              <a:t>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108</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Pre-ballot </a:t>
            </a:r>
            <a:r>
              <a:rPr lang="en-AU" dirty="0"/>
              <a:t>on N15553 passed in Feb 2013</a:t>
            </a:r>
          </a:p>
          <a:p>
            <a:pPr lvl="2"/>
            <a:r>
              <a:rPr lang="en-AU" dirty="0"/>
              <a:t>Voting results in </a:t>
            </a:r>
            <a:r>
              <a:rPr lang="en-AU" dirty="0" smtClean="0"/>
              <a:t>N15601</a:t>
            </a:r>
          </a:p>
          <a:p>
            <a:pPr lvl="2"/>
            <a:r>
              <a:rPr lang="en-AU" dirty="0"/>
              <a:t>Comments from China replied to by IEEE 802 in N15647</a:t>
            </a:r>
          </a:p>
          <a:p>
            <a:pPr lvl="2"/>
            <a:r>
              <a:rPr lang="en-AU" dirty="0" smtClean="0"/>
              <a:t>Comments </a:t>
            </a:r>
            <a:r>
              <a:rPr lang="en-AU" dirty="0"/>
              <a:t>from Japan in N15664 were resolved in discussions with commenter</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a:t>FDIS passed </a:t>
            </a:r>
            <a:r>
              <a:rPr lang="en-AU" dirty="0" smtClean="0"/>
              <a:t>16/1/17 </a:t>
            </a:r>
            <a:r>
              <a:rPr lang="en-AU" dirty="0"/>
              <a:t>on 28 Jan  2014</a:t>
            </a:r>
          </a:p>
          <a:p>
            <a:pPr lvl="2"/>
            <a:r>
              <a:rPr lang="en-AU" dirty="0"/>
              <a:t>Voting results in </a:t>
            </a:r>
            <a:r>
              <a:rPr lang="en-AU" dirty="0" smtClean="0"/>
              <a:t>N15885</a:t>
            </a:r>
            <a:endParaRPr lang="en-AU" dirty="0"/>
          </a:p>
          <a:p>
            <a:pPr lvl="2"/>
            <a:r>
              <a:rPr lang="en-AU" dirty="0"/>
              <a:t>China NB voted “no” and commented they will not recognise </a:t>
            </a:r>
            <a:r>
              <a:rPr lang="en-AU" dirty="0" smtClean="0"/>
              <a:t>result</a:t>
            </a:r>
          </a:p>
          <a:p>
            <a:pPr lvl="2"/>
            <a:r>
              <a:rPr lang="en-AU" dirty="0" smtClean="0"/>
              <a:t>Switzerland commented on editorial matters similar to comments on 802.1X/AE</a:t>
            </a:r>
            <a:endParaRPr lang="en-AU" dirty="0"/>
          </a:p>
          <a:p>
            <a:pPr lvl="1"/>
            <a:r>
              <a:rPr lang="en-AU" dirty="0"/>
              <a:t>FDIS comment responses were approved by 802  in July 2014</a:t>
            </a:r>
          </a:p>
          <a:p>
            <a:pPr lvl="2"/>
            <a:r>
              <a:rPr lang="en-AU" dirty="0"/>
              <a:t>See </a:t>
            </a:r>
            <a:r>
              <a:rPr lang="en-AU" dirty="0">
                <a:hlinkClick r:id="rId2"/>
              </a:rPr>
              <a:t>11-14-0552-00</a:t>
            </a:r>
            <a:endParaRPr lang="en-AU" dirty="0"/>
          </a:p>
          <a:p>
            <a:pPr lvl="1"/>
            <a:r>
              <a:rPr lang="en-AU" dirty="0" smtClean="0"/>
              <a:t>Standard was </a:t>
            </a:r>
            <a:r>
              <a:rPr lang="en-AU" dirty="0"/>
              <a:t>published as 8802-11:2012/</a:t>
            </a:r>
            <a:r>
              <a:rPr lang="en-AU" dirty="0" err="1"/>
              <a:t>Amd</a:t>
            </a:r>
            <a:r>
              <a:rPr lang="en-AU" dirty="0"/>
              <a:t> 3: 2014</a:t>
            </a:r>
            <a:endParaRPr lang="en-AU" dirty="0">
              <a:solidFill>
                <a:schemeClr val="accent6"/>
              </a:solidFill>
            </a:endParaRPr>
          </a:p>
        </p:txBody>
      </p:sp>
    </p:spTree>
    <p:extLst>
      <p:ext uri="{BB962C8B-B14F-4D97-AF65-F5344CB8AC3E}">
        <p14:creationId xmlns:p14="http://schemas.microsoft.com/office/powerpoint/2010/main" val="3658026414"/>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smtClean="0"/>
              <a:t>802.22 </a:t>
            </a:r>
            <a:r>
              <a:rPr lang="en-GB"/>
              <a:t>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109</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 resolutions liaised</a:t>
            </a:r>
            <a:endParaRPr lang="en-AU" dirty="0" smtClean="0"/>
          </a:p>
          <a:p>
            <a:pPr lvl="1"/>
            <a:r>
              <a:rPr lang="en-AU" dirty="0" smtClean="0"/>
              <a:t>Pre-ballot on 802.22 (N15925) passed in May 2014</a:t>
            </a:r>
          </a:p>
          <a:p>
            <a:pPr lvl="2"/>
            <a:r>
              <a:rPr lang="en-AU" dirty="0" smtClean="0"/>
              <a:t>Voting results </a:t>
            </a:r>
            <a:r>
              <a:rPr lang="en-AU" dirty="0"/>
              <a:t>in </a:t>
            </a:r>
            <a:r>
              <a:rPr lang="en-AU" dirty="0" smtClean="0"/>
              <a:t>N15954</a:t>
            </a:r>
          </a:p>
          <a:p>
            <a:pPr lvl="2"/>
            <a:r>
              <a:rPr lang="en-AU" dirty="0" smtClean="0"/>
              <a:t>Passed 8/1/10</a:t>
            </a:r>
            <a:endParaRPr lang="en-AU" dirty="0"/>
          </a:p>
          <a:p>
            <a:pPr lvl="1"/>
            <a:r>
              <a:rPr lang="en-AU" dirty="0"/>
              <a:t>FDIS comment responses were approved by </a:t>
            </a:r>
            <a:r>
              <a:rPr lang="en-AU" dirty="0" smtClean="0"/>
              <a:t>802.22 </a:t>
            </a:r>
            <a:r>
              <a:rPr lang="en-AU" dirty="0"/>
              <a:t>WG in </a:t>
            </a:r>
            <a:r>
              <a:rPr lang="en-AU" dirty="0" smtClean="0"/>
              <a:t>July 2014</a:t>
            </a:r>
            <a:r>
              <a:rPr lang="en-AU" dirty="0"/>
              <a:t>, and were liaised to SC6 as </a:t>
            </a:r>
            <a:r>
              <a:rPr lang="en-AU" dirty="0" smtClean="0"/>
              <a:t>N16001</a:t>
            </a:r>
            <a:endParaRPr lang="en-AU" dirty="0"/>
          </a:p>
          <a:p>
            <a:r>
              <a:rPr lang="en-AU" dirty="0" smtClean="0"/>
              <a:t>FDIS </a:t>
            </a:r>
            <a:r>
              <a:rPr lang="en-AU" dirty="0"/>
              <a:t>ballot: </a:t>
            </a:r>
            <a:r>
              <a:rPr lang="en-AU" dirty="0" smtClean="0">
                <a:solidFill>
                  <a:srgbClr val="00B050"/>
                </a:solidFill>
              </a:rPr>
              <a:t>passed 15 Feb 2015 with no comments</a:t>
            </a:r>
          </a:p>
          <a:p>
            <a:pPr lvl="1"/>
            <a:r>
              <a:rPr lang="en-AU" dirty="0" smtClean="0"/>
              <a:t>IEEE staff will facilitate the final process steps to make it an ISO/IEC/IEEE standard</a:t>
            </a:r>
          </a:p>
          <a:p>
            <a:pPr lvl="1"/>
            <a:r>
              <a:rPr lang="en-AU" dirty="0" smtClean="0"/>
              <a:t>Was published on 1 </a:t>
            </a:r>
            <a:r>
              <a:rPr lang="en-AU" dirty="0"/>
              <a:t>May 2015 as ISO/IEC 8802-22:2015</a:t>
            </a:r>
          </a:p>
        </p:txBody>
      </p:sp>
    </p:spTree>
    <p:extLst>
      <p:ext uri="{BB962C8B-B14F-4D97-AF65-F5344CB8AC3E}">
        <p14:creationId xmlns:p14="http://schemas.microsoft.com/office/powerpoint/2010/main" val="6956140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smtClean="0"/>
              <a:t>The IEEE 802 WGs continue to liaise drafts to SC6 for their information</a:t>
            </a:r>
            <a:endParaRPr lang="en-AU" dirty="0"/>
          </a:p>
        </p:txBody>
      </p:sp>
      <p:sp>
        <p:nvSpPr>
          <p:cNvPr id="8" name="Content Placeholder 7"/>
          <p:cNvSpPr>
            <a:spLocks noGrp="1"/>
          </p:cNvSpPr>
          <p:nvPr>
            <p:ph idx="1"/>
          </p:nvPr>
        </p:nvSpPr>
        <p:spPr/>
        <p:txBody>
          <a:bodyPr/>
          <a:lstStyle/>
          <a:p>
            <a:pPr lvl="1"/>
            <a:r>
              <a:rPr lang="en-AU" dirty="0" smtClean="0"/>
              <a:t>IEEE 802 has agreed (see N15606) to liaise to SC6 drafts of standards/amendments that are likely to be ratified under the PSDO agreement</a:t>
            </a:r>
          </a:p>
          <a:p>
            <a:pPr lvl="1"/>
            <a:r>
              <a:rPr lang="en-AU" dirty="0" smtClean="0"/>
              <a:t>Generally, IEEE 802 will liaise drafts during the Sponsor Ballot process, but may also do so during the Letter Ballot process</a:t>
            </a:r>
          </a:p>
          <a:p>
            <a:pPr lvl="1"/>
            <a:r>
              <a:rPr lang="en-AU" dirty="0" smtClean="0"/>
              <a:t>So far drafts have been liaised by all WGs</a:t>
            </a:r>
          </a:p>
          <a:p>
            <a:pPr lvl="2"/>
            <a:r>
              <a:rPr lang="en-AU" dirty="0" smtClean="0"/>
              <a:t>IEEE 802.1/3/11/15/16/21/22 WGs</a:t>
            </a:r>
          </a:p>
          <a:p>
            <a:pPr lvl="1"/>
            <a:r>
              <a:rPr lang="en-AU" dirty="0" smtClean="0"/>
              <a:t>Note: as of March 2015, any drafts liaised to SC6 will need a “permission statement” added to the front of the draft</a:t>
            </a:r>
          </a:p>
          <a:p>
            <a:pPr lvl="2"/>
            <a:r>
              <a:rPr lang="en-AU" dirty="0" smtClean="0"/>
              <a:t>Please contact the </a:t>
            </a:r>
            <a:r>
              <a:rPr lang="en-AU" dirty="0"/>
              <a:t>staff liaisons for </a:t>
            </a:r>
            <a:r>
              <a:rPr lang="en-AU" dirty="0" smtClean="0"/>
              <a:t>each of the Working </a:t>
            </a:r>
            <a:r>
              <a:rPr lang="en-AU" dirty="0"/>
              <a:t>G</a:t>
            </a:r>
            <a:r>
              <a:rPr lang="en-AU" dirty="0" smtClean="0"/>
              <a:t>roups</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11</a:t>
            </a:fld>
            <a:endParaRPr lang="en-US"/>
          </a:p>
        </p:txBody>
      </p:sp>
      <p:graphicFrame>
        <p:nvGraphicFramePr>
          <p:cNvPr id="13" name="Object 12"/>
          <p:cNvGraphicFramePr>
            <a:graphicFrameLocks noChangeAspect="1"/>
          </p:cNvGraphicFramePr>
          <p:nvPr>
            <p:extLst>
              <p:ext uri="{D42A27DB-BD31-4B8C-83A1-F6EECF244321}">
                <p14:modId xmlns:p14="http://schemas.microsoft.com/office/powerpoint/2010/main" val="3754579076"/>
              </p:ext>
            </p:extLst>
          </p:nvPr>
        </p:nvGraphicFramePr>
        <p:xfrm>
          <a:off x="0" y="2057400"/>
          <a:ext cx="914401" cy="771525"/>
        </p:xfrm>
        <a:graphic>
          <a:graphicData uri="http://schemas.openxmlformats.org/presentationml/2006/ole">
            <mc:AlternateContent xmlns:mc="http://schemas.openxmlformats.org/markup-compatibility/2006">
              <mc:Choice xmlns:v="urn:schemas-microsoft-com:vml" Requires="v">
                <p:oleObj spid="_x0000_s270748" name="Acrobat Document" showAsIcon="1" r:id="rId3" imgW="914400" imgH="771480" progId="AcroExch.Document.DC">
                  <p:embed/>
                </p:oleObj>
              </mc:Choice>
              <mc:Fallback>
                <p:oleObj name="Acrobat Document" showAsIcon="1" r:id="rId3" imgW="914400" imgH="771480" progId="AcroExch.Document.DC">
                  <p:embed/>
                  <p:pic>
                    <p:nvPicPr>
                      <p:cNvPr id="0" name="Object 1"/>
                      <p:cNvPicPr>
                        <a:picLocks noChangeAspect="1" noChangeArrowheads="1"/>
                      </p:cNvPicPr>
                      <p:nvPr/>
                    </p:nvPicPr>
                    <p:blipFill>
                      <a:blip r:embed="rId4"/>
                      <a:srcRect/>
                      <a:stretch>
                        <a:fillRect/>
                      </a:stretch>
                    </p:blipFill>
                    <p:spPr bwMode="auto">
                      <a:xfrm>
                        <a:off x="0" y="2057400"/>
                        <a:ext cx="914401" cy="77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5463347"/>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a:t>
            </a:r>
            <a:r>
              <a:rPr lang="en-AU"/>
              <a:t>802.1AEbn-2011 </a:t>
            </a:r>
            <a:r>
              <a:rPr lang="en-GB"/>
              <a:t>has been published</a:t>
            </a:r>
            <a:endParaRPr lang="en-AU" dirty="0"/>
          </a:p>
        </p:txBody>
      </p:sp>
      <p:sp>
        <p:nvSpPr>
          <p:cNvPr id="6" name="Slide Number Placeholder 5"/>
          <p:cNvSpPr>
            <a:spLocks noGrp="1"/>
          </p:cNvSpPr>
          <p:nvPr>
            <p:ph type="sldNum" sz="quarter" idx="11"/>
          </p:nvPr>
        </p:nvSpPr>
        <p:spPr/>
        <p:txBody>
          <a:bodyPr/>
          <a:lstStyle/>
          <a:p>
            <a:pPr>
              <a:defRPr/>
            </a:pPr>
            <a:r>
              <a:rPr lang="en-US" smtClean="0">
                <a:solidFill>
                  <a:srgbClr val="000000"/>
                </a:solidFill>
              </a:rPr>
              <a:t>Slide </a:t>
            </a:r>
            <a:fld id="{FCE5288C-F87B-4810-A6B2-740CE13BD34D}" type="slidenum">
              <a:rPr lang="en-US" smtClean="0">
                <a:solidFill>
                  <a:srgbClr val="000000"/>
                </a:solidFill>
              </a:rPr>
              <a:pPr>
                <a:defRPr/>
              </a:pPr>
              <a:t>110</a:t>
            </a:fld>
            <a:endParaRPr lang="en-US">
              <a:solidFill>
                <a:srgbClr val="000000"/>
              </a:solidFill>
            </a:endParaRPr>
          </a:p>
        </p:txBody>
      </p:sp>
      <p:sp>
        <p:nvSpPr>
          <p:cNvPr id="10" name="Content Placeholder 9"/>
          <p:cNvSpPr>
            <a:spLocks noGrp="1"/>
          </p:cNvSpPr>
          <p:nvPr>
            <p:ph idx="1"/>
          </p:nvPr>
        </p:nvSpPr>
        <p:spPr/>
        <p:txBody>
          <a:bodyPr/>
          <a:lstStyle/>
          <a:p>
            <a:r>
              <a:rPr lang="en-US" dirty="0" smtClean="0"/>
              <a:t>60-day</a:t>
            </a:r>
            <a:r>
              <a:rPr lang="en-AU" dirty="0" smtClean="0"/>
              <a:t> </a:t>
            </a:r>
            <a:r>
              <a:rPr lang="en-AU" dirty="0"/>
              <a:t>pre-ballot: </a:t>
            </a:r>
            <a:r>
              <a:rPr lang="en-AU" dirty="0">
                <a:solidFill>
                  <a:srgbClr val="00B050"/>
                </a:solidFill>
              </a:rPr>
              <a:t>passed &amp; comment resolutions liaised</a:t>
            </a:r>
            <a:endParaRPr lang="en-AU" dirty="0"/>
          </a:p>
          <a:p>
            <a:pPr lvl="1"/>
            <a:r>
              <a:rPr lang="en-AU" dirty="0"/>
              <a:t>Pre-ballot </a:t>
            </a:r>
            <a:r>
              <a:rPr lang="en-AU" dirty="0" smtClean="0"/>
              <a:t>on IEEE 802.1AEbn-2011 (N15809) </a:t>
            </a:r>
            <a:r>
              <a:rPr lang="en-AU" dirty="0"/>
              <a:t>passed in Jan 2014</a:t>
            </a:r>
          </a:p>
          <a:p>
            <a:pPr lvl="2"/>
            <a:r>
              <a:rPr lang="en-AU" dirty="0"/>
              <a:t>Voting results in </a:t>
            </a:r>
            <a:r>
              <a:rPr lang="en-AU" dirty="0" smtClean="0"/>
              <a:t>N15857</a:t>
            </a:r>
          </a:p>
          <a:p>
            <a:pPr lvl="2"/>
            <a:r>
              <a:rPr lang="en-AU" dirty="0"/>
              <a:t>Passed 9/1/7</a:t>
            </a:r>
          </a:p>
          <a:p>
            <a:pPr lvl="2"/>
            <a:r>
              <a:rPr lang="en-AU" dirty="0"/>
              <a:t>Usual comment from China saying they will not recognise the </a:t>
            </a:r>
            <a:r>
              <a:rPr lang="en-AU" dirty="0" smtClean="0"/>
              <a:t>result</a:t>
            </a:r>
          </a:p>
          <a:p>
            <a:pPr lvl="1"/>
            <a:r>
              <a:rPr lang="en-AU" dirty="0" smtClean="0">
                <a:hlinkClick r:id="rId2"/>
              </a:rPr>
              <a:t>Pre-ballot </a:t>
            </a:r>
            <a:r>
              <a:rPr lang="en-AU" dirty="0">
                <a:hlinkClick r:id="rId2"/>
              </a:rPr>
              <a:t>comment responses </a:t>
            </a:r>
            <a:r>
              <a:rPr lang="en-AU" dirty="0"/>
              <a:t>were approved by 802.1 WG in March 2014, and were liaised to SC6 as </a:t>
            </a:r>
            <a:r>
              <a:rPr lang="en-AU" dirty="0" smtClean="0"/>
              <a:t>N15945</a:t>
            </a:r>
          </a:p>
          <a:p>
            <a:r>
              <a:rPr lang="en-AU" dirty="0"/>
              <a:t>FDIS ballot: </a:t>
            </a:r>
            <a:r>
              <a:rPr lang="en-AU" kern="1200" dirty="0">
                <a:solidFill>
                  <a:srgbClr val="00B050"/>
                </a:solidFill>
              </a:rPr>
              <a:t>p</a:t>
            </a:r>
            <a:r>
              <a:rPr lang="en-AU" kern="1200" dirty="0" smtClean="0">
                <a:solidFill>
                  <a:srgbClr val="00B050"/>
                </a:solidFill>
              </a:rPr>
              <a:t>assed on 1 </a:t>
            </a:r>
            <a:r>
              <a:rPr lang="en-AU" kern="1200" dirty="0">
                <a:solidFill>
                  <a:srgbClr val="00B050"/>
                </a:solidFill>
              </a:rPr>
              <a:t>Feb </a:t>
            </a:r>
            <a:r>
              <a:rPr lang="en-AU" kern="1200" dirty="0" smtClean="0">
                <a:solidFill>
                  <a:srgbClr val="00B050"/>
                </a:solidFill>
              </a:rPr>
              <a:t>2015 </a:t>
            </a:r>
            <a:r>
              <a:rPr lang="en-AU" dirty="0">
                <a:solidFill>
                  <a:srgbClr val="00B050"/>
                </a:solidFill>
              </a:rPr>
              <a:t>&amp; comment resolutions liaised</a:t>
            </a:r>
            <a:endParaRPr lang="en-AU" kern="1200" dirty="0" smtClean="0">
              <a:solidFill>
                <a:srgbClr val="00B050"/>
              </a:solidFill>
            </a:endParaRPr>
          </a:p>
          <a:p>
            <a:pPr lvl="1"/>
            <a:r>
              <a:rPr lang="en-AU" kern="1200" dirty="0"/>
              <a:t>FDIS </a:t>
            </a:r>
            <a:r>
              <a:rPr lang="en-AU" kern="1200" dirty="0" smtClean="0"/>
              <a:t>closed on 1 </a:t>
            </a:r>
            <a:r>
              <a:rPr lang="en-AU" kern="1200" dirty="0"/>
              <a:t>Feb 2015, </a:t>
            </a:r>
            <a:r>
              <a:rPr lang="en-AU" kern="1200" dirty="0" smtClean="0"/>
              <a:t>with </a:t>
            </a:r>
            <a:r>
              <a:rPr lang="en-AU" kern="1200" dirty="0"/>
              <a:t>one comment </a:t>
            </a:r>
            <a:r>
              <a:rPr lang="en-AU" kern="1200" dirty="0" smtClean="0"/>
              <a:t>(N16123) </a:t>
            </a:r>
            <a:r>
              <a:rPr lang="en-AU" kern="1200" dirty="0"/>
              <a:t>from China NB</a:t>
            </a:r>
            <a:endParaRPr lang="en-AU" kern="1200" dirty="0" smtClean="0"/>
          </a:p>
          <a:p>
            <a:pPr lvl="2"/>
            <a:r>
              <a:rPr lang="en-AU" kern="1200" dirty="0"/>
              <a:t>Passed </a:t>
            </a:r>
            <a:r>
              <a:rPr lang="en-AU" kern="1200" dirty="0" smtClean="0"/>
              <a:t>12/1/23</a:t>
            </a:r>
          </a:p>
          <a:p>
            <a:pPr lvl="2"/>
            <a:r>
              <a:rPr lang="en-AU" kern="1200" dirty="0" smtClean="0">
                <a:solidFill>
                  <a:schemeClr val="accent4"/>
                </a:solidFill>
              </a:rPr>
              <a:t>Response was liaised in April 2015 (see N16187)</a:t>
            </a:r>
          </a:p>
          <a:p>
            <a:pPr lvl="1"/>
            <a:r>
              <a:rPr lang="en-AU" kern="1200" dirty="0" smtClean="0"/>
              <a:t>Standard is called </a:t>
            </a:r>
            <a:r>
              <a:rPr lang="en-AU" kern="1200" dirty="0"/>
              <a:t>ISO/IEC/IEEE </a:t>
            </a:r>
            <a:r>
              <a:rPr lang="en-AU" dirty="0" smtClean="0"/>
              <a:t>8802-1AE:2015/</a:t>
            </a:r>
            <a:r>
              <a:rPr lang="en-AU" dirty="0" err="1" smtClean="0"/>
              <a:t>Amd</a:t>
            </a:r>
            <a:r>
              <a:rPr lang="en-AU" dirty="0" smtClean="0"/>
              <a:t> 1 and was published on 28 April 2015</a:t>
            </a:r>
            <a:endParaRPr lang="en-AU" dirty="0">
              <a:solidFill>
                <a:srgbClr val="FF0000"/>
              </a:solidFill>
            </a:endParaRPr>
          </a:p>
        </p:txBody>
      </p:sp>
    </p:spTree>
    <p:extLst>
      <p:ext uri="{BB962C8B-B14F-4D97-AF65-F5344CB8AC3E}">
        <p14:creationId xmlns:p14="http://schemas.microsoft.com/office/powerpoint/2010/main" val="108485491"/>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smtClean="0"/>
              <a:t>802.1AEbw-2013 </a:t>
            </a:r>
            <a:r>
              <a:rPr lang="en-GB"/>
              <a:t>has been published</a:t>
            </a:r>
            <a:endParaRPr lang="en-AU" dirty="0"/>
          </a:p>
        </p:txBody>
      </p:sp>
      <p:sp>
        <p:nvSpPr>
          <p:cNvPr id="6" name="Slide Number Placeholder 5"/>
          <p:cNvSpPr>
            <a:spLocks noGrp="1"/>
          </p:cNvSpPr>
          <p:nvPr>
            <p:ph type="sldNum" sz="quarter" idx="11"/>
          </p:nvPr>
        </p:nvSpPr>
        <p:spPr/>
        <p:txBody>
          <a:bodyPr/>
          <a:lstStyle/>
          <a:p>
            <a:pPr>
              <a:defRPr/>
            </a:pPr>
            <a:r>
              <a:rPr lang="en-US" smtClean="0">
                <a:solidFill>
                  <a:srgbClr val="000000"/>
                </a:solidFill>
              </a:rPr>
              <a:t>Slide </a:t>
            </a:r>
            <a:fld id="{FCE5288C-F87B-4810-A6B2-740CE13BD34D}" type="slidenum">
              <a:rPr lang="en-US" smtClean="0">
                <a:solidFill>
                  <a:srgbClr val="000000"/>
                </a:solidFill>
              </a:rPr>
              <a:pPr>
                <a:defRPr/>
              </a:pPr>
              <a:t>111</a:t>
            </a:fld>
            <a:endParaRPr lang="en-US">
              <a:solidFill>
                <a:srgbClr val="000000"/>
              </a:solidFill>
            </a:endParaRPr>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smtClean="0">
                <a:solidFill>
                  <a:srgbClr val="00B050"/>
                </a:solidFill>
              </a:rPr>
              <a:t>passed &amp; </a:t>
            </a:r>
            <a:r>
              <a:rPr lang="en-AU" dirty="0">
                <a:solidFill>
                  <a:srgbClr val="00B050"/>
                </a:solidFill>
              </a:rPr>
              <a:t>comment resolutions liaised</a:t>
            </a:r>
            <a:endParaRPr lang="en-AU" dirty="0" smtClean="0"/>
          </a:p>
          <a:p>
            <a:pPr lvl="1"/>
            <a:r>
              <a:rPr lang="en-AU" dirty="0" smtClean="0"/>
              <a:t>Pre-ballot on IEEE 802.1AEbw-2013 (N15810) passed in Jan 2014</a:t>
            </a:r>
          </a:p>
          <a:p>
            <a:pPr lvl="2"/>
            <a:r>
              <a:rPr lang="en-AU" dirty="0" smtClean="0"/>
              <a:t>Voting results </a:t>
            </a:r>
            <a:r>
              <a:rPr lang="en-AU" dirty="0"/>
              <a:t>in </a:t>
            </a:r>
            <a:r>
              <a:rPr lang="en-AU" dirty="0" smtClean="0"/>
              <a:t>N15858 </a:t>
            </a:r>
          </a:p>
          <a:p>
            <a:pPr lvl="2"/>
            <a:r>
              <a:rPr lang="en-AU" dirty="0" smtClean="0"/>
              <a:t>Passed 9/1/7</a:t>
            </a:r>
          </a:p>
          <a:p>
            <a:pPr lvl="2"/>
            <a:r>
              <a:rPr lang="en-AU" dirty="0" smtClean="0"/>
              <a:t>Usual comment from China saying they will not recognise the result</a:t>
            </a:r>
          </a:p>
          <a:p>
            <a:pPr lvl="1"/>
            <a:r>
              <a:rPr lang="en-AU" dirty="0" smtClean="0">
                <a:hlinkClick r:id="rId2"/>
              </a:rPr>
              <a:t>Pre-ballot </a:t>
            </a:r>
            <a:r>
              <a:rPr lang="en-AU" dirty="0">
                <a:hlinkClick r:id="rId2"/>
              </a:rPr>
              <a:t>comment responses </a:t>
            </a:r>
            <a:r>
              <a:rPr lang="en-AU" dirty="0"/>
              <a:t>were approved by 802.1 WG in March 2014, </a:t>
            </a:r>
            <a:r>
              <a:rPr lang="en-AU" dirty="0" smtClean="0"/>
              <a:t>and were liaised </a:t>
            </a:r>
            <a:r>
              <a:rPr lang="en-AU" dirty="0"/>
              <a:t>to </a:t>
            </a:r>
            <a:r>
              <a:rPr lang="en-AU" dirty="0" smtClean="0"/>
              <a:t>SC6 as N15946</a:t>
            </a:r>
          </a:p>
          <a:p>
            <a:r>
              <a:rPr lang="en-AU" dirty="0" smtClean="0"/>
              <a:t>FDIS ballot: </a:t>
            </a:r>
            <a:r>
              <a:rPr lang="en-AU" kern="1200" dirty="0" smtClean="0">
                <a:solidFill>
                  <a:srgbClr val="00B050"/>
                </a:solidFill>
              </a:rPr>
              <a:t>passed on 1 </a:t>
            </a:r>
            <a:r>
              <a:rPr lang="en-AU" kern="1200" dirty="0">
                <a:solidFill>
                  <a:srgbClr val="00B050"/>
                </a:solidFill>
              </a:rPr>
              <a:t>Feb </a:t>
            </a:r>
            <a:r>
              <a:rPr lang="en-AU" kern="1200" dirty="0" smtClean="0">
                <a:solidFill>
                  <a:srgbClr val="00B050"/>
                </a:solidFill>
              </a:rPr>
              <a:t>2015 </a:t>
            </a:r>
            <a:r>
              <a:rPr lang="en-AU" dirty="0" smtClean="0">
                <a:solidFill>
                  <a:srgbClr val="00B050"/>
                </a:solidFill>
              </a:rPr>
              <a:t>&amp; </a:t>
            </a:r>
            <a:r>
              <a:rPr lang="en-AU" dirty="0">
                <a:solidFill>
                  <a:srgbClr val="00B050"/>
                </a:solidFill>
              </a:rPr>
              <a:t>comment resolutions liaised</a:t>
            </a:r>
            <a:endParaRPr lang="en-AU" kern="1200" dirty="0" smtClean="0">
              <a:solidFill>
                <a:srgbClr val="00B050"/>
              </a:solidFill>
            </a:endParaRPr>
          </a:p>
          <a:p>
            <a:pPr lvl="1"/>
            <a:r>
              <a:rPr lang="en-AU" kern="1200" dirty="0" smtClean="0"/>
              <a:t>FDIS closed on 1 Feb 2015, with one comment (N16124) from China NB</a:t>
            </a:r>
          </a:p>
          <a:p>
            <a:pPr lvl="2"/>
            <a:r>
              <a:rPr lang="en-AU" kern="1200" dirty="0" smtClean="0"/>
              <a:t>Passed 12/1/23</a:t>
            </a:r>
          </a:p>
          <a:p>
            <a:pPr lvl="2"/>
            <a:r>
              <a:rPr lang="en-AU" kern="1200" dirty="0">
                <a:solidFill>
                  <a:schemeClr val="accent4"/>
                </a:solidFill>
              </a:rPr>
              <a:t>Response was liaised in April 2015 (see </a:t>
            </a:r>
            <a:r>
              <a:rPr lang="en-AU" kern="1200" dirty="0" smtClean="0">
                <a:solidFill>
                  <a:schemeClr val="accent4"/>
                </a:solidFill>
              </a:rPr>
              <a:t>N16187)</a:t>
            </a:r>
          </a:p>
          <a:p>
            <a:pPr lvl="1"/>
            <a:r>
              <a:rPr lang="en-AU" kern="1200" dirty="0" smtClean="0"/>
              <a:t>Standard will be called ISO/IEC/IEEE </a:t>
            </a:r>
            <a:r>
              <a:rPr lang="en-AU" dirty="0" smtClean="0"/>
              <a:t>8802-1AE:2015/</a:t>
            </a:r>
            <a:r>
              <a:rPr lang="en-AU" dirty="0" err="1" smtClean="0"/>
              <a:t>Amd</a:t>
            </a:r>
            <a:r>
              <a:rPr lang="en-AU" dirty="0" smtClean="0"/>
              <a:t> </a:t>
            </a:r>
            <a:r>
              <a:rPr lang="en-AU" dirty="0"/>
              <a:t>2 and was published on 28 April </a:t>
            </a:r>
            <a:r>
              <a:rPr lang="en-AU" dirty="0" smtClean="0"/>
              <a:t>2015</a:t>
            </a:r>
            <a:endParaRPr lang="en-AU" dirty="0">
              <a:solidFill>
                <a:srgbClr val="FF0000"/>
              </a:solidFill>
            </a:endParaRPr>
          </a:p>
        </p:txBody>
      </p:sp>
    </p:spTree>
    <p:extLst>
      <p:ext uri="{BB962C8B-B14F-4D97-AF65-F5344CB8AC3E}">
        <p14:creationId xmlns:p14="http://schemas.microsoft.com/office/powerpoint/2010/main" val="2618777199"/>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82000" cy="1066800"/>
          </a:xfrm>
        </p:spPr>
        <p:txBody>
          <a:bodyPr/>
          <a:lstStyle/>
          <a:p>
            <a:r>
              <a:rPr lang="en-AU" dirty="0"/>
              <a:t>IEEE </a:t>
            </a:r>
            <a:r>
              <a:rPr lang="en-AU" smtClean="0"/>
              <a:t>802.3.1-2013 </a:t>
            </a:r>
            <a:r>
              <a:rPr lang="en-GB"/>
              <a:t>has been published</a:t>
            </a:r>
            <a:endParaRPr lang="en-AU" dirty="0">
              <a:solidFill>
                <a:srgbClr val="FF0000"/>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112</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 resolutions liaised</a:t>
            </a:r>
            <a:endParaRPr lang="en-AU" dirty="0" smtClean="0">
              <a:solidFill>
                <a:schemeClr val="accent2"/>
              </a:solidFill>
            </a:endParaRPr>
          </a:p>
          <a:p>
            <a:pPr lvl="1"/>
            <a:r>
              <a:rPr lang="en-AU" dirty="0" smtClean="0"/>
              <a:t>The request to submit IEEE 802.3.1-2013 for approval under the PSDO was liaised in August 2014</a:t>
            </a:r>
          </a:p>
          <a:p>
            <a:pPr lvl="1"/>
            <a:r>
              <a:rPr lang="en-AU" dirty="0" smtClean="0"/>
              <a:t>The </a:t>
            </a:r>
            <a:r>
              <a:rPr lang="en-AU" dirty="0"/>
              <a:t>pre-ballot closed on 6 Oct 2014</a:t>
            </a:r>
            <a:r>
              <a:rPr lang="en-AU" dirty="0" smtClean="0"/>
              <a:t>, </a:t>
            </a:r>
            <a:r>
              <a:rPr lang="en-AU" dirty="0"/>
              <a:t>and </a:t>
            </a:r>
            <a:r>
              <a:rPr lang="en-AU" dirty="0" smtClean="0"/>
              <a:t>passed 11/0/5 &amp; 10/1/5 (N16047)</a:t>
            </a:r>
            <a:endParaRPr lang="en-AU" dirty="0"/>
          </a:p>
          <a:p>
            <a:pPr lvl="2"/>
            <a:r>
              <a:rPr lang="en-AU" dirty="0" smtClean="0"/>
              <a:t>Resolutions of “No” comment from China NB was </a:t>
            </a:r>
            <a:r>
              <a:rPr lang="en-AU" dirty="0"/>
              <a:t>liaised to SC6 as </a:t>
            </a:r>
            <a:r>
              <a:rPr lang="en-AU" dirty="0" smtClean="0"/>
              <a:t>N16086 in Nov 2014</a:t>
            </a:r>
            <a:endParaRPr lang="en-AU" dirty="0"/>
          </a:p>
          <a:p>
            <a:r>
              <a:rPr lang="en-AU" dirty="0" smtClean="0"/>
              <a:t>FDIS ballot: </a:t>
            </a:r>
            <a:r>
              <a:rPr lang="en-AU" dirty="0">
                <a:solidFill>
                  <a:srgbClr val="00B050"/>
                </a:solidFill>
              </a:rPr>
              <a:t>passed </a:t>
            </a:r>
            <a:r>
              <a:rPr lang="en-AU" dirty="0" smtClean="0">
                <a:solidFill>
                  <a:srgbClr val="00B050"/>
                </a:solidFill>
              </a:rPr>
              <a:t>with no comments</a:t>
            </a:r>
          </a:p>
          <a:p>
            <a:pPr lvl="1"/>
            <a:r>
              <a:rPr lang="en-AU" dirty="0" smtClean="0"/>
              <a:t>FDIS passed on 19 June 2015 with 100% approval and no comments</a:t>
            </a:r>
          </a:p>
          <a:p>
            <a:pPr lvl="1"/>
            <a:r>
              <a:rPr lang="en-AU" dirty="0" smtClean="0"/>
              <a:t>IEEE </a:t>
            </a:r>
            <a:r>
              <a:rPr lang="en-AU" dirty="0"/>
              <a:t>802.3.1-2013 has been published as </a:t>
            </a:r>
            <a:r>
              <a:rPr lang="en-AU" dirty="0" smtClean="0"/>
              <a:t>“</a:t>
            </a:r>
            <a:r>
              <a:rPr lang="en-AU" dirty="0"/>
              <a:t>Standard for Management Information Base (MIB) — Definitions for Ethernet — Part </a:t>
            </a:r>
            <a:r>
              <a:rPr lang="en-AU" dirty="0" smtClean="0"/>
              <a:t>3-1”</a:t>
            </a:r>
          </a:p>
        </p:txBody>
      </p:sp>
    </p:spTree>
    <p:extLst>
      <p:ext uri="{BB962C8B-B14F-4D97-AF65-F5344CB8AC3E}">
        <p14:creationId xmlns:p14="http://schemas.microsoft.com/office/powerpoint/2010/main" val="820247857"/>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smtClean="0"/>
              <a:t>802.11ac-2013 </a:t>
            </a:r>
            <a:r>
              <a:rPr lang="en-GB"/>
              <a:t>has been published</a:t>
            </a:r>
            <a:endParaRPr lang="en-AU" dirty="0">
              <a:solidFill>
                <a:srgbClr val="FF0000"/>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113</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smtClean="0">
                <a:solidFill>
                  <a:srgbClr val="00B050"/>
                </a:solidFill>
              </a:rPr>
              <a:t>passed &amp; </a:t>
            </a:r>
            <a:r>
              <a:rPr lang="en-AU" dirty="0">
                <a:solidFill>
                  <a:srgbClr val="00B050"/>
                </a:solidFill>
              </a:rPr>
              <a:t>comment</a:t>
            </a:r>
            <a:r>
              <a:rPr lang="en-AU" dirty="0"/>
              <a:t> </a:t>
            </a:r>
            <a:r>
              <a:rPr lang="en-AU" dirty="0">
                <a:solidFill>
                  <a:srgbClr val="00B050"/>
                </a:solidFill>
              </a:rPr>
              <a:t>resolutions liaised</a:t>
            </a:r>
            <a:endParaRPr lang="en-AU" dirty="0" smtClean="0">
              <a:solidFill>
                <a:srgbClr val="00B050"/>
              </a:solidFill>
            </a:endParaRPr>
          </a:p>
          <a:p>
            <a:pPr lvl="1"/>
            <a:r>
              <a:rPr lang="en-AU" dirty="0"/>
              <a:t>The request to submit IEEE </a:t>
            </a:r>
            <a:r>
              <a:rPr lang="en-AU" dirty="0" smtClean="0"/>
              <a:t>802.11ac-2013 </a:t>
            </a:r>
            <a:r>
              <a:rPr lang="en-AU" dirty="0"/>
              <a:t>for approval under the PSDO was liaised in </a:t>
            </a:r>
            <a:r>
              <a:rPr lang="en-AU" dirty="0" smtClean="0"/>
              <a:t>July 2014</a:t>
            </a:r>
          </a:p>
          <a:p>
            <a:pPr lvl="1"/>
            <a:r>
              <a:rPr lang="en-US" dirty="0" smtClean="0"/>
              <a:t>60-day</a:t>
            </a:r>
            <a:r>
              <a:rPr lang="en-AU" dirty="0" smtClean="0"/>
              <a:t> pre-ballot closed on 22 Sept 2014 and passed 11/1/4</a:t>
            </a:r>
          </a:p>
          <a:p>
            <a:pPr lvl="2"/>
            <a:r>
              <a:rPr lang="en-AU" dirty="0" smtClean="0"/>
              <a:t>Resolutions of “No” comments from China NB were liaised to SC6 as N16085 in Nov 2014</a:t>
            </a:r>
          </a:p>
          <a:p>
            <a:r>
              <a:rPr lang="en-AU" dirty="0" smtClean="0"/>
              <a:t>FDIS ballot: </a:t>
            </a:r>
            <a:r>
              <a:rPr lang="en-AU" dirty="0">
                <a:solidFill>
                  <a:srgbClr val="00B050"/>
                </a:solidFill>
              </a:rPr>
              <a:t>passed &amp; comment resolutions liaised</a:t>
            </a:r>
            <a:endParaRPr lang="en-AU" dirty="0">
              <a:solidFill>
                <a:schemeClr val="accent2"/>
              </a:solidFill>
            </a:endParaRPr>
          </a:p>
          <a:p>
            <a:pPr lvl="1"/>
            <a:r>
              <a:rPr lang="en-AU" dirty="0"/>
              <a:t>FDIS closed on 11 July 2015 and passed 15/1/0</a:t>
            </a:r>
          </a:p>
          <a:p>
            <a:pPr lvl="2"/>
            <a:r>
              <a:rPr lang="en-AU" dirty="0" smtClean="0"/>
              <a:t>Resolutions of “No” comments from China NB were liaised as 11-15-0958r1 in July 2015</a:t>
            </a:r>
          </a:p>
          <a:p>
            <a:pPr lvl="1"/>
            <a:r>
              <a:rPr lang="en-AU" dirty="0"/>
              <a:t>IEEE 802.11ac-2013 </a:t>
            </a:r>
            <a:r>
              <a:rPr lang="en-GB" dirty="0"/>
              <a:t>has been ratified as </a:t>
            </a:r>
            <a:r>
              <a:rPr lang="en-AU" dirty="0" smtClean="0"/>
              <a:t>8802-11:2012/</a:t>
            </a:r>
            <a:r>
              <a:rPr lang="en-AU" dirty="0" err="1" smtClean="0"/>
              <a:t>Amd</a:t>
            </a:r>
            <a:r>
              <a:rPr lang="en-AU" dirty="0" smtClean="0"/>
              <a:t> 4:2015</a:t>
            </a:r>
            <a:endParaRPr lang="en-AU" dirty="0">
              <a:solidFill>
                <a:srgbClr val="FF0000"/>
              </a:solidFill>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4112833648"/>
              </p:ext>
            </p:extLst>
          </p:nvPr>
        </p:nvGraphicFramePr>
        <p:xfrm>
          <a:off x="0" y="3200400"/>
          <a:ext cx="914400" cy="771525"/>
        </p:xfrm>
        <a:graphic>
          <a:graphicData uri="http://schemas.openxmlformats.org/presentationml/2006/ole">
            <mc:AlternateContent xmlns:mc="http://schemas.openxmlformats.org/markup-compatibility/2006">
              <mc:Choice xmlns:v="urn:schemas-microsoft-com:vml" Requires="v">
                <p:oleObj spid="_x0000_s271483" name="Packager Shell Object" showAsIcon="1" r:id="rId3" imgW="914400" imgH="771480" progId="Package">
                  <p:embed/>
                </p:oleObj>
              </mc:Choice>
              <mc:Fallback>
                <p:oleObj name="Packager Shell Object" showAsIcon="1" r:id="rId3" imgW="914400" imgH="771480" progId="Package">
                  <p:embed/>
                  <p:pic>
                    <p:nvPicPr>
                      <p:cNvPr id="0" name=""/>
                      <p:cNvPicPr/>
                      <p:nvPr/>
                    </p:nvPicPr>
                    <p:blipFill>
                      <a:blip r:embed="rId4"/>
                      <a:stretch>
                        <a:fillRect/>
                      </a:stretch>
                    </p:blipFill>
                    <p:spPr>
                      <a:xfrm>
                        <a:off x="0" y="32004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428762603"/>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smtClean="0"/>
              <a:t>802.11af-2013 </a:t>
            </a:r>
            <a:r>
              <a:rPr lang="en-GB"/>
              <a:t>has been published</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114</a:t>
            </a:fld>
            <a:endParaRPr lang="en-US"/>
          </a:p>
        </p:txBody>
      </p:sp>
      <p:sp>
        <p:nvSpPr>
          <p:cNvPr id="10" name="Content Placeholder 9"/>
          <p:cNvSpPr>
            <a:spLocks noGrp="1"/>
          </p:cNvSpPr>
          <p:nvPr>
            <p:ph idx="1"/>
          </p:nvPr>
        </p:nvSpPr>
        <p:spPr/>
        <p:txBody>
          <a:bodyPr/>
          <a:lstStyle/>
          <a:p>
            <a:r>
              <a:rPr lang="en-US" dirty="0" smtClean="0"/>
              <a:t>60-day</a:t>
            </a:r>
            <a:r>
              <a:rPr lang="en-AU" dirty="0" smtClean="0"/>
              <a:t> </a:t>
            </a:r>
            <a:r>
              <a:rPr lang="en-AU" dirty="0"/>
              <a:t>pre-ballot: </a:t>
            </a:r>
            <a:r>
              <a:rPr lang="en-AU" dirty="0">
                <a:solidFill>
                  <a:srgbClr val="00B050"/>
                </a:solidFill>
              </a:rPr>
              <a:t>passed &amp; comment resolutions </a:t>
            </a:r>
            <a:r>
              <a:rPr lang="en-AU" dirty="0" smtClean="0">
                <a:solidFill>
                  <a:srgbClr val="00B050"/>
                </a:solidFill>
              </a:rPr>
              <a:t>liaised</a:t>
            </a:r>
            <a:endParaRPr lang="en-AU" dirty="0">
              <a:solidFill>
                <a:srgbClr val="00B050"/>
              </a:solidFill>
            </a:endParaRPr>
          </a:p>
          <a:p>
            <a:pPr lvl="1"/>
            <a:r>
              <a:rPr lang="en-AU" dirty="0"/>
              <a:t>The request to submit IEEE </a:t>
            </a:r>
            <a:r>
              <a:rPr lang="en-AU" dirty="0" smtClean="0"/>
              <a:t>802.11af-2013 </a:t>
            </a:r>
            <a:r>
              <a:rPr lang="en-AU" dirty="0"/>
              <a:t>for approval under the PSDO was liaised in July 2014</a:t>
            </a:r>
          </a:p>
          <a:p>
            <a:pPr lvl="1"/>
            <a:r>
              <a:rPr lang="en-AU" dirty="0"/>
              <a:t>The </a:t>
            </a:r>
            <a:r>
              <a:rPr lang="en-US" dirty="0" smtClean="0"/>
              <a:t>60-day</a:t>
            </a:r>
            <a:r>
              <a:rPr lang="en-AU" dirty="0" smtClean="0"/>
              <a:t> pre-ballot </a:t>
            </a:r>
            <a:r>
              <a:rPr lang="en-AU" dirty="0"/>
              <a:t>closed on 22 Sept 2014, and </a:t>
            </a:r>
            <a:r>
              <a:rPr lang="en-AU" dirty="0" smtClean="0"/>
              <a:t>passed 11/1/4</a:t>
            </a:r>
            <a:endParaRPr lang="en-AU" dirty="0"/>
          </a:p>
          <a:p>
            <a:pPr lvl="2"/>
            <a:r>
              <a:rPr lang="en-AU" dirty="0" smtClean="0"/>
              <a:t>Resolutions of “No</a:t>
            </a:r>
            <a:r>
              <a:rPr lang="en-AU" dirty="0"/>
              <a:t>” comments from China NB were liaised to SC6 as </a:t>
            </a:r>
            <a:r>
              <a:rPr lang="en-AU" dirty="0" smtClean="0"/>
              <a:t>N16085 (see previous page)  </a:t>
            </a:r>
            <a:r>
              <a:rPr lang="en-AU" dirty="0"/>
              <a:t>in Nov 2014</a:t>
            </a:r>
          </a:p>
          <a:p>
            <a:r>
              <a:rPr lang="en-AU" dirty="0" smtClean="0"/>
              <a:t>FDIS </a:t>
            </a:r>
            <a:r>
              <a:rPr lang="en-AU" dirty="0"/>
              <a:t>ballot</a:t>
            </a:r>
            <a:r>
              <a:rPr lang="en-AU" dirty="0" smtClean="0"/>
              <a:t>: </a:t>
            </a:r>
            <a:r>
              <a:rPr lang="en-AU" dirty="0">
                <a:solidFill>
                  <a:srgbClr val="00B050"/>
                </a:solidFill>
              </a:rPr>
              <a:t>passed &amp; comment resolutions liaised</a:t>
            </a:r>
            <a:endParaRPr lang="en-AU" dirty="0" smtClean="0">
              <a:solidFill>
                <a:schemeClr val="accent2"/>
              </a:solidFill>
            </a:endParaRPr>
          </a:p>
          <a:p>
            <a:pPr lvl="1"/>
            <a:r>
              <a:rPr lang="en-AU" b="0" dirty="0" smtClean="0"/>
              <a:t>FDIS closed on 11 </a:t>
            </a:r>
            <a:r>
              <a:rPr lang="en-AU" b="0" dirty="0"/>
              <a:t>July </a:t>
            </a:r>
            <a:r>
              <a:rPr lang="en-AU" b="0" dirty="0" smtClean="0"/>
              <a:t>2015 and passed 15/1/0</a:t>
            </a:r>
          </a:p>
          <a:p>
            <a:pPr lvl="2"/>
            <a:r>
              <a:rPr lang="en-AU" dirty="0" smtClean="0"/>
              <a:t>Resolutions of “No</a:t>
            </a:r>
            <a:r>
              <a:rPr lang="en-AU" dirty="0"/>
              <a:t>” comments from China NB were liaised as 11-15-0958r1 in July 2015</a:t>
            </a:r>
          </a:p>
          <a:p>
            <a:pPr lvl="1"/>
            <a:r>
              <a:rPr lang="en-AU" dirty="0"/>
              <a:t>IEEE </a:t>
            </a:r>
            <a:r>
              <a:rPr lang="en-AU" dirty="0" smtClean="0"/>
              <a:t>802.11af-2013 </a:t>
            </a:r>
            <a:r>
              <a:rPr lang="en-GB" dirty="0"/>
              <a:t>has been ratified as </a:t>
            </a:r>
            <a:r>
              <a:rPr lang="en-AU" dirty="0" smtClean="0"/>
              <a:t>8802-11:2012/</a:t>
            </a:r>
            <a:r>
              <a:rPr lang="en-AU" dirty="0" err="1" smtClean="0"/>
              <a:t>Amd</a:t>
            </a:r>
            <a:r>
              <a:rPr lang="en-AU" dirty="0" smtClean="0"/>
              <a:t> 5:2015</a:t>
            </a:r>
            <a:endParaRPr lang="en-AU" dirty="0">
              <a:solidFill>
                <a:srgbClr val="FF0000"/>
              </a:solidFill>
            </a:endParaRPr>
          </a:p>
        </p:txBody>
      </p:sp>
    </p:spTree>
    <p:extLst>
      <p:ext uri="{BB962C8B-B14F-4D97-AF65-F5344CB8AC3E}">
        <p14:creationId xmlns:p14="http://schemas.microsoft.com/office/powerpoint/2010/main" val="3346054735"/>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a:t>
            </a:r>
            <a:r>
              <a:rPr lang="en-AU"/>
              <a:t>802.1AX-2014 </a:t>
            </a:r>
            <a:r>
              <a:rPr lang="en-GB"/>
              <a:t>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115</a:t>
            </a:fld>
            <a:endParaRPr lang="en-US"/>
          </a:p>
        </p:txBody>
      </p:sp>
      <p:sp>
        <p:nvSpPr>
          <p:cNvPr id="10" name="Content Placeholder 9"/>
          <p:cNvSpPr>
            <a:spLocks noGrp="1"/>
          </p:cNvSpPr>
          <p:nvPr>
            <p:ph idx="1"/>
          </p:nvPr>
        </p:nvSpPr>
        <p:spPr/>
        <p:txBody>
          <a:bodyPr/>
          <a:lstStyle/>
          <a:p>
            <a:r>
              <a:rPr lang="en-US" dirty="0" smtClean="0"/>
              <a:t>60-day</a:t>
            </a:r>
            <a:r>
              <a:rPr lang="en-AU" dirty="0" smtClean="0"/>
              <a:t> </a:t>
            </a:r>
            <a:r>
              <a:rPr lang="en-AU" dirty="0"/>
              <a:t>pre-ballot</a:t>
            </a:r>
            <a:r>
              <a:rPr lang="en-AU" dirty="0" smtClean="0"/>
              <a:t>: </a:t>
            </a:r>
            <a:r>
              <a:rPr lang="en-AU" dirty="0">
                <a:solidFill>
                  <a:srgbClr val="00B050"/>
                </a:solidFill>
              </a:rPr>
              <a:t>passed &amp; </a:t>
            </a:r>
            <a:r>
              <a:rPr lang="en-AU" dirty="0" smtClean="0">
                <a:solidFill>
                  <a:srgbClr val="00B050"/>
                </a:solidFill>
              </a:rPr>
              <a:t>no comment </a:t>
            </a:r>
            <a:r>
              <a:rPr lang="en-AU" dirty="0">
                <a:solidFill>
                  <a:srgbClr val="00B050"/>
                </a:solidFill>
              </a:rPr>
              <a:t>responses </a:t>
            </a:r>
            <a:r>
              <a:rPr lang="en-AU" dirty="0" smtClean="0">
                <a:solidFill>
                  <a:srgbClr val="00B050"/>
                </a:solidFill>
              </a:rPr>
              <a:t>required</a:t>
            </a:r>
            <a:endParaRPr lang="en-AU" dirty="0">
              <a:solidFill>
                <a:srgbClr val="00B050"/>
              </a:solidFill>
            </a:endParaRPr>
          </a:p>
          <a:p>
            <a:pPr lvl="1"/>
            <a:r>
              <a:rPr lang="en-AU" dirty="0" smtClean="0"/>
              <a:t>IEEE 802.1AX-2014 was liaised (N16142) to SC6 on 30 March 2015 for ratification under the PSDO process</a:t>
            </a:r>
          </a:p>
          <a:p>
            <a:pPr lvl="1"/>
            <a:r>
              <a:rPr lang="en-AU" dirty="0"/>
              <a:t>The 60-day pre-ballot ballot </a:t>
            </a:r>
            <a:r>
              <a:rPr lang="en-AU" dirty="0" smtClean="0"/>
              <a:t>closed </a:t>
            </a:r>
            <a:r>
              <a:rPr lang="en-AU" dirty="0"/>
              <a:t>on </a:t>
            </a:r>
            <a:r>
              <a:rPr lang="en-AU" dirty="0" smtClean="0"/>
              <a:t>30 May 2015</a:t>
            </a:r>
          </a:p>
          <a:p>
            <a:pPr lvl="1"/>
            <a:r>
              <a:rPr lang="en-AU" dirty="0" smtClean="0"/>
              <a:t>It passed with 100% approval and no comments</a:t>
            </a:r>
            <a:endParaRPr lang="en-AU" dirty="0"/>
          </a:p>
          <a:p>
            <a:r>
              <a:rPr lang="en-AU" dirty="0" smtClean="0"/>
              <a:t>FDIS ballot: </a:t>
            </a:r>
            <a:r>
              <a:rPr lang="en-AU" dirty="0">
                <a:solidFill>
                  <a:srgbClr val="00B050"/>
                </a:solidFill>
              </a:rPr>
              <a:t>passed &amp; no comment responses required</a:t>
            </a:r>
            <a:endParaRPr lang="en-AU" dirty="0">
              <a:solidFill>
                <a:schemeClr val="accent6"/>
              </a:solidFill>
            </a:endParaRPr>
          </a:p>
          <a:p>
            <a:pPr lvl="1"/>
            <a:r>
              <a:rPr lang="en-AU" dirty="0"/>
              <a:t>FDIS ballot </a:t>
            </a:r>
            <a:r>
              <a:rPr lang="en-AU" dirty="0" smtClean="0"/>
              <a:t>closed on 20 Nov 2015</a:t>
            </a:r>
          </a:p>
          <a:p>
            <a:pPr lvl="1"/>
            <a:r>
              <a:rPr lang="en-AU" dirty="0"/>
              <a:t>It passed with 100% approval and no </a:t>
            </a:r>
            <a:r>
              <a:rPr lang="en-AU" dirty="0" smtClean="0"/>
              <a:t>comments</a:t>
            </a:r>
          </a:p>
          <a:p>
            <a:pPr lvl="1"/>
            <a:r>
              <a:rPr lang="en-AU" dirty="0" smtClean="0"/>
              <a:t>It will be known as 8802-1AX:2015</a:t>
            </a:r>
            <a:endParaRPr lang="en-AU" dirty="0"/>
          </a:p>
        </p:txBody>
      </p:sp>
    </p:spTree>
    <p:extLst>
      <p:ext uri="{BB962C8B-B14F-4D97-AF65-F5344CB8AC3E}">
        <p14:creationId xmlns:p14="http://schemas.microsoft.com/office/powerpoint/2010/main" val="2309488072"/>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a:t>
            </a:r>
            <a:r>
              <a:rPr lang="en-GB" dirty="0" smtClean="0"/>
              <a:t>-2014 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116</a:t>
            </a:fld>
            <a:endParaRPr lang="en-US"/>
          </a:p>
        </p:txBody>
      </p:sp>
      <p:sp>
        <p:nvSpPr>
          <p:cNvPr id="10" name="Content Placeholder 9"/>
          <p:cNvSpPr>
            <a:spLocks noGrp="1"/>
          </p:cNvSpPr>
          <p:nvPr>
            <p:ph idx="1"/>
          </p:nvPr>
        </p:nvSpPr>
        <p:spPr>
          <a:xfrm>
            <a:off x="685800" y="1905000"/>
            <a:ext cx="7772400" cy="4114800"/>
          </a:xfrm>
        </p:spPr>
        <p:txBody>
          <a:bodyPr/>
          <a:lstStyle/>
          <a:p>
            <a:r>
              <a:rPr lang="en-US" dirty="0" smtClean="0"/>
              <a:t>60-day</a:t>
            </a:r>
            <a:r>
              <a:rPr lang="en-AU" dirty="0" smtClean="0"/>
              <a:t> </a:t>
            </a:r>
            <a:r>
              <a:rPr lang="en-AU" dirty="0"/>
              <a:t>pre-ballot</a:t>
            </a:r>
            <a:r>
              <a:rPr lang="en-AU" dirty="0" smtClean="0"/>
              <a:t>: </a:t>
            </a:r>
            <a:r>
              <a:rPr lang="en-AU" dirty="0">
                <a:solidFill>
                  <a:srgbClr val="00B050"/>
                </a:solidFill>
              </a:rPr>
              <a:t>p</a:t>
            </a:r>
            <a:r>
              <a:rPr lang="en-AU" dirty="0" smtClean="0">
                <a:solidFill>
                  <a:srgbClr val="00B050"/>
                </a:solidFill>
              </a:rPr>
              <a:t>assed &amp; comment responses liaised</a:t>
            </a:r>
          </a:p>
          <a:p>
            <a:pPr lvl="1"/>
            <a:r>
              <a:rPr lang="en-AU" dirty="0" smtClean="0"/>
              <a:t>The submission of IEEE 802-2014 under the PSDO was approved by</a:t>
            </a:r>
            <a:r>
              <a:rPr lang="en-AU" dirty="0" smtClean="0">
                <a:solidFill>
                  <a:srgbClr val="FF0000"/>
                </a:solidFill>
              </a:rPr>
              <a:t> </a:t>
            </a:r>
            <a:r>
              <a:rPr lang="en-AU" dirty="0" smtClean="0"/>
              <a:t>802 EC in July 2014, and the </a:t>
            </a:r>
            <a:r>
              <a:rPr lang="en-US" dirty="0" smtClean="0"/>
              <a:t>60-day</a:t>
            </a:r>
            <a:r>
              <a:rPr lang="en-AU" dirty="0" smtClean="0"/>
              <a:t> pre-ballot passed on 26 Oct 014</a:t>
            </a:r>
          </a:p>
          <a:p>
            <a:pPr lvl="1"/>
            <a:r>
              <a:rPr lang="en-AU" dirty="0" smtClean="0"/>
              <a:t>Comment </a:t>
            </a:r>
            <a:r>
              <a:rPr lang="en-AU" dirty="0"/>
              <a:t>responses </a:t>
            </a:r>
            <a:r>
              <a:rPr lang="en-AU" dirty="0" smtClean="0"/>
              <a:t>approved </a:t>
            </a:r>
            <a:r>
              <a:rPr lang="en-AU" dirty="0"/>
              <a:t>by 802 EC </a:t>
            </a:r>
            <a:r>
              <a:rPr lang="en-AU" dirty="0" smtClean="0"/>
              <a:t>on </a:t>
            </a:r>
            <a:r>
              <a:rPr lang="en-AU" dirty="0"/>
              <a:t>16 Feb </a:t>
            </a:r>
            <a:r>
              <a:rPr lang="en-AU" dirty="0" smtClean="0"/>
              <a:t>2015</a:t>
            </a:r>
          </a:p>
          <a:p>
            <a:pPr lvl="2"/>
            <a:r>
              <a:rPr lang="en-AU" dirty="0" smtClean="0"/>
              <a:t>See N6133</a:t>
            </a:r>
          </a:p>
          <a:p>
            <a:r>
              <a:rPr lang="en-AU" dirty="0" smtClean="0"/>
              <a:t>FDIS ballot: </a:t>
            </a:r>
            <a:r>
              <a:rPr lang="en-AU" dirty="0" smtClean="0">
                <a:solidFill>
                  <a:srgbClr val="00B050"/>
                </a:solidFill>
              </a:rPr>
              <a:t>passed and response liaised in Jan 16</a:t>
            </a:r>
            <a:r>
              <a:rPr lang="en-AU" dirty="0" smtClean="0">
                <a:solidFill>
                  <a:schemeClr val="accent2"/>
                </a:solidFill>
              </a:rPr>
              <a:t> </a:t>
            </a:r>
          </a:p>
          <a:p>
            <a:pPr lvl="1"/>
            <a:r>
              <a:rPr lang="en-AU" dirty="0"/>
              <a:t>FDIS ballot </a:t>
            </a:r>
            <a:r>
              <a:rPr lang="en-AU" dirty="0" smtClean="0"/>
              <a:t>passed 2 Nov 2015</a:t>
            </a:r>
          </a:p>
          <a:p>
            <a:pPr lvl="2"/>
            <a:r>
              <a:rPr lang="en-AU" dirty="0" smtClean="0"/>
              <a:t>Passed 14/1/19, with negative comment from China NB</a:t>
            </a:r>
            <a:endParaRPr lang="en-AU" dirty="0"/>
          </a:p>
          <a:p>
            <a:pPr lvl="1"/>
            <a:r>
              <a:rPr lang="en-AU" dirty="0" smtClean="0"/>
              <a:t>A response was discussed in Nov 2015 but it was decided that the 802.1 WG would take responsibility for sending</a:t>
            </a:r>
          </a:p>
          <a:p>
            <a:pPr lvl="2"/>
            <a:r>
              <a:rPr lang="en-AU" dirty="0" smtClean="0"/>
              <a:t>Sent in Jan 2016</a:t>
            </a:r>
          </a:p>
          <a:p>
            <a:pPr lvl="1"/>
            <a:r>
              <a:rPr lang="en-AU" dirty="0"/>
              <a:t>T</a:t>
            </a:r>
            <a:r>
              <a:rPr lang="en-AU" dirty="0" smtClean="0"/>
              <a:t>he final standard will be known as </a:t>
            </a:r>
            <a:r>
              <a:rPr lang="en-AU" dirty="0" smtClean="0">
                <a:hlinkClick r:id="rId2"/>
              </a:rPr>
              <a:t>ISO/IEC/IEEE 8802-A:2015</a:t>
            </a:r>
            <a:endParaRPr lang="en-AU" dirty="0"/>
          </a:p>
          <a:p>
            <a:endParaRPr lang="en-AU" dirty="0" smtClean="0">
              <a:solidFill>
                <a:schemeClr val="accent2"/>
              </a:solidFill>
            </a:endParaRPr>
          </a:p>
        </p:txBody>
      </p:sp>
    </p:spTree>
    <p:extLst>
      <p:ext uri="{BB962C8B-B14F-4D97-AF65-F5344CB8AC3E}">
        <p14:creationId xmlns:p14="http://schemas.microsoft.com/office/powerpoint/2010/main" val="276718352"/>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7924800" cy="1066800"/>
          </a:xfrm>
        </p:spPr>
        <p:txBody>
          <a:bodyPr/>
          <a:lstStyle/>
          <a:p>
            <a:r>
              <a:rPr lang="en-AU" dirty="0" smtClean="0"/>
              <a:t>IEEE 802.</a:t>
            </a:r>
            <a:r>
              <a:rPr lang="en-GB" dirty="0"/>
              <a:t>1Xbx-2014 </a:t>
            </a:r>
            <a:r>
              <a:rPr lang="en-GB" dirty="0" smtClean="0"/>
              <a:t>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117</a:t>
            </a:fld>
            <a:endParaRPr lang="en-US"/>
          </a:p>
        </p:txBody>
      </p:sp>
      <p:sp>
        <p:nvSpPr>
          <p:cNvPr id="10" name="Content Placeholder 9"/>
          <p:cNvSpPr>
            <a:spLocks noGrp="1"/>
          </p:cNvSpPr>
          <p:nvPr>
            <p:ph idx="1"/>
          </p:nvPr>
        </p:nvSpPr>
        <p:spPr>
          <a:xfrm>
            <a:off x="685800" y="1524000"/>
            <a:ext cx="7772400" cy="4114800"/>
          </a:xfrm>
        </p:spPr>
        <p:txBody>
          <a:bodyPr/>
          <a:lstStyle/>
          <a:p>
            <a:r>
              <a:rPr lang="en-AU" dirty="0" smtClean="0"/>
              <a:t>Drafts </a:t>
            </a:r>
            <a:r>
              <a:rPr lang="en-GB" dirty="0"/>
              <a:t>sent to </a:t>
            </a:r>
            <a:r>
              <a:rPr lang="en-GB" dirty="0" smtClean="0"/>
              <a:t>SC6</a:t>
            </a:r>
            <a:r>
              <a:rPr lang="en-AU" dirty="0" smtClean="0"/>
              <a:t>: </a:t>
            </a:r>
            <a:r>
              <a:rPr lang="en-AU" dirty="0" smtClean="0">
                <a:solidFill>
                  <a:srgbClr val="00B050"/>
                </a:solidFill>
              </a:rPr>
              <a:t>sent</a:t>
            </a:r>
          </a:p>
          <a:p>
            <a:pPr lvl="1" eaLnBrk="1" fontAlgn="t" hangingPunct="1"/>
            <a:r>
              <a:rPr lang="en-GB" dirty="0" smtClean="0"/>
              <a:t>D1.0, D1.2 (May 14), with s</a:t>
            </a:r>
            <a:r>
              <a:rPr lang="en-AU" dirty="0" err="1" smtClean="0"/>
              <a:t>ubmission</a:t>
            </a:r>
            <a:r>
              <a:rPr lang="en-AU" dirty="0" smtClean="0"/>
              <a:t> to </a:t>
            </a:r>
            <a:r>
              <a:rPr lang="en-AU" dirty="0"/>
              <a:t>PSDO approved </a:t>
            </a:r>
            <a:r>
              <a:rPr lang="en-AU" dirty="0" smtClean="0"/>
              <a:t>in </a:t>
            </a:r>
            <a:r>
              <a:rPr lang="en-AU" dirty="0"/>
              <a:t>July </a:t>
            </a:r>
            <a:r>
              <a:rPr lang="en-AU" dirty="0" smtClean="0"/>
              <a:t>2014</a:t>
            </a:r>
            <a:endParaRPr lang="en-AU" b="0" dirty="0"/>
          </a:p>
          <a:p>
            <a:r>
              <a:rPr lang="en-US" dirty="0" smtClean="0"/>
              <a:t>60-day</a:t>
            </a:r>
            <a:r>
              <a:rPr lang="en-AU" dirty="0" smtClean="0"/>
              <a:t> </a:t>
            </a:r>
            <a:r>
              <a:rPr lang="en-AU" dirty="0"/>
              <a:t>pre-ballot</a:t>
            </a:r>
            <a:r>
              <a:rPr lang="en-AU" dirty="0" smtClean="0"/>
              <a:t>: </a:t>
            </a:r>
            <a:r>
              <a:rPr lang="en-AU" dirty="0">
                <a:solidFill>
                  <a:srgbClr val="00B050"/>
                </a:solidFill>
              </a:rPr>
              <a:t>passed &amp; comment responses liaised</a:t>
            </a:r>
          </a:p>
          <a:p>
            <a:pPr lvl="1"/>
            <a:r>
              <a:rPr lang="en-AU" dirty="0" smtClean="0"/>
              <a:t>Passed on 19 Mar 2015 with a China NB comment</a:t>
            </a:r>
            <a:endParaRPr lang="en-AU" dirty="0"/>
          </a:p>
          <a:p>
            <a:pPr lvl="2"/>
            <a:r>
              <a:rPr lang="en-AU" dirty="0"/>
              <a:t>Passed </a:t>
            </a:r>
            <a:r>
              <a:rPr lang="en-AU" dirty="0" smtClean="0"/>
              <a:t>9/1/9 </a:t>
            </a:r>
            <a:r>
              <a:rPr lang="en-AU" dirty="0"/>
              <a:t>on need for an ISO </a:t>
            </a:r>
            <a:r>
              <a:rPr lang="en-AU" dirty="0" smtClean="0"/>
              <a:t>standard </a:t>
            </a:r>
            <a:r>
              <a:rPr lang="en-AU" dirty="0"/>
              <a:t>– China NB voted </a:t>
            </a:r>
            <a:r>
              <a:rPr lang="en-AU" dirty="0" smtClean="0"/>
              <a:t>no</a:t>
            </a:r>
            <a:endParaRPr lang="en-AU" dirty="0"/>
          </a:p>
          <a:p>
            <a:pPr lvl="2"/>
            <a:r>
              <a:rPr lang="en-AU" dirty="0"/>
              <a:t>Passed </a:t>
            </a:r>
            <a:r>
              <a:rPr lang="en-AU" dirty="0" smtClean="0"/>
              <a:t>8/1/10 </a:t>
            </a:r>
            <a:r>
              <a:rPr lang="en-AU" dirty="0"/>
              <a:t>on submission to FDIS – China NB voted </a:t>
            </a:r>
            <a:r>
              <a:rPr lang="en-AU" dirty="0" smtClean="0"/>
              <a:t>no</a:t>
            </a:r>
          </a:p>
          <a:p>
            <a:pPr lvl="1"/>
            <a:r>
              <a:rPr lang="en-AU" dirty="0" smtClean="0"/>
              <a:t>802.1 WG responded to comments in June 2015 (see N16255)</a:t>
            </a:r>
            <a:endParaRPr lang="en-AU" dirty="0"/>
          </a:p>
          <a:p>
            <a:r>
              <a:rPr lang="en-AU" dirty="0" smtClean="0"/>
              <a:t>FDIS </a:t>
            </a:r>
            <a:r>
              <a:rPr lang="en-AU" dirty="0"/>
              <a:t>ballot</a:t>
            </a:r>
            <a:r>
              <a:rPr lang="en-AU" dirty="0" smtClean="0"/>
              <a:t>: </a:t>
            </a:r>
            <a:r>
              <a:rPr lang="en-AU" dirty="0" smtClean="0">
                <a:solidFill>
                  <a:srgbClr val="00B050"/>
                </a:solidFill>
              </a:rPr>
              <a:t>passed </a:t>
            </a:r>
            <a:r>
              <a:rPr lang="en-AU" dirty="0">
                <a:solidFill>
                  <a:srgbClr val="00B050"/>
                </a:solidFill>
              </a:rPr>
              <a:t>&amp; comment responses liaised</a:t>
            </a:r>
            <a:endParaRPr lang="en-AU" dirty="0" smtClean="0">
              <a:solidFill>
                <a:srgbClr val="00B050"/>
              </a:solidFill>
            </a:endParaRPr>
          </a:p>
          <a:p>
            <a:pPr lvl="1"/>
            <a:r>
              <a:rPr lang="en-AU" dirty="0" smtClean="0"/>
              <a:t>Passed on 24 Dec 2015 with </a:t>
            </a:r>
            <a:r>
              <a:rPr lang="en-AU" dirty="0"/>
              <a:t>a China </a:t>
            </a:r>
            <a:r>
              <a:rPr lang="en-AU" dirty="0" smtClean="0"/>
              <a:t>comment</a:t>
            </a:r>
          </a:p>
          <a:p>
            <a:pPr lvl="2"/>
            <a:r>
              <a:rPr lang="en-AU" dirty="0" smtClean="0"/>
              <a:t>Passed 15/1/18 – China NB voted no, with comments (see 6N16364)</a:t>
            </a:r>
          </a:p>
          <a:p>
            <a:pPr lvl="1"/>
            <a:r>
              <a:rPr lang="en-AU" dirty="0"/>
              <a:t>802.1 WG responded to the comment </a:t>
            </a:r>
            <a:r>
              <a:rPr lang="en-AU" dirty="0" smtClean="0"/>
              <a:t>on 21 Apr 2016 (see N16424)</a:t>
            </a:r>
          </a:p>
          <a:p>
            <a:pPr lvl="1"/>
            <a:r>
              <a:rPr lang="en-AU" dirty="0" smtClean="0"/>
              <a:t>The standard </a:t>
            </a:r>
            <a:r>
              <a:rPr lang="en-AU" dirty="0"/>
              <a:t>will be known </a:t>
            </a:r>
            <a:r>
              <a:rPr lang="en-AU" dirty="0" smtClean="0"/>
              <a:t>as ISO/IEC/IEEE 8802-1X:2014/Amd1</a:t>
            </a:r>
          </a:p>
          <a:p>
            <a:pPr lvl="2"/>
            <a:r>
              <a:rPr lang="en-AU" dirty="0" smtClean="0"/>
              <a:t>It has been published as of June 2016</a:t>
            </a:r>
            <a:endParaRPr lang="en-AU" dirty="0"/>
          </a:p>
        </p:txBody>
      </p:sp>
      <p:graphicFrame>
        <p:nvGraphicFramePr>
          <p:cNvPr id="2" name="Object 1"/>
          <p:cNvGraphicFramePr>
            <a:graphicFrameLocks noChangeAspect="1"/>
          </p:cNvGraphicFramePr>
          <p:nvPr>
            <p:extLst>
              <p:ext uri="{D42A27DB-BD31-4B8C-83A1-F6EECF244321}">
                <p14:modId xmlns:p14="http://schemas.microsoft.com/office/powerpoint/2010/main" val="2054529409"/>
              </p:ext>
            </p:extLst>
          </p:nvPr>
        </p:nvGraphicFramePr>
        <p:xfrm>
          <a:off x="7391400" y="4105275"/>
          <a:ext cx="914400" cy="771525"/>
        </p:xfrm>
        <a:graphic>
          <a:graphicData uri="http://schemas.openxmlformats.org/presentationml/2006/ole">
            <mc:AlternateContent xmlns:mc="http://schemas.openxmlformats.org/markup-compatibility/2006">
              <mc:Choice xmlns:v="urn:schemas-microsoft-com:vml" Requires="v">
                <p:oleObj spid="_x0000_s238507" name="Acrobat Document" showAsIcon="1" r:id="rId3" imgW="914400" imgH="771480" progId="AcroExch.Document.11">
                  <p:embed/>
                </p:oleObj>
              </mc:Choice>
              <mc:Fallback>
                <p:oleObj name="Acrobat Document" showAsIcon="1" r:id="rId3" imgW="914400" imgH="771480" progId="AcroExch.Document.11">
                  <p:embed/>
                  <p:pic>
                    <p:nvPicPr>
                      <p:cNvPr id="0" name=""/>
                      <p:cNvPicPr/>
                      <p:nvPr/>
                    </p:nvPicPr>
                    <p:blipFill>
                      <a:blip r:embed="rId4"/>
                      <a:stretch>
                        <a:fillRect/>
                      </a:stretch>
                    </p:blipFill>
                    <p:spPr>
                      <a:xfrm>
                        <a:off x="7391400" y="4105275"/>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911587170"/>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7848600" cy="1066800"/>
          </a:xfrm>
        </p:spPr>
        <p:txBody>
          <a:bodyPr/>
          <a:lstStyle/>
          <a:p>
            <a:pPr eaLnBrk="1" fontAlgn="auto" hangingPunct="1">
              <a:spcBef>
                <a:spcPts val="0"/>
              </a:spcBef>
              <a:spcAft>
                <a:spcPts val="0"/>
              </a:spcAft>
              <a:defRPr/>
            </a:pPr>
            <a:r>
              <a:rPr lang="en-AU" dirty="0"/>
              <a:t>IEEE 802.</a:t>
            </a:r>
            <a:r>
              <a:rPr lang="en-GB" dirty="0" smtClean="0"/>
              <a:t>1Q-Rev-2014 </a:t>
            </a:r>
            <a:r>
              <a:rPr lang="en-GB" dirty="0"/>
              <a:t>has been </a:t>
            </a:r>
            <a:r>
              <a:rPr lang="en-GB" dirty="0" smtClean="0"/>
              <a:t>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118</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lvl="1" eaLnBrk="1" fontAlgn="t" hangingPunct="1"/>
            <a:r>
              <a:rPr lang="en-GB" dirty="0" smtClean="0"/>
              <a:t>D2.0 (Jan </a:t>
            </a:r>
            <a:r>
              <a:rPr lang="en-GB" dirty="0"/>
              <a:t>14)</a:t>
            </a:r>
          </a:p>
          <a:p>
            <a:r>
              <a:rPr lang="en-US" dirty="0" smtClean="0"/>
              <a:t>60-day</a:t>
            </a:r>
            <a:r>
              <a:rPr lang="en-AU" dirty="0" smtClean="0"/>
              <a:t> </a:t>
            </a:r>
            <a:r>
              <a:rPr lang="en-AU" dirty="0"/>
              <a:t>pre-ballot: </a:t>
            </a:r>
            <a:r>
              <a:rPr lang="en-AU" dirty="0">
                <a:solidFill>
                  <a:srgbClr val="00B050"/>
                </a:solidFill>
              </a:rPr>
              <a:t>passed &amp; comment responses liaised</a:t>
            </a:r>
            <a:endParaRPr lang="en-AU" dirty="0">
              <a:solidFill>
                <a:schemeClr val="accent2"/>
              </a:solidFill>
            </a:endParaRPr>
          </a:p>
          <a:p>
            <a:pPr lvl="1"/>
            <a:r>
              <a:rPr lang="en-AU" dirty="0" smtClean="0"/>
              <a:t>Passed on 23 </a:t>
            </a:r>
            <a:r>
              <a:rPr lang="en-AU" dirty="0"/>
              <a:t>Mar </a:t>
            </a:r>
            <a:r>
              <a:rPr lang="en-AU" dirty="0" smtClean="0"/>
              <a:t>2015 </a:t>
            </a:r>
            <a:r>
              <a:rPr lang="en-AU" dirty="0"/>
              <a:t>with a China NB </a:t>
            </a:r>
            <a:r>
              <a:rPr lang="en-AU" dirty="0" smtClean="0"/>
              <a:t>comment</a:t>
            </a:r>
            <a:endParaRPr lang="en-AU" dirty="0"/>
          </a:p>
          <a:p>
            <a:pPr lvl="2"/>
            <a:r>
              <a:rPr lang="en-AU" dirty="0" smtClean="0"/>
              <a:t>Passed </a:t>
            </a:r>
            <a:r>
              <a:rPr lang="en-AU" dirty="0"/>
              <a:t>11/1/16 – China NB voted no (see N16135)</a:t>
            </a:r>
          </a:p>
          <a:p>
            <a:pPr lvl="1"/>
            <a:r>
              <a:rPr lang="en-AU" dirty="0"/>
              <a:t>802.1 WG responded to comments in June </a:t>
            </a:r>
            <a:r>
              <a:rPr lang="en-AU" dirty="0" smtClean="0"/>
              <a:t>2015 (see N16255)</a:t>
            </a:r>
            <a:endParaRPr lang="en-AU" dirty="0"/>
          </a:p>
          <a:p>
            <a:r>
              <a:rPr lang="en-AU" dirty="0" smtClean="0"/>
              <a:t>FDIS </a:t>
            </a:r>
            <a:r>
              <a:rPr lang="en-AU" dirty="0"/>
              <a:t>ballot</a:t>
            </a:r>
            <a:r>
              <a:rPr lang="en-AU" dirty="0" smtClean="0"/>
              <a:t>: </a:t>
            </a:r>
            <a:r>
              <a:rPr lang="en-AU" dirty="0">
                <a:solidFill>
                  <a:srgbClr val="00B050"/>
                </a:solidFill>
              </a:rPr>
              <a:t>passed &amp; comment responses </a:t>
            </a:r>
            <a:r>
              <a:rPr lang="en-AU" dirty="0" smtClean="0">
                <a:solidFill>
                  <a:srgbClr val="00B050"/>
                </a:solidFill>
              </a:rPr>
              <a:t>liaised</a:t>
            </a:r>
            <a:endParaRPr lang="en-AU" dirty="0">
              <a:solidFill>
                <a:srgbClr val="00B050"/>
              </a:solidFill>
            </a:endParaRPr>
          </a:p>
          <a:p>
            <a:pPr lvl="1"/>
            <a:r>
              <a:rPr lang="en-AU" dirty="0"/>
              <a:t>P</a:t>
            </a:r>
            <a:r>
              <a:rPr lang="en-AU" dirty="0" smtClean="0"/>
              <a:t>assed on 28 </a:t>
            </a:r>
            <a:r>
              <a:rPr lang="en-AU" dirty="0"/>
              <a:t>Jan </a:t>
            </a:r>
            <a:r>
              <a:rPr lang="en-AU" dirty="0" smtClean="0"/>
              <a:t>2016 with China NB comments</a:t>
            </a:r>
          </a:p>
          <a:p>
            <a:pPr lvl="2"/>
            <a:r>
              <a:rPr lang="en-AU" dirty="0" smtClean="0"/>
              <a:t>Passed 15/1/20 - </a:t>
            </a:r>
            <a:r>
              <a:rPr lang="en-AU" dirty="0"/>
              <a:t>China NB voted </a:t>
            </a:r>
            <a:r>
              <a:rPr lang="en-AU" dirty="0" smtClean="0"/>
              <a:t>no and commented (see N16377)</a:t>
            </a:r>
          </a:p>
          <a:p>
            <a:pPr lvl="1"/>
            <a:r>
              <a:rPr lang="en-AU" dirty="0"/>
              <a:t>802.1 WG responded to the comment </a:t>
            </a:r>
            <a:r>
              <a:rPr lang="en-AU" dirty="0" smtClean="0"/>
              <a:t>on 21 Apr 2016 (see N16425)</a:t>
            </a:r>
          </a:p>
          <a:p>
            <a:pPr lvl="1"/>
            <a:r>
              <a:rPr lang="en-AU" dirty="0" smtClean="0"/>
              <a:t>The </a:t>
            </a:r>
            <a:r>
              <a:rPr lang="en-AU" dirty="0"/>
              <a:t>standard will be known as ISO/IEC/IEEE </a:t>
            </a:r>
            <a:r>
              <a:rPr lang="en-AU" dirty="0" smtClean="0"/>
              <a:t>8802-1Q:2015</a:t>
            </a:r>
          </a:p>
          <a:p>
            <a:pPr lvl="2"/>
            <a:r>
              <a:rPr lang="en-AU" dirty="0"/>
              <a:t>It has been published as of June 2016</a:t>
            </a:r>
          </a:p>
          <a:p>
            <a:pPr lvl="1"/>
            <a:endParaRPr lang="en-AU" dirty="0" smtClean="0"/>
          </a:p>
          <a:p>
            <a:endParaRPr lang="en-AU" dirty="0">
              <a:solidFill>
                <a:srgbClr val="FF0000"/>
              </a:solidFill>
            </a:endParaRPr>
          </a:p>
        </p:txBody>
      </p:sp>
    </p:spTree>
    <p:extLst>
      <p:ext uri="{BB962C8B-B14F-4D97-AF65-F5344CB8AC3E}">
        <p14:creationId xmlns:p14="http://schemas.microsoft.com/office/powerpoint/2010/main" val="2641530172"/>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802-3-2015 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119</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lvl="1"/>
            <a:r>
              <a:rPr lang="en-AU" dirty="0" smtClean="0"/>
              <a:t>Liaised </a:t>
            </a:r>
            <a:r>
              <a:rPr lang="en-AU" dirty="0"/>
              <a:t>to SC6 in </a:t>
            </a:r>
            <a:r>
              <a:rPr lang="en-AU" dirty="0" smtClean="0"/>
              <a:t>Apr 2015</a:t>
            </a:r>
          </a:p>
          <a:p>
            <a:r>
              <a:rPr lang="en-US" dirty="0" smtClean="0"/>
              <a:t>60-day</a:t>
            </a:r>
            <a:r>
              <a:rPr lang="en-AU" dirty="0" smtClean="0"/>
              <a:t> </a:t>
            </a:r>
            <a:r>
              <a:rPr lang="en-AU" dirty="0"/>
              <a:t>pre-ballot</a:t>
            </a:r>
            <a:r>
              <a:rPr lang="en-AU" dirty="0" smtClean="0"/>
              <a:t>: </a:t>
            </a:r>
            <a:r>
              <a:rPr lang="en-AU" dirty="0">
                <a:solidFill>
                  <a:srgbClr val="00B050"/>
                </a:solidFill>
              </a:rPr>
              <a:t>passed </a:t>
            </a:r>
            <a:r>
              <a:rPr lang="en-AU" dirty="0" smtClean="0">
                <a:solidFill>
                  <a:srgbClr val="00B050"/>
                </a:solidFill>
              </a:rPr>
              <a:t>&amp; responses liaised</a:t>
            </a:r>
            <a:endParaRPr lang="en-AU" dirty="0">
              <a:solidFill>
                <a:schemeClr val="accent6"/>
              </a:solidFill>
            </a:endParaRPr>
          </a:p>
          <a:p>
            <a:pPr lvl="1"/>
            <a:r>
              <a:rPr lang="en-AU" dirty="0" smtClean="0"/>
              <a:t>Passed, with </a:t>
            </a:r>
            <a:r>
              <a:rPr lang="en-AU" dirty="0"/>
              <a:t>two </a:t>
            </a:r>
            <a:r>
              <a:rPr lang="en-AU" dirty="0" smtClean="0"/>
              <a:t>comments from </a:t>
            </a:r>
            <a:r>
              <a:rPr lang="en-AU" dirty="0"/>
              <a:t>China NB </a:t>
            </a:r>
            <a:r>
              <a:rPr lang="en-AU" dirty="0" smtClean="0"/>
              <a:t>(N16448)</a:t>
            </a:r>
            <a:endParaRPr lang="en-AU" dirty="0"/>
          </a:p>
          <a:p>
            <a:pPr lvl="2"/>
            <a:r>
              <a:rPr lang="en-AU" dirty="0" smtClean="0"/>
              <a:t>8/1/9 </a:t>
            </a:r>
            <a:r>
              <a:rPr lang="en-AU" dirty="0"/>
              <a:t>on need for ISO </a:t>
            </a:r>
            <a:r>
              <a:rPr lang="en-AU" dirty="0" smtClean="0"/>
              <a:t>standard</a:t>
            </a:r>
            <a:endParaRPr lang="en-AU" dirty="0"/>
          </a:p>
          <a:p>
            <a:pPr lvl="2"/>
            <a:r>
              <a:rPr lang="en-AU" dirty="0" smtClean="0"/>
              <a:t>8/1/9 </a:t>
            </a:r>
            <a:r>
              <a:rPr lang="en-AU" dirty="0"/>
              <a:t>on support for submission to </a:t>
            </a:r>
            <a:r>
              <a:rPr lang="en-AU" dirty="0" smtClean="0"/>
              <a:t>FDIS</a:t>
            </a:r>
            <a:endParaRPr lang="en-AU" dirty="0" smtClean="0">
              <a:solidFill>
                <a:srgbClr val="FF0000"/>
              </a:solidFill>
            </a:endParaRPr>
          </a:p>
          <a:p>
            <a:pPr lvl="1"/>
            <a:r>
              <a:rPr lang="en-AU" dirty="0" smtClean="0"/>
              <a:t>Responses were </a:t>
            </a:r>
            <a:r>
              <a:rPr lang="en-AU" dirty="0"/>
              <a:t>liaised </a:t>
            </a:r>
            <a:r>
              <a:rPr lang="en-AU" dirty="0" smtClean="0"/>
              <a:t>in Jul 2016 (see N16458)</a:t>
            </a:r>
          </a:p>
          <a:p>
            <a:r>
              <a:rPr lang="en-AU" dirty="0" smtClean="0"/>
              <a:t>FDIS ballot: </a:t>
            </a:r>
            <a:r>
              <a:rPr lang="en-AU" dirty="0" smtClean="0">
                <a:solidFill>
                  <a:srgbClr val="00B050"/>
                </a:solidFill>
              </a:rPr>
              <a:t>passed, responses sent and published</a:t>
            </a:r>
          </a:p>
          <a:p>
            <a:pPr lvl="1"/>
            <a:r>
              <a:rPr lang="en-AU" dirty="0" smtClean="0"/>
              <a:t>Passed by</a:t>
            </a:r>
            <a:r>
              <a:rPr lang="en-AU" b="0" dirty="0" smtClean="0"/>
              <a:t>16/1/20, with two comments from China NB (N16570)</a:t>
            </a:r>
          </a:p>
          <a:p>
            <a:pPr lvl="1"/>
            <a:r>
              <a:rPr lang="en-AU" dirty="0" smtClean="0"/>
              <a:t>Response was sent in March 2017 (N16591)</a:t>
            </a:r>
          </a:p>
          <a:p>
            <a:pPr lvl="1"/>
            <a:r>
              <a:rPr lang="en-AU" b="0" dirty="0" smtClean="0"/>
              <a:t>It has been published as of April 2017 </a:t>
            </a:r>
            <a:r>
              <a:rPr lang="en-AU" dirty="0"/>
              <a:t>as </a:t>
            </a:r>
            <a:r>
              <a:rPr lang="en-AU" dirty="0">
                <a:solidFill>
                  <a:srgbClr val="FF0000"/>
                </a:solidFill>
              </a:rPr>
              <a:t>&lt;what&gt;</a:t>
            </a:r>
          </a:p>
          <a:p>
            <a:pPr lvl="1"/>
            <a:endParaRPr lang="en-AU" b="0" dirty="0"/>
          </a:p>
          <a:p>
            <a:pPr marL="342900" lvl="1" indent="-342900">
              <a:buNone/>
            </a:pPr>
            <a:endParaRPr lang="en-AU" dirty="0"/>
          </a:p>
          <a:p>
            <a:endParaRPr lang="en-AU" dirty="0" smtClean="0">
              <a:solidFill>
                <a:schemeClr val="accent2"/>
              </a:solidFill>
            </a:endParaRPr>
          </a:p>
        </p:txBody>
      </p:sp>
    </p:spTree>
    <p:extLst>
      <p:ext uri="{BB962C8B-B14F-4D97-AF65-F5344CB8AC3E}">
        <p14:creationId xmlns:p14="http://schemas.microsoft.com/office/powerpoint/2010/main" val="11205714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continues to notify SC6 of various new projects</a:t>
            </a:r>
            <a:endParaRPr lang="en-AU" dirty="0"/>
          </a:p>
        </p:txBody>
      </p:sp>
      <p:sp>
        <p:nvSpPr>
          <p:cNvPr id="3" name="Content Placeholder 2"/>
          <p:cNvSpPr>
            <a:spLocks noGrp="1"/>
          </p:cNvSpPr>
          <p:nvPr>
            <p:ph idx="1"/>
          </p:nvPr>
        </p:nvSpPr>
        <p:spPr/>
        <p:txBody>
          <a:bodyPr/>
          <a:lstStyle/>
          <a:p>
            <a:pPr lvl="1"/>
            <a:r>
              <a:rPr lang="en-AU" dirty="0" smtClean="0"/>
              <a:t>IEEE 802 has agreed to notify SC6 when IEEE 802 starts new projects</a:t>
            </a:r>
          </a:p>
          <a:p>
            <a:pPr lvl="1"/>
            <a:r>
              <a:rPr lang="en-AU" dirty="0" smtClean="0"/>
              <a:t>The benefit to IEEE 802 is that it might cause SC6 members to participate in or contribute to IEEE 802 activities</a:t>
            </a:r>
          </a:p>
          <a:p>
            <a:pPr lvl="1"/>
            <a:r>
              <a:rPr lang="en-AU" dirty="0" smtClean="0"/>
              <a:t>A liaison was sent after the July 2018 plenary (</a:t>
            </a:r>
            <a:r>
              <a:rPr lang="en-AU" dirty="0" err="1" smtClean="0">
                <a:solidFill>
                  <a:srgbClr val="FF0000"/>
                </a:solidFill>
              </a:rPr>
              <a:t>Nxxxxx</a:t>
            </a:r>
            <a:r>
              <a:rPr lang="en-AU" dirty="0" smtClean="0"/>
              <a:t>)</a:t>
            </a:r>
            <a:r>
              <a:rPr lang="en-AU" b="0" dirty="0" smtClean="0"/>
              <a:t> noting the approval of various SGs:</a:t>
            </a:r>
          </a:p>
          <a:p>
            <a:pPr lvl="2"/>
            <a:r>
              <a:rPr lang="en-AU" b="0" dirty="0" err="1" smtClean="0">
                <a:solidFill>
                  <a:srgbClr val="FF0000"/>
                </a:solidFill>
              </a:rPr>
              <a:t>tbd</a:t>
            </a:r>
            <a:endParaRPr lang="en-AU" b="0" dirty="0">
              <a:solidFill>
                <a:srgbClr val="FF0000"/>
              </a:solidFill>
            </a:endParaRPr>
          </a:p>
          <a:p>
            <a:pPr lvl="2"/>
            <a:endParaRPr lang="en-AU" dirty="0" smtClean="0">
              <a:solidFill>
                <a:srgbClr val="FF0000"/>
              </a:solidFill>
            </a:endParaRP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12</a:t>
            </a:fld>
            <a:endParaRPr lang="en-US"/>
          </a:p>
        </p:txBody>
      </p:sp>
    </p:spTree>
    <p:extLst>
      <p:ext uri="{BB962C8B-B14F-4D97-AF65-F5344CB8AC3E}">
        <p14:creationId xmlns:p14="http://schemas.microsoft.com/office/powerpoint/2010/main" val="2508894760"/>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802.1Qbv-2015 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120</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802.1Qbv D3.0 </a:t>
            </a:r>
            <a:r>
              <a:rPr lang="en-AU" dirty="0"/>
              <a:t>was liaised for information in Nov </a:t>
            </a:r>
            <a:r>
              <a:rPr lang="en-AU" dirty="0" smtClean="0"/>
              <a:t>2015</a:t>
            </a:r>
          </a:p>
          <a:p>
            <a:r>
              <a:rPr lang="en-US" dirty="0" smtClean="0"/>
              <a:t>60-day</a:t>
            </a:r>
            <a:r>
              <a:rPr lang="en-AU" dirty="0" smtClean="0"/>
              <a:t> </a:t>
            </a:r>
            <a:r>
              <a:rPr lang="en-AU" dirty="0"/>
              <a:t>pre-ballot</a:t>
            </a:r>
            <a:r>
              <a:rPr lang="en-AU" dirty="0" smtClean="0"/>
              <a:t>: </a:t>
            </a:r>
            <a:r>
              <a:rPr lang="en-AU" dirty="0" smtClean="0">
                <a:solidFill>
                  <a:srgbClr val="00B050"/>
                </a:solidFill>
              </a:rPr>
              <a:t>passed &amp; response liaised</a:t>
            </a:r>
            <a:endParaRPr lang="en-AU" dirty="0" smtClean="0">
              <a:solidFill>
                <a:schemeClr val="accent2"/>
              </a:solidFill>
            </a:endParaRPr>
          </a:p>
          <a:p>
            <a:pPr lvl="1"/>
            <a:r>
              <a:rPr lang="en-AU" dirty="0"/>
              <a:t>802.1Qbv </a:t>
            </a:r>
            <a:r>
              <a:rPr lang="en-AU" dirty="0" smtClean="0"/>
              <a:t>passed 60 pre-ballot on </a:t>
            </a:r>
            <a:r>
              <a:rPr lang="en-AU" dirty="0"/>
              <a:t>30 May 2016 (see N16412)</a:t>
            </a:r>
          </a:p>
          <a:p>
            <a:pPr lvl="2"/>
            <a:r>
              <a:rPr lang="en-AU" dirty="0"/>
              <a:t>Support need for ISO standard? Passed </a:t>
            </a:r>
            <a:r>
              <a:rPr lang="en-AU" dirty="0" smtClean="0"/>
              <a:t>6/1/11</a:t>
            </a:r>
            <a:endParaRPr lang="en-AU" dirty="0"/>
          </a:p>
          <a:p>
            <a:pPr lvl="2"/>
            <a:r>
              <a:rPr lang="en-AU" dirty="0"/>
              <a:t>Support this submission being sent to FDIS? Passed 6</a:t>
            </a:r>
            <a:r>
              <a:rPr lang="en-AU" dirty="0" smtClean="0"/>
              <a:t>/1/11 </a:t>
            </a:r>
            <a:endParaRPr lang="en-AU" dirty="0"/>
          </a:p>
          <a:p>
            <a:pPr lvl="1"/>
            <a:r>
              <a:rPr lang="en-AU" dirty="0"/>
              <a:t>China NB voted “no” with one comment</a:t>
            </a:r>
          </a:p>
          <a:p>
            <a:pPr lvl="2"/>
            <a:r>
              <a:rPr lang="en-AU" dirty="0" smtClean="0"/>
              <a:t>Response was </a:t>
            </a:r>
            <a:r>
              <a:rPr lang="en-AU" dirty="0"/>
              <a:t>liaised in </a:t>
            </a:r>
            <a:r>
              <a:rPr lang="en-AU" dirty="0" smtClean="0"/>
              <a:t>Oct 2016 (see N16486)</a:t>
            </a:r>
          </a:p>
          <a:p>
            <a:r>
              <a:rPr lang="en-AU" dirty="0" smtClean="0"/>
              <a:t>FDIS ballot: </a:t>
            </a:r>
            <a:r>
              <a:rPr lang="en-AU" dirty="0">
                <a:solidFill>
                  <a:srgbClr val="00B050"/>
                </a:solidFill>
              </a:rPr>
              <a:t>passed </a:t>
            </a:r>
            <a:r>
              <a:rPr lang="en-AU" dirty="0" smtClean="0">
                <a:solidFill>
                  <a:srgbClr val="00B050"/>
                </a:solidFill>
              </a:rPr>
              <a:t>&amp; response </a:t>
            </a:r>
            <a:r>
              <a:rPr lang="en-AU" dirty="0">
                <a:solidFill>
                  <a:srgbClr val="00B050"/>
                </a:solidFill>
              </a:rPr>
              <a:t>liaised</a:t>
            </a:r>
          </a:p>
          <a:p>
            <a:pPr lvl="1"/>
            <a:r>
              <a:rPr lang="en-AU" dirty="0"/>
              <a:t>802.1Qbv </a:t>
            </a:r>
            <a:r>
              <a:rPr lang="en-AU" dirty="0" smtClean="0"/>
              <a:t>passed </a:t>
            </a:r>
            <a:r>
              <a:rPr lang="en-AU" dirty="0"/>
              <a:t>(</a:t>
            </a:r>
            <a:r>
              <a:rPr lang="en-AU" dirty="0" smtClean="0"/>
              <a:t>15/1/17) FDIS ballot on </a:t>
            </a:r>
            <a:r>
              <a:rPr lang="en-AU" dirty="0"/>
              <a:t>18 April 2017 </a:t>
            </a:r>
            <a:r>
              <a:rPr lang="en-AU" dirty="0" smtClean="0"/>
              <a:t>(N16613)</a:t>
            </a:r>
          </a:p>
          <a:p>
            <a:pPr lvl="1"/>
            <a:r>
              <a:rPr lang="en-AU" dirty="0" smtClean="0"/>
              <a:t>Passed China </a:t>
            </a:r>
            <a:r>
              <a:rPr lang="en-AU" dirty="0"/>
              <a:t>NB </a:t>
            </a:r>
            <a:r>
              <a:rPr lang="en-AU" dirty="0" smtClean="0"/>
              <a:t>voted “no” </a:t>
            </a:r>
            <a:r>
              <a:rPr lang="en-AU" dirty="0"/>
              <a:t>with one </a:t>
            </a:r>
            <a:r>
              <a:rPr lang="en-AU" dirty="0" smtClean="0"/>
              <a:t>comment</a:t>
            </a:r>
          </a:p>
          <a:p>
            <a:pPr lvl="2"/>
            <a:r>
              <a:rPr lang="en-AU" dirty="0" smtClean="0"/>
              <a:t>Response (N16687) was liaised in July 2017</a:t>
            </a:r>
          </a:p>
          <a:p>
            <a:pPr lvl="1"/>
            <a:r>
              <a:rPr lang="en-AU" dirty="0" smtClean="0"/>
              <a:t>Published in July </a:t>
            </a:r>
            <a:r>
              <a:rPr lang="en-AU" dirty="0"/>
              <a:t>2017 as </a:t>
            </a:r>
            <a:r>
              <a:rPr lang="en-AU" dirty="0">
                <a:solidFill>
                  <a:srgbClr val="FF0000"/>
                </a:solidFill>
              </a:rPr>
              <a:t>&lt;what&gt;</a:t>
            </a:r>
          </a:p>
          <a:p>
            <a:pPr lvl="1"/>
            <a:endParaRPr lang="en-AU" dirty="0"/>
          </a:p>
          <a:p>
            <a:endParaRPr lang="en-AU" dirty="0"/>
          </a:p>
        </p:txBody>
      </p:sp>
    </p:spTree>
    <p:extLst>
      <p:ext uri="{BB962C8B-B14F-4D97-AF65-F5344CB8AC3E}">
        <p14:creationId xmlns:p14="http://schemas.microsoft.com/office/powerpoint/2010/main" val="1350184426"/>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802.1AB-2016 has </a:t>
            </a:r>
            <a:r>
              <a:rPr lang="en-AU" dirty="0"/>
              <a:t>been published</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121</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802.1AB D1.2 was liaised </a:t>
            </a:r>
            <a:r>
              <a:rPr lang="en-AU" dirty="0"/>
              <a:t>for </a:t>
            </a:r>
            <a:r>
              <a:rPr lang="en-AU" dirty="0" smtClean="0"/>
              <a:t>information in Dec 2015</a:t>
            </a:r>
            <a:endParaRPr lang="en-AU" dirty="0">
              <a:solidFill>
                <a:srgbClr val="00B050"/>
              </a:solidFill>
            </a:endParaRPr>
          </a:p>
          <a:p>
            <a:r>
              <a:rPr lang="en-US" dirty="0" smtClean="0"/>
              <a:t>60-day</a:t>
            </a:r>
            <a:r>
              <a:rPr lang="en-AU" dirty="0" smtClean="0"/>
              <a:t> </a:t>
            </a:r>
            <a:r>
              <a:rPr lang="en-AU" dirty="0"/>
              <a:t>pre-ballot</a:t>
            </a:r>
            <a:r>
              <a:rPr lang="en-AU" dirty="0" smtClean="0"/>
              <a:t>: </a:t>
            </a:r>
            <a:r>
              <a:rPr lang="en-AU" dirty="0">
                <a:solidFill>
                  <a:srgbClr val="00B050"/>
                </a:solidFill>
              </a:rPr>
              <a:t>passed </a:t>
            </a:r>
            <a:r>
              <a:rPr lang="en-AU" dirty="0" smtClean="0">
                <a:solidFill>
                  <a:srgbClr val="00B050"/>
                </a:solidFill>
              </a:rPr>
              <a:t>&amp; response </a:t>
            </a:r>
            <a:r>
              <a:rPr lang="en-AU" dirty="0">
                <a:solidFill>
                  <a:srgbClr val="00B050"/>
                </a:solidFill>
              </a:rPr>
              <a:t>liaised</a:t>
            </a:r>
            <a:endParaRPr lang="en-AU" dirty="0">
              <a:solidFill>
                <a:schemeClr val="accent6"/>
              </a:solidFill>
            </a:endParaRPr>
          </a:p>
          <a:p>
            <a:pPr lvl="1"/>
            <a:r>
              <a:rPr lang="en-AU" dirty="0" smtClean="0"/>
              <a:t>802.1QAB-2016 </a:t>
            </a:r>
            <a:r>
              <a:rPr lang="en-AU" dirty="0"/>
              <a:t>passed </a:t>
            </a:r>
            <a:r>
              <a:rPr lang="en-AU" dirty="0" smtClean="0"/>
              <a:t>60-day </a:t>
            </a:r>
            <a:r>
              <a:rPr lang="en-AU" dirty="0"/>
              <a:t>pre-ballot </a:t>
            </a:r>
            <a:r>
              <a:rPr lang="en-AU" dirty="0" smtClean="0"/>
              <a:t>on 13 </a:t>
            </a:r>
            <a:r>
              <a:rPr lang="en-AU" dirty="0"/>
              <a:t>July </a:t>
            </a:r>
            <a:r>
              <a:rPr lang="en-AU" dirty="0" smtClean="0"/>
              <a:t>2016 (N16447)</a:t>
            </a:r>
            <a:endParaRPr lang="en-AU" dirty="0"/>
          </a:p>
          <a:p>
            <a:pPr lvl="2"/>
            <a:r>
              <a:rPr lang="en-AU" dirty="0"/>
              <a:t>Passed 8/1/9 on need for ISO standard</a:t>
            </a:r>
          </a:p>
          <a:p>
            <a:pPr lvl="2"/>
            <a:r>
              <a:rPr lang="en-AU" dirty="0"/>
              <a:t>Passed 8/1/9 on support for submission to FDIS</a:t>
            </a:r>
          </a:p>
          <a:p>
            <a:pPr lvl="1"/>
            <a:r>
              <a:rPr lang="en-AU" dirty="0"/>
              <a:t>China NB voted </a:t>
            </a:r>
            <a:r>
              <a:rPr lang="en-AU" dirty="0" smtClean="0"/>
              <a:t>“no” </a:t>
            </a:r>
            <a:r>
              <a:rPr lang="en-AU" dirty="0"/>
              <a:t>with one comment</a:t>
            </a:r>
          </a:p>
          <a:p>
            <a:pPr lvl="2"/>
            <a:r>
              <a:rPr lang="en-AU" dirty="0"/>
              <a:t>A response was approved in July 2016 </a:t>
            </a:r>
            <a:r>
              <a:rPr lang="en-AU" dirty="0" smtClean="0"/>
              <a:t>&amp; liaised in Oct 2016 (N16487)</a:t>
            </a:r>
            <a:endParaRPr lang="en-AU" dirty="0"/>
          </a:p>
          <a:p>
            <a:r>
              <a:rPr lang="en-AU" dirty="0" smtClean="0"/>
              <a:t>FDIS ballot: </a:t>
            </a:r>
            <a:r>
              <a:rPr lang="en-AU" dirty="0">
                <a:solidFill>
                  <a:srgbClr val="00B050"/>
                </a:solidFill>
              </a:rPr>
              <a:t>passed &amp; response liaised</a:t>
            </a:r>
            <a:endParaRPr lang="en-AU" dirty="0">
              <a:solidFill>
                <a:schemeClr val="accent2"/>
              </a:solidFill>
            </a:endParaRPr>
          </a:p>
          <a:p>
            <a:pPr lvl="1"/>
            <a:r>
              <a:rPr lang="en-AU" dirty="0" smtClean="0"/>
              <a:t>802.1QAB-2016 passed </a:t>
            </a:r>
            <a:r>
              <a:rPr lang="en-AU" dirty="0"/>
              <a:t>FDIS ballot </a:t>
            </a:r>
            <a:r>
              <a:rPr lang="en-AU" dirty="0" smtClean="0"/>
              <a:t>(14/1/20) on </a:t>
            </a:r>
            <a:r>
              <a:rPr lang="en-AU" dirty="0"/>
              <a:t>11 April </a:t>
            </a:r>
            <a:r>
              <a:rPr lang="en-AU" dirty="0" smtClean="0"/>
              <a:t>2017 </a:t>
            </a:r>
            <a:r>
              <a:rPr lang="en-AU" dirty="0"/>
              <a:t>(N16604)</a:t>
            </a:r>
            <a:endParaRPr lang="en-AU" dirty="0" smtClean="0"/>
          </a:p>
          <a:p>
            <a:pPr lvl="1"/>
            <a:r>
              <a:rPr lang="en-AU" dirty="0" smtClean="0"/>
              <a:t>Passed China NB voted “no” vote with one comment </a:t>
            </a:r>
          </a:p>
          <a:p>
            <a:pPr lvl="2"/>
            <a:r>
              <a:rPr lang="en-AU" dirty="0" smtClean="0"/>
              <a:t>Response </a:t>
            </a:r>
            <a:r>
              <a:rPr lang="en-AU" dirty="0"/>
              <a:t>(N16687) was </a:t>
            </a:r>
            <a:r>
              <a:rPr lang="en-AU" dirty="0" smtClean="0"/>
              <a:t>liaised in </a:t>
            </a:r>
            <a:r>
              <a:rPr lang="en-AU" dirty="0"/>
              <a:t>July </a:t>
            </a:r>
            <a:r>
              <a:rPr lang="en-AU" dirty="0" smtClean="0"/>
              <a:t>2017</a:t>
            </a:r>
          </a:p>
          <a:p>
            <a:pPr lvl="1"/>
            <a:r>
              <a:rPr lang="en-AU" dirty="0" smtClean="0"/>
              <a:t>Published in July </a:t>
            </a:r>
            <a:r>
              <a:rPr lang="en-AU" dirty="0"/>
              <a:t>2017 as </a:t>
            </a:r>
            <a:r>
              <a:rPr lang="en-AU" dirty="0">
                <a:solidFill>
                  <a:srgbClr val="FF0000"/>
                </a:solidFill>
              </a:rPr>
              <a:t>&lt;what&gt;</a:t>
            </a:r>
          </a:p>
          <a:p>
            <a:pPr lvl="1"/>
            <a:endParaRPr lang="en-AU" dirty="0"/>
          </a:p>
          <a:p>
            <a:endParaRPr lang="en-AU" dirty="0">
              <a:solidFill>
                <a:schemeClr val="accent2"/>
              </a:solidFill>
            </a:endParaRPr>
          </a:p>
          <a:p>
            <a:pPr lvl="1"/>
            <a:endParaRPr lang="en-AU" dirty="0" smtClean="0"/>
          </a:p>
          <a:p>
            <a:pPr lvl="1"/>
            <a:endParaRPr lang="en-AU" dirty="0">
              <a:solidFill>
                <a:schemeClr val="accent6"/>
              </a:solidFill>
            </a:endParaRPr>
          </a:p>
          <a:p>
            <a:endParaRPr lang="en-AU" dirty="0" smtClean="0">
              <a:solidFill>
                <a:schemeClr val="accent2"/>
              </a:solidFill>
            </a:endParaRPr>
          </a:p>
        </p:txBody>
      </p:sp>
    </p:spTree>
    <p:extLst>
      <p:ext uri="{BB962C8B-B14F-4D97-AF65-F5344CB8AC3E}">
        <p14:creationId xmlns:p14="http://schemas.microsoft.com/office/powerpoint/2010/main" val="1643878080"/>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802.1Qca-2015</a:t>
            </a:r>
            <a:r>
              <a:rPr lang="en-GB" smtClean="0"/>
              <a:t> </a:t>
            </a:r>
            <a:r>
              <a:rPr lang="en-AU" smtClean="0"/>
              <a:t>has </a:t>
            </a:r>
            <a:r>
              <a:rPr lang="en-AU"/>
              <a:t>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122</a:t>
            </a:fld>
            <a:endParaRPr lang="en-US"/>
          </a:p>
        </p:txBody>
      </p:sp>
      <p:sp>
        <p:nvSpPr>
          <p:cNvPr id="10" name="Content Placeholder 9"/>
          <p:cNvSpPr>
            <a:spLocks noGrp="1"/>
          </p:cNvSpPr>
          <p:nvPr>
            <p:ph idx="1"/>
          </p:nvPr>
        </p:nvSpPr>
        <p:spPr>
          <a:xfrm>
            <a:off x="685800" y="16002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marL="174625" lvl="1" indent="-174625"/>
            <a:r>
              <a:rPr lang="en-AU" dirty="0" smtClean="0"/>
              <a:t>802.1Qca </a:t>
            </a:r>
            <a:r>
              <a:rPr lang="en-AU" dirty="0"/>
              <a:t>D2.1 was liaised for information in Nov 2015</a:t>
            </a:r>
          </a:p>
          <a:p>
            <a:r>
              <a:rPr lang="en-US" dirty="0" smtClean="0"/>
              <a:t>60-day</a:t>
            </a:r>
            <a:r>
              <a:rPr lang="en-AU" dirty="0" smtClean="0"/>
              <a:t> </a:t>
            </a:r>
            <a:r>
              <a:rPr lang="en-AU" dirty="0"/>
              <a:t>pre-ballot</a:t>
            </a:r>
            <a:r>
              <a:rPr lang="en-AU" dirty="0" smtClean="0"/>
              <a:t>: </a:t>
            </a:r>
            <a:r>
              <a:rPr lang="en-AU" dirty="0">
                <a:solidFill>
                  <a:srgbClr val="00B050"/>
                </a:solidFill>
              </a:rPr>
              <a:t>passed </a:t>
            </a:r>
            <a:r>
              <a:rPr lang="en-AU" dirty="0" smtClean="0">
                <a:solidFill>
                  <a:srgbClr val="00B050"/>
                </a:solidFill>
              </a:rPr>
              <a:t>&amp; response </a:t>
            </a:r>
            <a:r>
              <a:rPr lang="en-AU" dirty="0">
                <a:solidFill>
                  <a:srgbClr val="00B050"/>
                </a:solidFill>
              </a:rPr>
              <a:t>liaised</a:t>
            </a:r>
            <a:endParaRPr lang="en-AU" dirty="0">
              <a:solidFill>
                <a:schemeClr val="accent6"/>
              </a:solidFill>
            </a:endParaRPr>
          </a:p>
          <a:p>
            <a:pPr lvl="1"/>
            <a:r>
              <a:rPr lang="en-AU" dirty="0" smtClean="0"/>
              <a:t>802.1Qca-2015 passed 60-day pre-ballot on 13 July 2016 (N16446)</a:t>
            </a:r>
          </a:p>
          <a:p>
            <a:pPr lvl="2"/>
            <a:r>
              <a:rPr lang="en-AU" dirty="0" smtClean="0"/>
              <a:t>Passed 8/1/9 on need for ISO standard</a:t>
            </a:r>
          </a:p>
          <a:p>
            <a:pPr lvl="2"/>
            <a:r>
              <a:rPr lang="en-AU" dirty="0" smtClean="0"/>
              <a:t>Passed 8/1/9 on support for submission to FDIS</a:t>
            </a:r>
          </a:p>
          <a:p>
            <a:pPr lvl="1"/>
            <a:r>
              <a:rPr lang="en-AU" dirty="0" smtClean="0"/>
              <a:t>China NB voted “no” with one comment</a:t>
            </a:r>
          </a:p>
          <a:p>
            <a:pPr lvl="2"/>
            <a:r>
              <a:rPr lang="en-AU" dirty="0"/>
              <a:t>A response was approved in July 2016 </a:t>
            </a:r>
            <a:r>
              <a:rPr lang="en-AU" dirty="0" smtClean="0"/>
              <a:t>and liaised in Oct 2016 (see  N16485)</a:t>
            </a:r>
          </a:p>
          <a:p>
            <a:r>
              <a:rPr lang="en-AU" dirty="0" smtClean="0"/>
              <a:t>FDIS ballot: </a:t>
            </a:r>
            <a:r>
              <a:rPr lang="en-AU" dirty="0">
                <a:solidFill>
                  <a:srgbClr val="00B050"/>
                </a:solidFill>
              </a:rPr>
              <a:t>passed &amp; response liaised</a:t>
            </a:r>
            <a:endParaRPr lang="en-AU" dirty="0" smtClean="0">
              <a:solidFill>
                <a:schemeClr val="accent6"/>
              </a:solidFill>
            </a:endParaRPr>
          </a:p>
          <a:p>
            <a:pPr lvl="1"/>
            <a:r>
              <a:rPr lang="en-AU" dirty="0"/>
              <a:t>802.1Qca-2015 </a:t>
            </a:r>
            <a:r>
              <a:rPr lang="en-AU" dirty="0" smtClean="0"/>
              <a:t>passed FDIS ballot </a:t>
            </a:r>
            <a:r>
              <a:rPr lang="en-AU" dirty="0"/>
              <a:t>(</a:t>
            </a:r>
            <a:r>
              <a:rPr lang="en-AU" dirty="0" smtClean="0"/>
              <a:t>15/1/17) on 18 April 2017 (N16612)</a:t>
            </a:r>
          </a:p>
          <a:p>
            <a:pPr lvl="1"/>
            <a:r>
              <a:rPr lang="en-AU" dirty="0" smtClean="0"/>
              <a:t>China NB voted “no” with one comment</a:t>
            </a:r>
          </a:p>
          <a:p>
            <a:pPr lvl="2"/>
            <a:r>
              <a:rPr lang="en-AU" dirty="0"/>
              <a:t>Response (N16687) was liaised in July </a:t>
            </a:r>
            <a:r>
              <a:rPr lang="en-AU" dirty="0" smtClean="0"/>
              <a:t>2017</a:t>
            </a:r>
          </a:p>
          <a:p>
            <a:pPr lvl="1"/>
            <a:r>
              <a:rPr lang="en-AU" dirty="0"/>
              <a:t>Published in July 2017 as </a:t>
            </a:r>
            <a:r>
              <a:rPr lang="en-AU" dirty="0">
                <a:solidFill>
                  <a:srgbClr val="FF0000"/>
                </a:solidFill>
              </a:rPr>
              <a:t>&lt;what&gt;</a:t>
            </a:r>
          </a:p>
          <a:p>
            <a:pPr lvl="1"/>
            <a:endParaRPr lang="en-AU" dirty="0">
              <a:solidFill>
                <a:schemeClr val="accent2"/>
              </a:solidFill>
            </a:endParaRPr>
          </a:p>
          <a:p>
            <a:pPr lvl="1"/>
            <a:endParaRPr lang="en-AU" dirty="0" smtClean="0"/>
          </a:p>
        </p:txBody>
      </p:sp>
    </p:spTree>
    <p:extLst>
      <p:ext uri="{BB962C8B-B14F-4D97-AF65-F5344CB8AC3E}">
        <p14:creationId xmlns:p14="http://schemas.microsoft.com/office/powerpoint/2010/main" val="2288412255"/>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802.22a has been </a:t>
            </a:r>
            <a:r>
              <a:rPr lang="en-AU" dirty="0" smtClean="0">
                <a:solidFill>
                  <a:schemeClr val="accent6"/>
                </a:solidFill>
              </a:rPr>
              <a:t>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123</a:t>
            </a:fld>
            <a:endParaRPr lang="en-US"/>
          </a:p>
        </p:txBody>
      </p:sp>
      <p:sp>
        <p:nvSpPr>
          <p:cNvPr id="10" name="Content Placeholder 9"/>
          <p:cNvSpPr>
            <a:spLocks noGrp="1"/>
          </p:cNvSpPr>
          <p:nvPr>
            <p:ph idx="1"/>
          </p:nvPr>
        </p:nvSpPr>
        <p:spPr>
          <a:xfrm>
            <a:off x="685800" y="17526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IEEE </a:t>
            </a:r>
            <a:r>
              <a:rPr lang="en-AU" dirty="0"/>
              <a:t>802.22a was liaised in July 2015 to SC6  to allow them to become familiar with it before submission for approval under the PSDO </a:t>
            </a:r>
            <a:r>
              <a:rPr lang="en-AU" dirty="0" smtClean="0"/>
              <a:t>process</a:t>
            </a:r>
          </a:p>
          <a:p>
            <a:r>
              <a:rPr lang="en-US" dirty="0" smtClean="0"/>
              <a:t>60-day</a:t>
            </a:r>
            <a:r>
              <a:rPr lang="en-AU" dirty="0" smtClean="0"/>
              <a:t> </a:t>
            </a:r>
            <a:r>
              <a:rPr lang="en-AU" dirty="0"/>
              <a:t>pre-ballot</a:t>
            </a:r>
            <a:r>
              <a:rPr lang="en-AU" dirty="0" smtClean="0"/>
              <a:t>: </a:t>
            </a:r>
            <a:r>
              <a:rPr lang="en-AU" dirty="0" smtClean="0">
                <a:solidFill>
                  <a:srgbClr val="00B050"/>
                </a:solidFill>
              </a:rPr>
              <a:t>passed  &amp; response sent</a:t>
            </a:r>
            <a:endParaRPr lang="en-AU" dirty="0">
              <a:solidFill>
                <a:srgbClr val="00B050"/>
              </a:solidFill>
            </a:endParaRPr>
          </a:p>
          <a:p>
            <a:pPr lvl="1"/>
            <a:r>
              <a:rPr lang="en-AU" dirty="0"/>
              <a:t>IEEE 802.22a was </a:t>
            </a:r>
            <a:r>
              <a:rPr lang="en-AU" dirty="0" smtClean="0"/>
              <a:t>submitted for </a:t>
            </a:r>
            <a:r>
              <a:rPr lang="en-US" dirty="0" smtClean="0"/>
              <a:t>60-day</a:t>
            </a:r>
            <a:r>
              <a:rPr lang="en-AU" dirty="0" smtClean="0"/>
              <a:t> ballot in December 2015, and after a delay the ballot passed on 3 April 2016 (N16414)</a:t>
            </a:r>
          </a:p>
          <a:p>
            <a:pPr lvl="2"/>
            <a:r>
              <a:rPr lang="en-AU" dirty="0"/>
              <a:t>Support need for ISO standard? Passed </a:t>
            </a:r>
            <a:r>
              <a:rPr lang="en-AU" dirty="0" smtClean="0"/>
              <a:t>10/0/8</a:t>
            </a:r>
            <a:endParaRPr lang="en-AU" dirty="0"/>
          </a:p>
          <a:p>
            <a:pPr lvl="2"/>
            <a:r>
              <a:rPr lang="en-AU" dirty="0"/>
              <a:t>Support this submission being sent to FDIS? </a:t>
            </a:r>
            <a:r>
              <a:rPr lang="en-AU" dirty="0" smtClean="0"/>
              <a:t>9/1/8</a:t>
            </a:r>
            <a:endParaRPr lang="en-AU" dirty="0"/>
          </a:p>
          <a:p>
            <a:pPr lvl="1"/>
            <a:r>
              <a:rPr lang="en-AU" dirty="0" smtClean="0"/>
              <a:t>The only comment was a security related comment from the China NB</a:t>
            </a:r>
          </a:p>
          <a:p>
            <a:pPr lvl="2"/>
            <a:r>
              <a:rPr lang="en-AU" dirty="0"/>
              <a:t>802.22 WG response </a:t>
            </a:r>
            <a:r>
              <a:rPr lang="en-AU" dirty="0" smtClean="0"/>
              <a:t>was sent in Nov 2016</a:t>
            </a:r>
            <a:endParaRPr lang="en-AU" dirty="0"/>
          </a:p>
          <a:p>
            <a:r>
              <a:rPr lang="en-AU" dirty="0" smtClean="0"/>
              <a:t>FDIS ballot: </a:t>
            </a:r>
            <a:r>
              <a:rPr lang="en-AU" dirty="0" smtClean="0">
                <a:solidFill>
                  <a:srgbClr val="00B050"/>
                </a:solidFill>
              </a:rPr>
              <a:t>passed </a:t>
            </a:r>
            <a:r>
              <a:rPr lang="en-AU" dirty="0">
                <a:solidFill>
                  <a:srgbClr val="00B050"/>
                </a:solidFill>
              </a:rPr>
              <a:t>&amp; </a:t>
            </a:r>
            <a:r>
              <a:rPr lang="en-AU" dirty="0" smtClean="0">
                <a:solidFill>
                  <a:srgbClr val="00B050"/>
                </a:solidFill>
              </a:rPr>
              <a:t>published</a:t>
            </a:r>
          </a:p>
          <a:p>
            <a:pPr lvl="1"/>
            <a:r>
              <a:rPr lang="en-AU" dirty="0" smtClean="0"/>
              <a:t>Passed on 27 July 2017 (12/0/17) with no comments (N16686)</a:t>
            </a:r>
          </a:p>
          <a:p>
            <a:pPr lvl="1"/>
            <a:r>
              <a:rPr lang="en-AU" dirty="0" smtClean="0"/>
              <a:t>Final </a:t>
            </a:r>
            <a:r>
              <a:rPr lang="en-AU" dirty="0"/>
              <a:t>standard </a:t>
            </a:r>
            <a:r>
              <a:rPr lang="en-AU" dirty="0" smtClean="0"/>
              <a:t>was published in Oct </a:t>
            </a:r>
            <a:r>
              <a:rPr lang="en-AU" dirty="0"/>
              <a:t>2017 as </a:t>
            </a:r>
            <a:r>
              <a:rPr lang="en-AU" dirty="0">
                <a:solidFill>
                  <a:srgbClr val="FF0000"/>
                </a:solidFill>
              </a:rPr>
              <a:t>&lt;what&gt;</a:t>
            </a:r>
          </a:p>
          <a:p>
            <a:pPr lvl="1"/>
            <a:endParaRPr lang="en-AU" dirty="0"/>
          </a:p>
          <a:p>
            <a:pPr lvl="1"/>
            <a:endParaRPr lang="en-AU" dirty="0">
              <a:solidFill>
                <a:schemeClr val="accent2"/>
              </a:solidFill>
            </a:endParaRPr>
          </a:p>
        </p:txBody>
      </p:sp>
    </p:spTree>
    <p:extLst>
      <p:ext uri="{BB962C8B-B14F-4D97-AF65-F5344CB8AC3E}">
        <p14:creationId xmlns:p14="http://schemas.microsoft.com/office/powerpoint/2010/main" val="1527594625"/>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8802.1Qbu has been published</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124</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marL="285750" lvl="1" indent="-285750"/>
            <a:r>
              <a:rPr lang="en-AU" dirty="0" smtClean="0"/>
              <a:t>802.1Qbu D3.0 </a:t>
            </a:r>
            <a:r>
              <a:rPr lang="en-AU" dirty="0"/>
              <a:t>was liaised for information in Nov </a:t>
            </a:r>
            <a:r>
              <a:rPr lang="en-AU" dirty="0" smtClean="0"/>
              <a:t>2015</a:t>
            </a:r>
          </a:p>
          <a:p>
            <a:r>
              <a:rPr lang="en-US" dirty="0" smtClean="0"/>
              <a:t>60-day</a:t>
            </a:r>
            <a:r>
              <a:rPr lang="en-AU" dirty="0" smtClean="0"/>
              <a:t> pre-ballot: </a:t>
            </a:r>
            <a:r>
              <a:rPr lang="en-AU" dirty="0" smtClean="0">
                <a:solidFill>
                  <a:srgbClr val="00B050"/>
                </a:solidFill>
              </a:rPr>
              <a:t>passed</a:t>
            </a:r>
            <a:r>
              <a:rPr lang="en-AU" dirty="0" smtClean="0">
                <a:solidFill>
                  <a:schemeClr val="accent2"/>
                </a:solidFill>
              </a:rPr>
              <a:t> </a:t>
            </a:r>
            <a:r>
              <a:rPr lang="en-AU" dirty="0" smtClean="0">
                <a:solidFill>
                  <a:srgbClr val="00B050"/>
                </a:solidFill>
              </a:rPr>
              <a:t>&amp; response liaised</a:t>
            </a:r>
          </a:p>
          <a:p>
            <a:pPr lvl="1"/>
            <a:r>
              <a:rPr lang="en-AU" dirty="0" smtClean="0"/>
              <a:t>802.1Qbu-2016 passed its 60-day </a:t>
            </a:r>
            <a:r>
              <a:rPr lang="en-AU" dirty="0"/>
              <a:t>ballot </a:t>
            </a:r>
            <a:r>
              <a:rPr lang="en-AU" dirty="0" smtClean="0"/>
              <a:t>on </a:t>
            </a:r>
            <a:r>
              <a:rPr lang="en-AU" dirty="0"/>
              <a:t>7 Feb </a:t>
            </a:r>
            <a:r>
              <a:rPr lang="en-AU" dirty="0" smtClean="0"/>
              <a:t>2017 (N16541)</a:t>
            </a:r>
          </a:p>
          <a:p>
            <a:pPr lvl="2"/>
            <a:r>
              <a:rPr lang="en-AU" dirty="0"/>
              <a:t>Passed </a:t>
            </a:r>
            <a:r>
              <a:rPr lang="en-AU" dirty="0" smtClean="0"/>
              <a:t>9/0/11 on </a:t>
            </a:r>
            <a:r>
              <a:rPr lang="en-AU" dirty="0"/>
              <a:t>need for ISO standard</a:t>
            </a:r>
          </a:p>
          <a:p>
            <a:pPr lvl="2"/>
            <a:r>
              <a:rPr lang="en-AU" dirty="0"/>
              <a:t>Passed </a:t>
            </a:r>
            <a:r>
              <a:rPr lang="en-AU" dirty="0" smtClean="0"/>
              <a:t>7/1/12 on </a:t>
            </a:r>
            <a:r>
              <a:rPr lang="en-AU" dirty="0"/>
              <a:t>support for submission to FDIS</a:t>
            </a:r>
          </a:p>
          <a:p>
            <a:pPr lvl="1"/>
            <a:r>
              <a:rPr lang="en-AU" dirty="0"/>
              <a:t>China NB voted </a:t>
            </a:r>
            <a:r>
              <a:rPr lang="en-AU" dirty="0" smtClean="0"/>
              <a:t>“no” </a:t>
            </a:r>
            <a:r>
              <a:rPr lang="en-AU" dirty="0"/>
              <a:t>with one </a:t>
            </a:r>
            <a:r>
              <a:rPr lang="en-AU" dirty="0" smtClean="0"/>
              <a:t>comment</a:t>
            </a:r>
          </a:p>
          <a:p>
            <a:pPr lvl="2"/>
            <a:r>
              <a:rPr lang="en-AU" dirty="0" smtClean="0"/>
              <a:t>Response sent to China NB comments (N16601)</a:t>
            </a:r>
            <a:endParaRPr lang="en-AU" dirty="0"/>
          </a:p>
          <a:p>
            <a:r>
              <a:rPr lang="en-AU" dirty="0" smtClean="0"/>
              <a:t>FDIS ballot: </a:t>
            </a:r>
            <a:r>
              <a:rPr lang="en-AU" dirty="0">
                <a:solidFill>
                  <a:srgbClr val="00B050"/>
                </a:solidFill>
              </a:rPr>
              <a:t>passed &amp; </a:t>
            </a:r>
            <a:r>
              <a:rPr lang="en-AU" dirty="0" smtClean="0">
                <a:solidFill>
                  <a:srgbClr val="00B050"/>
                </a:solidFill>
              </a:rPr>
              <a:t>published</a:t>
            </a:r>
          </a:p>
          <a:p>
            <a:pPr lvl="1"/>
            <a:r>
              <a:rPr lang="en-AU" dirty="0"/>
              <a:t>802.1Qbu-2016 passed its </a:t>
            </a:r>
            <a:r>
              <a:rPr lang="en-AU" dirty="0" smtClean="0"/>
              <a:t>FDIS ballot </a:t>
            </a:r>
            <a:r>
              <a:rPr lang="en-AU" dirty="0"/>
              <a:t>on </a:t>
            </a:r>
            <a:r>
              <a:rPr lang="en-AU" dirty="0" smtClean="0"/>
              <a:t>11 Oct 2017(N16721?)</a:t>
            </a:r>
          </a:p>
          <a:p>
            <a:pPr lvl="2"/>
            <a:r>
              <a:rPr lang="en-AU" dirty="0"/>
              <a:t>Passed </a:t>
            </a:r>
            <a:r>
              <a:rPr lang="en-AU" dirty="0" smtClean="0"/>
              <a:t>11/0/10</a:t>
            </a:r>
          </a:p>
          <a:p>
            <a:pPr lvl="1"/>
            <a:r>
              <a:rPr lang="en-AU" dirty="0" smtClean="0"/>
              <a:t>Published in Nov </a:t>
            </a:r>
            <a:r>
              <a:rPr lang="en-AU" dirty="0"/>
              <a:t>2017 as </a:t>
            </a:r>
            <a:r>
              <a:rPr lang="en-AU" dirty="0">
                <a:solidFill>
                  <a:srgbClr val="FF0000"/>
                </a:solidFill>
              </a:rPr>
              <a:t>&lt;what&gt;</a:t>
            </a:r>
          </a:p>
          <a:p>
            <a:pPr marL="1588" lvl="1" indent="0">
              <a:buNone/>
            </a:pPr>
            <a:endParaRPr lang="en-AU" dirty="0"/>
          </a:p>
          <a:p>
            <a:endParaRPr lang="en-AU" dirty="0" smtClean="0">
              <a:solidFill>
                <a:schemeClr val="accent2"/>
              </a:solidFill>
            </a:endParaRPr>
          </a:p>
        </p:txBody>
      </p:sp>
    </p:spTree>
    <p:extLst>
      <p:ext uri="{BB962C8B-B14F-4D97-AF65-F5344CB8AC3E}">
        <p14:creationId xmlns:p14="http://schemas.microsoft.com/office/powerpoint/2010/main" val="2824333331"/>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8802.1Qbz has been published</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125</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marL="342900" lvl="1" indent="-342900"/>
            <a:r>
              <a:rPr lang="en-AU" dirty="0"/>
              <a:t>IEEE </a:t>
            </a:r>
            <a:r>
              <a:rPr lang="en-AU" dirty="0" smtClean="0"/>
              <a:t>802.1Qbz D3.0 </a:t>
            </a:r>
            <a:r>
              <a:rPr lang="en-AU" dirty="0"/>
              <a:t>was liaised for information in </a:t>
            </a:r>
            <a:r>
              <a:rPr lang="en-AU" dirty="0" smtClean="0"/>
              <a:t>Dec 2015</a:t>
            </a:r>
          </a:p>
          <a:p>
            <a:r>
              <a:rPr lang="en-US" dirty="0"/>
              <a:t>60-day</a:t>
            </a:r>
            <a:r>
              <a:rPr lang="en-AU" dirty="0"/>
              <a:t> pre-ballot: </a:t>
            </a:r>
            <a:r>
              <a:rPr lang="en-AU" dirty="0">
                <a:solidFill>
                  <a:srgbClr val="00B050"/>
                </a:solidFill>
              </a:rPr>
              <a:t>passed</a:t>
            </a:r>
            <a:r>
              <a:rPr lang="en-AU" dirty="0">
                <a:solidFill>
                  <a:schemeClr val="accent2"/>
                </a:solidFill>
              </a:rPr>
              <a:t> </a:t>
            </a:r>
            <a:r>
              <a:rPr lang="en-AU" dirty="0">
                <a:solidFill>
                  <a:srgbClr val="00B050"/>
                </a:solidFill>
              </a:rPr>
              <a:t>&amp; response liaised</a:t>
            </a:r>
            <a:endParaRPr lang="en-AU" dirty="0"/>
          </a:p>
          <a:p>
            <a:pPr lvl="1"/>
            <a:r>
              <a:rPr lang="en-AU" dirty="0"/>
              <a:t>IEEE </a:t>
            </a:r>
            <a:r>
              <a:rPr lang="en-AU" dirty="0" smtClean="0"/>
              <a:t>802.1Qbz-2016 </a:t>
            </a:r>
            <a:r>
              <a:rPr lang="en-AU" dirty="0"/>
              <a:t>passed its 60-day ballot on 7 Feb </a:t>
            </a:r>
            <a:r>
              <a:rPr lang="en-AU" dirty="0" smtClean="0"/>
              <a:t>2017 (N16540)</a:t>
            </a:r>
            <a:endParaRPr lang="en-AU" dirty="0"/>
          </a:p>
          <a:p>
            <a:pPr lvl="2"/>
            <a:r>
              <a:rPr lang="en-AU" dirty="0"/>
              <a:t>Passed 9/0/11 on need for ISO standard</a:t>
            </a:r>
          </a:p>
          <a:p>
            <a:pPr lvl="2"/>
            <a:r>
              <a:rPr lang="en-AU" dirty="0"/>
              <a:t>Passed 7/1/12 on support for submission to FDIS</a:t>
            </a:r>
          </a:p>
          <a:p>
            <a:pPr lvl="1"/>
            <a:r>
              <a:rPr lang="en-AU" dirty="0" smtClean="0"/>
              <a:t>China NB voted “no” with one comment</a:t>
            </a:r>
          </a:p>
          <a:p>
            <a:pPr lvl="2"/>
            <a:r>
              <a:rPr lang="en-AU" dirty="0" smtClean="0"/>
              <a:t>Response </a:t>
            </a:r>
            <a:r>
              <a:rPr lang="en-AU" dirty="0"/>
              <a:t>sent </a:t>
            </a:r>
            <a:r>
              <a:rPr lang="en-AU" dirty="0" smtClean="0"/>
              <a:t>in March 2017 to </a:t>
            </a:r>
            <a:r>
              <a:rPr lang="en-AU" dirty="0"/>
              <a:t>China NB </a:t>
            </a:r>
            <a:r>
              <a:rPr lang="en-AU" dirty="0" smtClean="0"/>
              <a:t>comments (N16601)</a:t>
            </a:r>
          </a:p>
          <a:p>
            <a:r>
              <a:rPr lang="en-AU" dirty="0"/>
              <a:t>FDIS ballot: </a:t>
            </a:r>
            <a:r>
              <a:rPr lang="en-AU" dirty="0" smtClean="0">
                <a:solidFill>
                  <a:srgbClr val="00B050"/>
                </a:solidFill>
              </a:rPr>
              <a:t>passed &amp; published</a:t>
            </a:r>
            <a:endParaRPr lang="en-AU" dirty="0">
              <a:solidFill>
                <a:srgbClr val="00B050"/>
              </a:solidFill>
            </a:endParaRPr>
          </a:p>
          <a:p>
            <a:pPr lvl="1"/>
            <a:r>
              <a:rPr lang="en-AU" dirty="0" smtClean="0"/>
              <a:t>802.1Qbz-2016 </a:t>
            </a:r>
            <a:r>
              <a:rPr lang="en-AU" dirty="0"/>
              <a:t>passed its FDIS ballot on 11 Oct (</a:t>
            </a:r>
            <a:r>
              <a:rPr lang="en-AU" dirty="0" smtClean="0"/>
              <a:t>N16722?)</a:t>
            </a:r>
            <a:endParaRPr lang="en-AU" dirty="0"/>
          </a:p>
          <a:p>
            <a:pPr lvl="2"/>
            <a:r>
              <a:rPr lang="en-AU" dirty="0"/>
              <a:t>Passed </a:t>
            </a:r>
            <a:r>
              <a:rPr lang="en-AU" dirty="0" smtClean="0"/>
              <a:t>11/0/10</a:t>
            </a:r>
          </a:p>
          <a:p>
            <a:pPr lvl="1"/>
            <a:r>
              <a:rPr lang="en-AU" dirty="0"/>
              <a:t>Published in Nov 2017 as </a:t>
            </a:r>
            <a:r>
              <a:rPr lang="en-AU" dirty="0">
                <a:solidFill>
                  <a:srgbClr val="FF0000"/>
                </a:solidFill>
              </a:rPr>
              <a:t>&lt;what&gt;</a:t>
            </a:r>
          </a:p>
          <a:p>
            <a:pPr lvl="1"/>
            <a:endParaRPr lang="en-AU" dirty="0"/>
          </a:p>
        </p:txBody>
      </p:sp>
    </p:spTree>
    <p:extLst>
      <p:ext uri="{BB962C8B-B14F-4D97-AF65-F5344CB8AC3E}">
        <p14:creationId xmlns:p14="http://schemas.microsoft.com/office/powerpoint/2010/main" val="345559998"/>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802.1Qcd-2015 has been </a:t>
            </a:r>
            <a:r>
              <a:rPr lang="en-AU" dirty="0" smtClean="0">
                <a:solidFill>
                  <a:schemeClr val="accent6"/>
                </a:solidFill>
              </a:rPr>
              <a:t>published</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a:solidFill>
                  <a:schemeClr val="tx2"/>
                </a:solidFill>
              </a:rPr>
              <a:t>802.1Qcd-2015 was liaised for information on 26 May </a:t>
            </a:r>
            <a:r>
              <a:rPr lang="en-AU" dirty="0" smtClean="0">
                <a:solidFill>
                  <a:schemeClr val="tx2"/>
                </a:solidFill>
              </a:rPr>
              <a:t>2015</a:t>
            </a:r>
          </a:p>
          <a:p>
            <a:r>
              <a:rPr lang="en-US" dirty="0" smtClean="0"/>
              <a:t>60-day</a:t>
            </a:r>
            <a:r>
              <a:rPr lang="en-AU" dirty="0" smtClean="0"/>
              <a:t> pre-ballot: </a:t>
            </a:r>
            <a:r>
              <a:rPr lang="en-AU" dirty="0" smtClean="0">
                <a:solidFill>
                  <a:srgbClr val="00B050"/>
                </a:solidFill>
              </a:rPr>
              <a:t>passed </a:t>
            </a:r>
            <a:r>
              <a:rPr lang="en-AU" dirty="0">
                <a:solidFill>
                  <a:srgbClr val="00B050"/>
                </a:solidFill>
              </a:rPr>
              <a:t>&amp; response </a:t>
            </a:r>
            <a:r>
              <a:rPr lang="en-AU" dirty="0" smtClean="0">
                <a:solidFill>
                  <a:srgbClr val="00B050"/>
                </a:solidFill>
              </a:rPr>
              <a:t>sent</a:t>
            </a:r>
            <a:endParaRPr lang="en-AU" dirty="0">
              <a:solidFill>
                <a:srgbClr val="00B050"/>
              </a:solidFill>
            </a:endParaRPr>
          </a:p>
          <a:p>
            <a:pPr lvl="1"/>
            <a:r>
              <a:rPr lang="en-AU" dirty="0" smtClean="0"/>
              <a:t>802.1Qcd-2015 </a:t>
            </a:r>
            <a:r>
              <a:rPr lang="en-AU" dirty="0"/>
              <a:t>passed </a:t>
            </a:r>
            <a:r>
              <a:rPr lang="en-AU" dirty="0" smtClean="0"/>
              <a:t>60-day </a:t>
            </a:r>
            <a:r>
              <a:rPr lang="en-AU" dirty="0"/>
              <a:t>pre-ballot on 23 Oct </a:t>
            </a:r>
            <a:r>
              <a:rPr lang="en-AU" dirty="0" smtClean="0"/>
              <a:t>2016 (N16496)</a:t>
            </a:r>
            <a:endParaRPr lang="en-AU" dirty="0"/>
          </a:p>
          <a:p>
            <a:pPr lvl="2"/>
            <a:r>
              <a:rPr lang="en-AU" dirty="0"/>
              <a:t>Passed </a:t>
            </a:r>
            <a:r>
              <a:rPr lang="en-AU" dirty="0" smtClean="0"/>
              <a:t>8/0/10 </a:t>
            </a:r>
            <a:r>
              <a:rPr lang="en-AU" dirty="0"/>
              <a:t>on need for ISO standard</a:t>
            </a:r>
          </a:p>
          <a:p>
            <a:pPr lvl="2"/>
            <a:r>
              <a:rPr lang="en-AU" dirty="0"/>
              <a:t>Passed </a:t>
            </a:r>
            <a:r>
              <a:rPr lang="en-AU" dirty="0" smtClean="0"/>
              <a:t>6/1/11 on </a:t>
            </a:r>
            <a:r>
              <a:rPr lang="en-AU" dirty="0"/>
              <a:t>support for submission to FDIS</a:t>
            </a:r>
          </a:p>
          <a:p>
            <a:pPr lvl="1"/>
            <a:r>
              <a:rPr lang="en-AU" dirty="0"/>
              <a:t>China NB voted </a:t>
            </a:r>
            <a:r>
              <a:rPr lang="en-AU" dirty="0" smtClean="0"/>
              <a:t>“no” </a:t>
            </a:r>
            <a:r>
              <a:rPr lang="en-AU" dirty="0"/>
              <a:t>with one </a:t>
            </a:r>
            <a:r>
              <a:rPr lang="en-AU" dirty="0" smtClean="0"/>
              <a:t>comment</a:t>
            </a:r>
          </a:p>
          <a:p>
            <a:pPr lvl="2"/>
            <a:r>
              <a:rPr lang="en-AU" dirty="0" smtClean="0"/>
              <a:t>The response was sent in Nov 2016 (N16505)</a:t>
            </a:r>
          </a:p>
          <a:p>
            <a:r>
              <a:rPr lang="en-AU" dirty="0" smtClean="0"/>
              <a:t>FDIS ballot: </a:t>
            </a:r>
            <a:r>
              <a:rPr lang="en-AU" dirty="0">
                <a:solidFill>
                  <a:srgbClr val="00B050"/>
                </a:solidFill>
              </a:rPr>
              <a:t>passed &amp; </a:t>
            </a:r>
            <a:r>
              <a:rPr lang="en-AU" dirty="0" smtClean="0">
                <a:solidFill>
                  <a:srgbClr val="00B050"/>
                </a:solidFill>
              </a:rPr>
              <a:t>published</a:t>
            </a:r>
          </a:p>
          <a:p>
            <a:pPr lvl="1"/>
            <a:r>
              <a:rPr lang="en-AU" dirty="0" smtClean="0"/>
              <a:t>802.1Qcd-2015 </a:t>
            </a:r>
            <a:r>
              <a:rPr lang="en-AU" dirty="0"/>
              <a:t>passed its FDIS ballot on </a:t>
            </a:r>
            <a:r>
              <a:rPr lang="en-AU" dirty="0" smtClean="0"/>
              <a:t>1 Dec 2017 (</a:t>
            </a:r>
            <a:r>
              <a:rPr lang="en-AU" dirty="0" smtClean="0">
                <a:solidFill>
                  <a:srgbClr val="FF0000"/>
                </a:solidFill>
              </a:rPr>
              <a:t>N??????</a:t>
            </a:r>
            <a:r>
              <a:rPr lang="en-AU" dirty="0" smtClean="0"/>
              <a:t>)</a:t>
            </a:r>
            <a:endParaRPr lang="en-AU" dirty="0"/>
          </a:p>
          <a:p>
            <a:pPr lvl="2"/>
            <a:r>
              <a:rPr lang="en-AU" dirty="0"/>
              <a:t>Passed </a:t>
            </a:r>
            <a:r>
              <a:rPr lang="en-AU" dirty="0" smtClean="0"/>
              <a:t>14/0/13</a:t>
            </a:r>
          </a:p>
          <a:p>
            <a:pPr lvl="1"/>
            <a:r>
              <a:rPr lang="en-AU" dirty="0" smtClean="0"/>
              <a:t>Published in Jan </a:t>
            </a:r>
            <a:r>
              <a:rPr lang="en-AU" dirty="0"/>
              <a:t>2018 as </a:t>
            </a:r>
            <a:r>
              <a:rPr lang="en-AU" dirty="0">
                <a:solidFill>
                  <a:srgbClr val="FF0000"/>
                </a:solidFill>
              </a:rPr>
              <a:t>&lt;what&gt;</a:t>
            </a:r>
          </a:p>
          <a:p>
            <a:pPr lvl="1"/>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126</a:t>
            </a:fld>
            <a:endParaRPr lang="en-US"/>
          </a:p>
        </p:txBody>
      </p:sp>
    </p:spTree>
    <p:extLst>
      <p:ext uri="{BB962C8B-B14F-4D97-AF65-F5344CB8AC3E}">
        <p14:creationId xmlns:p14="http://schemas.microsoft.com/office/powerpoint/2010/main" val="1839270550"/>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smtClean="0"/>
              <a:t>IEEE </a:t>
            </a:r>
            <a:r>
              <a:rPr lang="en-GB"/>
              <a:t>802.1Q-2014/</a:t>
            </a:r>
            <a:r>
              <a:rPr lang="en-GB" err="1"/>
              <a:t>Cor</a:t>
            </a:r>
            <a:r>
              <a:rPr lang="en-GB"/>
              <a:t> </a:t>
            </a:r>
            <a:r>
              <a:rPr lang="en-GB" smtClean="0"/>
              <a:t>1-2015</a:t>
            </a:r>
            <a:r>
              <a:rPr lang="en-AU"/>
              <a:t> </a:t>
            </a:r>
            <a:r>
              <a:rPr lang="en-AU" smtClean="0"/>
              <a:t>has been published</a:t>
            </a:r>
            <a:endParaRPr lang="en-AU" dirty="0"/>
          </a:p>
        </p:txBody>
      </p:sp>
      <p:sp>
        <p:nvSpPr>
          <p:cNvPr id="10" name="Content Placeholder 9"/>
          <p:cNvSpPr>
            <a:spLocks noGrp="1"/>
          </p:cNvSpPr>
          <p:nvPr>
            <p:ph idx="1"/>
          </p:nvPr>
        </p:nvSpPr>
        <p:spPr/>
        <p:txBody>
          <a:bodyPr/>
          <a:lstStyle/>
          <a:p>
            <a:r>
              <a:rPr lang="en-US" dirty="0" smtClean="0"/>
              <a:t>90-day</a:t>
            </a:r>
            <a:r>
              <a:rPr lang="en-AU" dirty="0" smtClean="0"/>
              <a:t>  FDIS ballot: </a:t>
            </a:r>
            <a:r>
              <a:rPr lang="en-AU" dirty="0" smtClean="0">
                <a:solidFill>
                  <a:srgbClr val="00B050"/>
                </a:solidFill>
              </a:rPr>
              <a:t>passed &amp; published</a:t>
            </a:r>
            <a:endParaRPr lang="en-AU" dirty="0" smtClean="0">
              <a:solidFill>
                <a:schemeClr val="accent2"/>
              </a:solidFill>
            </a:endParaRPr>
          </a:p>
          <a:p>
            <a:pPr lvl="1"/>
            <a:r>
              <a:rPr lang="en-AU" dirty="0" smtClean="0"/>
              <a:t>802.1Q-2014/</a:t>
            </a:r>
            <a:r>
              <a:rPr lang="en-AU" dirty="0" err="1" smtClean="0"/>
              <a:t>Cor</a:t>
            </a:r>
            <a:r>
              <a:rPr lang="en-AU" dirty="0" smtClean="0"/>
              <a:t> </a:t>
            </a:r>
            <a:r>
              <a:rPr lang="en-AU" dirty="0"/>
              <a:t>1-2015 </a:t>
            </a:r>
            <a:r>
              <a:rPr lang="en-AU" dirty="0" smtClean="0"/>
              <a:t>was submitted to PSDO using a special process for corrigenda</a:t>
            </a:r>
          </a:p>
          <a:p>
            <a:pPr lvl="1"/>
            <a:r>
              <a:rPr lang="en-AU" dirty="0" smtClean="0"/>
              <a:t>The ballot passed on 16 March 2017 (N16589)</a:t>
            </a:r>
          </a:p>
          <a:p>
            <a:pPr lvl="2"/>
            <a:r>
              <a:rPr lang="en-AU" dirty="0"/>
              <a:t>Do you support the need for a corrigendum to the subject ISO/IEC/IEEE International Standard? </a:t>
            </a:r>
            <a:r>
              <a:rPr lang="en-AU" dirty="0" smtClean="0"/>
              <a:t> 9/0/11</a:t>
            </a:r>
          </a:p>
          <a:p>
            <a:pPr lvl="2"/>
            <a:r>
              <a:rPr lang="en-AU" dirty="0" smtClean="0"/>
              <a:t>Do </a:t>
            </a:r>
            <a:r>
              <a:rPr lang="en-AU" dirty="0"/>
              <a:t>you approve the draft for publication? </a:t>
            </a:r>
            <a:r>
              <a:rPr lang="en-AU" dirty="0" smtClean="0"/>
              <a:t> 8/1/11</a:t>
            </a:r>
          </a:p>
          <a:p>
            <a:pPr lvl="1"/>
            <a:r>
              <a:rPr lang="en-AU" dirty="0" smtClean="0"/>
              <a:t>China NB voted “no” with an objection to the use of IEEE 802.1X based security</a:t>
            </a:r>
          </a:p>
          <a:p>
            <a:pPr lvl="2"/>
            <a:r>
              <a:rPr lang="en-AU" dirty="0"/>
              <a:t>Response (</a:t>
            </a:r>
            <a:r>
              <a:rPr lang="en-AU" dirty="0" smtClean="0"/>
              <a:t>N16687) </a:t>
            </a:r>
            <a:r>
              <a:rPr lang="en-AU" dirty="0"/>
              <a:t>was liaised in July </a:t>
            </a:r>
            <a:r>
              <a:rPr lang="en-AU" dirty="0" smtClean="0"/>
              <a:t>2017</a:t>
            </a:r>
          </a:p>
          <a:p>
            <a:pPr lvl="1"/>
            <a:r>
              <a:rPr lang="en-AU" dirty="0" smtClean="0"/>
              <a:t>Published in Oct 2017 as </a:t>
            </a:r>
            <a:r>
              <a:rPr lang="en-AU" dirty="0" smtClean="0">
                <a:solidFill>
                  <a:srgbClr val="FF0000"/>
                </a:solidFill>
              </a:rPr>
              <a:t>&lt;what&gt;</a:t>
            </a:r>
            <a:endParaRPr lang="en-AU" dirty="0">
              <a:solidFill>
                <a:srgbClr val="FF0000"/>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127</a:t>
            </a:fld>
            <a:endParaRPr lang="en-US"/>
          </a:p>
        </p:txBody>
      </p:sp>
    </p:spTree>
    <p:extLst>
      <p:ext uri="{BB962C8B-B14F-4D97-AF65-F5344CB8AC3E}">
        <p14:creationId xmlns:p14="http://schemas.microsoft.com/office/powerpoint/2010/main" val="3663221656"/>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8802.3bw has been published</a:t>
            </a:r>
            <a:endParaRPr lang="en-AU" dirty="0">
              <a:solidFill>
                <a:srgbClr val="FF0000"/>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128</a:t>
            </a:fld>
            <a:endParaRPr lang="en-US"/>
          </a:p>
        </p:txBody>
      </p:sp>
      <p:sp>
        <p:nvSpPr>
          <p:cNvPr id="10" name="Content Placeholder 9"/>
          <p:cNvSpPr>
            <a:spLocks noGrp="1"/>
          </p:cNvSpPr>
          <p:nvPr>
            <p:ph idx="1"/>
          </p:nvPr>
        </p:nvSpPr>
        <p:spPr>
          <a:xfrm>
            <a:off x="685800" y="14478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802.3bw was </a:t>
            </a:r>
            <a:r>
              <a:rPr lang="en-AU" dirty="0"/>
              <a:t>liaised to SC6  in </a:t>
            </a:r>
            <a:r>
              <a:rPr lang="en-AU" dirty="0" smtClean="0"/>
              <a:t>Nov 2015 </a:t>
            </a:r>
            <a:r>
              <a:rPr lang="en-AU" dirty="0"/>
              <a:t>to allow them to become familiar with it before submission for approval under the PSDO </a:t>
            </a:r>
            <a:r>
              <a:rPr lang="en-AU" dirty="0" smtClean="0"/>
              <a:t>process</a:t>
            </a:r>
            <a:endParaRPr lang="en-AU" dirty="0">
              <a:solidFill>
                <a:srgbClr val="00B050"/>
              </a:solidFill>
            </a:endParaRPr>
          </a:p>
          <a:p>
            <a:r>
              <a:rPr lang="en-US" dirty="0" smtClean="0"/>
              <a:t>60-day</a:t>
            </a:r>
            <a:r>
              <a:rPr lang="en-AU" dirty="0" smtClean="0"/>
              <a:t> </a:t>
            </a:r>
            <a:r>
              <a:rPr lang="en-AU" dirty="0"/>
              <a:t>pre-ballot</a:t>
            </a:r>
            <a:r>
              <a:rPr lang="en-AU" dirty="0" smtClean="0"/>
              <a:t>: </a:t>
            </a:r>
            <a:r>
              <a:rPr lang="en-AU" dirty="0" smtClean="0">
                <a:solidFill>
                  <a:srgbClr val="00B050"/>
                </a:solidFill>
              </a:rPr>
              <a:t>passed &amp; response liaised</a:t>
            </a:r>
            <a:endParaRPr lang="en-AU" dirty="0">
              <a:solidFill>
                <a:srgbClr val="00B050"/>
              </a:solidFill>
            </a:endParaRPr>
          </a:p>
          <a:p>
            <a:pPr lvl="1"/>
            <a:r>
              <a:rPr lang="en-AU" dirty="0" smtClean="0"/>
              <a:t>802.3bw passed 60-day ballot on 19 Sep 2016 (see N16478)</a:t>
            </a:r>
          </a:p>
          <a:p>
            <a:pPr lvl="2"/>
            <a:r>
              <a:rPr lang="en-AU" dirty="0" smtClean="0"/>
              <a:t>Support need for IS: passed 7/1/10 (</a:t>
            </a:r>
            <a:r>
              <a:rPr lang="en-AU" dirty="0"/>
              <a:t>China NB voted </a:t>
            </a:r>
            <a:r>
              <a:rPr lang="en-AU" dirty="0" smtClean="0"/>
              <a:t>no)</a:t>
            </a:r>
          </a:p>
          <a:p>
            <a:pPr lvl="2"/>
            <a:r>
              <a:rPr lang="en-AU" dirty="0" smtClean="0"/>
              <a:t>Support submission for this IS: </a:t>
            </a:r>
            <a:r>
              <a:rPr lang="en-AU" dirty="0"/>
              <a:t>passed 6/1/11 (China NB voted </a:t>
            </a:r>
            <a:r>
              <a:rPr lang="en-AU" dirty="0" smtClean="0"/>
              <a:t>no)</a:t>
            </a:r>
          </a:p>
          <a:p>
            <a:pPr lvl="1"/>
            <a:r>
              <a:rPr lang="en-AU" dirty="0"/>
              <a:t>China NB voted </a:t>
            </a:r>
            <a:r>
              <a:rPr lang="en-AU" dirty="0" smtClean="0"/>
              <a:t>“no” with comments </a:t>
            </a:r>
          </a:p>
          <a:p>
            <a:pPr lvl="2"/>
            <a:r>
              <a:rPr lang="en-AU" dirty="0" smtClean="0"/>
              <a:t>Response sent to SC6 in Dec 2016 (see N16509)</a:t>
            </a:r>
          </a:p>
          <a:p>
            <a:r>
              <a:rPr lang="en-AU" dirty="0" smtClean="0"/>
              <a:t>FDIS ballot: </a:t>
            </a:r>
            <a:r>
              <a:rPr lang="en-AU" dirty="0">
                <a:solidFill>
                  <a:srgbClr val="00B050"/>
                </a:solidFill>
              </a:rPr>
              <a:t>passed </a:t>
            </a:r>
            <a:r>
              <a:rPr lang="en-AU" dirty="0" smtClean="0">
                <a:solidFill>
                  <a:srgbClr val="00B050"/>
                </a:solidFill>
              </a:rPr>
              <a:t>&amp; published</a:t>
            </a:r>
          </a:p>
          <a:p>
            <a:pPr lvl="1"/>
            <a:r>
              <a:rPr lang="en-AU" dirty="0" smtClean="0"/>
              <a:t>Passed on 11 Sep 2017 by 15/0/13 (N16712)</a:t>
            </a:r>
          </a:p>
          <a:p>
            <a:pPr lvl="2"/>
            <a:r>
              <a:rPr lang="en-AU" dirty="0" smtClean="0"/>
              <a:t>China NB voted “yes” with one comment</a:t>
            </a:r>
          </a:p>
          <a:p>
            <a:pPr lvl="2"/>
            <a:r>
              <a:rPr lang="en-AU" dirty="0" smtClean="0"/>
              <a:t>Response sent on 14 Nov 2017 (N16744)</a:t>
            </a:r>
          </a:p>
          <a:p>
            <a:pPr lvl="1"/>
            <a:r>
              <a:rPr lang="en-AU" dirty="0" smtClean="0"/>
              <a:t>Published in Oct </a:t>
            </a:r>
            <a:r>
              <a:rPr lang="en-AU" dirty="0"/>
              <a:t>2017 as </a:t>
            </a:r>
            <a:r>
              <a:rPr lang="en-AU" dirty="0">
                <a:solidFill>
                  <a:srgbClr val="FF0000"/>
                </a:solidFill>
              </a:rPr>
              <a:t>&lt;what&gt;</a:t>
            </a:r>
          </a:p>
          <a:p>
            <a:pPr lvl="1"/>
            <a:endParaRPr lang="en-AU" dirty="0" smtClean="0"/>
          </a:p>
        </p:txBody>
      </p:sp>
    </p:spTree>
    <p:extLst>
      <p:ext uri="{BB962C8B-B14F-4D97-AF65-F5344CB8AC3E}">
        <p14:creationId xmlns:p14="http://schemas.microsoft.com/office/powerpoint/2010/main" val="2385935049"/>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8802.3bp has been published</a:t>
            </a:r>
            <a:endParaRPr lang="en-AU" dirty="0"/>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129</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pre-ballot: </a:t>
            </a:r>
            <a:r>
              <a:rPr lang="en-AU" dirty="0">
                <a:solidFill>
                  <a:srgbClr val="00B050"/>
                </a:solidFill>
              </a:rPr>
              <a:t>passed</a:t>
            </a:r>
            <a:r>
              <a:rPr lang="en-AU" dirty="0">
                <a:solidFill>
                  <a:schemeClr val="accent2"/>
                </a:solidFill>
              </a:rPr>
              <a:t> </a:t>
            </a:r>
            <a:r>
              <a:rPr lang="en-AU" dirty="0">
                <a:solidFill>
                  <a:srgbClr val="00B050"/>
                </a:solidFill>
              </a:rPr>
              <a:t>with comments </a:t>
            </a:r>
            <a:r>
              <a:rPr lang="en-AU" dirty="0" smtClean="0">
                <a:solidFill>
                  <a:srgbClr val="00B050"/>
                </a:solidFill>
              </a:rPr>
              <a:t>resolved</a:t>
            </a:r>
          </a:p>
          <a:p>
            <a:pPr lvl="1"/>
            <a:r>
              <a:rPr lang="en-AU" dirty="0" smtClean="0"/>
              <a:t>Passed on 11 Jan </a:t>
            </a:r>
            <a:r>
              <a:rPr lang="en-AU" dirty="0"/>
              <a:t>2017 (N16537)</a:t>
            </a:r>
            <a:endParaRPr lang="en-AU" dirty="0" smtClean="0"/>
          </a:p>
          <a:p>
            <a:pPr lvl="2"/>
            <a:r>
              <a:rPr lang="en-AU" dirty="0"/>
              <a:t>Support need for IS: passed </a:t>
            </a:r>
            <a:r>
              <a:rPr lang="en-AU" dirty="0" smtClean="0"/>
              <a:t>9/0/10 </a:t>
            </a:r>
            <a:endParaRPr lang="en-AU" dirty="0"/>
          </a:p>
          <a:p>
            <a:pPr lvl="2"/>
            <a:r>
              <a:rPr lang="en-AU" dirty="0"/>
              <a:t>Support submission for this IS: passed </a:t>
            </a:r>
            <a:r>
              <a:rPr lang="en-AU" dirty="0" smtClean="0"/>
              <a:t>7/1/11 </a:t>
            </a:r>
            <a:endParaRPr lang="en-AU" dirty="0"/>
          </a:p>
          <a:p>
            <a:pPr lvl="1"/>
            <a:r>
              <a:rPr lang="en-AU" dirty="0" smtClean="0"/>
              <a:t>China </a:t>
            </a:r>
            <a:r>
              <a:rPr lang="en-AU" dirty="0"/>
              <a:t>NB voted </a:t>
            </a:r>
            <a:r>
              <a:rPr lang="en-AU" dirty="0" smtClean="0"/>
              <a:t>“no” with two comments</a:t>
            </a:r>
          </a:p>
          <a:p>
            <a:pPr lvl="2"/>
            <a:r>
              <a:rPr lang="en-AU" dirty="0" smtClean="0"/>
              <a:t>IEEE 802.3 sent a response in March 2017 (N16590)</a:t>
            </a:r>
          </a:p>
          <a:p>
            <a:r>
              <a:rPr lang="en-AU" dirty="0"/>
              <a:t>FDIS ballot: </a:t>
            </a:r>
            <a:r>
              <a:rPr lang="en-AU" dirty="0">
                <a:solidFill>
                  <a:srgbClr val="00B050"/>
                </a:solidFill>
              </a:rPr>
              <a:t>passed &amp; </a:t>
            </a:r>
            <a:r>
              <a:rPr lang="en-AU" dirty="0" smtClean="0">
                <a:solidFill>
                  <a:srgbClr val="00B050"/>
                </a:solidFill>
              </a:rPr>
              <a:t>published</a:t>
            </a:r>
            <a:endParaRPr lang="en-AU" dirty="0">
              <a:solidFill>
                <a:srgbClr val="00B050"/>
              </a:solidFill>
            </a:endParaRPr>
          </a:p>
          <a:p>
            <a:pPr lvl="1"/>
            <a:r>
              <a:rPr lang="en-AU" dirty="0" smtClean="0"/>
              <a:t>802.3bp </a:t>
            </a:r>
            <a:r>
              <a:rPr lang="en-AU" dirty="0"/>
              <a:t>passed FDIS </a:t>
            </a:r>
            <a:r>
              <a:rPr lang="en-AU" dirty="0" smtClean="0"/>
              <a:t>ballot </a:t>
            </a:r>
            <a:r>
              <a:rPr lang="en-AU" dirty="0"/>
              <a:t>on </a:t>
            </a:r>
            <a:r>
              <a:rPr lang="en-AU" dirty="0" smtClean="0"/>
              <a:t>18 </a:t>
            </a:r>
            <a:r>
              <a:rPr lang="en-AU" dirty="0"/>
              <a:t>Oct </a:t>
            </a:r>
            <a:r>
              <a:rPr lang="en-AU" dirty="0" smtClean="0"/>
              <a:t>2017</a:t>
            </a:r>
            <a:endParaRPr lang="en-AU" dirty="0">
              <a:solidFill>
                <a:srgbClr val="FF0000"/>
              </a:solidFill>
            </a:endParaRPr>
          </a:p>
          <a:p>
            <a:pPr lvl="2"/>
            <a:r>
              <a:rPr lang="en-AU" dirty="0"/>
              <a:t>Passed </a:t>
            </a:r>
            <a:r>
              <a:rPr lang="en-AU" dirty="0" smtClean="0"/>
              <a:t>12/0/8</a:t>
            </a:r>
          </a:p>
          <a:p>
            <a:pPr lvl="1"/>
            <a:r>
              <a:rPr lang="en-AU" dirty="0" smtClean="0"/>
              <a:t>Published in Nov </a:t>
            </a:r>
            <a:r>
              <a:rPr lang="en-AU" dirty="0"/>
              <a:t>2017 as </a:t>
            </a:r>
            <a:r>
              <a:rPr lang="en-AU" dirty="0">
                <a:solidFill>
                  <a:srgbClr val="FF0000"/>
                </a:solidFill>
              </a:rPr>
              <a:t>&lt;what&gt;</a:t>
            </a:r>
          </a:p>
          <a:p>
            <a:pPr marL="1588" lvl="1" indent="0">
              <a:buNone/>
            </a:pPr>
            <a:endParaRPr lang="en-AU" dirty="0"/>
          </a:p>
        </p:txBody>
      </p:sp>
    </p:spTree>
    <p:extLst>
      <p:ext uri="{BB962C8B-B14F-4D97-AF65-F5344CB8AC3E}">
        <p14:creationId xmlns:p14="http://schemas.microsoft.com/office/powerpoint/2010/main" val="34155497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new </a:t>
            </a:r>
            <a:r>
              <a:rPr lang="en-AU" dirty="0" err="1" smtClean="0"/>
              <a:t>iMeet</a:t>
            </a:r>
            <a:r>
              <a:rPr lang="en-AU" dirty="0" smtClean="0"/>
              <a:t> area</a:t>
            </a:r>
            <a:r>
              <a:rPr lang="en-AU" dirty="0"/>
              <a:t> for the </a:t>
            </a:r>
            <a:r>
              <a:rPr lang="en-AU" dirty="0" smtClean="0"/>
              <a:t>“Adoption </a:t>
            </a:r>
            <a:r>
              <a:rPr lang="en-AU" dirty="0"/>
              <a:t>of IEEE 802 standards by ISO/IEC </a:t>
            </a:r>
            <a:r>
              <a:rPr lang="en-AU" dirty="0" smtClean="0"/>
              <a:t>JTC1” is operational</a:t>
            </a:r>
            <a:endParaRPr lang="en-AU" dirty="0"/>
          </a:p>
        </p:txBody>
      </p:sp>
      <p:sp>
        <p:nvSpPr>
          <p:cNvPr id="3" name="Content Placeholder 2"/>
          <p:cNvSpPr>
            <a:spLocks noGrp="1"/>
          </p:cNvSpPr>
          <p:nvPr>
            <p:ph idx="1"/>
          </p:nvPr>
        </p:nvSpPr>
        <p:spPr/>
        <p:txBody>
          <a:bodyPr/>
          <a:lstStyle/>
          <a:p>
            <a:pPr lvl="1"/>
            <a:r>
              <a:rPr lang="en-AU" dirty="0" smtClean="0"/>
              <a:t>IEEE-SA staff have completed the first iteration of the </a:t>
            </a:r>
            <a:r>
              <a:rPr lang="en-AU" dirty="0" err="1" smtClean="0"/>
              <a:t>iMeet</a:t>
            </a:r>
            <a:r>
              <a:rPr lang="en-AU" dirty="0" smtClean="0"/>
              <a:t> area</a:t>
            </a:r>
            <a:r>
              <a:rPr lang="en-AU" dirty="0"/>
              <a:t> for the Adoption of IEEE 802 standards by ISO/IEC </a:t>
            </a:r>
            <a:r>
              <a:rPr lang="en-AU" dirty="0" smtClean="0"/>
              <a:t>JTC1 </a:t>
            </a:r>
          </a:p>
          <a:p>
            <a:pPr lvl="1"/>
            <a:r>
              <a:rPr lang="en-AU" dirty="0" smtClean="0"/>
              <a:t>The public view of the process is up and running</a:t>
            </a:r>
          </a:p>
          <a:p>
            <a:pPr lvl="2"/>
            <a:r>
              <a:rPr lang="en-AU" dirty="0" smtClean="0"/>
              <a:t>See</a:t>
            </a:r>
            <a:r>
              <a:rPr lang="en-AU" dirty="0"/>
              <a:t> </a:t>
            </a:r>
            <a:r>
              <a:rPr lang="en-AU" u="sng" dirty="0">
                <a:hlinkClick r:id="rId2"/>
              </a:rPr>
              <a:t>https://ieee-sa.imeetcentral.com/802psdo</a:t>
            </a:r>
            <a:r>
              <a:rPr lang="en-AU" u="sng" dirty="0" smtClean="0">
                <a:hlinkClick r:id="rId2"/>
              </a:rPr>
              <a:t>/</a:t>
            </a:r>
            <a:r>
              <a:rPr lang="en-AU" dirty="0" smtClean="0"/>
              <a:t> (link updated in July 2016)</a:t>
            </a:r>
          </a:p>
          <a:p>
            <a:pPr lvl="2"/>
            <a:r>
              <a:rPr lang="en-AU" dirty="0" smtClean="0"/>
              <a:t>The site is up-to-date as of 15 June 2018</a:t>
            </a:r>
          </a:p>
          <a:p>
            <a:pPr lvl="1"/>
            <a:r>
              <a:rPr lang="en-AU" dirty="0" err="1"/>
              <a:t>iMeet</a:t>
            </a:r>
            <a:r>
              <a:rPr lang="en-AU" dirty="0"/>
              <a:t> also </a:t>
            </a:r>
            <a:r>
              <a:rPr lang="en-AU" dirty="0" smtClean="0"/>
              <a:t>contains links to various documents (update: Sept 16)  that explain processes for interactions between SC6 &amp; IEEE 802:</a:t>
            </a:r>
          </a:p>
          <a:p>
            <a:pPr lvl="2"/>
            <a:r>
              <a:rPr lang="en-AU" dirty="0"/>
              <a:t>How does a WG send a liaison to SC6?</a:t>
            </a:r>
          </a:p>
          <a:p>
            <a:pPr lvl="2"/>
            <a:r>
              <a:rPr lang="en-AU" dirty="0" smtClean="0"/>
              <a:t>How </a:t>
            </a:r>
            <a:r>
              <a:rPr lang="en-AU" dirty="0"/>
              <a:t>does a WG send a </a:t>
            </a:r>
            <a:r>
              <a:rPr lang="en-AU" dirty="0" smtClean="0"/>
              <a:t>document to </a:t>
            </a:r>
            <a:r>
              <a:rPr lang="en-AU" dirty="0"/>
              <a:t>SC6 for information or review?</a:t>
            </a:r>
          </a:p>
          <a:p>
            <a:pPr lvl="2"/>
            <a:r>
              <a:rPr lang="en-AU" dirty="0" smtClean="0"/>
              <a:t>How </a:t>
            </a:r>
            <a:r>
              <a:rPr lang="en-AU" dirty="0"/>
              <a:t>does a WG submit a standard for ratification under the PSDO process?</a:t>
            </a:r>
          </a:p>
          <a:p>
            <a:pPr lvl="2"/>
            <a:r>
              <a:rPr lang="en-AU" dirty="0" smtClean="0"/>
              <a:t>How </a:t>
            </a:r>
            <a:r>
              <a:rPr lang="en-AU" dirty="0"/>
              <a:t>does a WG submit response to </a:t>
            </a:r>
            <a:r>
              <a:rPr lang="en-AU" dirty="0" smtClean="0"/>
              <a:t>comments received?</a:t>
            </a:r>
          </a:p>
          <a:p>
            <a:pPr lvl="2"/>
            <a:r>
              <a:rPr lang="en-AU" dirty="0"/>
              <a:t>Feb 2017: John D'Ambrosia is developing some standard motion </a:t>
            </a:r>
            <a:r>
              <a:rPr lang="en-AU" dirty="0" smtClean="0"/>
              <a:t>templates</a:t>
            </a:r>
          </a:p>
          <a:p>
            <a:pPr lvl="2"/>
            <a:endParaRPr lang="en-AU" u="sng"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13</a:t>
            </a:fld>
            <a:endParaRPr lang="en-US"/>
          </a:p>
        </p:txBody>
      </p:sp>
    </p:spTree>
    <p:extLst>
      <p:ext uri="{BB962C8B-B14F-4D97-AF65-F5344CB8AC3E}">
        <p14:creationId xmlns:p14="http://schemas.microsoft.com/office/powerpoint/2010/main" val="296495851"/>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8802.3bq has been published</a:t>
            </a:r>
            <a:endParaRPr lang="en-AU" dirty="0"/>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130</a:t>
            </a:fld>
            <a:endParaRPr lang="en-US"/>
          </a:p>
        </p:txBody>
      </p:sp>
      <p:sp>
        <p:nvSpPr>
          <p:cNvPr id="10" name="Content Placeholder 9"/>
          <p:cNvSpPr>
            <a:spLocks noGrp="1"/>
          </p:cNvSpPr>
          <p:nvPr>
            <p:ph idx="1"/>
          </p:nvPr>
        </p:nvSpPr>
        <p:spPr>
          <a:xfrm>
            <a:off x="685800" y="16002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a:t>802.3bq </a:t>
            </a:r>
            <a:r>
              <a:rPr lang="en-AU" dirty="0" smtClean="0">
                <a:solidFill>
                  <a:schemeClr val="tx2"/>
                </a:solidFill>
              </a:rPr>
              <a:t>D3.0 was </a:t>
            </a:r>
            <a:r>
              <a:rPr lang="en-AU" dirty="0">
                <a:solidFill>
                  <a:schemeClr val="tx2"/>
                </a:solidFill>
              </a:rPr>
              <a:t>liaised to SC6  in </a:t>
            </a:r>
            <a:r>
              <a:rPr lang="en-AU" dirty="0" smtClean="0">
                <a:solidFill>
                  <a:schemeClr val="tx2"/>
                </a:solidFill>
              </a:rPr>
              <a:t>Feb 2016 to </a:t>
            </a:r>
            <a:r>
              <a:rPr lang="en-AU" dirty="0">
                <a:solidFill>
                  <a:schemeClr val="tx2"/>
                </a:solidFill>
              </a:rPr>
              <a:t>allow them to become familiar with it before submission for approval under the PSDO </a:t>
            </a:r>
            <a:r>
              <a:rPr lang="en-AU" dirty="0" smtClean="0">
                <a:solidFill>
                  <a:schemeClr val="tx2"/>
                </a:solidFill>
              </a:rPr>
              <a:t>process</a:t>
            </a:r>
          </a:p>
          <a:p>
            <a:r>
              <a:rPr lang="en-US" dirty="0" smtClean="0"/>
              <a:t>60-day</a:t>
            </a:r>
            <a:r>
              <a:rPr lang="en-AU" dirty="0" smtClean="0"/>
              <a:t> </a:t>
            </a:r>
            <a:r>
              <a:rPr lang="en-AU" dirty="0"/>
              <a:t>pre-ballot</a:t>
            </a:r>
            <a:r>
              <a:rPr lang="en-AU" dirty="0" smtClean="0"/>
              <a: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a:solidFill>
                <a:schemeClr val="accent2"/>
              </a:solidFill>
            </a:endParaRPr>
          </a:p>
          <a:p>
            <a:pPr lvl="1"/>
            <a:r>
              <a:rPr lang="en-AU" dirty="0"/>
              <a:t>802.3bq </a:t>
            </a:r>
            <a:r>
              <a:rPr lang="en-AU" dirty="0" smtClean="0"/>
              <a:t>passed 60-day pre-ballot on </a:t>
            </a:r>
            <a:r>
              <a:rPr lang="en-AU" dirty="0"/>
              <a:t>11 Jan 2017 (N16536)</a:t>
            </a:r>
          </a:p>
          <a:p>
            <a:pPr lvl="2"/>
            <a:r>
              <a:rPr lang="en-AU" dirty="0"/>
              <a:t>Support need for IS: passed 9/0/10 </a:t>
            </a:r>
          </a:p>
          <a:p>
            <a:pPr lvl="2"/>
            <a:r>
              <a:rPr lang="en-AU" dirty="0"/>
              <a:t>Support submission for this IS: passed 7/1/11 </a:t>
            </a:r>
            <a:endParaRPr lang="en-AU" dirty="0" smtClean="0"/>
          </a:p>
          <a:p>
            <a:pPr lvl="1"/>
            <a:r>
              <a:rPr lang="en-AU" dirty="0" smtClean="0"/>
              <a:t>China </a:t>
            </a:r>
            <a:r>
              <a:rPr lang="en-AU" dirty="0"/>
              <a:t>NB voted </a:t>
            </a:r>
            <a:r>
              <a:rPr lang="en-AU" dirty="0" smtClean="0"/>
              <a:t>“no” with two comments</a:t>
            </a:r>
          </a:p>
          <a:p>
            <a:pPr lvl="2"/>
            <a:r>
              <a:rPr lang="en-AU" dirty="0"/>
              <a:t>IEEE 802.3 sent a response in March </a:t>
            </a:r>
            <a:r>
              <a:rPr lang="en-AU" dirty="0" smtClean="0"/>
              <a:t>2017 (see 802.3bp response)</a:t>
            </a:r>
            <a:endParaRPr lang="en-AU" dirty="0"/>
          </a:p>
          <a:p>
            <a:r>
              <a:rPr lang="en-AU" dirty="0"/>
              <a:t>FDIS ballot: </a:t>
            </a:r>
            <a:r>
              <a:rPr lang="en-AU" dirty="0">
                <a:solidFill>
                  <a:srgbClr val="00B050"/>
                </a:solidFill>
              </a:rPr>
              <a:t>passed </a:t>
            </a:r>
            <a:r>
              <a:rPr lang="en-AU" dirty="0" smtClean="0">
                <a:solidFill>
                  <a:srgbClr val="00B050"/>
                </a:solidFill>
              </a:rPr>
              <a:t>&amp; published</a:t>
            </a:r>
            <a:endParaRPr lang="en-AU" dirty="0">
              <a:solidFill>
                <a:srgbClr val="00B050"/>
              </a:solidFill>
            </a:endParaRPr>
          </a:p>
          <a:p>
            <a:pPr lvl="1"/>
            <a:r>
              <a:rPr lang="en-AU" dirty="0" smtClean="0"/>
              <a:t>802.3bq </a:t>
            </a:r>
            <a:r>
              <a:rPr lang="en-AU" dirty="0"/>
              <a:t>passed FDIS </a:t>
            </a:r>
            <a:r>
              <a:rPr lang="en-AU" dirty="0" smtClean="0"/>
              <a:t>ballot </a:t>
            </a:r>
            <a:r>
              <a:rPr lang="en-AU" dirty="0"/>
              <a:t>on 18 Oct </a:t>
            </a:r>
            <a:r>
              <a:rPr lang="en-AU" dirty="0" smtClean="0"/>
              <a:t>2017</a:t>
            </a:r>
            <a:endParaRPr lang="en-AU" dirty="0"/>
          </a:p>
          <a:p>
            <a:pPr lvl="2"/>
            <a:r>
              <a:rPr lang="en-AU" dirty="0"/>
              <a:t>Passed </a:t>
            </a:r>
            <a:r>
              <a:rPr lang="en-AU" dirty="0" smtClean="0"/>
              <a:t>12/0/8</a:t>
            </a:r>
          </a:p>
          <a:p>
            <a:pPr lvl="1"/>
            <a:r>
              <a:rPr lang="en-AU" dirty="0" smtClean="0"/>
              <a:t>Published in Nov </a:t>
            </a:r>
            <a:r>
              <a:rPr lang="en-AU" dirty="0"/>
              <a:t>2017 as </a:t>
            </a:r>
            <a:r>
              <a:rPr lang="en-AU" dirty="0">
                <a:solidFill>
                  <a:srgbClr val="FF0000"/>
                </a:solidFill>
              </a:rPr>
              <a:t>&lt;what&gt;</a:t>
            </a:r>
          </a:p>
          <a:p>
            <a:pPr lvl="1"/>
            <a:endParaRPr lang="en-AU" dirty="0"/>
          </a:p>
          <a:p>
            <a:pPr lvl="2"/>
            <a:endParaRPr lang="en-AU" dirty="0"/>
          </a:p>
        </p:txBody>
      </p:sp>
    </p:spTree>
    <p:extLst>
      <p:ext uri="{BB962C8B-B14F-4D97-AF65-F5344CB8AC3E}">
        <p14:creationId xmlns:p14="http://schemas.microsoft.com/office/powerpoint/2010/main" val="4159450296"/>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8802.3br 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131</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802.3br 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a:t>
            </a:r>
            <a:r>
              <a:rPr lang="en-AU" dirty="0"/>
              <a:t>pre-ballot</a:t>
            </a:r>
            <a:r>
              <a:rPr lang="en-AU" dirty="0" smtClean="0"/>
              <a: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a:solidFill>
                <a:schemeClr val="accent2"/>
              </a:solidFill>
            </a:endParaRPr>
          </a:p>
          <a:p>
            <a:pPr lvl="1"/>
            <a:r>
              <a:rPr lang="en-AU" dirty="0" smtClean="0"/>
              <a:t>802.3br passed 60-day pre-ballot on 16 Feb </a:t>
            </a:r>
            <a:r>
              <a:rPr lang="en-AU" dirty="0"/>
              <a:t>2017 (N16568)</a:t>
            </a:r>
          </a:p>
          <a:p>
            <a:pPr lvl="2"/>
            <a:r>
              <a:rPr lang="en-AU" dirty="0"/>
              <a:t>Support need for IS: passed </a:t>
            </a:r>
            <a:r>
              <a:rPr lang="en-AU" dirty="0" smtClean="0"/>
              <a:t>11/0/9</a:t>
            </a:r>
            <a:endParaRPr lang="en-AU" dirty="0"/>
          </a:p>
          <a:p>
            <a:pPr lvl="2"/>
            <a:r>
              <a:rPr lang="en-AU" dirty="0"/>
              <a:t>Support submission for this IS: passed </a:t>
            </a:r>
            <a:r>
              <a:rPr lang="en-AU" dirty="0" smtClean="0"/>
              <a:t>10/1/9</a:t>
            </a:r>
          </a:p>
          <a:p>
            <a:pPr lvl="1"/>
            <a:r>
              <a:rPr lang="en-AU" dirty="0" smtClean="0"/>
              <a:t>China </a:t>
            </a:r>
            <a:r>
              <a:rPr lang="en-AU" dirty="0"/>
              <a:t>NB voted </a:t>
            </a:r>
            <a:r>
              <a:rPr lang="en-AU" dirty="0" smtClean="0"/>
              <a:t>“no” with one comment</a:t>
            </a:r>
          </a:p>
          <a:p>
            <a:pPr lvl="2"/>
            <a:r>
              <a:rPr lang="en-AU" dirty="0"/>
              <a:t>IEEE 802.3 sent a response in March </a:t>
            </a:r>
            <a:r>
              <a:rPr lang="en-AU" dirty="0" smtClean="0"/>
              <a:t>2017 (see </a:t>
            </a:r>
            <a:r>
              <a:rPr lang="en-AU" dirty="0"/>
              <a:t>IEEE 802.3bp </a:t>
            </a:r>
            <a:r>
              <a:rPr lang="en-AU" dirty="0" smtClean="0"/>
              <a:t>response)</a:t>
            </a:r>
            <a:endParaRPr lang="en-AU" dirty="0"/>
          </a:p>
          <a:p>
            <a:r>
              <a:rPr lang="en-AU" dirty="0" smtClean="0"/>
              <a:t>FDIS </a:t>
            </a:r>
            <a:r>
              <a:rPr lang="en-AU" dirty="0"/>
              <a:t>ballot: </a:t>
            </a:r>
            <a:r>
              <a:rPr lang="en-AU" dirty="0">
                <a:solidFill>
                  <a:srgbClr val="00B050"/>
                </a:solidFill>
              </a:rPr>
              <a:t>passed </a:t>
            </a:r>
            <a:r>
              <a:rPr lang="en-AU" dirty="0" smtClean="0">
                <a:solidFill>
                  <a:srgbClr val="00B050"/>
                </a:solidFill>
              </a:rPr>
              <a:t>&amp; published</a:t>
            </a:r>
          </a:p>
          <a:p>
            <a:pPr lvl="1"/>
            <a:r>
              <a:rPr lang="en-AU" dirty="0"/>
              <a:t>802.3br passed </a:t>
            </a:r>
            <a:r>
              <a:rPr lang="en-AU" dirty="0" smtClean="0"/>
              <a:t>FDIS ballot on 11 Oct 2017 </a:t>
            </a:r>
            <a:r>
              <a:rPr lang="en-AU" dirty="0"/>
              <a:t>(</a:t>
            </a:r>
            <a:r>
              <a:rPr lang="en-AU" dirty="0" smtClean="0"/>
              <a:t>N16723?)</a:t>
            </a:r>
          </a:p>
          <a:p>
            <a:pPr lvl="2"/>
            <a:r>
              <a:rPr lang="en-AU" dirty="0" smtClean="0"/>
              <a:t>Passed 11/0/10</a:t>
            </a:r>
          </a:p>
          <a:p>
            <a:pPr lvl="1"/>
            <a:r>
              <a:rPr lang="en-AU" dirty="0" smtClean="0"/>
              <a:t>Published in Nov </a:t>
            </a:r>
            <a:r>
              <a:rPr lang="en-AU" dirty="0"/>
              <a:t>2017 as </a:t>
            </a:r>
            <a:r>
              <a:rPr lang="en-AU" dirty="0">
                <a:solidFill>
                  <a:srgbClr val="FF0000"/>
                </a:solidFill>
              </a:rPr>
              <a:t>&lt;what&gt;</a:t>
            </a:r>
          </a:p>
          <a:p>
            <a:pPr marL="1588" lvl="1" indent="0">
              <a:buNone/>
            </a:pPr>
            <a:endParaRPr lang="en-AU" dirty="0"/>
          </a:p>
          <a:p>
            <a:endParaRPr lang="en-AU" dirty="0">
              <a:solidFill>
                <a:schemeClr val="accent6"/>
              </a:solidFill>
            </a:endParaRPr>
          </a:p>
        </p:txBody>
      </p:sp>
    </p:spTree>
    <p:extLst>
      <p:ext uri="{BB962C8B-B14F-4D97-AF65-F5344CB8AC3E}">
        <p14:creationId xmlns:p14="http://schemas.microsoft.com/office/powerpoint/2010/main" val="3065902857"/>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8802.3by has been published</a:t>
            </a:r>
            <a:endParaRPr lang="en-AU" dirty="0"/>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132</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802.3by 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a:t>
            </a:r>
            <a:r>
              <a:rPr lang="en-AU" dirty="0"/>
              <a:t>pre-ballot: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a:solidFill>
                <a:schemeClr val="accent2"/>
              </a:solidFill>
            </a:endParaRPr>
          </a:p>
          <a:p>
            <a:pPr lvl="1"/>
            <a:r>
              <a:rPr lang="en-AU" dirty="0" smtClean="0"/>
              <a:t>802.3by passed 60-day pre-ballot on </a:t>
            </a:r>
            <a:r>
              <a:rPr lang="en-AU" dirty="0"/>
              <a:t>11 Jan 2017 (N16535)</a:t>
            </a:r>
          </a:p>
          <a:p>
            <a:pPr lvl="2"/>
            <a:r>
              <a:rPr lang="en-AU" dirty="0"/>
              <a:t>Support need for IS: passed 9/0/10 </a:t>
            </a:r>
          </a:p>
          <a:p>
            <a:pPr lvl="2"/>
            <a:r>
              <a:rPr lang="en-AU" dirty="0"/>
              <a:t>Support submission for this IS: passed </a:t>
            </a:r>
            <a:r>
              <a:rPr lang="en-AU" dirty="0" smtClean="0"/>
              <a:t>7/1/11</a:t>
            </a:r>
          </a:p>
          <a:p>
            <a:pPr lvl="1"/>
            <a:r>
              <a:rPr lang="en-AU" dirty="0" smtClean="0"/>
              <a:t>China </a:t>
            </a:r>
            <a:r>
              <a:rPr lang="en-AU" dirty="0"/>
              <a:t>NB voted </a:t>
            </a:r>
            <a:r>
              <a:rPr lang="en-AU" dirty="0" smtClean="0"/>
              <a:t>“no” with two comments</a:t>
            </a:r>
          </a:p>
          <a:p>
            <a:pPr lvl="2"/>
            <a:r>
              <a:rPr lang="en-AU" dirty="0"/>
              <a:t>IEEE 802.3 sent a response in March </a:t>
            </a:r>
            <a:r>
              <a:rPr lang="en-AU" dirty="0" smtClean="0"/>
              <a:t>2017 (see </a:t>
            </a:r>
            <a:r>
              <a:rPr lang="en-AU" dirty="0"/>
              <a:t>IEEE 802.3bp </a:t>
            </a:r>
            <a:r>
              <a:rPr lang="en-AU" dirty="0" smtClean="0"/>
              <a:t>response)</a:t>
            </a:r>
            <a:endParaRPr lang="en-AU" dirty="0"/>
          </a:p>
          <a:p>
            <a:r>
              <a:rPr lang="en-AU" dirty="0"/>
              <a:t>FDIS ballot: </a:t>
            </a:r>
            <a:r>
              <a:rPr lang="en-AU" dirty="0">
                <a:solidFill>
                  <a:srgbClr val="00B050"/>
                </a:solidFill>
              </a:rPr>
              <a:t>passed</a:t>
            </a:r>
            <a:r>
              <a:rPr lang="en-AU" dirty="0">
                <a:solidFill>
                  <a:schemeClr val="accent2"/>
                </a:solidFill>
              </a:rPr>
              <a:t> </a:t>
            </a:r>
            <a:r>
              <a:rPr lang="en-AU" dirty="0">
                <a:solidFill>
                  <a:srgbClr val="00B050"/>
                </a:solidFill>
              </a:rPr>
              <a:t>&amp; </a:t>
            </a:r>
            <a:r>
              <a:rPr lang="en-AU" dirty="0" smtClean="0">
                <a:solidFill>
                  <a:srgbClr val="00B050"/>
                </a:solidFill>
              </a:rPr>
              <a:t>published</a:t>
            </a:r>
            <a:endParaRPr lang="en-AU" dirty="0">
              <a:solidFill>
                <a:srgbClr val="00B050"/>
              </a:solidFill>
            </a:endParaRPr>
          </a:p>
          <a:p>
            <a:pPr lvl="1"/>
            <a:r>
              <a:rPr lang="en-AU" dirty="0" smtClean="0"/>
              <a:t>802.3by </a:t>
            </a:r>
            <a:r>
              <a:rPr lang="en-AU" dirty="0"/>
              <a:t>passed FDIS </a:t>
            </a:r>
            <a:r>
              <a:rPr lang="en-AU" dirty="0" smtClean="0"/>
              <a:t>ballot </a:t>
            </a:r>
            <a:r>
              <a:rPr lang="en-AU" dirty="0"/>
              <a:t>on 18 Oct </a:t>
            </a:r>
            <a:r>
              <a:rPr lang="en-AU" dirty="0" smtClean="0"/>
              <a:t>2017</a:t>
            </a:r>
            <a:endParaRPr lang="en-AU" dirty="0"/>
          </a:p>
          <a:p>
            <a:pPr lvl="2"/>
            <a:r>
              <a:rPr lang="en-AU" dirty="0"/>
              <a:t>Passed </a:t>
            </a:r>
            <a:r>
              <a:rPr lang="en-AU" dirty="0" smtClean="0"/>
              <a:t>12/0/8</a:t>
            </a:r>
          </a:p>
          <a:p>
            <a:pPr lvl="1"/>
            <a:r>
              <a:rPr lang="en-AU" dirty="0" smtClean="0"/>
              <a:t>Published in Nov </a:t>
            </a:r>
            <a:r>
              <a:rPr lang="en-AU" dirty="0"/>
              <a:t>2017 as </a:t>
            </a:r>
            <a:r>
              <a:rPr lang="en-AU" dirty="0">
                <a:solidFill>
                  <a:srgbClr val="FF0000"/>
                </a:solidFill>
              </a:rPr>
              <a:t>&lt;what</a:t>
            </a:r>
            <a:r>
              <a:rPr lang="en-AU" dirty="0" smtClean="0">
                <a:solidFill>
                  <a:srgbClr val="FF0000"/>
                </a:solidFill>
              </a:rPr>
              <a:t>&gt;</a:t>
            </a:r>
            <a:endParaRPr lang="en-AU" dirty="0">
              <a:solidFill>
                <a:srgbClr val="FF0000"/>
              </a:solidFill>
            </a:endParaRPr>
          </a:p>
        </p:txBody>
      </p:sp>
    </p:spTree>
    <p:extLst>
      <p:ext uri="{BB962C8B-B14F-4D97-AF65-F5344CB8AC3E}">
        <p14:creationId xmlns:p14="http://schemas.microsoft.com/office/powerpoint/2010/main" val="27392361"/>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8802.3bz has been published</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802.3bz was liaised in June 2016 (when in SB)</a:t>
            </a:r>
          </a:p>
          <a:p>
            <a:r>
              <a:rPr lang="en-US" dirty="0" smtClean="0"/>
              <a:t>60-day</a:t>
            </a:r>
            <a:r>
              <a:rPr lang="en-AU" dirty="0" smtClean="0"/>
              <a:t> pre-ballot: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smtClean="0">
              <a:solidFill>
                <a:schemeClr val="accent2"/>
              </a:solidFill>
            </a:endParaRPr>
          </a:p>
          <a:p>
            <a:pPr lvl="1"/>
            <a:r>
              <a:rPr lang="en-AU" dirty="0"/>
              <a:t>Passed on 16 Feb 2017 (N16567)</a:t>
            </a:r>
          </a:p>
          <a:p>
            <a:pPr lvl="2"/>
            <a:r>
              <a:rPr lang="en-AU" dirty="0"/>
              <a:t>Support need for IS: passed 11/0/9</a:t>
            </a:r>
          </a:p>
          <a:p>
            <a:pPr lvl="2"/>
            <a:r>
              <a:rPr lang="en-AU" dirty="0"/>
              <a:t>Support submission for this IS: passed 10/1/9 </a:t>
            </a:r>
            <a:endParaRPr lang="en-AU" dirty="0" smtClean="0"/>
          </a:p>
          <a:p>
            <a:pPr lvl="1"/>
            <a:r>
              <a:rPr lang="en-AU" dirty="0" smtClean="0"/>
              <a:t>China </a:t>
            </a:r>
            <a:r>
              <a:rPr lang="en-AU" dirty="0"/>
              <a:t>NB voted </a:t>
            </a:r>
            <a:r>
              <a:rPr lang="en-AU" dirty="0" smtClean="0"/>
              <a:t>“no” with two comments</a:t>
            </a:r>
          </a:p>
          <a:p>
            <a:pPr lvl="2"/>
            <a:r>
              <a:rPr lang="en-AU" dirty="0"/>
              <a:t>IEEE 802.3 sent a response in March </a:t>
            </a:r>
            <a:r>
              <a:rPr lang="en-AU" dirty="0" smtClean="0"/>
              <a:t>2017 (see </a:t>
            </a:r>
            <a:r>
              <a:rPr lang="en-AU" dirty="0"/>
              <a:t>IEEE 802.3bp </a:t>
            </a:r>
            <a:r>
              <a:rPr lang="en-AU" dirty="0" smtClean="0"/>
              <a:t>response)</a:t>
            </a:r>
            <a:endParaRPr lang="en-AU" dirty="0"/>
          </a:p>
          <a:p>
            <a:r>
              <a:rPr lang="en-AU" dirty="0"/>
              <a:t>FDIS ballot: </a:t>
            </a:r>
            <a:r>
              <a:rPr lang="en-AU" dirty="0">
                <a:solidFill>
                  <a:srgbClr val="00B050"/>
                </a:solidFill>
              </a:rPr>
              <a:t>passed &amp; </a:t>
            </a:r>
            <a:r>
              <a:rPr lang="en-AU" dirty="0" smtClean="0">
                <a:solidFill>
                  <a:srgbClr val="00B050"/>
                </a:solidFill>
              </a:rPr>
              <a:t>published</a:t>
            </a:r>
            <a:endParaRPr lang="en-AU" dirty="0">
              <a:solidFill>
                <a:srgbClr val="00B050"/>
              </a:solidFill>
            </a:endParaRPr>
          </a:p>
          <a:p>
            <a:pPr lvl="1"/>
            <a:r>
              <a:rPr lang="en-AU" dirty="0" smtClean="0"/>
              <a:t>802.3bz </a:t>
            </a:r>
            <a:r>
              <a:rPr lang="en-AU" dirty="0"/>
              <a:t>passed FDIS pre-ballot on 11 Oct 2017 (</a:t>
            </a:r>
            <a:r>
              <a:rPr lang="en-AU" dirty="0" smtClean="0"/>
              <a:t>N16724)</a:t>
            </a:r>
            <a:endParaRPr lang="en-AU" dirty="0"/>
          </a:p>
          <a:p>
            <a:pPr lvl="2"/>
            <a:r>
              <a:rPr lang="en-AU" dirty="0"/>
              <a:t>Passed </a:t>
            </a:r>
            <a:r>
              <a:rPr lang="en-AU" dirty="0" smtClean="0"/>
              <a:t>11/0/10</a:t>
            </a:r>
          </a:p>
          <a:p>
            <a:pPr lvl="1"/>
            <a:r>
              <a:rPr lang="en-AU" dirty="0" smtClean="0"/>
              <a:t>Published in Nov </a:t>
            </a:r>
            <a:r>
              <a:rPr lang="en-AU" dirty="0"/>
              <a:t>2017 as </a:t>
            </a:r>
            <a:r>
              <a:rPr lang="en-AU" dirty="0">
                <a:solidFill>
                  <a:srgbClr val="FF0000"/>
                </a:solidFill>
              </a:rPr>
              <a:t>&lt;what</a:t>
            </a:r>
            <a:r>
              <a:rPr lang="en-AU" dirty="0" smtClean="0">
                <a:solidFill>
                  <a:srgbClr val="FF0000"/>
                </a:solidFill>
              </a:rPr>
              <a:t>&gt;</a:t>
            </a:r>
            <a:endParaRPr lang="en-AU" dirty="0"/>
          </a:p>
          <a:p>
            <a:pPr lvl="2"/>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133</a:t>
            </a:fld>
            <a:endParaRPr lang="en-US"/>
          </a:p>
        </p:txBody>
      </p:sp>
    </p:spTree>
    <p:extLst>
      <p:ext uri="{BB962C8B-B14F-4D97-AF65-F5344CB8AC3E}">
        <p14:creationId xmlns:p14="http://schemas.microsoft.com/office/powerpoint/2010/main" val="1168930436"/>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802.15.3 has been published</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802.15.3-revA D2.0 was </a:t>
            </a:r>
            <a:r>
              <a:rPr lang="en-GB" dirty="0"/>
              <a:t>liaised </a:t>
            </a:r>
            <a:r>
              <a:rPr lang="en-GB" dirty="0" smtClean="0"/>
              <a:t>in Dec 2015 for information</a:t>
            </a:r>
          </a:p>
          <a:p>
            <a:r>
              <a:rPr lang="en-US" dirty="0" smtClean="0"/>
              <a:t>60-day</a:t>
            </a:r>
            <a:r>
              <a:rPr lang="en-AU" dirty="0" smtClean="0"/>
              <a:t> pre-ballot: </a:t>
            </a:r>
            <a:r>
              <a:rPr lang="en-AU" dirty="0">
                <a:solidFill>
                  <a:srgbClr val="00B050"/>
                </a:solidFill>
              </a:rPr>
              <a:t>passed &amp; response </a:t>
            </a:r>
            <a:r>
              <a:rPr lang="en-AU" dirty="0" smtClean="0">
                <a:solidFill>
                  <a:srgbClr val="00B050"/>
                </a:solidFill>
              </a:rPr>
              <a:t>sent</a:t>
            </a:r>
            <a:endParaRPr lang="en-AU" dirty="0">
              <a:solidFill>
                <a:srgbClr val="00B050"/>
              </a:solidFill>
            </a:endParaRPr>
          </a:p>
          <a:p>
            <a:pPr lvl="1"/>
            <a:r>
              <a:rPr lang="en-AU" dirty="0"/>
              <a:t>IEEE 802.15.3-2016</a:t>
            </a:r>
            <a:r>
              <a:rPr lang="en-AU" dirty="0" smtClean="0"/>
              <a:t> </a:t>
            </a:r>
            <a:r>
              <a:rPr lang="en-AU" dirty="0"/>
              <a:t>passed </a:t>
            </a:r>
            <a:r>
              <a:rPr lang="en-AU" dirty="0" smtClean="0"/>
              <a:t>60-day </a:t>
            </a:r>
            <a:r>
              <a:rPr lang="en-AU" dirty="0"/>
              <a:t>pre-ballot </a:t>
            </a:r>
            <a:r>
              <a:rPr lang="en-AU" dirty="0" smtClean="0"/>
              <a:t>on 23 Oct 2016 (N16495)</a:t>
            </a:r>
            <a:endParaRPr lang="en-AU" dirty="0"/>
          </a:p>
          <a:p>
            <a:pPr lvl="2"/>
            <a:r>
              <a:rPr lang="en-AU" dirty="0"/>
              <a:t>Passed 8/0/10 on need for ISO standard</a:t>
            </a:r>
          </a:p>
          <a:p>
            <a:pPr lvl="2"/>
            <a:r>
              <a:rPr lang="en-AU" dirty="0"/>
              <a:t>Passed </a:t>
            </a:r>
            <a:r>
              <a:rPr lang="en-AU" dirty="0" smtClean="0"/>
              <a:t>7/0/11 </a:t>
            </a:r>
            <a:r>
              <a:rPr lang="en-AU" dirty="0"/>
              <a:t>on support for submission to FDIS</a:t>
            </a:r>
          </a:p>
          <a:p>
            <a:pPr lvl="2"/>
            <a:r>
              <a:rPr lang="en-AU" dirty="0"/>
              <a:t>China NB voted </a:t>
            </a:r>
            <a:r>
              <a:rPr lang="en-AU" dirty="0" smtClean="0"/>
              <a:t>yes with </a:t>
            </a:r>
            <a:r>
              <a:rPr lang="en-AU" dirty="0"/>
              <a:t>one </a:t>
            </a:r>
            <a:r>
              <a:rPr lang="en-AU" dirty="0" smtClean="0"/>
              <a:t>comment</a:t>
            </a:r>
          </a:p>
          <a:p>
            <a:pPr lvl="1"/>
            <a:r>
              <a:rPr lang="en-AU" dirty="0" smtClean="0"/>
              <a:t>Response was approved by 802 EC in Nov 2016 and sent in Feb 2017</a:t>
            </a:r>
          </a:p>
          <a:p>
            <a:pPr lvl="2"/>
            <a:r>
              <a:rPr lang="en-AU" dirty="0" smtClean="0"/>
              <a:t>See </a:t>
            </a:r>
            <a:r>
              <a:rPr lang="en-AU" dirty="0" smtClean="0">
                <a:hlinkClick r:id="rId2"/>
              </a:rPr>
              <a:t>15-16-0768-01</a:t>
            </a:r>
            <a:endParaRPr lang="en-AU" dirty="0"/>
          </a:p>
          <a:p>
            <a:r>
              <a:rPr lang="en-AU" dirty="0" smtClean="0"/>
              <a:t>FDIS ballot: </a:t>
            </a:r>
            <a:r>
              <a:rPr lang="en-AU" dirty="0" smtClean="0">
                <a:solidFill>
                  <a:srgbClr val="00B050"/>
                </a:solidFill>
              </a:rPr>
              <a:t>passed &amp; published</a:t>
            </a:r>
            <a:endParaRPr lang="en-AU" dirty="0" smtClean="0">
              <a:solidFill>
                <a:schemeClr val="accent6"/>
              </a:solidFill>
            </a:endParaRPr>
          </a:p>
          <a:p>
            <a:pPr lvl="1"/>
            <a:r>
              <a:rPr lang="en-AU" dirty="0" smtClean="0"/>
              <a:t>Passed on 7 Sep 2017 by 14/0/14 (N16710)</a:t>
            </a:r>
          </a:p>
          <a:p>
            <a:pPr lvl="1"/>
            <a:r>
              <a:rPr lang="en-AU" dirty="0" smtClean="0"/>
              <a:t>Published in Oct </a:t>
            </a:r>
            <a:r>
              <a:rPr lang="en-AU" dirty="0"/>
              <a:t>2017 as </a:t>
            </a:r>
            <a:r>
              <a:rPr lang="en-AU" dirty="0">
                <a:solidFill>
                  <a:srgbClr val="FF0000"/>
                </a:solidFill>
              </a:rPr>
              <a:t>&lt;what</a:t>
            </a:r>
            <a:r>
              <a:rPr lang="en-AU" dirty="0" smtClean="0">
                <a:solidFill>
                  <a:srgbClr val="FF0000"/>
                </a:solidFill>
              </a:rPr>
              <a:t>&gt;</a:t>
            </a:r>
            <a:endParaRPr lang="en-AU" dirty="0"/>
          </a:p>
          <a:p>
            <a:pPr lvl="1"/>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134</a:t>
            </a:fld>
            <a:endParaRPr lang="en-US"/>
          </a:p>
        </p:txBody>
      </p:sp>
    </p:spTree>
    <p:extLst>
      <p:ext uri="{BB962C8B-B14F-4D97-AF65-F5344CB8AC3E}">
        <p14:creationId xmlns:p14="http://schemas.microsoft.com/office/powerpoint/2010/main" val="2373955556"/>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802.15.4-2015 has been published</a:t>
            </a:r>
            <a:endParaRPr lang="en-AU" dirty="0"/>
          </a:p>
        </p:txBody>
      </p:sp>
      <p:sp>
        <p:nvSpPr>
          <p:cNvPr id="10" name="Content Placeholder 9"/>
          <p:cNvSpPr>
            <a:spLocks noGrp="1"/>
          </p:cNvSpPr>
          <p:nvPr>
            <p:ph idx="1"/>
          </p:nvPr>
        </p:nvSpPr>
        <p:spPr>
          <a:xfrm>
            <a:off x="685800" y="13716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a:t>IEEE 802.15.4-2006 was adopted by ISO under JTC 1/SC 31 but JTC1/SC6 has responsibility as of June 2015 for IEEE 802.15 </a:t>
            </a:r>
            <a:r>
              <a:rPr lang="en-GB" dirty="0" smtClean="0"/>
              <a:t>standards</a:t>
            </a:r>
          </a:p>
          <a:p>
            <a:pPr lvl="1"/>
            <a:r>
              <a:rPr lang="en-AU" dirty="0" smtClean="0"/>
              <a:t>IEEE </a:t>
            </a:r>
            <a:r>
              <a:rPr lang="en-AU" dirty="0"/>
              <a:t>802.15.4-2015 </a:t>
            </a:r>
            <a:r>
              <a:rPr lang="en-GB" dirty="0" smtClean="0"/>
              <a:t>submission to the PSDO </a:t>
            </a:r>
            <a:r>
              <a:rPr lang="en-GB" dirty="0"/>
              <a:t>was approved in March </a:t>
            </a:r>
            <a:r>
              <a:rPr lang="en-GB" dirty="0" smtClean="0"/>
              <a:t>2016 but nothing much happened</a:t>
            </a:r>
          </a:p>
          <a:p>
            <a:pPr lvl="1"/>
            <a:r>
              <a:rPr lang="en-AU" dirty="0" smtClean="0"/>
              <a:t>IEEE </a:t>
            </a:r>
            <a:r>
              <a:rPr lang="en-AU" dirty="0"/>
              <a:t>802.15.4-2015 </a:t>
            </a:r>
            <a:r>
              <a:rPr lang="en-AU" dirty="0" smtClean="0"/>
              <a:t>was sent for information in Dec 2016</a:t>
            </a:r>
            <a:endParaRPr lang="en-GB" dirty="0" smtClean="0"/>
          </a:p>
          <a:p>
            <a:r>
              <a:rPr lang="en-US" dirty="0" smtClean="0"/>
              <a:t>60-day</a:t>
            </a:r>
            <a:r>
              <a:rPr lang="en-AU" dirty="0" smtClean="0"/>
              <a:t> pre-ballot: </a:t>
            </a:r>
            <a:r>
              <a:rPr lang="en-AU" dirty="0" smtClean="0">
                <a:solidFill>
                  <a:srgbClr val="00B050"/>
                </a:solidFill>
              </a:rPr>
              <a:t>passed</a:t>
            </a:r>
          </a:p>
          <a:p>
            <a:pPr lvl="1"/>
            <a:r>
              <a:rPr lang="en-AU" dirty="0"/>
              <a:t>IEEE </a:t>
            </a:r>
            <a:r>
              <a:rPr lang="en-AU" dirty="0" smtClean="0"/>
              <a:t>802.15.4-2015 60-day </a:t>
            </a:r>
            <a:r>
              <a:rPr lang="en-AU" dirty="0"/>
              <a:t>pre-ballot </a:t>
            </a:r>
            <a:r>
              <a:rPr lang="en-AU" dirty="0" smtClean="0"/>
              <a:t>closed </a:t>
            </a:r>
            <a:r>
              <a:rPr lang="en-AU" dirty="0"/>
              <a:t>on 20 </a:t>
            </a:r>
            <a:r>
              <a:rPr lang="en-AU" dirty="0" smtClean="0"/>
              <a:t>April 2017 (N16615)</a:t>
            </a:r>
          </a:p>
          <a:p>
            <a:pPr lvl="2"/>
            <a:r>
              <a:rPr lang="en-AU" dirty="0"/>
              <a:t>Passed </a:t>
            </a:r>
            <a:r>
              <a:rPr lang="en-AU" dirty="0" smtClean="0"/>
              <a:t>8/0/11 </a:t>
            </a:r>
            <a:r>
              <a:rPr lang="en-AU" dirty="0"/>
              <a:t>on need for ISO standard</a:t>
            </a:r>
          </a:p>
          <a:p>
            <a:pPr lvl="2"/>
            <a:r>
              <a:rPr lang="en-AU" dirty="0"/>
              <a:t>Passed </a:t>
            </a:r>
            <a:r>
              <a:rPr lang="en-AU" dirty="0" smtClean="0"/>
              <a:t>8/0/11 </a:t>
            </a:r>
            <a:r>
              <a:rPr lang="en-AU" dirty="0"/>
              <a:t>on support for submission to FDIS</a:t>
            </a:r>
          </a:p>
          <a:p>
            <a:pPr lvl="2"/>
            <a:r>
              <a:rPr lang="en-AU" dirty="0" smtClean="0"/>
              <a:t>No comments</a:t>
            </a:r>
          </a:p>
          <a:p>
            <a:r>
              <a:rPr lang="en-AU" dirty="0" smtClean="0"/>
              <a:t>FDIS ballot: </a:t>
            </a:r>
            <a:r>
              <a:rPr lang="en-AU" dirty="0" smtClean="0">
                <a:solidFill>
                  <a:srgbClr val="00B050"/>
                </a:solidFill>
              </a:rPr>
              <a:t>passed &amp; published</a:t>
            </a:r>
          </a:p>
          <a:p>
            <a:pPr lvl="1"/>
            <a:r>
              <a:rPr lang="en-AU" dirty="0"/>
              <a:t>Passed on </a:t>
            </a:r>
            <a:r>
              <a:rPr lang="en-AU" dirty="0" smtClean="0"/>
              <a:t>27 Jan 2018 by 12/0/10, with no comments (N16763)</a:t>
            </a:r>
          </a:p>
          <a:p>
            <a:pPr lvl="1"/>
            <a:r>
              <a:rPr lang="en-US" dirty="0" smtClean="0"/>
              <a:t>ISO/IEC/IEEE </a:t>
            </a:r>
            <a:r>
              <a:rPr lang="en-US" dirty="0"/>
              <a:t>8802-15-4:2018 </a:t>
            </a:r>
            <a:r>
              <a:rPr lang="en-AU" dirty="0" smtClean="0"/>
              <a:t>was published in Mar 2018</a:t>
            </a:r>
          </a:p>
          <a:p>
            <a:pPr lvl="1"/>
            <a:endParaRPr lang="en-AU" dirty="0">
              <a:solidFill>
                <a:srgbClr val="FF0000"/>
              </a:solidFill>
            </a:endParaRPr>
          </a:p>
          <a:p>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135</a:t>
            </a:fld>
            <a:endParaRPr lang="en-US"/>
          </a:p>
        </p:txBody>
      </p:sp>
    </p:spTree>
    <p:extLst>
      <p:ext uri="{BB962C8B-B14F-4D97-AF65-F5344CB8AC3E}">
        <p14:creationId xmlns:p14="http://schemas.microsoft.com/office/powerpoint/2010/main" val="2284630286"/>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802.21-2017 has been published</a:t>
            </a:r>
            <a:endParaRPr lang="en-AU" dirty="0"/>
          </a:p>
        </p:txBody>
      </p:sp>
      <p:sp>
        <p:nvSpPr>
          <p:cNvPr id="10" name="Content Placeholder 9"/>
          <p:cNvSpPr>
            <a:spLocks noGrp="1"/>
          </p:cNvSpPr>
          <p:nvPr>
            <p:ph idx="1"/>
          </p:nvPr>
        </p:nvSpPr>
        <p:spPr>
          <a:xfrm>
            <a:off x="685800" y="10668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a:t>IEEE </a:t>
            </a:r>
            <a:r>
              <a:rPr lang="en-AU" dirty="0" smtClean="0"/>
              <a:t>802.21-2017 was approved for liaison </a:t>
            </a:r>
            <a:r>
              <a:rPr lang="en-AU" dirty="0"/>
              <a:t>for information in July </a:t>
            </a:r>
            <a:r>
              <a:rPr lang="en-AU" dirty="0" smtClean="0"/>
              <a:t>2016</a:t>
            </a:r>
          </a:p>
          <a:p>
            <a:pPr lvl="2"/>
            <a:r>
              <a:rPr lang="en-AU" dirty="0" smtClean="0"/>
              <a:t>D7 was sent in Nov 2016</a:t>
            </a:r>
          </a:p>
          <a:p>
            <a:r>
              <a:rPr lang="en-US" dirty="0" smtClean="0"/>
              <a:t>60-day</a:t>
            </a:r>
            <a:r>
              <a:rPr lang="en-AU" dirty="0" smtClean="0"/>
              <a:t> pre-ballot: </a:t>
            </a:r>
            <a:r>
              <a:rPr lang="en-AU" dirty="0" smtClean="0">
                <a:solidFill>
                  <a:srgbClr val="00B050"/>
                </a:solidFill>
              </a:rPr>
              <a:t>passed &amp; response sent</a:t>
            </a:r>
          </a:p>
          <a:p>
            <a:pPr lvl="1"/>
            <a:r>
              <a:rPr lang="en-AU" dirty="0" smtClean="0"/>
              <a:t>IEEE 802.21-2017 </a:t>
            </a:r>
            <a:r>
              <a:rPr lang="en-AU" dirty="0"/>
              <a:t>60-day pre-ballot closed on </a:t>
            </a:r>
            <a:r>
              <a:rPr lang="en-AU" dirty="0" smtClean="0"/>
              <a:t>10 </a:t>
            </a:r>
            <a:r>
              <a:rPr lang="en-AU" dirty="0"/>
              <a:t>April </a:t>
            </a:r>
            <a:r>
              <a:rPr lang="en-AU" dirty="0" smtClean="0"/>
              <a:t>2017 (N16671)</a:t>
            </a:r>
            <a:endParaRPr lang="en-AU" dirty="0"/>
          </a:p>
          <a:p>
            <a:pPr lvl="2"/>
            <a:r>
              <a:rPr lang="en-AU" dirty="0"/>
              <a:t>Passed </a:t>
            </a:r>
            <a:r>
              <a:rPr lang="en-AU" dirty="0" smtClean="0"/>
              <a:t>6/1/14 </a:t>
            </a:r>
            <a:r>
              <a:rPr lang="en-AU" dirty="0"/>
              <a:t>on need for ISO standard</a:t>
            </a:r>
          </a:p>
          <a:p>
            <a:pPr lvl="2"/>
            <a:r>
              <a:rPr lang="en-AU" dirty="0"/>
              <a:t>Passed </a:t>
            </a:r>
            <a:r>
              <a:rPr lang="en-AU" dirty="0" smtClean="0"/>
              <a:t>6/1/14 on </a:t>
            </a:r>
            <a:r>
              <a:rPr lang="en-AU" dirty="0"/>
              <a:t>support for submission to FDIS</a:t>
            </a:r>
          </a:p>
          <a:p>
            <a:pPr lvl="2"/>
            <a:r>
              <a:rPr lang="en-AU" dirty="0" smtClean="0"/>
              <a:t>Only negative vote was from China NB (the usual security comment)</a:t>
            </a:r>
          </a:p>
          <a:p>
            <a:pPr lvl="1"/>
            <a:r>
              <a:rPr lang="en-AU" dirty="0" smtClean="0"/>
              <a:t>A response was sent on 20 July 2017</a:t>
            </a:r>
          </a:p>
          <a:p>
            <a:pPr lvl="2"/>
            <a:r>
              <a:rPr lang="en-AU" dirty="0" smtClean="0"/>
              <a:t>See </a:t>
            </a:r>
            <a:r>
              <a:rPr lang="en-AU" dirty="0"/>
              <a:t>21-17-0036-00 (N16682)</a:t>
            </a:r>
          </a:p>
          <a:p>
            <a:r>
              <a:rPr lang="en-AU" dirty="0" smtClean="0"/>
              <a:t>FDIS ballot: </a:t>
            </a:r>
            <a:r>
              <a:rPr lang="en-AU" dirty="0" smtClean="0">
                <a:solidFill>
                  <a:srgbClr val="00B050"/>
                </a:solidFill>
              </a:rPr>
              <a:t>passed</a:t>
            </a:r>
            <a:r>
              <a:rPr lang="en-AU" dirty="0" smtClean="0">
                <a:solidFill>
                  <a:schemeClr val="accent2"/>
                </a:solidFill>
              </a:rPr>
              <a:t>, </a:t>
            </a:r>
            <a:r>
              <a:rPr lang="en-AU" dirty="0" smtClean="0">
                <a:solidFill>
                  <a:srgbClr val="00B050"/>
                </a:solidFill>
              </a:rPr>
              <a:t>response sent &amp; published</a:t>
            </a:r>
          </a:p>
          <a:p>
            <a:pPr lvl="1"/>
            <a:r>
              <a:rPr lang="en-AU" dirty="0"/>
              <a:t>IEEE 802.21-2017 </a:t>
            </a:r>
            <a:r>
              <a:rPr lang="en-AU" dirty="0" smtClean="0"/>
              <a:t>FDIS passed (N16768)</a:t>
            </a:r>
          </a:p>
          <a:p>
            <a:pPr lvl="2"/>
            <a:r>
              <a:rPr lang="en-AU" dirty="0" smtClean="0"/>
              <a:t>Passed 12/1/6 (with comments from China NB)</a:t>
            </a:r>
          </a:p>
          <a:p>
            <a:pPr lvl="1"/>
            <a:r>
              <a:rPr lang="en-AU" dirty="0" smtClean="0"/>
              <a:t>A  response was sent in Mar 2018 (N16770)</a:t>
            </a:r>
          </a:p>
          <a:p>
            <a:pPr lvl="1"/>
            <a:r>
              <a:rPr lang="en-US" dirty="0"/>
              <a:t>ISO/IEC/IEEE </a:t>
            </a:r>
            <a:r>
              <a:rPr lang="en-US" dirty="0" smtClean="0"/>
              <a:t>8802-21:2018</a:t>
            </a:r>
            <a:r>
              <a:rPr lang="en-AU" dirty="0"/>
              <a:t> </a:t>
            </a:r>
            <a:r>
              <a:rPr lang="en-AU" dirty="0" smtClean="0"/>
              <a:t>published in Apr 2018</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136</a:t>
            </a:fld>
            <a:endParaRPr lang="en-US"/>
          </a:p>
        </p:txBody>
      </p:sp>
    </p:spTree>
    <p:extLst>
      <p:ext uri="{BB962C8B-B14F-4D97-AF65-F5344CB8AC3E}">
        <p14:creationId xmlns:p14="http://schemas.microsoft.com/office/powerpoint/2010/main" val="1676862021"/>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802.22b 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137</a:t>
            </a:fld>
            <a:endParaRPr lang="en-US"/>
          </a:p>
        </p:txBody>
      </p:sp>
      <p:sp>
        <p:nvSpPr>
          <p:cNvPr id="10" name="Content Placeholder 9"/>
          <p:cNvSpPr>
            <a:spLocks noGrp="1"/>
          </p:cNvSpPr>
          <p:nvPr>
            <p:ph idx="1"/>
          </p:nvPr>
        </p:nvSpPr>
        <p:spPr>
          <a:xfrm>
            <a:off x="685800" y="1143000"/>
            <a:ext cx="7772400" cy="4114800"/>
          </a:xfrm>
        </p:spPr>
        <p:txBody>
          <a:bodyPr/>
          <a:lstStyle/>
          <a:p>
            <a:r>
              <a:rPr lang="en-AU" dirty="0"/>
              <a:t>Drafts </a:t>
            </a:r>
            <a:r>
              <a:rPr lang="en-GB" dirty="0"/>
              <a:t>sent to SC6</a:t>
            </a:r>
            <a:r>
              <a:rPr lang="en-AU" dirty="0"/>
              <a:t>: </a:t>
            </a:r>
            <a:r>
              <a:rPr lang="en-AU" dirty="0">
                <a:solidFill>
                  <a:srgbClr val="00B050"/>
                </a:solidFill>
              </a:rPr>
              <a:t>sent</a:t>
            </a:r>
          </a:p>
          <a:p>
            <a:pPr lvl="1"/>
            <a:r>
              <a:rPr lang="en-AU" dirty="0"/>
              <a:t>IEEE </a:t>
            </a:r>
            <a:r>
              <a:rPr lang="en-AU" dirty="0" smtClean="0"/>
              <a:t>802.22b </a:t>
            </a:r>
            <a:r>
              <a:rPr lang="en-AU" dirty="0"/>
              <a:t>was liaised in July 2015 to SC6  to allow them to become familiar with it before submission for approval under the PSDO process</a:t>
            </a:r>
          </a:p>
          <a:p>
            <a:r>
              <a:rPr lang="en-US" dirty="0" smtClean="0"/>
              <a:t>60-day</a:t>
            </a:r>
            <a:r>
              <a:rPr lang="en-AU" dirty="0" smtClean="0"/>
              <a:t> </a:t>
            </a:r>
            <a:r>
              <a:rPr lang="en-AU" dirty="0"/>
              <a:t>pre-ballot: </a:t>
            </a:r>
            <a:r>
              <a:rPr lang="en-AU" dirty="0">
                <a:solidFill>
                  <a:srgbClr val="00B050"/>
                </a:solidFill>
              </a:rPr>
              <a:t>passed on 3 April 2016 and </a:t>
            </a:r>
            <a:r>
              <a:rPr lang="en-AU" dirty="0" smtClean="0">
                <a:solidFill>
                  <a:srgbClr val="00B050"/>
                </a:solidFill>
              </a:rPr>
              <a:t>response sent</a:t>
            </a:r>
            <a:endParaRPr lang="en-AU" dirty="0">
              <a:solidFill>
                <a:srgbClr val="00B050"/>
              </a:solidFill>
            </a:endParaRPr>
          </a:p>
          <a:p>
            <a:pPr lvl="1"/>
            <a:r>
              <a:rPr lang="en-AU" dirty="0"/>
              <a:t>IEEE </a:t>
            </a:r>
            <a:r>
              <a:rPr lang="en-AU" dirty="0" smtClean="0"/>
              <a:t>802.22b </a:t>
            </a:r>
            <a:r>
              <a:rPr lang="en-AU" dirty="0"/>
              <a:t>was submitted for </a:t>
            </a:r>
            <a:r>
              <a:rPr lang="en-US" dirty="0" smtClean="0"/>
              <a:t>60-day</a:t>
            </a:r>
            <a:r>
              <a:rPr lang="en-AU" dirty="0" smtClean="0"/>
              <a:t> </a:t>
            </a:r>
            <a:r>
              <a:rPr lang="en-AU" dirty="0"/>
              <a:t>ballot in December 2015, and after a delay the ballot passed on 3 April </a:t>
            </a:r>
            <a:r>
              <a:rPr lang="en-AU" dirty="0" smtClean="0"/>
              <a:t>2016 (N16415)</a:t>
            </a:r>
            <a:endParaRPr lang="en-AU" dirty="0"/>
          </a:p>
          <a:p>
            <a:pPr lvl="2"/>
            <a:r>
              <a:rPr lang="en-AU" dirty="0"/>
              <a:t>Support need for ISO standard? Passed </a:t>
            </a:r>
            <a:r>
              <a:rPr lang="en-AU" dirty="0" smtClean="0"/>
              <a:t>9/1/8</a:t>
            </a:r>
            <a:endParaRPr lang="en-AU" dirty="0"/>
          </a:p>
          <a:p>
            <a:pPr lvl="2"/>
            <a:r>
              <a:rPr lang="en-AU" dirty="0"/>
              <a:t>Support this submission being sent to FDIS? </a:t>
            </a:r>
            <a:r>
              <a:rPr lang="en-AU" dirty="0" smtClean="0"/>
              <a:t>8/2/8</a:t>
            </a:r>
            <a:endParaRPr lang="en-AU" dirty="0"/>
          </a:p>
          <a:p>
            <a:pPr lvl="1"/>
            <a:r>
              <a:rPr lang="en-AU" dirty="0" smtClean="0"/>
              <a:t>China </a:t>
            </a:r>
            <a:r>
              <a:rPr lang="en-AU" dirty="0"/>
              <a:t>NB &amp; Japan NB voted “no”</a:t>
            </a:r>
          </a:p>
          <a:p>
            <a:pPr lvl="2"/>
            <a:r>
              <a:rPr lang="en-AU" dirty="0"/>
              <a:t>802.22 WG response was sent in Nov 2016</a:t>
            </a:r>
          </a:p>
          <a:p>
            <a:r>
              <a:rPr lang="en-AU" dirty="0" smtClean="0"/>
              <a:t>FDIS </a:t>
            </a:r>
            <a:r>
              <a:rPr lang="en-AU" dirty="0"/>
              <a:t>ballot: </a:t>
            </a:r>
            <a:r>
              <a:rPr lang="en-AU" dirty="0" smtClean="0">
                <a:solidFill>
                  <a:srgbClr val="00B050"/>
                </a:solidFill>
              </a:rPr>
              <a:t>passed 27 July 2017  &amp; published (&amp; response sent later)</a:t>
            </a:r>
          </a:p>
          <a:p>
            <a:pPr lvl="1"/>
            <a:r>
              <a:rPr lang="en-AU" dirty="0"/>
              <a:t>Passed on 27 July 2017 by </a:t>
            </a:r>
            <a:r>
              <a:rPr lang="en-AU" dirty="0" smtClean="0"/>
              <a:t>12/1/16 (N16690)</a:t>
            </a:r>
            <a:endParaRPr lang="en-AU" dirty="0"/>
          </a:p>
          <a:p>
            <a:pPr lvl="2"/>
            <a:r>
              <a:rPr lang="en-AU" dirty="0"/>
              <a:t>China NB voted “no” with two </a:t>
            </a:r>
            <a:r>
              <a:rPr lang="en-AU" dirty="0" smtClean="0"/>
              <a:t>comments</a:t>
            </a:r>
          </a:p>
          <a:p>
            <a:pPr lvl="1"/>
            <a:r>
              <a:rPr lang="en-US" dirty="0"/>
              <a:t>ISO/IEC/IEEE 8802-22:2015/</a:t>
            </a:r>
            <a:r>
              <a:rPr lang="en-US" dirty="0" err="1"/>
              <a:t>Amd</a:t>
            </a:r>
            <a:r>
              <a:rPr lang="en-US" dirty="0"/>
              <a:t> </a:t>
            </a:r>
            <a:r>
              <a:rPr lang="en-US" dirty="0" smtClean="0"/>
              <a:t>2:2017 </a:t>
            </a:r>
            <a:r>
              <a:rPr lang="en-AU" dirty="0" smtClean="0"/>
              <a:t>was published in Oct 2017</a:t>
            </a:r>
          </a:p>
          <a:p>
            <a:pPr lvl="1"/>
            <a:r>
              <a:rPr lang="en-AU" dirty="0" smtClean="0"/>
              <a:t>Response to comments were sent in Mar 2018 (N16771)</a:t>
            </a:r>
            <a:endParaRPr lang="en-AU" dirty="0"/>
          </a:p>
        </p:txBody>
      </p:sp>
    </p:spTree>
    <p:extLst>
      <p:ext uri="{BB962C8B-B14F-4D97-AF65-F5344CB8AC3E}">
        <p14:creationId xmlns:p14="http://schemas.microsoft.com/office/powerpoint/2010/main" val="1350034787"/>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802.1AC-Rev has been published</a:t>
            </a:r>
            <a:endParaRPr lang="en-AU" dirty="0"/>
          </a:p>
        </p:txBody>
      </p:sp>
      <p:sp>
        <p:nvSpPr>
          <p:cNvPr id="10" name="Content Placeholder 9"/>
          <p:cNvSpPr>
            <a:spLocks noGrp="1"/>
          </p:cNvSpPr>
          <p:nvPr>
            <p:ph idx="1"/>
          </p:nvPr>
        </p:nvSpPr>
        <p:spPr>
          <a:xfrm>
            <a:off x="685800" y="12954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802.1AC-Rev D3.0 was liaised for information in Dec 2015</a:t>
            </a:r>
          </a:p>
          <a:p>
            <a:r>
              <a:rPr lang="en-US" dirty="0" smtClean="0"/>
              <a:t>60-day</a:t>
            </a:r>
            <a:r>
              <a:rPr lang="en-AU" dirty="0" smtClean="0"/>
              <a:t> pre-ballot: </a:t>
            </a:r>
            <a:r>
              <a:rPr lang="en-AU" dirty="0">
                <a:solidFill>
                  <a:srgbClr val="00B050"/>
                </a:solidFill>
              </a:rPr>
              <a:t>passed &amp; response </a:t>
            </a:r>
            <a:r>
              <a:rPr lang="en-AU" dirty="0" smtClean="0">
                <a:solidFill>
                  <a:srgbClr val="00B050"/>
                </a:solidFill>
              </a:rPr>
              <a:t>liaised</a:t>
            </a:r>
          </a:p>
          <a:p>
            <a:pPr lvl="1"/>
            <a:r>
              <a:rPr lang="en-AU" dirty="0" smtClean="0"/>
              <a:t>802.1AC-Rev </a:t>
            </a:r>
            <a:r>
              <a:rPr lang="en-AU" dirty="0"/>
              <a:t>60-day </a:t>
            </a:r>
            <a:r>
              <a:rPr lang="en-AU" dirty="0" smtClean="0"/>
              <a:t>ballot passed on 24 May 2017 (N16647)</a:t>
            </a:r>
          </a:p>
          <a:p>
            <a:pPr lvl="2"/>
            <a:r>
              <a:rPr lang="en-AU" dirty="0"/>
              <a:t>Passed </a:t>
            </a:r>
            <a:r>
              <a:rPr lang="en-AU" dirty="0" smtClean="0"/>
              <a:t>11/0/8 </a:t>
            </a:r>
            <a:r>
              <a:rPr lang="en-AU" dirty="0"/>
              <a:t>on need for ISO standard</a:t>
            </a:r>
          </a:p>
          <a:p>
            <a:pPr lvl="2"/>
            <a:r>
              <a:rPr lang="en-AU" dirty="0"/>
              <a:t>Passed </a:t>
            </a:r>
            <a:r>
              <a:rPr lang="en-AU" dirty="0" smtClean="0"/>
              <a:t>10/1/9 </a:t>
            </a:r>
            <a:r>
              <a:rPr lang="en-AU" dirty="0"/>
              <a:t>on support for submission to FDIS</a:t>
            </a:r>
          </a:p>
          <a:p>
            <a:pPr lvl="1"/>
            <a:r>
              <a:rPr lang="en-AU" dirty="0"/>
              <a:t>China NB voted </a:t>
            </a:r>
            <a:r>
              <a:rPr lang="en-AU" dirty="0" smtClean="0"/>
              <a:t>“no” </a:t>
            </a:r>
            <a:r>
              <a:rPr lang="en-AU" dirty="0"/>
              <a:t>with one </a:t>
            </a:r>
            <a:r>
              <a:rPr lang="en-AU" dirty="0" smtClean="0"/>
              <a:t>comment</a:t>
            </a:r>
          </a:p>
          <a:p>
            <a:pPr lvl="2"/>
            <a:r>
              <a:rPr lang="en-AU" dirty="0"/>
              <a:t>Response (N16687) was liaised in July </a:t>
            </a:r>
            <a:r>
              <a:rPr lang="en-AU" dirty="0" smtClean="0"/>
              <a:t>2017</a:t>
            </a:r>
          </a:p>
          <a:p>
            <a:r>
              <a:rPr lang="en-AU" dirty="0" smtClean="0"/>
              <a:t>FDIS ballot: </a:t>
            </a:r>
            <a:r>
              <a:rPr lang="en-AU" dirty="0" smtClean="0">
                <a:solidFill>
                  <a:srgbClr val="00B050"/>
                </a:solidFill>
              </a:rPr>
              <a:t>passed, response liaised &amp; published</a:t>
            </a:r>
          </a:p>
          <a:p>
            <a:pPr lvl="1"/>
            <a:r>
              <a:rPr lang="en-AU" dirty="0" smtClean="0"/>
              <a:t>802.1AC-Rev </a:t>
            </a:r>
            <a:r>
              <a:rPr lang="en-AU" dirty="0"/>
              <a:t>passed its FDIS ballot on </a:t>
            </a:r>
            <a:r>
              <a:rPr lang="en-AU" dirty="0" smtClean="0"/>
              <a:t>7 Mar 2018 (N16769)</a:t>
            </a:r>
            <a:endParaRPr lang="en-AU" dirty="0"/>
          </a:p>
          <a:p>
            <a:pPr lvl="2"/>
            <a:r>
              <a:rPr lang="en-AU" dirty="0"/>
              <a:t>Passed </a:t>
            </a:r>
            <a:r>
              <a:rPr lang="en-AU" dirty="0" smtClean="0"/>
              <a:t>11/1/6</a:t>
            </a:r>
          </a:p>
          <a:p>
            <a:pPr lvl="1"/>
            <a:r>
              <a:rPr lang="en-AU" dirty="0"/>
              <a:t>China NB voted “no” with one </a:t>
            </a:r>
            <a:r>
              <a:rPr lang="en-AU" dirty="0" smtClean="0"/>
              <a:t>comment</a:t>
            </a:r>
          </a:p>
          <a:p>
            <a:pPr lvl="2"/>
            <a:r>
              <a:rPr lang="en-AU" dirty="0" smtClean="0"/>
              <a:t>A response was sent in Apr 2018 (N16795)</a:t>
            </a:r>
          </a:p>
          <a:p>
            <a:pPr lvl="1"/>
            <a:r>
              <a:rPr lang="en-AU" dirty="0" smtClean="0"/>
              <a:t>Published as </a:t>
            </a:r>
            <a:r>
              <a:rPr lang="en-AU" dirty="0"/>
              <a:t>ISO/IEC/IEEE 8802-1AC:2018</a:t>
            </a:r>
            <a:endParaRPr lang="en-AU" dirty="0" smtClean="0"/>
          </a:p>
          <a:p>
            <a:pPr lvl="2"/>
            <a:endParaRPr lang="en-AU" dirty="0">
              <a:solidFill>
                <a:srgbClr val="FF0000"/>
              </a:solidFill>
            </a:endParaRPr>
          </a:p>
          <a:p>
            <a:pPr lvl="2"/>
            <a:endParaRPr lang="en-AU" dirty="0" smtClean="0"/>
          </a:p>
          <a:p>
            <a:pPr lvl="2"/>
            <a:endParaRPr lang="en-AU" dirty="0"/>
          </a:p>
          <a:p>
            <a:endParaRPr lang="en-AU" dirty="0" smtClean="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138</a:t>
            </a:fld>
            <a:endParaRPr lang="en-US"/>
          </a:p>
        </p:txBody>
      </p:sp>
    </p:spTree>
    <p:extLst>
      <p:ext uri="{BB962C8B-B14F-4D97-AF65-F5344CB8AC3E}">
        <p14:creationId xmlns:p14="http://schemas.microsoft.com/office/powerpoint/2010/main" val="836845168"/>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802d has been published</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802d D1.0 (</a:t>
            </a:r>
            <a:r>
              <a:rPr lang="en-GB" dirty="0"/>
              <a:t>Overview and Architecture—Amendment: Allocation of Uniform Resource Name (URN) values in IEEE 802 </a:t>
            </a:r>
            <a:r>
              <a:rPr lang="en-GB" dirty="0" smtClean="0"/>
              <a:t>standards) </a:t>
            </a:r>
            <a:r>
              <a:rPr lang="en-AU" dirty="0" smtClean="0"/>
              <a:t>was liaised for information in Oct 2016 (see N16484)</a:t>
            </a:r>
          </a:p>
          <a:p>
            <a:r>
              <a:rPr lang="en-US" dirty="0" smtClean="0"/>
              <a:t>60-day</a:t>
            </a:r>
            <a:r>
              <a:rPr lang="en-AU" dirty="0" smtClean="0"/>
              <a:t> pre-ballot: </a:t>
            </a:r>
            <a:r>
              <a:rPr lang="en-AU" dirty="0" smtClean="0">
                <a:solidFill>
                  <a:srgbClr val="00B050"/>
                </a:solidFill>
              </a:rPr>
              <a:t>passed</a:t>
            </a:r>
            <a:endParaRPr lang="en-AU" dirty="0" smtClean="0">
              <a:solidFill>
                <a:schemeClr val="accent2"/>
              </a:solidFill>
            </a:endParaRPr>
          </a:p>
          <a:p>
            <a:pPr lvl="1"/>
            <a:r>
              <a:rPr lang="en-AU" dirty="0" smtClean="0"/>
              <a:t>802d passed </a:t>
            </a:r>
            <a:r>
              <a:rPr lang="en-AU" dirty="0"/>
              <a:t>60-day pre-ballot on </a:t>
            </a:r>
            <a:r>
              <a:rPr lang="en-AU" dirty="0" smtClean="0"/>
              <a:t>15 June 2017 (N16657)</a:t>
            </a:r>
            <a:endParaRPr lang="en-AU" dirty="0"/>
          </a:p>
          <a:p>
            <a:pPr lvl="2"/>
            <a:r>
              <a:rPr lang="en-AU" dirty="0" smtClean="0"/>
              <a:t>Passed 9/0/11 </a:t>
            </a:r>
            <a:r>
              <a:rPr lang="en-AU" dirty="0"/>
              <a:t>on need for ISO standard</a:t>
            </a:r>
          </a:p>
          <a:p>
            <a:pPr lvl="2"/>
            <a:r>
              <a:rPr lang="en-AU" dirty="0"/>
              <a:t>Passed </a:t>
            </a:r>
            <a:r>
              <a:rPr lang="en-AU" dirty="0" smtClean="0"/>
              <a:t>9/0/11 </a:t>
            </a:r>
            <a:r>
              <a:rPr lang="en-AU" dirty="0"/>
              <a:t>on support for submission to FDIS </a:t>
            </a:r>
            <a:endParaRPr lang="en-AU" dirty="0" smtClean="0"/>
          </a:p>
          <a:p>
            <a:r>
              <a:rPr lang="en-AU" dirty="0" smtClean="0"/>
              <a:t>FDIS ballot: </a:t>
            </a:r>
            <a:r>
              <a:rPr lang="en-AU" dirty="0" smtClean="0">
                <a:solidFill>
                  <a:srgbClr val="00B050"/>
                </a:solidFill>
              </a:rPr>
              <a:t>passed, and published</a:t>
            </a:r>
          </a:p>
          <a:p>
            <a:pPr lvl="1"/>
            <a:r>
              <a:rPr lang="en-AU" dirty="0" smtClean="0"/>
              <a:t>802d </a:t>
            </a:r>
            <a:r>
              <a:rPr lang="en-AU" dirty="0"/>
              <a:t>passed </a:t>
            </a:r>
            <a:r>
              <a:rPr lang="en-AU" dirty="0" smtClean="0"/>
              <a:t>FDIS ballot </a:t>
            </a:r>
            <a:r>
              <a:rPr lang="en-AU" dirty="0"/>
              <a:t>on </a:t>
            </a:r>
            <a:r>
              <a:rPr lang="en-AU" dirty="0" smtClean="0"/>
              <a:t>14 Mar 2018 (N16779/N16783)</a:t>
            </a:r>
          </a:p>
          <a:p>
            <a:pPr lvl="2"/>
            <a:r>
              <a:rPr lang="en-AU" dirty="0" smtClean="0"/>
              <a:t>Passed 12/0/7</a:t>
            </a:r>
          </a:p>
          <a:p>
            <a:pPr lvl="1"/>
            <a:r>
              <a:rPr lang="en-AU" dirty="0" smtClean="0"/>
              <a:t>Published as </a:t>
            </a:r>
            <a:r>
              <a:rPr lang="en-AU" dirty="0"/>
              <a:t>ISO/IEC/IEEE 8802-A:2015/AMD1:2018</a:t>
            </a:r>
          </a:p>
          <a:p>
            <a:endParaRPr lang="en-AU" dirty="0" smtClean="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139</a:t>
            </a:fld>
            <a:endParaRPr lang="en-US"/>
          </a:p>
        </p:txBody>
      </p:sp>
    </p:spTree>
    <p:extLst>
      <p:ext uri="{BB962C8B-B14F-4D97-AF65-F5344CB8AC3E}">
        <p14:creationId xmlns:p14="http://schemas.microsoft.com/office/powerpoint/2010/main" val="28794734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IEEE </a:t>
            </a:r>
            <a:r>
              <a:rPr lang="en-AU" dirty="0" smtClean="0"/>
              <a:t>802 </a:t>
            </a:r>
            <a:r>
              <a:rPr lang="en-AU" dirty="0"/>
              <a:t>has </a:t>
            </a:r>
            <a:r>
              <a:rPr lang="en-AU" dirty="0" smtClean="0"/>
              <a:t>sent 44 </a:t>
            </a:r>
            <a:r>
              <a:rPr lang="en-AU" dirty="0"/>
              <a:t>standards </a:t>
            </a:r>
            <a:r>
              <a:rPr lang="en-AU" dirty="0" smtClean="0"/>
              <a:t>through to </a:t>
            </a:r>
            <a:r>
              <a:rPr lang="en-AU" dirty="0"/>
              <a:t>PSDO ratification </a:t>
            </a:r>
            <a:r>
              <a:rPr lang="en-AU" dirty="0" smtClean="0"/>
              <a:t>with 38 in-process</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774651894"/>
              </p:ext>
            </p:extLst>
          </p:nvPr>
        </p:nvGraphicFramePr>
        <p:xfrm>
          <a:off x="1714500" y="2133600"/>
          <a:ext cx="5791200" cy="3337560"/>
        </p:xfrm>
        <a:graphic>
          <a:graphicData uri="http://schemas.openxmlformats.org/drawingml/2006/table">
            <a:tbl>
              <a:tblPr firstRow="1" bandRow="1">
                <a:tableStyleId>{21E4AEA4-8DFA-4A89-87EB-49C32662AFE0}</a:tableStyleId>
              </a:tblPr>
              <a:tblGrid>
                <a:gridCol w="1930400">
                  <a:extLst>
                    <a:ext uri="{9D8B030D-6E8A-4147-A177-3AD203B41FA5}">
                      <a16:colId xmlns:a16="http://schemas.microsoft.com/office/drawing/2014/main" val="4026387333"/>
                    </a:ext>
                  </a:extLst>
                </a:gridCol>
                <a:gridCol w="1930400">
                  <a:extLst>
                    <a:ext uri="{9D8B030D-6E8A-4147-A177-3AD203B41FA5}">
                      <a16:colId xmlns:a16="http://schemas.microsoft.com/office/drawing/2014/main" val="1749157900"/>
                    </a:ext>
                  </a:extLst>
                </a:gridCol>
                <a:gridCol w="1930400">
                  <a:extLst>
                    <a:ext uri="{9D8B030D-6E8A-4147-A177-3AD203B41FA5}">
                      <a16:colId xmlns:a16="http://schemas.microsoft.com/office/drawing/2014/main" val="3686578755"/>
                    </a:ext>
                  </a:extLst>
                </a:gridCol>
              </a:tblGrid>
              <a:tr h="370840">
                <a:tc>
                  <a:txBody>
                    <a:bodyPr/>
                    <a:lstStyle/>
                    <a:p>
                      <a:pPr algn="ctr"/>
                      <a:r>
                        <a:rPr lang="en-AU" dirty="0" smtClean="0"/>
                        <a:t>WG</a:t>
                      </a:r>
                      <a:endParaRPr lang="en-AU" dirty="0"/>
                    </a:p>
                  </a:txBody>
                  <a:tcPr/>
                </a:tc>
                <a:tc>
                  <a:txBody>
                    <a:bodyPr/>
                    <a:lstStyle/>
                    <a:p>
                      <a:pPr algn="ctr"/>
                      <a:r>
                        <a:rPr lang="en-AU" dirty="0" smtClean="0"/>
                        <a:t>Competed</a:t>
                      </a:r>
                      <a:endParaRPr lang="en-AU" dirty="0"/>
                    </a:p>
                  </a:txBody>
                  <a:tcPr/>
                </a:tc>
                <a:tc>
                  <a:txBody>
                    <a:bodyPr/>
                    <a:lstStyle/>
                    <a:p>
                      <a:pPr algn="ctr"/>
                      <a:r>
                        <a:rPr lang="en-AU" dirty="0" smtClean="0"/>
                        <a:t>In-process</a:t>
                      </a:r>
                      <a:endParaRPr lang="en-AU" dirty="0"/>
                    </a:p>
                  </a:txBody>
                  <a:tcPr/>
                </a:tc>
                <a:extLst>
                  <a:ext uri="{0D108BD9-81ED-4DB2-BD59-A6C34878D82A}">
                    <a16:rowId xmlns:a16="http://schemas.microsoft.com/office/drawing/2014/main" val="2218623818"/>
                  </a:ext>
                </a:extLst>
              </a:tr>
              <a:tr h="370840">
                <a:tc>
                  <a:txBody>
                    <a:bodyPr/>
                    <a:lstStyle/>
                    <a:p>
                      <a:pPr algn="ctr"/>
                      <a:r>
                        <a:rPr lang="en-AU" b="1" dirty="0" smtClean="0"/>
                        <a:t>802.1</a:t>
                      </a:r>
                      <a:endParaRPr lang="en-AU" b="1" dirty="0"/>
                    </a:p>
                  </a:txBody>
                  <a:tcPr/>
                </a:tc>
                <a:tc>
                  <a:txBody>
                    <a:bodyPr/>
                    <a:lstStyle/>
                    <a:p>
                      <a:pPr algn="ctr"/>
                      <a:r>
                        <a:rPr lang="en-AU" dirty="0" smtClean="0"/>
                        <a:t>22</a:t>
                      </a:r>
                      <a:endParaRPr lang="en-AU" dirty="0"/>
                    </a:p>
                  </a:txBody>
                  <a:tcPr/>
                </a:tc>
                <a:tc>
                  <a:txBody>
                    <a:bodyPr/>
                    <a:lstStyle/>
                    <a:p>
                      <a:pPr algn="ctr"/>
                      <a:r>
                        <a:rPr lang="en-AU" dirty="0" smtClean="0"/>
                        <a:t>16</a:t>
                      </a:r>
                      <a:endParaRPr lang="en-AU" dirty="0"/>
                    </a:p>
                  </a:txBody>
                  <a:tcPr/>
                </a:tc>
                <a:extLst>
                  <a:ext uri="{0D108BD9-81ED-4DB2-BD59-A6C34878D82A}">
                    <a16:rowId xmlns:a16="http://schemas.microsoft.com/office/drawing/2014/main" val="2541870238"/>
                  </a:ext>
                </a:extLst>
              </a:tr>
              <a:tr h="370840">
                <a:tc>
                  <a:txBody>
                    <a:bodyPr/>
                    <a:lstStyle/>
                    <a:p>
                      <a:pPr algn="ctr"/>
                      <a:r>
                        <a:rPr lang="en-AU" b="1" dirty="0" smtClean="0"/>
                        <a:t>802.3</a:t>
                      </a:r>
                    </a:p>
                  </a:txBody>
                  <a:tcPr/>
                </a:tc>
                <a:tc>
                  <a:txBody>
                    <a:bodyPr/>
                    <a:lstStyle/>
                    <a:p>
                      <a:pPr algn="ctr"/>
                      <a:r>
                        <a:rPr lang="en-AU" dirty="0" smtClean="0"/>
                        <a:t>9</a:t>
                      </a:r>
                      <a:endParaRPr lang="en-AU" dirty="0"/>
                    </a:p>
                  </a:txBody>
                  <a:tcPr/>
                </a:tc>
                <a:tc>
                  <a:txBody>
                    <a:bodyPr/>
                    <a:lstStyle/>
                    <a:p>
                      <a:pPr algn="ctr"/>
                      <a:r>
                        <a:rPr lang="en-AU" dirty="0" smtClean="0"/>
                        <a:t>10</a:t>
                      </a:r>
                      <a:endParaRPr lang="en-AU" dirty="0"/>
                    </a:p>
                  </a:txBody>
                  <a:tcPr/>
                </a:tc>
                <a:extLst>
                  <a:ext uri="{0D108BD9-81ED-4DB2-BD59-A6C34878D82A}">
                    <a16:rowId xmlns:a16="http://schemas.microsoft.com/office/drawing/2014/main" val="2616437558"/>
                  </a:ext>
                </a:extLst>
              </a:tr>
              <a:tr h="370840">
                <a:tc>
                  <a:txBody>
                    <a:bodyPr/>
                    <a:lstStyle/>
                    <a:p>
                      <a:pPr algn="ctr"/>
                      <a:r>
                        <a:rPr lang="en-AU" b="1" dirty="0" smtClean="0"/>
                        <a:t>802.11</a:t>
                      </a:r>
                      <a:endParaRPr lang="en-AU" b="1" dirty="0"/>
                    </a:p>
                  </a:txBody>
                  <a:tcPr/>
                </a:tc>
                <a:tc>
                  <a:txBody>
                    <a:bodyPr/>
                    <a:lstStyle/>
                    <a:p>
                      <a:pPr algn="ctr"/>
                      <a:r>
                        <a:rPr lang="en-AU" dirty="0" smtClean="0"/>
                        <a:t>7</a:t>
                      </a:r>
                      <a:endParaRPr lang="en-AU" dirty="0"/>
                    </a:p>
                  </a:txBody>
                  <a:tcPr/>
                </a:tc>
                <a:tc>
                  <a:txBody>
                    <a:bodyPr/>
                    <a:lstStyle/>
                    <a:p>
                      <a:pPr algn="ctr"/>
                      <a:r>
                        <a:rPr lang="en-AU" dirty="0" smtClean="0"/>
                        <a:t>9</a:t>
                      </a:r>
                      <a:endParaRPr lang="en-AU" dirty="0"/>
                    </a:p>
                  </a:txBody>
                  <a:tcPr/>
                </a:tc>
                <a:extLst>
                  <a:ext uri="{0D108BD9-81ED-4DB2-BD59-A6C34878D82A}">
                    <a16:rowId xmlns:a16="http://schemas.microsoft.com/office/drawing/2014/main" val="3943146548"/>
                  </a:ext>
                </a:extLst>
              </a:tr>
              <a:tr h="370840">
                <a:tc>
                  <a:txBody>
                    <a:bodyPr/>
                    <a:lstStyle/>
                    <a:p>
                      <a:pPr algn="ctr"/>
                      <a:r>
                        <a:rPr lang="en-AU" b="1" dirty="0" smtClean="0"/>
                        <a:t>802.15</a:t>
                      </a:r>
                    </a:p>
                  </a:txBody>
                  <a:tcPr/>
                </a:tc>
                <a:tc>
                  <a:txBody>
                    <a:bodyPr/>
                    <a:lstStyle/>
                    <a:p>
                      <a:pPr algn="ctr"/>
                      <a:r>
                        <a:rPr lang="en-AU" dirty="0" smtClean="0"/>
                        <a:t>2</a:t>
                      </a:r>
                      <a:endParaRPr lang="en-AU" dirty="0"/>
                    </a:p>
                  </a:txBody>
                  <a:tcPr/>
                </a:tc>
                <a:tc>
                  <a:txBody>
                    <a:bodyPr/>
                    <a:lstStyle/>
                    <a:p>
                      <a:pPr algn="ctr"/>
                      <a:r>
                        <a:rPr lang="en-AU" dirty="0" smtClean="0"/>
                        <a:t>1</a:t>
                      </a:r>
                      <a:endParaRPr lang="en-AU" dirty="0"/>
                    </a:p>
                  </a:txBody>
                  <a:tcPr/>
                </a:tc>
                <a:extLst>
                  <a:ext uri="{0D108BD9-81ED-4DB2-BD59-A6C34878D82A}">
                    <a16:rowId xmlns:a16="http://schemas.microsoft.com/office/drawing/2014/main" val="2187709932"/>
                  </a:ext>
                </a:extLst>
              </a:tr>
              <a:tr h="370840">
                <a:tc>
                  <a:txBody>
                    <a:bodyPr/>
                    <a:lstStyle/>
                    <a:p>
                      <a:pPr algn="ctr"/>
                      <a:r>
                        <a:rPr lang="en-AU" b="1" dirty="0" smtClean="0"/>
                        <a:t>802.16</a:t>
                      </a:r>
                      <a:endParaRPr lang="en-AU" b="1" dirty="0"/>
                    </a:p>
                  </a:txBody>
                  <a:tcPr/>
                </a:tc>
                <a:tc>
                  <a:txBody>
                    <a:bodyPr/>
                    <a:lstStyle/>
                    <a:p>
                      <a:pPr algn="ctr"/>
                      <a:r>
                        <a:rPr lang="en-AU" dirty="0" smtClean="0"/>
                        <a:t>0</a:t>
                      </a:r>
                      <a:endParaRPr lang="en-AU" dirty="0"/>
                    </a:p>
                  </a:txBody>
                  <a:tcPr/>
                </a:tc>
                <a:tc>
                  <a:txBody>
                    <a:bodyPr/>
                    <a:lstStyle/>
                    <a:p>
                      <a:pPr algn="ctr"/>
                      <a:r>
                        <a:rPr lang="en-AU" dirty="0" smtClean="0"/>
                        <a:t>1</a:t>
                      </a:r>
                      <a:endParaRPr lang="en-AU" dirty="0"/>
                    </a:p>
                  </a:txBody>
                  <a:tcPr/>
                </a:tc>
                <a:extLst>
                  <a:ext uri="{0D108BD9-81ED-4DB2-BD59-A6C34878D82A}">
                    <a16:rowId xmlns:a16="http://schemas.microsoft.com/office/drawing/2014/main" val="1930315798"/>
                  </a:ext>
                </a:extLst>
              </a:tr>
              <a:tr h="370840">
                <a:tc>
                  <a:txBody>
                    <a:bodyPr/>
                    <a:lstStyle/>
                    <a:p>
                      <a:pPr algn="ctr"/>
                      <a:r>
                        <a:rPr lang="en-AU" b="1" dirty="0" smtClean="0"/>
                        <a:t>802.21</a:t>
                      </a:r>
                      <a:endParaRPr lang="en-AU" b="1" dirty="0"/>
                    </a:p>
                  </a:txBody>
                  <a:tcPr/>
                </a:tc>
                <a:tc>
                  <a:txBody>
                    <a:bodyPr/>
                    <a:lstStyle/>
                    <a:p>
                      <a:pPr algn="ctr"/>
                      <a:r>
                        <a:rPr lang="en-AU" dirty="0" smtClean="0"/>
                        <a:t>2</a:t>
                      </a:r>
                      <a:endParaRPr lang="en-AU" dirty="0"/>
                    </a:p>
                  </a:txBody>
                  <a:tcPr/>
                </a:tc>
                <a:tc>
                  <a:txBody>
                    <a:bodyPr/>
                    <a:lstStyle/>
                    <a:p>
                      <a:pPr algn="ctr"/>
                      <a:r>
                        <a:rPr lang="en-AU" dirty="0" smtClean="0"/>
                        <a:t>1</a:t>
                      </a:r>
                      <a:endParaRPr lang="en-AU" dirty="0"/>
                    </a:p>
                  </a:txBody>
                  <a:tcPr/>
                </a:tc>
                <a:extLst>
                  <a:ext uri="{0D108BD9-81ED-4DB2-BD59-A6C34878D82A}">
                    <a16:rowId xmlns:a16="http://schemas.microsoft.com/office/drawing/2014/main" val="3179030079"/>
                  </a:ext>
                </a:extLst>
              </a:tr>
              <a:tr h="370840">
                <a:tc>
                  <a:txBody>
                    <a:bodyPr/>
                    <a:lstStyle/>
                    <a:p>
                      <a:pPr algn="ctr"/>
                      <a:r>
                        <a:rPr lang="en-AU" b="1" dirty="0" smtClean="0"/>
                        <a:t>802.22</a:t>
                      </a:r>
                      <a:endParaRPr lang="en-AU" b="1" dirty="0"/>
                    </a:p>
                  </a:txBody>
                  <a:tcPr/>
                </a:tc>
                <a:tc>
                  <a:txBody>
                    <a:bodyPr/>
                    <a:lstStyle/>
                    <a:p>
                      <a:pPr algn="ctr"/>
                      <a:r>
                        <a:rPr lang="en-AU" dirty="0" smtClean="0"/>
                        <a:t>3</a:t>
                      </a:r>
                      <a:endParaRPr lang="en-AU" dirty="0"/>
                    </a:p>
                  </a:txBody>
                  <a:tcPr>
                    <a:lnB w="12700" cap="flat" cmpd="sng" algn="ctr">
                      <a:solidFill>
                        <a:schemeClr val="tx1"/>
                      </a:solidFill>
                      <a:prstDash val="solid"/>
                      <a:round/>
                      <a:headEnd type="none" w="med" len="med"/>
                      <a:tailEnd type="none" w="med" len="med"/>
                    </a:lnB>
                  </a:tcPr>
                </a:tc>
                <a:tc>
                  <a:txBody>
                    <a:bodyPr/>
                    <a:lstStyle/>
                    <a:p>
                      <a:pPr algn="ctr"/>
                      <a:r>
                        <a:rPr lang="en-AU" dirty="0" smtClean="0"/>
                        <a:t>0</a:t>
                      </a:r>
                      <a:endParaRPr lang="en-AU"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56360250"/>
                  </a:ext>
                </a:extLst>
              </a:tr>
              <a:tr h="370840">
                <a:tc>
                  <a:txBody>
                    <a:bodyPr/>
                    <a:lstStyle/>
                    <a:p>
                      <a:pPr algn="ctr"/>
                      <a:r>
                        <a:rPr lang="en-AU" b="1" dirty="0" smtClean="0"/>
                        <a:t>All</a:t>
                      </a:r>
                      <a:endParaRPr lang="en-AU" b="1" dirty="0"/>
                    </a:p>
                  </a:txBody>
                  <a:tcPr/>
                </a:tc>
                <a:tc>
                  <a:txBody>
                    <a:bodyPr/>
                    <a:lstStyle/>
                    <a:p>
                      <a:pPr algn="ctr"/>
                      <a:r>
                        <a:rPr lang="en-AU" b="1" dirty="0" smtClean="0"/>
                        <a:t>44</a:t>
                      </a:r>
                      <a:endParaRPr lang="en-AU" b="1" dirty="0"/>
                    </a:p>
                  </a:txBody>
                  <a:tcPr>
                    <a:lnT w="12700" cap="flat" cmpd="sng" algn="ctr">
                      <a:solidFill>
                        <a:schemeClr val="tx1"/>
                      </a:solidFill>
                      <a:prstDash val="solid"/>
                      <a:round/>
                      <a:headEnd type="none" w="med" len="med"/>
                      <a:tailEnd type="none" w="med" len="med"/>
                    </a:lnT>
                  </a:tcPr>
                </a:tc>
                <a:tc>
                  <a:txBody>
                    <a:bodyPr/>
                    <a:lstStyle/>
                    <a:p>
                      <a:pPr algn="ctr"/>
                      <a:r>
                        <a:rPr lang="en-AU" b="1" dirty="0" smtClean="0"/>
                        <a:t>38</a:t>
                      </a:r>
                      <a:endParaRPr lang="en-AU" b="1"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024263602"/>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14</a:t>
            </a:fld>
            <a:endParaRPr lang="en-US"/>
          </a:p>
        </p:txBody>
      </p:sp>
      <p:sp>
        <p:nvSpPr>
          <p:cNvPr id="3" name="Rectangle 2"/>
          <p:cNvSpPr/>
          <p:nvPr/>
        </p:nvSpPr>
        <p:spPr bwMode="auto">
          <a:xfrm>
            <a:off x="1752600" y="5791200"/>
            <a:ext cx="5791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400" b="0" i="0" u="none" strike="noStrike" cap="none" normalizeH="0" baseline="0" dirty="0" smtClean="0">
                <a:ln>
                  <a:noFill/>
                </a:ln>
                <a:solidFill>
                  <a:schemeClr val="tx1"/>
                </a:solidFill>
                <a:effectLst/>
                <a:latin typeface="+mj-lt"/>
              </a:rPr>
              <a:t>Note:</a:t>
            </a:r>
            <a:r>
              <a:rPr kumimoji="0" lang="en-AU" sz="1400" b="0" i="0" u="none" strike="noStrike" cap="none" normalizeH="0" dirty="0" smtClean="0">
                <a:ln>
                  <a:noFill/>
                </a:ln>
                <a:solidFill>
                  <a:schemeClr val="tx1"/>
                </a:solidFill>
                <a:effectLst/>
                <a:latin typeface="+mj-lt"/>
              </a:rPr>
              <a:t> a number of projects are transitioning to “completed”</a:t>
            </a:r>
            <a:endParaRPr kumimoji="0" lang="en-AU" sz="1400" b="0" i="0" u="none" strike="noStrike" cap="none" normalizeH="0" baseline="0" dirty="0" smtClean="0">
              <a:ln>
                <a:noFill/>
              </a:ln>
              <a:solidFill>
                <a:schemeClr val="tx1"/>
              </a:solidFill>
              <a:effectLst/>
              <a:latin typeface="+mj-lt"/>
            </a:endParaRPr>
          </a:p>
        </p:txBody>
      </p:sp>
    </p:spTree>
    <p:extLst>
      <p:ext uri="{BB962C8B-B14F-4D97-AF65-F5344CB8AC3E}">
        <p14:creationId xmlns:p14="http://schemas.microsoft.com/office/powerpoint/2010/main" val="3976921534"/>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802.11mc has been published</a:t>
            </a:r>
            <a:endParaRPr lang="en-AU" dirty="0"/>
          </a:p>
        </p:txBody>
      </p:sp>
      <p:sp>
        <p:nvSpPr>
          <p:cNvPr id="10" name="Content Placeholder 9"/>
          <p:cNvSpPr>
            <a:spLocks noGrp="1"/>
          </p:cNvSpPr>
          <p:nvPr>
            <p:ph idx="1"/>
          </p:nvPr>
        </p:nvSpPr>
        <p:spPr>
          <a:xfrm>
            <a:off x="685800" y="13716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802.11mc</a:t>
            </a:r>
            <a:r>
              <a:rPr lang="en-GB" dirty="0"/>
              <a:t> </a:t>
            </a:r>
            <a:r>
              <a:rPr lang="en-GB" dirty="0" smtClean="0"/>
              <a:t>drafts were liaised for information</a:t>
            </a:r>
          </a:p>
          <a:p>
            <a:pPr lvl="2"/>
            <a:r>
              <a:rPr lang="en-GB" dirty="0" smtClean="0"/>
              <a:t>D5.0 in Jan 2016, D6.0 in Jul 2016 &amp; D8.0 in Oct 2016</a:t>
            </a:r>
          </a:p>
          <a:p>
            <a:r>
              <a:rPr lang="en-US" dirty="0" smtClean="0"/>
              <a:t>60-day</a:t>
            </a:r>
            <a:r>
              <a:rPr lang="en-AU" dirty="0" smtClean="0"/>
              <a:t> </a:t>
            </a:r>
            <a:r>
              <a:rPr lang="en-AU" dirty="0"/>
              <a:t>pre-ballot: </a:t>
            </a:r>
            <a:r>
              <a:rPr lang="en-AU" dirty="0">
                <a:solidFill>
                  <a:srgbClr val="00B050"/>
                </a:solidFill>
              </a:rPr>
              <a:t>passed </a:t>
            </a:r>
            <a:r>
              <a:rPr lang="en-AU" dirty="0" smtClean="0">
                <a:solidFill>
                  <a:srgbClr val="00B050"/>
                </a:solidFill>
              </a:rPr>
              <a:t>&amp; responses liaised</a:t>
            </a:r>
            <a:endParaRPr lang="en-AU" dirty="0">
              <a:solidFill>
                <a:srgbClr val="00B050"/>
              </a:solidFill>
            </a:endParaRPr>
          </a:p>
          <a:p>
            <a:pPr lvl="1"/>
            <a:r>
              <a:rPr lang="en-AU" dirty="0" smtClean="0"/>
              <a:t>802.11-2016 passed </a:t>
            </a:r>
            <a:r>
              <a:rPr lang="en-AU" dirty="0"/>
              <a:t>60-day pre-ballot (</a:t>
            </a:r>
            <a:r>
              <a:rPr lang="en-AU" dirty="0" smtClean="0"/>
              <a:t>N16607) </a:t>
            </a:r>
            <a:r>
              <a:rPr lang="en-AU" dirty="0"/>
              <a:t>on 16 April 2017</a:t>
            </a:r>
          </a:p>
          <a:p>
            <a:pPr lvl="2"/>
            <a:r>
              <a:rPr lang="en-AU" dirty="0"/>
              <a:t>Need? </a:t>
            </a:r>
            <a:r>
              <a:rPr lang="en-AU" dirty="0" smtClean="0"/>
              <a:t>10/0/10</a:t>
            </a:r>
            <a:endParaRPr lang="en-AU" dirty="0"/>
          </a:p>
          <a:p>
            <a:pPr lvl="2"/>
            <a:r>
              <a:rPr lang="en-AU" dirty="0"/>
              <a:t>Submission? 9/1/10</a:t>
            </a:r>
          </a:p>
          <a:p>
            <a:pPr lvl="1"/>
            <a:r>
              <a:rPr lang="en-AU" dirty="0"/>
              <a:t>China voted no with usual </a:t>
            </a:r>
            <a:r>
              <a:rPr lang="en-AU" dirty="0" smtClean="0"/>
              <a:t>comment, for which a response was approved – see </a:t>
            </a:r>
            <a:r>
              <a:rPr lang="en-AU" dirty="0"/>
              <a:t>11-17-0629-01 </a:t>
            </a:r>
            <a:r>
              <a:rPr lang="en-AU" dirty="0" smtClean="0"/>
              <a:t>– was sent on 10 June (N16655)</a:t>
            </a:r>
            <a:endParaRPr lang="en-AU" dirty="0">
              <a:solidFill>
                <a:srgbClr val="FF0000"/>
              </a:solidFill>
            </a:endParaRPr>
          </a:p>
          <a:p>
            <a:r>
              <a:rPr lang="en-AU" dirty="0" smtClean="0"/>
              <a:t>FDIS ballot: </a:t>
            </a:r>
            <a:r>
              <a:rPr lang="en-AU" dirty="0" smtClean="0">
                <a:solidFill>
                  <a:srgbClr val="00B050"/>
                </a:solidFill>
              </a:rPr>
              <a:t>passed, response sent &amp; published</a:t>
            </a:r>
          </a:p>
          <a:p>
            <a:pPr lvl="1"/>
            <a:r>
              <a:rPr lang="en-AU" dirty="0"/>
              <a:t>802.11-2016</a:t>
            </a:r>
            <a:r>
              <a:rPr lang="en-AU" dirty="0" smtClean="0"/>
              <a:t> </a:t>
            </a:r>
            <a:r>
              <a:rPr lang="en-AU" dirty="0"/>
              <a:t>passed its FDIS ballot on </a:t>
            </a:r>
            <a:r>
              <a:rPr lang="en-AU" dirty="0" smtClean="0"/>
              <a:t>13 Apr 2018 </a:t>
            </a:r>
            <a:r>
              <a:rPr lang="en-AU" dirty="0"/>
              <a:t>(</a:t>
            </a:r>
            <a:r>
              <a:rPr lang="en-AU" dirty="0" smtClean="0"/>
              <a:t>N16794)</a:t>
            </a:r>
            <a:endParaRPr lang="en-AU" dirty="0"/>
          </a:p>
          <a:p>
            <a:pPr lvl="2"/>
            <a:r>
              <a:rPr lang="en-AU" dirty="0"/>
              <a:t>Passed </a:t>
            </a:r>
            <a:r>
              <a:rPr lang="en-AU" dirty="0" smtClean="0"/>
              <a:t>12/1/6 (with comments by China NB)</a:t>
            </a:r>
            <a:endParaRPr lang="en-AU" dirty="0"/>
          </a:p>
          <a:p>
            <a:pPr lvl="1"/>
            <a:r>
              <a:rPr lang="en-AU" dirty="0" smtClean="0"/>
              <a:t>A response has been sent (N16812)</a:t>
            </a:r>
          </a:p>
          <a:p>
            <a:pPr lvl="1"/>
            <a:r>
              <a:rPr lang="en-AU" dirty="0" smtClean="0"/>
              <a:t>Published as </a:t>
            </a:r>
            <a:r>
              <a:rPr lang="en-AU" dirty="0"/>
              <a:t>ISO/IEC/IEEE 8802-11:2018</a:t>
            </a:r>
            <a:endParaRPr lang="en-AU" dirty="0" smtClean="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140</a:t>
            </a:fld>
            <a:endParaRPr lang="en-US"/>
          </a:p>
        </p:txBody>
      </p:sp>
    </p:spTree>
    <p:extLst>
      <p:ext uri="{BB962C8B-B14F-4D97-AF65-F5344CB8AC3E}">
        <p14:creationId xmlns:p14="http://schemas.microsoft.com/office/powerpoint/2010/main" val="2426850645"/>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802.21.1 has been published</a:t>
            </a:r>
            <a:endParaRPr lang="en-AU" dirty="0"/>
          </a:p>
        </p:txBody>
      </p:sp>
      <p:sp>
        <p:nvSpPr>
          <p:cNvPr id="10" name="Content Placeholder 9"/>
          <p:cNvSpPr>
            <a:spLocks noGrp="1"/>
          </p:cNvSpPr>
          <p:nvPr>
            <p:ph idx="1"/>
          </p:nvPr>
        </p:nvSpPr>
        <p:spPr>
          <a:xfrm>
            <a:off x="685800" y="12954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802.21.1 </a:t>
            </a:r>
            <a:r>
              <a:rPr lang="en-AU" dirty="0"/>
              <a:t>was approved for liaison for information in July 2016</a:t>
            </a:r>
          </a:p>
          <a:p>
            <a:pPr lvl="2"/>
            <a:r>
              <a:rPr lang="en-AU" dirty="0" smtClean="0"/>
              <a:t>D5 was sent in Nov 2016</a:t>
            </a:r>
          </a:p>
          <a:p>
            <a:r>
              <a:rPr lang="en-US" dirty="0" smtClean="0"/>
              <a:t>60-day</a:t>
            </a:r>
            <a:r>
              <a:rPr lang="en-AU" dirty="0" smtClean="0"/>
              <a:t> pre-ballot: </a:t>
            </a:r>
            <a:r>
              <a:rPr lang="en-AU" dirty="0" smtClean="0">
                <a:solidFill>
                  <a:srgbClr val="00B050"/>
                </a:solidFill>
              </a:rPr>
              <a:t>passed</a:t>
            </a:r>
          </a:p>
          <a:p>
            <a:pPr lvl="1"/>
            <a:r>
              <a:rPr lang="en-AU" dirty="0"/>
              <a:t>IEEE </a:t>
            </a:r>
            <a:r>
              <a:rPr lang="en-AU" dirty="0" smtClean="0"/>
              <a:t>802.21.1 </a:t>
            </a:r>
            <a:r>
              <a:rPr lang="en-AU" dirty="0"/>
              <a:t>60-day pre-ballot </a:t>
            </a:r>
            <a:r>
              <a:rPr lang="en-AU" dirty="0" smtClean="0"/>
              <a:t>passed </a:t>
            </a:r>
            <a:r>
              <a:rPr lang="en-AU" dirty="0"/>
              <a:t>on 10 April 2017 (</a:t>
            </a:r>
            <a:r>
              <a:rPr lang="en-AU" dirty="0" smtClean="0"/>
              <a:t>N16672)</a:t>
            </a:r>
            <a:endParaRPr lang="en-AU" dirty="0"/>
          </a:p>
          <a:p>
            <a:pPr lvl="2"/>
            <a:r>
              <a:rPr lang="en-AU" dirty="0"/>
              <a:t>Passed 6/0/14 on need for ISO standard</a:t>
            </a:r>
          </a:p>
          <a:p>
            <a:pPr lvl="2"/>
            <a:r>
              <a:rPr lang="en-AU" dirty="0"/>
              <a:t>Passed 6/0/14 on support for submission to FDIS</a:t>
            </a:r>
          </a:p>
          <a:p>
            <a:pPr lvl="1"/>
            <a:r>
              <a:rPr lang="en-AU" dirty="0" smtClean="0"/>
              <a:t>China </a:t>
            </a:r>
            <a:r>
              <a:rPr lang="en-AU" dirty="0"/>
              <a:t>NB voted “no” with </a:t>
            </a:r>
            <a:r>
              <a:rPr lang="en-AU" dirty="0" smtClean="0"/>
              <a:t>comments</a:t>
            </a:r>
            <a:endParaRPr lang="en-AU" dirty="0"/>
          </a:p>
          <a:p>
            <a:pPr lvl="2"/>
            <a:r>
              <a:rPr lang="en-AU" dirty="0" smtClean="0"/>
              <a:t>A </a:t>
            </a:r>
            <a:r>
              <a:rPr lang="en-AU" dirty="0"/>
              <a:t>response was sent on 20 July </a:t>
            </a:r>
            <a:r>
              <a:rPr lang="en-AU" dirty="0" smtClean="0"/>
              <a:t>2017 (N16682)</a:t>
            </a:r>
            <a:endParaRPr lang="en-AU" dirty="0" smtClean="0">
              <a:solidFill>
                <a:schemeClr val="accent2"/>
              </a:solidFill>
            </a:endParaRPr>
          </a:p>
          <a:p>
            <a:r>
              <a:rPr lang="en-AU" dirty="0" smtClean="0"/>
              <a:t>FDIS ballot: </a:t>
            </a:r>
            <a:r>
              <a:rPr lang="en-AU" dirty="0" smtClean="0">
                <a:solidFill>
                  <a:srgbClr val="00B050"/>
                </a:solidFill>
              </a:rPr>
              <a:t>passed, response sent &amp; published</a:t>
            </a:r>
          </a:p>
          <a:p>
            <a:pPr lvl="1"/>
            <a:r>
              <a:rPr lang="en-AU" dirty="0"/>
              <a:t>IEEE 802.21.1 </a:t>
            </a:r>
            <a:r>
              <a:rPr lang="en-AU" dirty="0" smtClean="0"/>
              <a:t>FDIS ballot </a:t>
            </a:r>
            <a:r>
              <a:rPr lang="en-AU" dirty="0"/>
              <a:t>passed on </a:t>
            </a:r>
            <a:r>
              <a:rPr lang="en-AU" dirty="0" smtClean="0"/>
              <a:t>14 Mar 2018 </a:t>
            </a:r>
            <a:r>
              <a:rPr lang="en-AU" dirty="0"/>
              <a:t>(</a:t>
            </a:r>
            <a:r>
              <a:rPr lang="en-AU" dirty="0" smtClean="0"/>
              <a:t>N16780, N16784)</a:t>
            </a:r>
          </a:p>
          <a:p>
            <a:pPr lvl="2"/>
            <a:r>
              <a:rPr lang="en-AU" dirty="0"/>
              <a:t>Passed </a:t>
            </a:r>
            <a:r>
              <a:rPr lang="en-AU" dirty="0" smtClean="0"/>
              <a:t>11/1/7 (with comment from China NB)</a:t>
            </a:r>
          </a:p>
          <a:p>
            <a:pPr lvl="1"/>
            <a:r>
              <a:rPr lang="en-AU" dirty="0"/>
              <a:t>A response has been sent (</a:t>
            </a:r>
            <a:r>
              <a:rPr lang="en-AU" dirty="0" smtClean="0"/>
              <a:t>N16811) </a:t>
            </a:r>
            <a:r>
              <a:rPr lang="en-AU" dirty="0"/>
              <a:t>and waiting for </a:t>
            </a:r>
            <a:r>
              <a:rPr lang="en-AU" dirty="0" smtClean="0"/>
              <a:t>publication</a:t>
            </a:r>
          </a:p>
          <a:p>
            <a:pPr lvl="1"/>
            <a:r>
              <a:rPr lang="en-AU" dirty="0" smtClean="0"/>
              <a:t>Published as </a:t>
            </a:r>
            <a:r>
              <a:rPr lang="en-AU" dirty="0"/>
              <a:t>ISO/IEC/IEEE 8802-21-1:2018</a:t>
            </a:r>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141</a:t>
            </a:fld>
            <a:endParaRPr lang="en-US"/>
          </a:p>
        </p:txBody>
      </p:sp>
    </p:spTree>
    <p:extLst>
      <p:ext uri="{BB962C8B-B14F-4D97-AF65-F5344CB8AC3E}">
        <p14:creationId xmlns:p14="http://schemas.microsoft.com/office/powerpoint/2010/main" val="14201883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 WG has sent 22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15</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95778433"/>
              </p:ext>
            </p:extLst>
          </p:nvPr>
        </p:nvGraphicFramePr>
        <p:xfrm>
          <a:off x="762000" y="1600200"/>
          <a:ext cx="7620000" cy="4602480"/>
        </p:xfrm>
        <a:graphic>
          <a:graphicData uri="http://schemas.openxmlformats.org/drawingml/2006/table">
            <a:tbl>
              <a:tblPr firstRow="1" bandRow="1">
                <a:tableStyleId>{21E4AEA4-8DFA-4A89-87EB-49C32662AFE0}</a:tableStyleId>
              </a:tblPr>
              <a:tblGrid>
                <a:gridCol w="1371600">
                  <a:extLst>
                    <a:ext uri="{9D8B030D-6E8A-4147-A177-3AD203B41FA5}">
                      <a16:colId xmlns:a16="http://schemas.microsoft.com/office/drawing/2014/main" val="20000"/>
                    </a:ext>
                  </a:extLst>
                </a:gridCol>
                <a:gridCol w="2030186">
                  <a:extLst>
                    <a:ext uri="{9D8B030D-6E8A-4147-A177-3AD203B41FA5}">
                      <a16:colId xmlns:a16="http://schemas.microsoft.com/office/drawing/2014/main" val="20001"/>
                    </a:ext>
                  </a:extLst>
                </a:gridCol>
                <a:gridCol w="2109107">
                  <a:extLst>
                    <a:ext uri="{9D8B030D-6E8A-4147-A177-3AD203B41FA5}">
                      <a16:colId xmlns:a16="http://schemas.microsoft.com/office/drawing/2014/main" val="20002"/>
                    </a:ext>
                  </a:extLst>
                </a:gridCol>
                <a:gridCol w="2109107">
                  <a:extLst>
                    <a:ext uri="{9D8B030D-6E8A-4147-A177-3AD203B41FA5}">
                      <a16:colId xmlns:a16="http://schemas.microsoft.com/office/drawing/2014/main" val="20003"/>
                    </a:ext>
                  </a:extLst>
                </a:gridCol>
              </a:tblGrid>
              <a:tr h="536222">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10444">
                <a:tc>
                  <a:txBody>
                    <a:bodyPr/>
                    <a:lstStyle/>
                    <a:p>
                      <a:r>
                        <a:rPr lang="en-AU" sz="1600" b="0" dirty="0" smtClean="0"/>
                        <a:t>802</a:t>
                      </a:r>
                      <a:endParaRPr lang="en-AU" sz="1600" b="0" dirty="0">
                        <a:latin typeface="+mj-lt"/>
                        <a:cs typeface="Arial" panose="020B0604020202020204" pitchFamily="34" charset="0"/>
                      </a:endParaRPr>
                    </a:p>
                  </a:txBody>
                  <a:tcPr marL="115147" marR="115147"/>
                </a:tc>
                <a:tc>
                  <a:txBody>
                    <a:bodyPr/>
                    <a:lstStyle/>
                    <a:p>
                      <a:pPr algn="ctr"/>
                      <a:r>
                        <a:rPr lang="en-AU" sz="1600" b="0" kern="1200" dirty="0" smtClean="0">
                          <a:solidFill>
                            <a:srgbClr val="00B050"/>
                          </a:solidFill>
                        </a:rPr>
                        <a:t>Oct 2014</a:t>
                      </a:r>
                      <a:endParaRPr lang="en-AU" sz="1600" b="0" kern="1200" dirty="0">
                        <a:solidFill>
                          <a:srgbClr val="00B050"/>
                        </a:solidFill>
                        <a:latin typeface="+mn-lt"/>
                        <a:ea typeface="+mn-ea"/>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latin typeface="+mj-lt"/>
                        </a:rPr>
                        <a:t>Nov 2015</a:t>
                      </a:r>
                      <a:endParaRPr lang="en-AU" sz="1600" b="0" dirty="0" smtClean="0">
                        <a:solidFill>
                          <a:srgbClr val="00B050"/>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rPr>
                        <a:t>Jan 2016</a:t>
                      </a:r>
                      <a:endParaRPr lang="en-AU" sz="1600" b="0" kern="1200" dirty="0" smtClean="0">
                        <a:solidFill>
                          <a:srgbClr val="00B050"/>
                        </a:solidFill>
                        <a:latin typeface="+mn-lt"/>
                        <a:ea typeface="+mn-ea"/>
                        <a:cs typeface="+mn-cs"/>
                      </a:endParaRPr>
                    </a:p>
                  </a:txBody>
                  <a:tcPr marL="115147" marR="115147"/>
                </a:tc>
                <a:extLst>
                  <a:ext uri="{0D108BD9-81ED-4DB2-BD59-A6C34878D82A}">
                    <a16:rowId xmlns:a16="http://schemas.microsoft.com/office/drawing/2014/main" val="10001"/>
                  </a:ext>
                </a:extLst>
              </a:tr>
              <a:tr h="310444">
                <a:tc>
                  <a:txBody>
                    <a:bodyPr/>
                    <a:lstStyle/>
                    <a:p>
                      <a:r>
                        <a:rPr lang="en-AU" sz="1600" b="0" dirty="0" smtClean="0"/>
                        <a:t>802.1X</a:t>
                      </a:r>
                    </a:p>
                  </a:txBody>
                  <a:tcPr marL="115147" marR="115147"/>
                </a:tc>
                <a:tc>
                  <a:txBody>
                    <a:bodyPr/>
                    <a:lstStyle/>
                    <a:p>
                      <a:pPr algn="ctr"/>
                      <a:r>
                        <a:rPr lang="en-AU" sz="1600" b="0" dirty="0" smtClean="0">
                          <a:solidFill>
                            <a:srgbClr val="00B050"/>
                          </a:solidFill>
                        </a:rPr>
                        <a:t>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extLst>
                  <a:ext uri="{0D108BD9-81ED-4DB2-BD59-A6C34878D82A}">
                    <a16:rowId xmlns:a16="http://schemas.microsoft.com/office/drawing/2014/main" val="10002"/>
                  </a:ext>
                </a:extLst>
              </a:tr>
              <a:tr h="310444">
                <a:tc>
                  <a:txBody>
                    <a:bodyPr/>
                    <a:lstStyle/>
                    <a:p>
                      <a:r>
                        <a:rPr lang="en-AU" sz="1600" b="0" dirty="0" smtClean="0"/>
                        <a:t>802.1AE</a:t>
                      </a:r>
                      <a:endParaRPr lang="en-AU" sz="1600" b="0" dirty="0"/>
                    </a:p>
                  </a:txBody>
                  <a:tcPr marL="115147" marR="115147"/>
                </a:tc>
                <a:tc>
                  <a:txBody>
                    <a:bodyPr/>
                    <a:lstStyle/>
                    <a:p>
                      <a:pPr algn="ctr"/>
                      <a:r>
                        <a:rPr lang="en-AU" sz="1600" b="0" baseline="0" dirty="0" smtClean="0">
                          <a:solidFill>
                            <a:srgbClr val="00B050"/>
                          </a:solidFill>
                        </a:rPr>
                        <a:t>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extLst>
                  <a:ext uri="{0D108BD9-81ED-4DB2-BD59-A6C34878D82A}">
                    <a16:rowId xmlns:a16="http://schemas.microsoft.com/office/drawing/2014/main" val="10003"/>
                  </a:ext>
                </a:extLst>
              </a:tr>
              <a:tr h="310444">
                <a:tc>
                  <a:txBody>
                    <a:bodyPr/>
                    <a:lstStyle/>
                    <a:p>
                      <a:r>
                        <a:rPr lang="en-AU" sz="1600" b="0" dirty="0" smtClean="0"/>
                        <a:t>802.1AB</a:t>
                      </a:r>
                      <a:endParaRPr lang="en-AU" sz="1600" b="0" dirty="0"/>
                    </a:p>
                  </a:txBody>
                  <a:tcPr marL="115147" marR="115147"/>
                </a:tc>
                <a:tc>
                  <a:txBody>
                    <a:bodyPr/>
                    <a:lstStyle/>
                    <a:p>
                      <a:pPr algn="ctr"/>
                      <a:r>
                        <a:rPr lang="en-AU" sz="1600" b="0" dirty="0" smtClean="0">
                          <a:solidFill>
                            <a:srgbClr val="00B050"/>
                          </a:solidFill>
                        </a:rPr>
                        <a:t>May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May 2014</a:t>
                      </a:r>
                    </a:p>
                  </a:txBody>
                  <a:tcPr marL="115147" marR="115147"/>
                </a:tc>
                <a:extLst>
                  <a:ext uri="{0D108BD9-81ED-4DB2-BD59-A6C34878D82A}">
                    <a16:rowId xmlns:a16="http://schemas.microsoft.com/office/drawing/2014/main" val="10004"/>
                  </a:ext>
                </a:extLst>
              </a:tr>
              <a:tr h="310444">
                <a:tc>
                  <a:txBody>
                    <a:bodyPr/>
                    <a:lstStyle/>
                    <a:p>
                      <a:r>
                        <a:rPr lang="en-AU" sz="1600" b="0" dirty="0" smtClean="0"/>
                        <a:t>802.1AR</a:t>
                      </a:r>
                      <a:endParaRPr lang="en-AU" sz="1600" b="0" dirty="0"/>
                    </a:p>
                  </a:txBody>
                  <a:tcPr marL="115147" marR="115147"/>
                </a:tc>
                <a:tc>
                  <a:txBody>
                    <a:bodyPr/>
                    <a:lstStyle/>
                    <a:p>
                      <a:pPr algn="ctr"/>
                      <a:r>
                        <a:rPr lang="en-AU" sz="1600" b="0" dirty="0" smtClean="0">
                          <a:solidFill>
                            <a:srgbClr val="00B050"/>
                          </a:solidFill>
                        </a:rPr>
                        <a:t>May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May 2014</a:t>
                      </a:r>
                    </a:p>
                  </a:txBody>
                  <a:tcPr marL="115147" marR="115147"/>
                </a:tc>
                <a:extLst>
                  <a:ext uri="{0D108BD9-81ED-4DB2-BD59-A6C34878D82A}">
                    <a16:rowId xmlns:a16="http://schemas.microsoft.com/office/drawing/2014/main" val="10005"/>
                  </a:ext>
                </a:extLst>
              </a:tr>
              <a:tr h="310444">
                <a:tc>
                  <a:txBody>
                    <a:bodyPr/>
                    <a:lstStyle/>
                    <a:p>
                      <a:r>
                        <a:rPr lang="en-AU" sz="1600" b="0" dirty="0" smtClean="0"/>
                        <a:t>802.1AS</a:t>
                      </a:r>
                    </a:p>
                  </a:txBody>
                  <a:tcPr marL="115147" marR="115147"/>
                </a:tc>
                <a:tc>
                  <a:txBody>
                    <a:bodyPr/>
                    <a:lstStyle/>
                    <a:p>
                      <a:pPr algn="ctr"/>
                      <a:r>
                        <a:rPr lang="en-AU" sz="1600" b="0" dirty="0" smtClean="0">
                          <a:solidFill>
                            <a:srgbClr val="00B050"/>
                          </a:solidFill>
                        </a:rPr>
                        <a:t>May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May 2014</a:t>
                      </a:r>
                    </a:p>
                  </a:txBody>
                  <a:tcPr marL="115147" marR="115147"/>
                </a:tc>
                <a:extLst>
                  <a:ext uri="{0D108BD9-81ED-4DB2-BD59-A6C34878D82A}">
                    <a16:rowId xmlns:a16="http://schemas.microsoft.com/office/drawing/2014/main" val="10006"/>
                  </a:ext>
                </a:extLst>
              </a:tr>
              <a:tr h="310444">
                <a:tc>
                  <a:txBody>
                    <a:bodyPr/>
                    <a:lstStyle/>
                    <a:p>
                      <a:r>
                        <a:rPr lang="en-AU" sz="1600" b="0" dirty="0" smtClean="0">
                          <a:latin typeface="+mj-lt"/>
                          <a:cs typeface="Arial" panose="020B0604020202020204" pitchFamily="34" charset="0"/>
                        </a:rPr>
                        <a:t>802.1AEbw</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Jan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Feb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a:t>
                      </a:r>
                      <a:r>
                        <a:rPr lang="en-AU" sz="1600" b="0" baseline="0" dirty="0" smtClean="0">
                          <a:solidFill>
                            <a:srgbClr val="00B050"/>
                          </a:solidFill>
                        </a:rPr>
                        <a:t> 2015</a:t>
                      </a:r>
                    </a:p>
                  </a:txBody>
                  <a:tcPr marL="115147" marR="115147"/>
                </a:tc>
                <a:extLst>
                  <a:ext uri="{0D108BD9-81ED-4DB2-BD59-A6C34878D82A}">
                    <a16:rowId xmlns:a16="http://schemas.microsoft.com/office/drawing/2014/main" val="10007"/>
                  </a:ext>
                </a:extLst>
              </a:tr>
              <a:tr h="310444">
                <a:tc>
                  <a:txBody>
                    <a:bodyPr/>
                    <a:lstStyle/>
                    <a:p>
                      <a:r>
                        <a:rPr lang="en-AU" sz="1600" b="0" dirty="0" smtClean="0">
                          <a:latin typeface="+mj-lt"/>
                          <a:cs typeface="Arial" panose="020B0604020202020204" pitchFamily="34" charset="0"/>
                        </a:rPr>
                        <a:t>802.1AEbn</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Jan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Feb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a:t>
                      </a:r>
                      <a:r>
                        <a:rPr lang="en-AU" sz="1600" b="0" baseline="0" dirty="0" smtClean="0">
                          <a:solidFill>
                            <a:srgbClr val="00B050"/>
                          </a:solidFill>
                        </a:rPr>
                        <a:t> 2015</a:t>
                      </a:r>
                    </a:p>
                  </a:txBody>
                  <a:tcPr marL="115147" marR="115147"/>
                </a:tc>
                <a:extLst>
                  <a:ext uri="{0D108BD9-81ED-4DB2-BD59-A6C34878D82A}">
                    <a16:rowId xmlns:a16="http://schemas.microsoft.com/office/drawing/2014/main" val="10008"/>
                  </a:ext>
                </a:extLst>
              </a:tr>
              <a:tr h="310444">
                <a:tc>
                  <a:txBody>
                    <a:bodyPr/>
                    <a:lstStyle/>
                    <a:p>
                      <a:r>
                        <a:rPr lang="en-AU" sz="1600" b="0" dirty="0" smtClean="0">
                          <a:latin typeface="+mj-lt"/>
                          <a:cs typeface="Arial" panose="020B0604020202020204" pitchFamily="34" charset="0"/>
                        </a:rPr>
                        <a:t>802.1AX</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2015</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Nov 2015</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09"/>
                  </a:ext>
                </a:extLst>
              </a:tr>
              <a:tr h="310444">
                <a:tc>
                  <a:txBody>
                    <a:bodyPr/>
                    <a:lstStyle/>
                    <a:p>
                      <a:r>
                        <a:rPr lang="en-AU" sz="1600" b="0" dirty="0" smtClean="0">
                          <a:latin typeface="+mj-lt"/>
                          <a:cs typeface="Arial" panose="020B0604020202020204" pitchFamily="34" charset="0"/>
                        </a:rPr>
                        <a:t>802.1Xbx</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a:t>
                      </a:r>
                      <a:r>
                        <a:rPr lang="en-AU" sz="1600" b="0" baseline="0" dirty="0" smtClean="0">
                          <a:solidFill>
                            <a:srgbClr val="00B050"/>
                          </a:solidFill>
                        </a:rPr>
                        <a:t>r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a:t>
                      </a:r>
                      <a:r>
                        <a:rPr lang="en-AU" sz="1600" b="0" baseline="0" dirty="0" smtClean="0">
                          <a:solidFill>
                            <a:srgbClr val="00B050"/>
                          </a:solidFill>
                        </a:rPr>
                        <a:t>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2016</a:t>
                      </a:r>
                    </a:p>
                  </a:txBody>
                  <a:tcPr marL="115147" marR="115147"/>
                </a:tc>
                <a:extLst>
                  <a:ext uri="{0D108BD9-81ED-4DB2-BD59-A6C34878D82A}">
                    <a16:rowId xmlns:a16="http://schemas.microsoft.com/office/drawing/2014/main" val="10010"/>
                  </a:ext>
                </a:extLst>
              </a:tr>
              <a:tr h="310444">
                <a:tc>
                  <a:txBody>
                    <a:bodyPr/>
                    <a:lstStyle/>
                    <a:p>
                      <a:r>
                        <a:rPr lang="en-AU" sz="1600" b="0" dirty="0" smtClean="0">
                          <a:latin typeface="+mj-lt"/>
                          <a:cs typeface="Arial" panose="020B0604020202020204" pitchFamily="34" charset="0"/>
                        </a:rPr>
                        <a:t>802.1Q-Rev</a:t>
                      </a:r>
                      <a:endParaRPr lang="en-AU" sz="1600" b="0" dirty="0">
                        <a:latin typeface="+mj-lt"/>
                        <a:cs typeface="Arial" panose="020B0604020202020204" pitchFamily="34" charset="0"/>
                      </a:endParaRPr>
                    </a:p>
                  </a:txBody>
                  <a:tcPr marL="115147" marR="115147">
                    <a:lnB w="12700" cmpd="sng">
                      <a:noFill/>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Mar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2016</a:t>
                      </a:r>
                    </a:p>
                  </a:txBody>
                  <a:tcPr marL="115147" marR="115147"/>
                </a:tc>
                <a:extLst>
                  <a:ext uri="{0D108BD9-81ED-4DB2-BD59-A6C34878D82A}">
                    <a16:rowId xmlns:a16="http://schemas.microsoft.com/office/drawing/2014/main" val="10011"/>
                  </a:ext>
                </a:extLst>
              </a:tr>
              <a:tr h="310444">
                <a:tc>
                  <a:txBody>
                    <a:bodyPr/>
                    <a:lstStyle/>
                    <a:p>
                      <a:r>
                        <a:rPr lang="en-AU" sz="1600" dirty="0" smtClean="0"/>
                        <a:t>802.1BA</a:t>
                      </a:r>
                      <a:endParaRPr lang="en-AU" sz="1600" dirty="0"/>
                    </a:p>
                  </a:txBody>
                  <a:tcPr marL="115147" marR="115147">
                    <a:lnL w="381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2015</a:t>
                      </a:r>
                      <a:endParaRPr lang="en-AU" sz="1600" b="0" dirty="0" smtClean="0">
                        <a:solidFill>
                          <a:srgbClr val="00B050"/>
                        </a:solidFill>
                      </a:endParaRPr>
                    </a:p>
                  </a:txBody>
                  <a:tcPr marL="115147" marR="115147">
                    <a:lnL w="12700" cmpd="sng">
                      <a:noFill/>
                    </a:ln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Aug</a:t>
                      </a:r>
                      <a:r>
                        <a:rPr lang="en-AU" sz="1600" b="0" baseline="0" dirty="0" smtClean="0">
                          <a:solidFill>
                            <a:srgbClr val="00B050"/>
                          </a:solidFill>
                        </a:rPr>
                        <a:t> </a:t>
                      </a:r>
                      <a:r>
                        <a:rPr lang="en-AU" sz="1600" b="0" dirty="0" smtClean="0">
                          <a:solidFill>
                            <a:srgbClr val="00B050"/>
                          </a:solidFill>
                        </a:rPr>
                        <a:t>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20069246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 WG has sent 22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16</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89846120"/>
              </p:ext>
            </p:extLst>
          </p:nvPr>
        </p:nvGraphicFramePr>
        <p:xfrm>
          <a:off x="761999" y="1712148"/>
          <a:ext cx="7696200" cy="4126089"/>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dirty="0" smtClean="0"/>
                        <a:t>802.1BR</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Aug</a:t>
                      </a:r>
                      <a:r>
                        <a:rPr lang="en-AU" sz="1600" b="0" baseline="0" dirty="0" smtClean="0">
                          <a:solidFill>
                            <a:srgbClr val="00B050"/>
                          </a:solidFill>
                        </a:rPr>
                        <a:t> </a:t>
                      </a:r>
                      <a:r>
                        <a:rPr lang="en-AU" sz="1600" b="0" dirty="0" smtClean="0">
                          <a:solidFill>
                            <a:srgbClr val="00B050"/>
                          </a:solidFill>
                        </a:rPr>
                        <a:t>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3362392614"/>
                  </a:ext>
                </a:extLst>
              </a:tr>
              <a:tr h="351837">
                <a:tc>
                  <a:txBody>
                    <a:bodyPr/>
                    <a:lstStyle/>
                    <a:p>
                      <a:r>
                        <a:rPr lang="en-AU" sz="1600" dirty="0" smtClean="0"/>
                        <a:t>802.1Qbv</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2017</a:t>
                      </a:r>
                    </a:p>
                  </a:txBody>
                  <a:tcPr marL="115147" marR="115147"/>
                </a:tc>
                <a:extLst>
                  <a:ext uri="{0D108BD9-81ED-4DB2-BD59-A6C34878D82A}">
                    <a16:rowId xmlns:a16="http://schemas.microsoft.com/office/drawing/2014/main" val="3405036956"/>
                  </a:ext>
                </a:extLst>
              </a:tr>
              <a:tr h="351837">
                <a:tc>
                  <a:txBody>
                    <a:bodyPr/>
                    <a:lstStyle/>
                    <a:p>
                      <a:r>
                        <a:rPr lang="en-AU" sz="1600" dirty="0" smtClean="0"/>
                        <a:t>802.1AB</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2016</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2017</a:t>
                      </a:r>
                    </a:p>
                  </a:txBody>
                  <a:tcPr marL="115147" marR="115147"/>
                </a:tc>
                <a:extLst>
                  <a:ext uri="{0D108BD9-81ED-4DB2-BD59-A6C34878D82A}">
                    <a16:rowId xmlns:a16="http://schemas.microsoft.com/office/drawing/2014/main" val="3324006233"/>
                  </a:ext>
                </a:extLst>
              </a:tr>
              <a:tr h="351837">
                <a:tc>
                  <a:txBody>
                    <a:bodyPr/>
                    <a:lstStyle/>
                    <a:p>
                      <a:r>
                        <a:rPr lang="en-AU" sz="1600" dirty="0" smtClean="0"/>
                        <a:t>802.1Qca</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2016</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2017</a:t>
                      </a:r>
                    </a:p>
                  </a:txBody>
                  <a:tcPr marL="115147" marR="115147"/>
                </a:tc>
                <a:extLst>
                  <a:ext uri="{0D108BD9-81ED-4DB2-BD59-A6C34878D82A}">
                    <a16:rowId xmlns:a16="http://schemas.microsoft.com/office/drawing/2014/main" val="10001"/>
                  </a:ext>
                </a:extLst>
              </a:tr>
              <a:tr h="351837">
                <a:tc>
                  <a:txBody>
                    <a:bodyPr/>
                    <a:lstStyle/>
                    <a:p>
                      <a:r>
                        <a:rPr lang="en-AU" sz="1600" b="0" dirty="0" smtClean="0"/>
                        <a:t>802.1Qbu</a:t>
                      </a:r>
                      <a:endParaRPr lang="en-AU" sz="1600" b="0" dirty="0"/>
                    </a:p>
                  </a:txBody>
                  <a:tcPr marL="115147" marR="115147"/>
                </a:tc>
                <a:tc>
                  <a:txBody>
                    <a:bodyPr/>
                    <a:lstStyle/>
                    <a:p>
                      <a:pPr algn="ctr"/>
                      <a:r>
                        <a:rPr lang="en-AU" sz="1600" b="0" dirty="0" smtClean="0">
                          <a:solidFill>
                            <a:srgbClr val="00B050"/>
                          </a:solidFill>
                        </a:rPr>
                        <a:t>Feb 2017</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296114236"/>
                  </a:ext>
                </a:extLst>
              </a:tr>
              <a:tr h="351837">
                <a:tc>
                  <a:txBody>
                    <a:bodyPr/>
                    <a:lstStyle/>
                    <a:p>
                      <a:r>
                        <a:rPr lang="en-AU" sz="1600" b="0" dirty="0" smtClean="0"/>
                        <a:t>802.1Qbz</a:t>
                      </a:r>
                      <a:endParaRPr lang="en-AU" sz="1600" b="0" dirty="0"/>
                    </a:p>
                  </a:txBody>
                  <a:tcPr marL="115147" marR="115147"/>
                </a:tc>
                <a:tc>
                  <a:txBody>
                    <a:bodyPr/>
                    <a:lstStyle/>
                    <a:p>
                      <a:pPr algn="ctr"/>
                      <a:r>
                        <a:rPr lang="en-AU" sz="1600" b="0" dirty="0" smtClean="0">
                          <a:solidFill>
                            <a:srgbClr val="00B050"/>
                          </a:solidFill>
                        </a:rPr>
                        <a:t>Feb 2017</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3459995518"/>
                  </a:ext>
                </a:extLst>
              </a:tr>
              <a:tr h="351837">
                <a:tc>
                  <a:txBody>
                    <a:bodyPr/>
                    <a:lstStyle/>
                    <a:p>
                      <a:r>
                        <a:rPr lang="en-AU" sz="1600" dirty="0" smtClean="0">
                          <a:latin typeface="+mj-lt"/>
                          <a:cs typeface="Arial" panose="020B0604020202020204" pitchFamily="34" charset="0"/>
                        </a:rPr>
                        <a:t>802.1Qcd</a:t>
                      </a:r>
                      <a:endParaRPr lang="en-AU" sz="1600" b="0" dirty="0"/>
                    </a:p>
                  </a:txBody>
                  <a:tcPr marL="115147" marR="115147"/>
                </a:tc>
                <a:tc>
                  <a:txBody>
                    <a:bodyPr/>
                    <a:lstStyle/>
                    <a:p>
                      <a:pPr algn="ctr"/>
                      <a:r>
                        <a:rPr lang="en-AU" sz="1600" b="0" dirty="0" smtClean="0">
                          <a:solidFill>
                            <a:srgbClr val="00B050"/>
                          </a:solidFill>
                        </a:rPr>
                        <a:t>Oct</a:t>
                      </a:r>
                      <a:r>
                        <a:rPr lang="en-AU" sz="1600" b="0" baseline="0" dirty="0" smtClean="0">
                          <a:solidFill>
                            <a:srgbClr val="00B050"/>
                          </a:solidFill>
                        </a:rPr>
                        <a:t> 2016</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4119813029"/>
                  </a:ext>
                </a:extLst>
              </a:tr>
              <a:tr h="351837">
                <a:tc>
                  <a:txBody>
                    <a:bodyPr/>
                    <a:lstStyle/>
                    <a:p>
                      <a:r>
                        <a:rPr lang="en-AU" sz="1600" b="0" dirty="0" smtClean="0"/>
                        <a:t>802.1Q-Cor1</a:t>
                      </a:r>
                      <a:endParaRPr lang="en-AU" sz="1600" b="0" dirty="0"/>
                    </a:p>
                  </a:txBody>
                  <a:tcPr marL="115147" marR="0"/>
                </a:tc>
                <a:tc>
                  <a:txBody>
                    <a:bodyPr/>
                    <a:lstStyle/>
                    <a:p>
                      <a:pPr algn="ctr"/>
                      <a:r>
                        <a:rPr lang="en-AU" sz="1600" b="0" dirty="0" smtClean="0">
                          <a:solidFill>
                            <a:srgbClr val="00B050"/>
                          </a:solidFill>
                        </a:rPr>
                        <a:t>-</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2017</a:t>
                      </a:r>
                      <a:endParaRPr lang="en-AU" sz="1600" b="0" dirty="0" smtClean="0">
                        <a:solidFill>
                          <a:srgbClr val="00B050"/>
                        </a:solidFill>
                      </a:endParaRPr>
                    </a:p>
                  </a:txBody>
                  <a:tcPr marL="115147" marR="115147"/>
                </a:tc>
                <a:extLst>
                  <a:ext uri="{0D108BD9-81ED-4DB2-BD59-A6C34878D82A}">
                    <a16:rowId xmlns:a16="http://schemas.microsoft.com/office/drawing/2014/main" val="302007147"/>
                  </a:ext>
                </a:extLst>
              </a:tr>
              <a:tr h="351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dk1"/>
                          </a:solidFill>
                          <a:latin typeface="+mn-lt"/>
                          <a:ea typeface="+mn-ea"/>
                          <a:cs typeface="+mn-cs"/>
                        </a:rPr>
                        <a:t>802.1AC-Rev</a:t>
                      </a:r>
                    </a:p>
                  </a:txBody>
                  <a:tcPr marL="115147" marR="0"/>
                </a:tc>
                <a:tc>
                  <a:txBody>
                    <a:bodyPr/>
                    <a:lstStyle/>
                    <a:p>
                      <a:pPr algn="ctr"/>
                      <a:r>
                        <a:rPr lang="en-AU" sz="1600" b="0" dirty="0" smtClean="0">
                          <a:solidFill>
                            <a:srgbClr val="00B050"/>
                          </a:solidFill>
                        </a:rPr>
                        <a:t>May 2017</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Mar 2018</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2018</a:t>
                      </a:r>
                    </a:p>
                  </a:txBody>
                  <a:tcPr marL="115147" marR="115147"/>
                </a:tc>
                <a:extLst>
                  <a:ext uri="{0D108BD9-81ED-4DB2-BD59-A6C34878D82A}">
                    <a16:rowId xmlns:a16="http://schemas.microsoft.com/office/drawing/2014/main" val="347298951"/>
                  </a:ext>
                </a:extLst>
              </a:tr>
              <a:tr h="351837">
                <a:tc>
                  <a:txBody>
                    <a:bodyPr/>
                    <a:lstStyle/>
                    <a:p>
                      <a:r>
                        <a:rPr lang="en-AU" sz="1600" b="0" dirty="0" smtClean="0"/>
                        <a:t>802d</a:t>
                      </a:r>
                      <a:endParaRPr lang="en-AU" sz="1600" b="0" dirty="0"/>
                    </a:p>
                  </a:txBody>
                  <a:tcPr marL="115147" marR="0"/>
                </a:tc>
                <a:tc>
                  <a:txBody>
                    <a:bodyPr/>
                    <a:lstStyle/>
                    <a:p>
                      <a:pPr algn="ctr"/>
                      <a:r>
                        <a:rPr lang="en-AU" sz="1600" b="0" dirty="0" smtClean="0">
                          <a:solidFill>
                            <a:srgbClr val="00B050"/>
                          </a:solidFill>
                        </a:rPr>
                        <a:t>Jun 2017</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Mar 2018</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963094535"/>
                  </a:ext>
                </a:extLst>
              </a:tr>
            </a:tbl>
          </a:graphicData>
        </a:graphic>
      </p:graphicFrame>
    </p:spTree>
    <p:extLst>
      <p:ext uri="{BB962C8B-B14F-4D97-AF65-F5344CB8AC3E}">
        <p14:creationId xmlns:p14="http://schemas.microsoft.com/office/powerpoint/2010/main" val="20953115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802.3 WG has sent 9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17</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704761643"/>
              </p:ext>
            </p:extLst>
          </p:nvPr>
        </p:nvGraphicFramePr>
        <p:xfrm>
          <a:off x="761999" y="1712148"/>
          <a:ext cx="7696200" cy="3774252"/>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b="0" dirty="0" smtClean="0"/>
                        <a:t>802.3</a:t>
                      </a:r>
                      <a:endParaRPr lang="en-AU" sz="1600" b="0" dirty="0"/>
                    </a:p>
                  </a:txBody>
                  <a:tcPr marL="115147" marR="115147"/>
                </a:tc>
                <a:tc>
                  <a:txBody>
                    <a:bodyPr/>
                    <a:lstStyle/>
                    <a:p>
                      <a:pPr algn="ctr"/>
                      <a:r>
                        <a:rPr lang="en-AU" sz="1600" b="0" dirty="0" smtClean="0">
                          <a:solidFill>
                            <a:srgbClr val="00B050"/>
                          </a:solidFill>
                        </a:rPr>
                        <a:t>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02"/>
                  </a:ext>
                </a:extLst>
              </a:tr>
              <a:tr h="351837">
                <a:tc>
                  <a:txBody>
                    <a:bodyPr/>
                    <a:lstStyle/>
                    <a:p>
                      <a:r>
                        <a:rPr lang="en-AU" sz="1600" b="0" dirty="0" smtClean="0">
                          <a:latin typeface="+mj-lt"/>
                          <a:cs typeface="Arial" panose="020B0604020202020204" pitchFamily="34" charset="0"/>
                        </a:rPr>
                        <a:t>802.3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Mar</a:t>
                      </a:r>
                      <a:r>
                        <a:rPr lang="en-AU" sz="1600" b="0" baseline="0" dirty="0" smtClean="0">
                          <a:solidFill>
                            <a:srgbClr val="00B050"/>
                          </a:solidFill>
                        </a:rPr>
                        <a:t> 2017</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Mar 2017</a:t>
                      </a:r>
                    </a:p>
                  </a:txBody>
                  <a:tcPr marL="115147" marR="115147"/>
                </a:tc>
                <a:extLst>
                  <a:ext uri="{0D108BD9-81ED-4DB2-BD59-A6C34878D82A}">
                    <a16:rowId xmlns:a16="http://schemas.microsoft.com/office/drawing/2014/main" val="10003"/>
                  </a:ext>
                </a:extLst>
              </a:tr>
              <a:tr h="351837">
                <a:tc>
                  <a:txBody>
                    <a:bodyPr/>
                    <a:lstStyle/>
                    <a:p>
                      <a:r>
                        <a:rPr lang="en-AU" sz="1600" b="0" dirty="0" smtClean="0">
                          <a:latin typeface="+mj-lt"/>
                          <a:cs typeface="Arial" panose="020B0604020202020204" pitchFamily="34" charset="0"/>
                        </a:rPr>
                        <a:t>802.3.1</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Oct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Jun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a:t>
                      </a:r>
                      <a:r>
                        <a:rPr lang="en-AU" sz="1600" b="0" baseline="0" dirty="0" smtClean="0">
                          <a:solidFill>
                            <a:srgbClr val="00B050"/>
                          </a:solidFill>
                        </a:rPr>
                        <a:t> 2015</a:t>
                      </a:r>
                    </a:p>
                  </a:txBody>
                  <a:tcPr marL="115147" marR="115147"/>
                </a:tc>
                <a:extLst>
                  <a:ext uri="{0D108BD9-81ED-4DB2-BD59-A6C34878D82A}">
                    <a16:rowId xmlns:a16="http://schemas.microsoft.com/office/drawing/2014/main" val="10004"/>
                  </a:ext>
                </a:extLst>
              </a:tr>
              <a:tr h="351837">
                <a:tc>
                  <a:txBody>
                    <a:bodyPr/>
                    <a:lstStyle/>
                    <a:p>
                      <a:r>
                        <a:rPr lang="en-AU" sz="1600" b="0" dirty="0" smtClean="0">
                          <a:latin typeface="+mj-lt"/>
                          <a:cs typeface="Arial" panose="020B0604020202020204" pitchFamily="34" charset="0"/>
                        </a:rPr>
                        <a:t>802.3bw</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Sep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Sep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Nov 2017</a:t>
                      </a:r>
                    </a:p>
                  </a:txBody>
                  <a:tcPr marL="115147" marR="115147"/>
                </a:tc>
                <a:extLst>
                  <a:ext uri="{0D108BD9-81ED-4DB2-BD59-A6C34878D82A}">
                    <a16:rowId xmlns:a16="http://schemas.microsoft.com/office/drawing/2014/main" val="1748773060"/>
                  </a:ext>
                </a:extLst>
              </a:tr>
              <a:tr h="351837">
                <a:tc>
                  <a:txBody>
                    <a:bodyPr/>
                    <a:lstStyle/>
                    <a:p>
                      <a:r>
                        <a:rPr lang="en-AU" sz="1600" b="0" dirty="0" smtClean="0">
                          <a:latin typeface="+mj-lt"/>
                          <a:cs typeface="Arial" panose="020B0604020202020204" pitchFamily="34" charset="0"/>
                        </a:rPr>
                        <a:t>802.3bp</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148985805"/>
                  </a:ext>
                </a:extLst>
              </a:tr>
              <a:tr h="351837">
                <a:tc>
                  <a:txBody>
                    <a:bodyPr/>
                    <a:lstStyle/>
                    <a:p>
                      <a:r>
                        <a:rPr lang="en-AU" sz="1600" b="0" dirty="0" smtClean="0">
                          <a:latin typeface="+mj-lt"/>
                          <a:cs typeface="Arial" panose="020B0604020202020204" pitchFamily="34" charset="0"/>
                        </a:rPr>
                        <a:t>802.3bq</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851261610"/>
                  </a:ext>
                </a:extLst>
              </a:tr>
              <a:tr h="351837">
                <a:tc>
                  <a:txBody>
                    <a:bodyPr/>
                    <a:lstStyle/>
                    <a:p>
                      <a:r>
                        <a:rPr lang="en-AU" sz="1600" b="0" dirty="0" smtClean="0">
                          <a:latin typeface="+mj-lt"/>
                          <a:cs typeface="Arial" panose="020B0604020202020204" pitchFamily="34" charset="0"/>
                        </a:rPr>
                        <a:t>802.3br</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1514827558"/>
                  </a:ext>
                </a:extLst>
              </a:tr>
              <a:tr h="351837">
                <a:tc>
                  <a:txBody>
                    <a:bodyPr/>
                    <a:lstStyle/>
                    <a:p>
                      <a:r>
                        <a:rPr lang="en-AU" sz="1600" b="0" dirty="0" smtClean="0">
                          <a:latin typeface="+mj-lt"/>
                          <a:cs typeface="Arial" panose="020B0604020202020204" pitchFamily="34" charset="0"/>
                        </a:rPr>
                        <a:t>802.3by</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774990739"/>
                  </a:ext>
                </a:extLst>
              </a:tr>
              <a:tr h="351837">
                <a:tc>
                  <a:txBody>
                    <a:bodyPr/>
                    <a:lstStyle/>
                    <a:p>
                      <a:r>
                        <a:rPr lang="en-AU" sz="1600" b="0" dirty="0" smtClean="0">
                          <a:latin typeface="+mj-lt"/>
                          <a:cs typeface="Arial" panose="020B0604020202020204" pitchFamily="34" charset="0"/>
                        </a:rPr>
                        <a:t>802.3bz</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188842586"/>
                  </a:ext>
                </a:extLst>
              </a:tr>
            </a:tbl>
          </a:graphicData>
        </a:graphic>
      </p:graphicFrame>
    </p:spTree>
    <p:extLst>
      <p:ext uri="{BB962C8B-B14F-4D97-AF65-F5344CB8AC3E}">
        <p14:creationId xmlns:p14="http://schemas.microsoft.com/office/powerpoint/2010/main" val="15284730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802.11 WG has sent 7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18</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435423949"/>
              </p:ext>
            </p:extLst>
          </p:nvPr>
        </p:nvGraphicFramePr>
        <p:xfrm>
          <a:off x="761999" y="1712148"/>
          <a:ext cx="7696200" cy="3070578"/>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b="0" dirty="0" smtClean="0"/>
                        <a:t>802.11</a:t>
                      </a:r>
                      <a:endParaRPr lang="en-AU" sz="1600" b="0" dirty="0"/>
                    </a:p>
                  </a:txBody>
                  <a:tcPr marL="115147" marR="115147"/>
                </a:tc>
                <a:tc>
                  <a:txBody>
                    <a:bodyPr/>
                    <a:lstStyle/>
                    <a:p>
                      <a:pPr algn="ctr"/>
                      <a:r>
                        <a:rPr lang="en-AU" sz="1600" b="0" dirty="0" smtClean="0">
                          <a:solidFill>
                            <a:srgbClr val="00B050"/>
                          </a:solidFill>
                        </a:rPr>
                        <a:t>2012</a:t>
                      </a:r>
                      <a:endParaRPr lang="en-AU" sz="1600" b="0" dirty="0">
                        <a:solidFill>
                          <a:srgbClr val="00B050"/>
                        </a:solidFill>
                      </a:endParaRPr>
                    </a:p>
                  </a:txBody>
                  <a:tcPr marL="115147" marR="115147"/>
                </a:tc>
                <a:tc>
                  <a:txBody>
                    <a:bodyPr/>
                    <a:lstStyle/>
                    <a:p>
                      <a:pPr algn="ctr"/>
                      <a:r>
                        <a:rPr lang="en-AU" sz="1600" b="0" dirty="0" smtClean="0">
                          <a:solidFill>
                            <a:srgbClr val="00B050"/>
                          </a:solidFill>
                        </a:rPr>
                        <a:t>2012</a:t>
                      </a:r>
                      <a:endParaRPr lang="en-AU" sz="1600" b="0" dirty="0">
                        <a:solidFill>
                          <a:srgbClr val="00B050"/>
                        </a:solidFill>
                      </a:endParaRPr>
                    </a:p>
                  </a:txBody>
                  <a:tcPr marL="115147" marR="115147"/>
                </a:tc>
                <a:tc>
                  <a:txBody>
                    <a:bodyPr/>
                    <a:lstStyle/>
                    <a:p>
                      <a:pPr algn="ctr"/>
                      <a:r>
                        <a:rPr lang="en-AU" sz="1600" b="0" dirty="0" smtClean="0">
                          <a:solidFill>
                            <a:srgbClr val="00B050"/>
                          </a:solidFill>
                        </a:rPr>
                        <a:t>Nov 2013</a:t>
                      </a:r>
                      <a:endParaRPr lang="en-AU" sz="1600" b="0" dirty="0">
                        <a:solidFill>
                          <a:srgbClr val="00B050"/>
                        </a:solidFill>
                      </a:endParaRPr>
                    </a:p>
                  </a:txBody>
                  <a:tcPr marL="115147" marR="115147"/>
                </a:tc>
                <a:extLst>
                  <a:ext uri="{0D108BD9-81ED-4DB2-BD59-A6C34878D82A}">
                    <a16:rowId xmlns:a16="http://schemas.microsoft.com/office/drawing/2014/main" val="10005"/>
                  </a:ext>
                </a:extLst>
              </a:tr>
              <a:tr h="351837">
                <a:tc>
                  <a:txBody>
                    <a:bodyPr/>
                    <a:lstStyle/>
                    <a:p>
                      <a:r>
                        <a:rPr lang="en-AU" sz="1600" b="0" dirty="0" smtClean="0"/>
                        <a:t>802.11aa</a:t>
                      </a:r>
                      <a:endParaRPr lang="en-AU" sz="1600" b="0" dirty="0"/>
                    </a:p>
                  </a:txBody>
                  <a:tcPr marL="115147" marR="115147"/>
                </a:tc>
                <a:tc>
                  <a:txBody>
                    <a:bodyPr/>
                    <a:lstStyle/>
                    <a:p>
                      <a:pPr algn="ctr"/>
                      <a:r>
                        <a:rPr lang="en-AU" sz="1600" b="0" dirty="0" smtClean="0">
                          <a:solidFill>
                            <a:srgbClr val="00B050"/>
                          </a:solidFill>
                        </a:rPr>
                        <a:t>Feb</a:t>
                      </a:r>
                      <a:r>
                        <a:rPr lang="en-AU" sz="1600" b="0" baseline="0" dirty="0" smtClean="0">
                          <a:solidFill>
                            <a:srgbClr val="00B050"/>
                          </a:solidFill>
                        </a:rPr>
                        <a:t>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July 2014</a:t>
                      </a:r>
                    </a:p>
                  </a:txBody>
                  <a:tcPr marL="115147" marR="115147"/>
                </a:tc>
                <a:extLst>
                  <a:ext uri="{0D108BD9-81ED-4DB2-BD59-A6C34878D82A}">
                    <a16:rowId xmlns:a16="http://schemas.microsoft.com/office/drawing/2014/main" val="10006"/>
                  </a:ext>
                </a:extLst>
              </a:tr>
              <a:tr h="351837">
                <a:tc>
                  <a:txBody>
                    <a:bodyPr/>
                    <a:lstStyle/>
                    <a:p>
                      <a:r>
                        <a:rPr lang="en-AU" sz="1600" b="0" dirty="0" smtClean="0"/>
                        <a:t>802.11ad</a:t>
                      </a:r>
                      <a:endParaRPr lang="en-AU" sz="1600" b="0" dirty="0"/>
                    </a:p>
                  </a:txBody>
                  <a:tcPr marL="115147" marR="115147"/>
                </a:tc>
                <a:tc>
                  <a:txBody>
                    <a:bodyPr/>
                    <a:lstStyle/>
                    <a:p>
                      <a:pPr algn="ctr"/>
                      <a:r>
                        <a:rPr lang="en-AU" sz="1600" b="0" dirty="0" smtClean="0">
                          <a:solidFill>
                            <a:srgbClr val="00B050"/>
                          </a:solidFill>
                        </a:rPr>
                        <a:t>Feb</a:t>
                      </a:r>
                      <a:r>
                        <a:rPr lang="en-AU" sz="1600" b="0" baseline="0" dirty="0" smtClean="0">
                          <a:solidFill>
                            <a:srgbClr val="00B050"/>
                          </a:solidFill>
                        </a:rPr>
                        <a:t>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July 2014</a:t>
                      </a:r>
                    </a:p>
                  </a:txBody>
                  <a:tcPr marL="115147" marR="115147"/>
                </a:tc>
                <a:extLst>
                  <a:ext uri="{0D108BD9-81ED-4DB2-BD59-A6C34878D82A}">
                    <a16:rowId xmlns:a16="http://schemas.microsoft.com/office/drawing/2014/main" val="10007"/>
                  </a:ext>
                </a:extLst>
              </a:tr>
              <a:tr h="351837">
                <a:tc>
                  <a:txBody>
                    <a:bodyPr/>
                    <a:lstStyle/>
                    <a:p>
                      <a:r>
                        <a:rPr lang="en-AU" sz="1600" b="0" dirty="0" smtClean="0"/>
                        <a:t>802.11ae</a:t>
                      </a:r>
                      <a:endParaRPr lang="en-AU" sz="1600" b="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a:t>
                      </a:r>
                      <a:r>
                        <a:rPr lang="en-AU" sz="1600" b="0" baseline="0" dirty="0" smtClean="0">
                          <a:solidFill>
                            <a:srgbClr val="00B050"/>
                          </a:solidFill>
                        </a:rPr>
                        <a:t> 2013</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July 2014</a:t>
                      </a:r>
                    </a:p>
                  </a:txBody>
                  <a:tcPr marL="115147" marR="115147"/>
                </a:tc>
                <a:extLst>
                  <a:ext uri="{0D108BD9-81ED-4DB2-BD59-A6C34878D82A}">
                    <a16:rowId xmlns:a16="http://schemas.microsoft.com/office/drawing/2014/main" val="10008"/>
                  </a:ext>
                </a:extLst>
              </a:tr>
              <a:tr h="351837">
                <a:tc>
                  <a:txBody>
                    <a:bodyPr/>
                    <a:lstStyle/>
                    <a:p>
                      <a:r>
                        <a:rPr lang="en-AU" sz="1600" b="0" dirty="0" smtClean="0">
                          <a:latin typeface="+mj-lt"/>
                          <a:cs typeface="Arial" panose="020B0604020202020204" pitchFamily="34" charset="0"/>
                        </a:rPr>
                        <a:t>802.11ac</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a:t>
                      </a:r>
                      <a:r>
                        <a:rPr lang="en-AU" sz="1600" b="0" baseline="0" dirty="0" smtClean="0">
                          <a:solidFill>
                            <a:srgbClr val="00B050"/>
                          </a:solidFill>
                        </a:rPr>
                        <a:t>2015</a:t>
                      </a:r>
                    </a:p>
                  </a:txBody>
                  <a:tcPr marL="115147" marR="115147"/>
                </a:tc>
                <a:extLst>
                  <a:ext uri="{0D108BD9-81ED-4DB2-BD59-A6C34878D82A}">
                    <a16:rowId xmlns:a16="http://schemas.microsoft.com/office/drawing/2014/main" val="10009"/>
                  </a:ext>
                </a:extLst>
              </a:tr>
              <a:tr h="351837">
                <a:tc>
                  <a:txBody>
                    <a:bodyPr/>
                    <a:lstStyle/>
                    <a:p>
                      <a:r>
                        <a:rPr lang="en-AU" sz="1600" b="0" dirty="0" smtClean="0">
                          <a:latin typeface="+mj-lt"/>
                          <a:cs typeface="Arial" panose="020B0604020202020204" pitchFamily="34" charset="0"/>
                        </a:rPr>
                        <a:t>802.11af</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a:t>
                      </a:r>
                      <a:r>
                        <a:rPr lang="en-AU" sz="1600" b="0" baseline="0" dirty="0" smtClean="0">
                          <a:solidFill>
                            <a:srgbClr val="00B050"/>
                          </a:solidFill>
                        </a:rPr>
                        <a:t>2015</a:t>
                      </a:r>
                    </a:p>
                  </a:txBody>
                  <a:tcPr marL="115147" marR="115147"/>
                </a:tc>
                <a:extLst>
                  <a:ext uri="{0D108BD9-81ED-4DB2-BD59-A6C34878D82A}">
                    <a16:rowId xmlns:a16="http://schemas.microsoft.com/office/drawing/2014/main" val="10010"/>
                  </a:ext>
                </a:extLst>
              </a:tr>
              <a:tr h="351837">
                <a:tc>
                  <a:txBody>
                    <a:bodyPr/>
                    <a:lstStyle/>
                    <a:p>
                      <a:r>
                        <a:rPr lang="en-AU" sz="1600" b="0" dirty="0" smtClean="0">
                          <a:latin typeface="+mj-lt"/>
                          <a:cs typeface="Arial" panose="020B0604020202020204" pitchFamily="34" charset="0"/>
                        </a:rPr>
                        <a:t>802.11-2016</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2018</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May 2018</a:t>
                      </a:r>
                    </a:p>
                  </a:txBody>
                  <a:tcPr marL="115147" marR="115147"/>
                </a:tc>
                <a:extLst>
                  <a:ext uri="{0D108BD9-81ED-4DB2-BD59-A6C34878D82A}">
                    <a16:rowId xmlns:a16="http://schemas.microsoft.com/office/drawing/2014/main" val="3386173467"/>
                  </a:ext>
                </a:extLst>
              </a:tr>
            </a:tbl>
          </a:graphicData>
        </a:graphic>
      </p:graphicFrame>
    </p:spTree>
    <p:extLst>
      <p:ext uri="{BB962C8B-B14F-4D97-AF65-F5344CB8AC3E}">
        <p14:creationId xmlns:p14="http://schemas.microsoft.com/office/powerpoint/2010/main" val="25722098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802.15 WG has sent two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19</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398086280"/>
              </p:ext>
            </p:extLst>
          </p:nvPr>
        </p:nvGraphicFramePr>
        <p:xfrm>
          <a:off x="761999" y="1712148"/>
          <a:ext cx="7696200" cy="1311393"/>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b="0" dirty="0" smtClean="0">
                          <a:latin typeface="+mj-lt"/>
                          <a:cs typeface="Arial" panose="020B0604020202020204" pitchFamily="34" charset="0"/>
                        </a:rPr>
                        <a:t>802.15.3</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Sep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351876640"/>
                  </a:ext>
                </a:extLst>
              </a:tr>
              <a:tr h="351837">
                <a:tc>
                  <a:txBody>
                    <a:bodyPr/>
                    <a:lstStyle/>
                    <a:p>
                      <a:r>
                        <a:rPr lang="en-AU" sz="1600" b="0" dirty="0" smtClean="0">
                          <a:latin typeface="+mj-lt"/>
                          <a:cs typeface="Arial" panose="020B0604020202020204" pitchFamily="34" charset="0"/>
                        </a:rPr>
                        <a:t>802.15.4</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2018</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2448534767"/>
                  </a:ext>
                </a:extLst>
              </a:tr>
            </a:tbl>
          </a:graphicData>
        </a:graphic>
      </p:graphicFrame>
    </p:spTree>
    <p:extLst>
      <p:ext uri="{BB962C8B-B14F-4D97-AF65-F5344CB8AC3E}">
        <p14:creationId xmlns:p14="http://schemas.microsoft.com/office/powerpoint/2010/main" val="4818001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title"/>
          </p:nvPr>
        </p:nvSpPr>
        <p:spPr/>
        <p:txBody>
          <a:bodyPr/>
          <a:lstStyle/>
          <a:p>
            <a:r>
              <a:rPr lang="en-US" dirty="0" smtClean="0"/>
              <a:t>This document will be used to run the IEEE 802 JTC1 SC meetings in Hawaii in September 2018</a:t>
            </a:r>
          </a:p>
        </p:txBody>
      </p:sp>
      <p:sp>
        <p:nvSpPr>
          <p:cNvPr id="3075" name="Rectangle 5"/>
          <p:cNvSpPr>
            <a:spLocks noGrp="1" noChangeArrowheads="1"/>
          </p:cNvSpPr>
          <p:nvPr>
            <p:ph idx="1"/>
          </p:nvPr>
        </p:nvSpPr>
        <p:spPr/>
        <p:txBody>
          <a:bodyPr/>
          <a:lstStyle/>
          <a:p>
            <a:pPr lvl="1"/>
            <a:r>
              <a:rPr lang="en-US" dirty="0" smtClean="0"/>
              <a:t>This presentation contains a proposed running order for the IEEE 802 JTC1 Standing Committee meeting, including</a:t>
            </a:r>
          </a:p>
          <a:p>
            <a:pPr lvl="2"/>
            <a:r>
              <a:rPr lang="en-US" dirty="0" smtClean="0"/>
              <a:t>Proposed agenda</a:t>
            </a:r>
          </a:p>
          <a:p>
            <a:pPr lvl="2"/>
            <a:r>
              <a:rPr lang="en-US" dirty="0" smtClean="0"/>
              <a:t>Other supporting material</a:t>
            </a:r>
          </a:p>
          <a:p>
            <a:pPr lvl="1"/>
            <a:r>
              <a:rPr lang="en-US" dirty="0" smtClean="0"/>
              <a:t>It will be modified during the meeting to include motions, straw polls and other material referred to during the meeting</a:t>
            </a:r>
          </a:p>
        </p:txBody>
      </p:sp>
      <p:sp>
        <p:nvSpPr>
          <p:cNvPr id="5" name="Footer Placeholder 4"/>
          <p:cNvSpPr>
            <a:spLocks noGrp="1"/>
          </p:cNvSpPr>
          <p:nvPr>
            <p:ph type="ftr" sz="quarter" idx="10"/>
          </p:nvPr>
        </p:nvSpPr>
        <p:spPr/>
        <p:txBody>
          <a:bodyPr/>
          <a:lstStyle/>
          <a:p>
            <a:pPr>
              <a:defRPr/>
            </a:pPr>
            <a:r>
              <a:rPr lang="en-US" dirty="0" smtClean="0"/>
              <a:t>Andrew Myles, Cisco</a:t>
            </a:r>
            <a:endParaRPr lang="en-US" dirty="0"/>
          </a:p>
        </p:txBody>
      </p:sp>
      <p:sp>
        <p:nvSpPr>
          <p:cNvPr id="6" name="Slide Number Placeholder 5"/>
          <p:cNvSpPr>
            <a:spLocks noGrp="1"/>
          </p:cNvSpPr>
          <p:nvPr>
            <p:ph type="sldNum" sz="quarter" idx="11"/>
          </p:nvPr>
        </p:nvSpPr>
        <p:spPr/>
        <p:txBody>
          <a:bodyPr/>
          <a:lstStyle/>
          <a:p>
            <a:pPr>
              <a:defRPr/>
            </a:pPr>
            <a:r>
              <a:rPr lang="en-US" dirty="0" smtClean="0"/>
              <a:t>Slide </a:t>
            </a:r>
            <a:fld id="{81B19452-AD8F-4A10-B8E5-1701707FC4DF}" type="slidenum">
              <a:rPr lang="en-US" smtClean="0"/>
              <a:pPr>
                <a:defRPr/>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802.16 WG has sent zero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20</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91372848"/>
              </p:ext>
            </p:extLst>
          </p:nvPr>
        </p:nvGraphicFramePr>
        <p:xfrm>
          <a:off x="761999" y="1712148"/>
          <a:ext cx="7696200" cy="959556"/>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0" baseline="0" dirty="0" smtClean="0">
                        <a:solidFill>
                          <a:srgbClr val="00B050"/>
                        </a:solidFill>
                      </a:endParaRPr>
                    </a:p>
                  </a:txBody>
                  <a:tcPr marL="115147" marR="115147"/>
                </a:tc>
                <a:extLst>
                  <a:ext uri="{0D108BD9-81ED-4DB2-BD59-A6C34878D82A}">
                    <a16:rowId xmlns:a16="http://schemas.microsoft.com/office/drawing/2014/main" val="351876640"/>
                  </a:ext>
                </a:extLst>
              </a:tr>
            </a:tbl>
          </a:graphicData>
        </a:graphic>
      </p:graphicFrame>
    </p:spTree>
    <p:extLst>
      <p:ext uri="{BB962C8B-B14F-4D97-AF65-F5344CB8AC3E}">
        <p14:creationId xmlns:p14="http://schemas.microsoft.com/office/powerpoint/2010/main" val="36338704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802.21 WG has sent two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21</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741034368"/>
              </p:ext>
            </p:extLst>
          </p:nvPr>
        </p:nvGraphicFramePr>
        <p:xfrm>
          <a:off x="761999" y="1712148"/>
          <a:ext cx="7696200" cy="1311393"/>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802.21-2017</a:t>
                      </a:r>
                      <a:endParaRPr lang="en-AU" sz="1600" b="0" kern="1200" dirty="0" smtClean="0">
                        <a:solidFill>
                          <a:schemeClr val="tx1"/>
                        </a:solidFill>
                        <a:latin typeface="+mn-lt"/>
                        <a:ea typeface="+mn-ea"/>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2017</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 2018</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Mar 2018</a:t>
                      </a:r>
                    </a:p>
                  </a:txBody>
                  <a:tcPr marL="115147" marR="115147"/>
                </a:tc>
                <a:extLst>
                  <a:ext uri="{0D108BD9-81ED-4DB2-BD59-A6C34878D82A}">
                    <a16:rowId xmlns:a16="http://schemas.microsoft.com/office/drawing/2014/main" val="351876640"/>
                  </a:ext>
                </a:extLst>
              </a:tr>
              <a:tr h="351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Arial" panose="020B0604020202020204" pitchFamily="34" charset="0"/>
                        </a:rPr>
                        <a:t>802.21.1</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Mar 2018</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 2017</a:t>
                      </a:r>
                    </a:p>
                  </a:txBody>
                  <a:tcPr marL="115147" marR="115147"/>
                </a:tc>
                <a:extLst>
                  <a:ext uri="{0D108BD9-81ED-4DB2-BD59-A6C34878D82A}">
                    <a16:rowId xmlns:a16="http://schemas.microsoft.com/office/drawing/2014/main" val="4131922790"/>
                  </a:ext>
                </a:extLst>
              </a:tr>
            </a:tbl>
          </a:graphicData>
        </a:graphic>
      </p:graphicFrame>
    </p:spTree>
    <p:extLst>
      <p:ext uri="{BB962C8B-B14F-4D97-AF65-F5344CB8AC3E}">
        <p14:creationId xmlns:p14="http://schemas.microsoft.com/office/powerpoint/2010/main" val="18040759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802.22 WG has sent three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22</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828882654"/>
              </p:ext>
            </p:extLst>
          </p:nvPr>
        </p:nvGraphicFramePr>
        <p:xfrm>
          <a:off x="761999" y="1712148"/>
          <a:ext cx="7696200" cy="1663230"/>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b="0" dirty="0" smtClean="0">
                          <a:latin typeface="+mj-lt"/>
                          <a:cs typeface="Arial" panose="020B0604020202020204" pitchFamily="34" charset="0"/>
                        </a:rPr>
                        <a:t>802.22</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Feb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11"/>
                  </a:ext>
                </a:extLst>
              </a:tr>
              <a:tr h="351837">
                <a:tc>
                  <a:txBody>
                    <a:bodyPr/>
                    <a:lstStyle/>
                    <a:p>
                      <a:r>
                        <a:rPr lang="en-AU" sz="1600" b="0" dirty="0" smtClean="0">
                          <a:latin typeface="+mj-lt"/>
                          <a:cs typeface="Arial" panose="020B0604020202020204" pitchFamily="34" charset="0"/>
                        </a:rPr>
                        <a:t>802.22a</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April</a:t>
                      </a:r>
                      <a:r>
                        <a:rPr lang="en-AU" sz="1600" b="0" baseline="0" dirty="0" smtClean="0">
                          <a:solidFill>
                            <a:srgbClr val="00B050"/>
                          </a:solidFill>
                        </a:rPr>
                        <a:t> 2016</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2017</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328369986"/>
                  </a:ext>
                </a:extLst>
              </a:tr>
              <a:tr h="351837">
                <a:tc>
                  <a:txBody>
                    <a:bodyPr/>
                    <a:lstStyle/>
                    <a:p>
                      <a:r>
                        <a:rPr lang="en-AU" sz="1600" b="0" dirty="0" smtClean="0">
                          <a:latin typeface="+mj-lt"/>
                          <a:cs typeface="Arial" panose="020B0604020202020204" pitchFamily="34" charset="0"/>
                        </a:rPr>
                        <a:t>802.22b</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April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July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Mar 2018</a:t>
                      </a:r>
                    </a:p>
                  </a:txBody>
                  <a:tcPr marL="115147" marR="115147"/>
                </a:tc>
                <a:extLst>
                  <a:ext uri="{0D108BD9-81ED-4DB2-BD59-A6C34878D82A}">
                    <a16:rowId xmlns:a16="http://schemas.microsoft.com/office/drawing/2014/main" val="1414153154"/>
                  </a:ext>
                </a:extLst>
              </a:tr>
            </a:tbl>
          </a:graphicData>
        </a:graphic>
      </p:graphicFrame>
    </p:spTree>
    <p:extLst>
      <p:ext uri="{BB962C8B-B14F-4D97-AF65-F5344CB8AC3E}">
        <p14:creationId xmlns:p14="http://schemas.microsoft.com/office/powerpoint/2010/main" val="352080229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802.1 has 16 standards in the pipeline for ratification under the PSDO</a:t>
            </a:r>
            <a:endParaRPr lang="en-AU" dirty="0">
              <a:solidFill>
                <a:schemeClr val="accent6"/>
              </a:solidFill>
            </a:endParaRP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23</a:t>
            </a:fld>
            <a:endParaRPr lang="en-US"/>
          </a:p>
        </p:txBody>
      </p:sp>
      <p:graphicFrame>
        <p:nvGraphicFramePr>
          <p:cNvPr id="7" name="Content Placeholder 5"/>
          <p:cNvGraphicFramePr>
            <a:graphicFrameLocks noGrp="1"/>
          </p:cNvGraphicFramePr>
          <p:nvPr>
            <p:ph idx="1"/>
            <p:extLst>
              <p:ext uri="{D42A27DB-BD31-4B8C-83A1-F6EECF244321}">
                <p14:modId xmlns:p14="http://schemas.microsoft.com/office/powerpoint/2010/main" val="2851044339"/>
              </p:ext>
            </p:extLst>
          </p:nvPr>
        </p:nvGraphicFramePr>
        <p:xfrm>
          <a:off x="152399" y="1568640"/>
          <a:ext cx="8839199" cy="4267200"/>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012372">
                  <a:extLst>
                    <a:ext uri="{9D8B030D-6E8A-4147-A177-3AD203B41FA5}">
                      <a16:colId xmlns:a16="http://schemas.microsoft.com/office/drawing/2014/main" val="20003"/>
                    </a:ext>
                  </a:extLst>
                </a:gridCol>
                <a:gridCol w="1295400">
                  <a:extLst>
                    <a:ext uri="{9D8B030D-6E8A-4147-A177-3AD203B41FA5}">
                      <a16:colId xmlns:a16="http://schemas.microsoft.com/office/drawing/2014/main" val="20004"/>
                    </a:ext>
                  </a:extLst>
                </a:gridCol>
                <a:gridCol w="1088570">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31963">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30320">
                <a:tc>
                  <a:txBody>
                    <a:bodyPr/>
                    <a:lstStyle/>
                    <a:p>
                      <a:r>
                        <a:rPr lang="en-AU" sz="1600" dirty="0" smtClean="0">
                          <a:latin typeface="+mj-lt"/>
                          <a:cs typeface="Arial" panose="020B0604020202020204" pitchFamily="34" charset="0"/>
                        </a:rPr>
                        <a:t>.1AEcg</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D1.4</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Sep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7 </a:t>
                      </a:r>
                      <a:r>
                        <a:rPr lang="en-AU" sz="1600" b="0" kern="1200" baseline="0" dirty="0" smtClean="0">
                          <a:solidFill>
                            <a:schemeClr val="tx1"/>
                          </a:solidFill>
                          <a:latin typeface="+mn-lt"/>
                          <a:ea typeface="+mn-ea"/>
                          <a:cs typeface="+mn-cs"/>
                        </a:rPr>
                        <a:t>Sep 17</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accent2"/>
                          </a:solidFill>
                          <a:latin typeface="+mj-lt"/>
                        </a:rPr>
                        <a:t>Closes</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28</a:t>
                      </a:r>
                      <a:r>
                        <a:rPr lang="en-AU" sz="1600" b="0" baseline="0" dirty="0" smtClean="0">
                          <a:solidFill>
                            <a:schemeClr val="tx1"/>
                          </a:solidFill>
                          <a:latin typeface="+mj-lt"/>
                        </a:rPr>
                        <a:t> Aug 18</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Dec 17</a:t>
                      </a:r>
                      <a:endParaRPr lang="en-AU" sz="1600" b="0" dirty="0" smtClean="0">
                        <a:solidFill>
                          <a:schemeClr val="tx1"/>
                        </a:solidFill>
                        <a:latin typeface="+mj-lt"/>
                      </a:endParaRPr>
                    </a:p>
                  </a:txBody>
                  <a:tcPr marL="115147" marR="115147"/>
                </a:tc>
                <a:extLst>
                  <a:ext uri="{0D108BD9-81ED-4DB2-BD59-A6C34878D82A}">
                    <a16:rowId xmlns:a16="http://schemas.microsoft.com/office/drawing/2014/main" val="10009"/>
                  </a:ext>
                </a:extLst>
              </a:tr>
              <a:tr h="330320">
                <a:tc>
                  <a:txBody>
                    <a:bodyPr/>
                    <a:lstStyle/>
                    <a:p>
                      <a:r>
                        <a:rPr lang="en-AU" sz="1600" dirty="0" smtClean="0">
                          <a:latin typeface="+mj-lt"/>
                          <a:cs typeface="Arial" panose="020B0604020202020204" pitchFamily="34" charset="0"/>
                        </a:rPr>
                        <a:t>.1CB</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D2.6</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Sep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20</a:t>
                      </a:r>
                      <a:r>
                        <a:rPr lang="en-AU" sz="1600" b="0" kern="1200" baseline="0" dirty="0" smtClean="0">
                          <a:solidFill>
                            <a:schemeClr val="tx1"/>
                          </a:solidFill>
                          <a:latin typeface="+mn-lt"/>
                          <a:ea typeface="+mn-ea"/>
                          <a:cs typeface="+mn-cs"/>
                        </a:rPr>
                        <a:t> Jan 18</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chemeClr val="tx1"/>
                          </a:solidFill>
                          <a:latin typeface="+mj-lt"/>
                        </a:rPr>
                        <a:t>26 Dec 18</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10"/>
                  </a:ext>
                </a:extLst>
              </a:tr>
              <a:tr h="330320">
                <a:tc>
                  <a:txBody>
                    <a:bodyPr/>
                    <a:lstStyle/>
                    <a:p>
                      <a:r>
                        <a:rPr lang="en-AU" sz="1600" dirty="0" smtClean="0">
                          <a:latin typeface="+mj-lt"/>
                          <a:cs typeface="Arial" panose="020B0604020202020204" pitchFamily="34" charset="0"/>
                        </a:rPr>
                        <a:t>.1Qci</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Oct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9</a:t>
                      </a:r>
                      <a:r>
                        <a:rPr lang="en-AU" sz="1600" b="0" kern="1200" baseline="0" dirty="0" smtClean="0">
                          <a:solidFill>
                            <a:schemeClr val="tx1"/>
                          </a:solidFill>
                          <a:latin typeface="+mn-lt"/>
                          <a:ea typeface="+mn-ea"/>
                          <a:cs typeface="+mn-cs"/>
                        </a:rPr>
                        <a:t> Dec 17</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3 </a:t>
                      </a:r>
                      <a:r>
                        <a:rPr lang="en-AU" sz="1600" b="0" smtClean="0">
                          <a:solidFill>
                            <a:schemeClr val="tx1"/>
                          </a:solidFill>
                          <a:latin typeface="+mj-lt"/>
                        </a:rPr>
                        <a:t>Jan 19</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Apr 18</a:t>
                      </a:r>
                    </a:p>
                  </a:txBody>
                  <a:tcPr marL="115147" marR="115147"/>
                </a:tc>
                <a:extLst>
                  <a:ext uri="{0D108BD9-81ED-4DB2-BD59-A6C34878D82A}">
                    <a16:rowId xmlns:a16="http://schemas.microsoft.com/office/drawing/2014/main" val="10011"/>
                  </a:ext>
                </a:extLst>
              </a:tr>
              <a:tr h="330320">
                <a:tc>
                  <a:txBody>
                    <a:bodyPr/>
                    <a:lstStyle/>
                    <a:p>
                      <a:r>
                        <a:rPr lang="en-AU" sz="1600" dirty="0" smtClean="0">
                          <a:latin typeface="+mj-lt"/>
                          <a:cs typeface="Arial" panose="020B0604020202020204" pitchFamily="34" charset="0"/>
                        </a:rPr>
                        <a:t>.1Qch</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Nov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20</a:t>
                      </a:r>
                      <a:r>
                        <a:rPr lang="en-AU" sz="1600" b="0" kern="1200" baseline="0" dirty="0" smtClean="0">
                          <a:solidFill>
                            <a:schemeClr val="tx1"/>
                          </a:solidFill>
                          <a:latin typeface="+mn-lt"/>
                          <a:ea typeface="+mn-ea"/>
                          <a:cs typeface="+mn-cs"/>
                        </a:rPr>
                        <a:t> Jan 18</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3 Jan</a:t>
                      </a:r>
                      <a:r>
                        <a:rPr lang="en-AU" sz="1600" b="0" baseline="0" dirty="0" smtClean="0">
                          <a:solidFill>
                            <a:schemeClr val="tx1"/>
                          </a:solidFill>
                          <a:latin typeface="+mj-lt"/>
                        </a:rPr>
                        <a:t> 18</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12"/>
                  </a:ext>
                </a:extLst>
              </a:tr>
              <a:tr h="330320">
                <a:tc>
                  <a:txBody>
                    <a:bodyPr/>
                    <a:lstStyle/>
                    <a:p>
                      <a:r>
                        <a:rPr lang="en-AU" sz="1600" dirty="0" smtClean="0">
                          <a:latin typeface="+mj-lt"/>
                          <a:cs typeface="Arial" panose="020B0604020202020204" pitchFamily="34" charset="0"/>
                        </a:rPr>
                        <a:t>802c</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D2.1</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Mar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2</a:t>
                      </a:r>
                      <a:r>
                        <a:rPr lang="en-AU" sz="1600" b="0" kern="1200" baseline="0" dirty="0" smtClean="0">
                          <a:solidFill>
                            <a:schemeClr val="tx1"/>
                          </a:solidFill>
                          <a:latin typeface="+mn-lt"/>
                          <a:ea typeface="+mn-ea"/>
                          <a:cs typeface="+mn-cs"/>
                        </a:rPr>
                        <a:t> Feb 18</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26</a:t>
                      </a:r>
                      <a:r>
                        <a:rPr lang="en-AU" sz="1600" b="0" baseline="0" dirty="0" smtClean="0">
                          <a:solidFill>
                            <a:schemeClr val="tx1"/>
                          </a:solidFill>
                          <a:latin typeface="+mj-lt"/>
                        </a:rPr>
                        <a:t> Dec 18</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Apr 18</a:t>
                      </a:r>
                    </a:p>
                  </a:txBody>
                  <a:tcPr marL="115147" marR="115147"/>
                </a:tc>
                <a:extLst>
                  <a:ext uri="{0D108BD9-81ED-4DB2-BD59-A6C34878D82A}">
                    <a16:rowId xmlns:a16="http://schemas.microsoft.com/office/drawing/2014/main" val="4150876632"/>
                  </a:ext>
                </a:extLst>
              </a:tr>
              <a:tr h="330320">
                <a:tc>
                  <a:txBody>
                    <a:bodyPr/>
                    <a:lstStyle/>
                    <a:p>
                      <a:r>
                        <a:rPr lang="en-AU" sz="1600" dirty="0" smtClean="0">
                          <a:latin typeface="+mj-lt"/>
                          <a:cs typeface="Arial" panose="020B0604020202020204" pitchFamily="34" charset="0"/>
                        </a:rPr>
                        <a:t>.1AX-Cor </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20 Jul 17</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3981830075"/>
                  </a:ext>
                </a:extLst>
              </a:tr>
              <a:tr h="330320">
                <a:tc>
                  <a:txBody>
                    <a:bodyPr/>
                    <a:lstStyle/>
                    <a:p>
                      <a:r>
                        <a:rPr lang="en-AU" sz="1600" dirty="0" smtClean="0">
                          <a:latin typeface="+mj-lt"/>
                          <a:cs typeface="Arial" panose="020B0604020202020204" pitchFamily="34" charset="0"/>
                        </a:rPr>
                        <a:t>.1Q-REV</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Jul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817939056"/>
                  </a:ext>
                </a:extLst>
              </a:tr>
              <a:tr h="330320">
                <a:tc>
                  <a:txBody>
                    <a:bodyPr/>
                    <a:lstStyle/>
                    <a:p>
                      <a:r>
                        <a:rPr lang="en-AU" sz="1600" dirty="0" smtClean="0">
                          <a:latin typeface="+mj-lt"/>
                          <a:cs typeface="Arial" panose="020B0604020202020204" pitchFamily="34" charset="0"/>
                        </a:rPr>
                        <a:t>.1Qcc</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Dec</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285705002"/>
                  </a:ext>
                </a:extLst>
              </a:tr>
              <a:tr h="330320">
                <a:tc>
                  <a:txBody>
                    <a:bodyPr/>
                    <a:lstStyle/>
                    <a:p>
                      <a:r>
                        <a:rPr lang="en-AU" sz="1600" dirty="0" smtClean="0">
                          <a:latin typeface="+mj-lt"/>
                          <a:cs typeface="Arial" panose="020B0604020202020204" pitchFamily="34" charset="0"/>
                        </a:rPr>
                        <a:t>.1Qcp</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Dec</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3617972044"/>
                  </a:ext>
                </a:extLst>
              </a:tr>
              <a:tr h="330320">
                <a:tc>
                  <a:txBody>
                    <a:bodyPr/>
                    <a:lstStyle/>
                    <a:p>
                      <a:r>
                        <a:rPr lang="en-AU" sz="1600" dirty="0" smtClean="0">
                          <a:latin typeface="+mj-lt"/>
                          <a:cs typeface="Arial" panose="020B0604020202020204" pitchFamily="34" charset="0"/>
                        </a:rPr>
                        <a:t>.1AR-Rev</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D2.6</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Apr</a:t>
                      </a:r>
                      <a:r>
                        <a:rPr lang="en-AU" sz="1600" b="0" baseline="0" dirty="0" smtClean="0">
                          <a:solidFill>
                            <a:schemeClr val="tx1"/>
                          </a:solidFill>
                          <a:latin typeface="+mj-lt"/>
                          <a:cs typeface="Arial" panose="020B0604020202020204" pitchFamily="34" charset="0"/>
                        </a:rPr>
                        <a:t> 18</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14</a:t>
                      </a:r>
                      <a:r>
                        <a:rPr lang="en-AU" sz="1600" b="0" kern="1200" baseline="0" dirty="0" smtClean="0">
                          <a:solidFill>
                            <a:schemeClr val="tx1"/>
                          </a:solidFill>
                          <a:latin typeface="+mn-lt"/>
                          <a:ea typeface="+mn-ea"/>
                          <a:cs typeface="+mn-cs"/>
                        </a:rPr>
                        <a:t> Oct 18</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216655859"/>
                  </a:ext>
                </a:extLst>
              </a:tr>
              <a:tr h="330320">
                <a:tc>
                  <a:txBody>
                    <a:bodyPr/>
                    <a:lstStyle/>
                    <a:p>
                      <a:r>
                        <a:rPr lang="en-AU" sz="1600" dirty="0" smtClean="0">
                          <a:latin typeface="+mj-lt"/>
                          <a:cs typeface="Arial" panose="020B0604020202020204" pitchFamily="34" charset="0"/>
                        </a:rPr>
                        <a:t>.1CM</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D2.2</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Apr</a:t>
                      </a:r>
                      <a:r>
                        <a:rPr lang="en-AU" sz="1600" b="0" baseline="0" dirty="0" smtClean="0">
                          <a:solidFill>
                            <a:schemeClr val="tx1"/>
                          </a:solidFill>
                          <a:latin typeface="+mj-lt"/>
                          <a:cs typeface="Arial" panose="020B0604020202020204" pitchFamily="34" charset="0"/>
                        </a:rPr>
                        <a:t> 18</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kern="1200" dirty="0" smtClean="0">
                        <a:solidFill>
                          <a:schemeClr val="accent2"/>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14</a:t>
                      </a:r>
                      <a:r>
                        <a:rPr lang="en-AU" sz="1600" b="0" kern="1200" baseline="0" dirty="0" smtClean="0">
                          <a:solidFill>
                            <a:schemeClr val="tx1"/>
                          </a:solidFill>
                          <a:latin typeface="+mn-lt"/>
                          <a:ea typeface="+mn-ea"/>
                          <a:cs typeface="+mn-cs"/>
                        </a:rPr>
                        <a:t> Oct 18</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40706752"/>
                  </a:ext>
                </a:extLst>
              </a:tr>
            </a:tbl>
          </a:graphicData>
        </a:graphic>
      </p:graphicFrame>
    </p:spTree>
    <p:extLst>
      <p:ext uri="{BB962C8B-B14F-4D97-AF65-F5344CB8AC3E}">
        <p14:creationId xmlns:p14="http://schemas.microsoft.com/office/powerpoint/2010/main" val="11838849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802.1 has 16 standards in the pipeline for ratification under the PSDO process</a:t>
            </a:r>
            <a:endParaRPr lang="en-AU" dirty="0">
              <a:solidFill>
                <a:schemeClr val="accent6"/>
              </a:solidFill>
            </a:endParaRP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24</a:t>
            </a:fld>
            <a:endParaRPr lang="en-US"/>
          </a:p>
        </p:txBody>
      </p:sp>
      <p:graphicFrame>
        <p:nvGraphicFramePr>
          <p:cNvPr id="7" name="Content Placeholder 5"/>
          <p:cNvGraphicFramePr>
            <a:graphicFrameLocks noGrp="1"/>
          </p:cNvGraphicFramePr>
          <p:nvPr>
            <p:ph idx="1"/>
            <p:extLst>
              <p:ext uri="{D42A27DB-BD31-4B8C-83A1-F6EECF244321}">
                <p14:modId xmlns:p14="http://schemas.microsoft.com/office/powerpoint/2010/main" val="837872547"/>
              </p:ext>
            </p:extLst>
          </p:nvPr>
        </p:nvGraphicFramePr>
        <p:xfrm>
          <a:off x="152399" y="1568640"/>
          <a:ext cx="8839199" cy="2255520"/>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012372">
                  <a:extLst>
                    <a:ext uri="{9D8B030D-6E8A-4147-A177-3AD203B41FA5}">
                      <a16:colId xmlns:a16="http://schemas.microsoft.com/office/drawing/2014/main" val="20003"/>
                    </a:ext>
                  </a:extLst>
                </a:gridCol>
                <a:gridCol w="1295400">
                  <a:extLst>
                    <a:ext uri="{9D8B030D-6E8A-4147-A177-3AD203B41FA5}">
                      <a16:colId xmlns:a16="http://schemas.microsoft.com/office/drawing/2014/main" val="20004"/>
                    </a:ext>
                  </a:extLst>
                </a:gridCol>
                <a:gridCol w="1088570">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31963">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30320">
                <a:tc>
                  <a:txBody>
                    <a:bodyPr/>
                    <a:lstStyle/>
                    <a:p>
                      <a:r>
                        <a:rPr lang="en-AU" sz="1600" dirty="0" smtClean="0">
                          <a:latin typeface="+mj-lt"/>
                          <a:cs typeface="Arial" panose="020B0604020202020204" pitchFamily="34" charset="0"/>
                        </a:rPr>
                        <a:t>.1Qcy</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D2.1</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Apr 18</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978946201"/>
                  </a:ext>
                </a:extLst>
              </a:tr>
              <a:tr h="330320">
                <a:tc>
                  <a:txBody>
                    <a:bodyPr/>
                    <a:lstStyle/>
                    <a:p>
                      <a:r>
                        <a:rPr lang="en-AU" sz="1600" dirty="0" smtClean="0"/>
                        <a:t>.</a:t>
                      </a:r>
                      <a:r>
                        <a:rPr lang="en-AU" sz="1600" dirty="0" smtClean="0">
                          <a:cs typeface="Arial" panose="020B0604020202020204" pitchFamily="34" charset="0"/>
                        </a:rPr>
                        <a:t>1AC/Cor-1</a:t>
                      </a:r>
                      <a:r>
                        <a:rPr lang="en-AU" sz="1600" dirty="0" smtClean="0"/>
                        <a:t> </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Apr</a:t>
                      </a:r>
                      <a:r>
                        <a:rPr lang="en-AU" sz="1600" b="0" baseline="0" dirty="0" smtClean="0">
                          <a:solidFill>
                            <a:schemeClr val="tx1"/>
                          </a:solidFill>
                          <a:latin typeface="+mj-lt"/>
                          <a:cs typeface="Arial" panose="020B0604020202020204" pitchFamily="34" charset="0"/>
                        </a:rPr>
                        <a:t> 18</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4270150426"/>
                  </a:ext>
                </a:extLst>
              </a:tr>
              <a:tr h="330320">
                <a:tc>
                  <a:txBody>
                    <a:bodyPr/>
                    <a:lstStyle/>
                    <a:p>
                      <a:r>
                        <a:rPr lang="en-AU" sz="1600" dirty="0" smtClean="0">
                          <a:latin typeface="+mj-lt"/>
                          <a:cs typeface="Arial" panose="020B0604020202020204" pitchFamily="34" charset="0"/>
                        </a:rPr>
                        <a:t>.1Xck</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Apr 18</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3959928674"/>
                  </a:ext>
                </a:extLst>
              </a:tr>
              <a:tr h="330320">
                <a:tc>
                  <a:txBody>
                    <a:bodyPr/>
                    <a:lstStyle/>
                    <a:p>
                      <a:r>
                        <a:rPr lang="en-AU" sz="1600" dirty="0" smtClean="0">
                          <a:latin typeface="+mj-lt"/>
                          <a:cs typeface="Arial" panose="020B0604020202020204" pitchFamily="34" charset="0"/>
                        </a:rPr>
                        <a:t>.1AE-Rev</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Apr 18</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712652425"/>
                  </a:ext>
                </a:extLst>
              </a:tr>
              <a:tr h="330320">
                <a:tc>
                  <a:txBody>
                    <a:bodyPr/>
                    <a:lstStyle/>
                    <a:p>
                      <a:r>
                        <a:rPr lang="en-AU" sz="1600" dirty="0" smtClean="0">
                          <a:latin typeface="+mj-lt"/>
                          <a:cs typeface="Arial" panose="020B0604020202020204" pitchFamily="34" charset="0"/>
                        </a:rPr>
                        <a:t>.1AS-Rev</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4260142289"/>
                  </a:ext>
                </a:extLst>
              </a:tr>
            </a:tbl>
          </a:graphicData>
        </a:graphic>
      </p:graphicFrame>
    </p:spTree>
    <p:extLst>
      <p:ext uri="{BB962C8B-B14F-4D97-AF65-F5344CB8AC3E}">
        <p14:creationId xmlns:p14="http://schemas.microsoft.com/office/powerpoint/2010/main" val="202111183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802.1AEcg FDIS ballot closes 28 Aug 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802.1AEcg D1.4 was liaised for information in Oct 2016 (N16484)</a:t>
            </a:r>
          </a:p>
          <a:p>
            <a:r>
              <a:rPr lang="en-US" dirty="0" smtClean="0"/>
              <a:t>60-day</a:t>
            </a:r>
            <a:r>
              <a:rPr lang="en-AU" dirty="0" smtClean="0"/>
              <a:t> pre-ballot: </a:t>
            </a:r>
            <a:r>
              <a:rPr lang="en-AU" dirty="0" smtClean="0">
                <a:solidFill>
                  <a:srgbClr val="00B050"/>
                </a:solidFill>
              </a:rPr>
              <a:t>passed, and response sent</a:t>
            </a:r>
          </a:p>
          <a:p>
            <a:pPr lvl="1"/>
            <a:r>
              <a:rPr lang="en-AU" dirty="0" smtClean="0"/>
              <a:t>802.1AEcg </a:t>
            </a:r>
            <a:r>
              <a:rPr lang="en-AU" dirty="0"/>
              <a:t>passed 60-day pre-ballot on </a:t>
            </a:r>
            <a:r>
              <a:rPr lang="en-AU" dirty="0" smtClean="0"/>
              <a:t>7 Sept 2017 </a:t>
            </a:r>
            <a:r>
              <a:rPr lang="en-AU" dirty="0"/>
              <a:t>(</a:t>
            </a:r>
            <a:r>
              <a:rPr lang="en-AU" dirty="0" smtClean="0"/>
              <a:t>N16707)</a:t>
            </a:r>
            <a:endParaRPr lang="en-AU" dirty="0"/>
          </a:p>
          <a:p>
            <a:pPr lvl="2"/>
            <a:r>
              <a:rPr lang="en-AU" dirty="0"/>
              <a:t>Passed </a:t>
            </a:r>
            <a:r>
              <a:rPr lang="en-AU" dirty="0" smtClean="0"/>
              <a:t>6/1/12 </a:t>
            </a:r>
            <a:r>
              <a:rPr lang="en-AU" dirty="0"/>
              <a:t>on need for ISO standard</a:t>
            </a:r>
          </a:p>
          <a:p>
            <a:pPr lvl="2"/>
            <a:r>
              <a:rPr lang="en-AU" dirty="0"/>
              <a:t>Passed </a:t>
            </a:r>
            <a:r>
              <a:rPr lang="en-AU" dirty="0" smtClean="0"/>
              <a:t>5/1/13 </a:t>
            </a:r>
            <a:r>
              <a:rPr lang="en-AU" dirty="0"/>
              <a:t>on support for submission to FDIS </a:t>
            </a:r>
            <a:endParaRPr lang="en-AU" dirty="0" smtClean="0"/>
          </a:p>
          <a:p>
            <a:pPr lvl="1"/>
            <a:r>
              <a:rPr lang="en-AU" dirty="0"/>
              <a:t>China NB voted “no” with one </a:t>
            </a:r>
            <a:r>
              <a:rPr lang="en-AU" dirty="0" smtClean="0"/>
              <a:t>comment</a:t>
            </a:r>
          </a:p>
          <a:p>
            <a:pPr lvl="2"/>
            <a:r>
              <a:rPr lang="en-AU" dirty="0"/>
              <a:t>The response was sent in </a:t>
            </a:r>
            <a:r>
              <a:rPr lang="en-AU" dirty="0" smtClean="0"/>
              <a:t>Dec 2017 (N16753)</a:t>
            </a:r>
            <a:endParaRPr lang="en-AU" dirty="0"/>
          </a:p>
          <a:p>
            <a:r>
              <a:rPr lang="en-AU" dirty="0" smtClean="0"/>
              <a:t>FDIS ballot: </a:t>
            </a:r>
            <a:r>
              <a:rPr lang="en-AU" dirty="0" smtClean="0">
                <a:solidFill>
                  <a:schemeClr val="accent2"/>
                </a:solidFill>
              </a:rPr>
              <a:t>closes 28 Aug 2018</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25</a:t>
            </a:fld>
            <a:endParaRPr lang="en-US"/>
          </a:p>
        </p:txBody>
      </p:sp>
    </p:spTree>
    <p:extLst>
      <p:ext uri="{BB962C8B-B14F-4D97-AF65-F5344CB8AC3E}">
        <p14:creationId xmlns:p14="http://schemas.microsoft.com/office/powerpoint/2010/main" val="191928554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802.1CB </a:t>
            </a:r>
            <a:r>
              <a:rPr lang="en-AU" dirty="0" smtClean="0"/>
              <a:t>FDIS closes on 26 Dec 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802.1CB D2.6 was submitted in Sep 2016</a:t>
            </a:r>
          </a:p>
          <a:p>
            <a:r>
              <a:rPr lang="en-US" dirty="0" smtClean="0"/>
              <a:t>60-day</a:t>
            </a:r>
            <a:r>
              <a:rPr lang="en-AU" dirty="0" smtClean="0"/>
              <a:t> pre-ballot: </a:t>
            </a:r>
            <a:r>
              <a:rPr lang="en-AU" dirty="0">
                <a:solidFill>
                  <a:srgbClr val="00B050"/>
                </a:solidFill>
              </a:rPr>
              <a:t>passed</a:t>
            </a:r>
            <a:endParaRPr lang="en-AU" dirty="0" smtClean="0">
              <a:solidFill>
                <a:schemeClr val="accent2"/>
              </a:solidFill>
            </a:endParaRPr>
          </a:p>
          <a:p>
            <a:pPr lvl="1"/>
            <a:r>
              <a:rPr lang="en-AU" dirty="0" smtClean="0"/>
              <a:t>802.1CB was submitted in Nov 2017 (N16742)</a:t>
            </a:r>
          </a:p>
          <a:p>
            <a:pPr lvl="1"/>
            <a:r>
              <a:rPr lang="en-AU" dirty="0" smtClean="0"/>
              <a:t>802.1CB </a:t>
            </a:r>
            <a:r>
              <a:rPr lang="en-AU" dirty="0"/>
              <a:t>passed 60-day pre-ballot on </a:t>
            </a:r>
            <a:r>
              <a:rPr lang="en-AU" dirty="0" smtClean="0"/>
              <a:t>18 Jan 2018 (N16761)</a:t>
            </a:r>
            <a:endParaRPr lang="en-AU" dirty="0"/>
          </a:p>
          <a:p>
            <a:pPr lvl="2"/>
            <a:r>
              <a:rPr lang="en-AU" dirty="0"/>
              <a:t>Passed </a:t>
            </a:r>
            <a:r>
              <a:rPr lang="en-AU" dirty="0" smtClean="0"/>
              <a:t>9/0/13 </a:t>
            </a:r>
            <a:r>
              <a:rPr lang="en-AU" dirty="0"/>
              <a:t>on need for ISO standard</a:t>
            </a:r>
          </a:p>
          <a:p>
            <a:pPr lvl="2"/>
            <a:r>
              <a:rPr lang="en-AU" dirty="0"/>
              <a:t>Passed </a:t>
            </a:r>
            <a:r>
              <a:rPr lang="en-AU" dirty="0" smtClean="0"/>
              <a:t>8/0/14 </a:t>
            </a:r>
            <a:r>
              <a:rPr lang="en-AU" dirty="0"/>
              <a:t>on support for submission to FDIS </a:t>
            </a:r>
            <a:endParaRPr lang="en-AU" dirty="0" smtClean="0"/>
          </a:p>
          <a:p>
            <a:pPr lvl="1"/>
            <a:r>
              <a:rPr lang="en-AU" dirty="0" smtClean="0"/>
              <a:t>There were no comments</a:t>
            </a:r>
          </a:p>
          <a:p>
            <a:r>
              <a:rPr lang="en-AU" dirty="0" smtClean="0"/>
              <a:t>FDIS ballot: </a:t>
            </a:r>
            <a:r>
              <a:rPr lang="en-AU" dirty="0" smtClean="0">
                <a:solidFill>
                  <a:schemeClr val="accent2"/>
                </a:solidFill>
              </a:rPr>
              <a:t>closes 26 Dec 2018</a:t>
            </a:r>
          </a:p>
          <a:p>
            <a:pPr lvl="1"/>
            <a:r>
              <a:rPr lang="en-AU" dirty="0" smtClean="0"/>
              <a:t>Will be known as ISO/IEC/IEEE </a:t>
            </a:r>
            <a:r>
              <a:rPr lang="en-AU" dirty="0"/>
              <a:t>FDIS 8802-1CB</a:t>
            </a:r>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26</a:t>
            </a:fld>
            <a:endParaRPr lang="en-US"/>
          </a:p>
        </p:txBody>
      </p:sp>
    </p:spTree>
    <p:extLst>
      <p:ext uri="{BB962C8B-B14F-4D97-AF65-F5344CB8AC3E}">
        <p14:creationId xmlns:p14="http://schemas.microsoft.com/office/powerpoint/2010/main" val="19153514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a:t>
            </a:r>
            <a:r>
              <a:rPr lang="en-AU" dirty="0" smtClean="0"/>
              <a:t>802.1Qci FDIS </a:t>
            </a:r>
            <a:r>
              <a:rPr lang="en-AU" dirty="0" smtClean="0"/>
              <a:t>ballot </a:t>
            </a:r>
            <a:r>
              <a:rPr lang="en-AU" dirty="0" smtClean="0"/>
              <a:t>closes 3 Jan 2019</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802.1Qci D2.0 was submitted in Oct 2016</a:t>
            </a:r>
          </a:p>
          <a:p>
            <a:r>
              <a:rPr lang="en-US" dirty="0" smtClean="0"/>
              <a:t>60-day</a:t>
            </a:r>
            <a:r>
              <a:rPr lang="en-AU" dirty="0" smtClean="0"/>
              <a:t> pre-ballot: </a:t>
            </a:r>
            <a:r>
              <a:rPr lang="en-AU" dirty="0" smtClean="0">
                <a:solidFill>
                  <a:srgbClr val="00B050"/>
                </a:solidFill>
              </a:rPr>
              <a:t>passed </a:t>
            </a:r>
            <a:r>
              <a:rPr lang="en-AU" dirty="0" smtClean="0">
                <a:solidFill>
                  <a:srgbClr val="00B050"/>
                </a:solidFill>
              </a:rPr>
              <a:t>&amp; </a:t>
            </a:r>
            <a:r>
              <a:rPr lang="en-AU" dirty="0" smtClean="0">
                <a:solidFill>
                  <a:srgbClr val="00B050"/>
                </a:solidFill>
              </a:rPr>
              <a:t>response sent</a:t>
            </a:r>
          </a:p>
          <a:p>
            <a:pPr lvl="1"/>
            <a:r>
              <a:rPr lang="en-AU" dirty="0" smtClean="0"/>
              <a:t>802.1Qci (6N16715) passed </a:t>
            </a:r>
            <a:r>
              <a:rPr lang="en-AU" dirty="0"/>
              <a:t>60-day pre-ballot on </a:t>
            </a:r>
            <a:r>
              <a:rPr lang="en-AU" dirty="0" smtClean="0"/>
              <a:t>9 Dec 2017 (6N16760)</a:t>
            </a:r>
            <a:endParaRPr lang="en-AU" dirty="0"/>
          </a:p>
          <a:p>
            <a:pPr lvl="2"/>
            <a:r>
              <a:rPr lang="en-AU" dirty="0"/>
              <a:t>Passed </a:t>
            </a:r>
            <a:r>
              <a:rPr lang="en-AU" dirty="0" smtClean="0"/>
              <a:t>8/0/13 </a:t>
            </a:r>
            <a:r>
              <a:rPr lang="en-AU" dirty="0"/>
              <a:t>on need for ISO standard</a:t>
            </a:r>
          </a:p>
          <a:p>
            <a:pPr lvl="2"/>
            <a:r>
              <a:rPr lang="en-AU" dirty="0"/>
              <a:t>Passed </a:t>
            </a:r>
            <a:r>
              <a:rPr lang="en-AU" dirty="0" smtClean="0"/>
              <a:t>6/1/14 </a:t>
            </a:r>
            <a:r>
              <a:rPr lang="en-AU" dirty="0"/>
              <a:t>on support for submission to FDIS </a:t>
            </a:r>
          </a:p>
          <a:p>
            <a:pPr lvl="1"/>
            <a:r>
              <a:rPr lang="en-AU" dirty="0"/>
              <a:t>China NB voted “no” with one comment</a:t>
            </a:r>
          </a:p>
          <a:p>
            <a:pPr lvl="2"/>
            <a:r>
              <a:rPr lang="en-AU" dirty="0"/>
              <a:t>A response was sent in Apr 2018 (</a:t>
            </a:r>
            <a:r>
              <a:rPr lang="en-AU" dirty="0" smtClean="0"/>
              <a:t>N16796)</a:t>
            </a:r>
            <a:endParaRPr lang="en-AU" dirty="0"/>
          </a:p>
          <a:p>
            <a:r>
              <a:rPr lang="en-AU" dirty="0" smtClean="0"/>
              <a:t>FDIS ballot: </a:t>
            </a:r>
            <a:r>
              <a:rPr lang="en-AU" dirty="0" smtClean="0">
                <a:solidFill>
                  <a:schemeClr val="accent2"/>
                </a:solidFill>
              </a:rPr>
              <a:t>closes 3 Jan 2019</a:t>
            </a:r>
          </a:p>
          <a:p>
            <a:pPr lvl="1"/>
            <a:r>
              <a:rPr lang="en-AU" dirty="0"/>
              <a:t>Will be known as ISO/IEC/IEEE 8802-1Q/</a:t>
            </a:r>
            <a:r>
              <a:rPr lang="en-AU" dirty="0" err="1"/>
              <a:t>Amd</a:t>
            </a:r>
            <a:r>
              <a:rPr lang="en-AU" dirty="0"/>
              <a:t> </a:t>
            </a:r>
            <a:r>
              <a:rPr lang="en-AU" dirty="0" smtClean="0"/>
              <a:t>6</a:t>
            </a:r>
            <a:endParaRPr lang="en-AU" dirty="0"/>
          </a:p>
          <a:p>
            <a:endParaRPr lang="en-AU" dirty="0" smtClean="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27</a:t>
            </a:fld>
            <a:endParaRPr lang="en-US"/>
          </a:p>
        </p:txBody>
      </p:sp>
    </p:spTree>
    <p:extLst>
      <p:ext uri="{BB962C8B-B14F-4D97-AF65-F5344CB8AC3E}">
        <p14:creationId xmlns:p14="http://schemas.microsoft.com/office/powerpoint/2010/main" val="262582542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802.1Qch </a:t>
            </a:r>
            <a:r>
              <a:rPr lang="en-AU" dirty="0"/>
              <a:t>FDIS ballot closes 3 Jan 2019</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a:t>
            </a:r>
            <a:r>
              <a:rPr lang="en-AU" dirty="0" smtClean="0">
                <a:solidFill>
                  <a:srgbClr val="00B050"/>
                </a:solidFill>
              </a:rPr>
              <a:t>ent</a:t>
            </a:r>
          </a:p>
          <a:p>
            <a:pPr lvl="1"/>
            <a:r>
              <a:rPr lang="en-AU" dirty="0" smtClean="0"/>
              <a:t>802.1Qch D2.0 was submitted in Nov 2016</a:t>
            </a:r>
          </a:p>
          <a:p>
            <a:r>
              <a:rPr lang="en-US" dirty="0" smtClean="0"/>
              <a:t>60-day</a:t>
            </a:r>
            <a:r>
              <a:rPr lang="en-AU" dirty="0" smtClean="0"/>
              <a:t> pre-ballot: </a:t>
            </a:r>
            <a:r>
              <a:rPr lang="en-AU" dirty="0">
                <a:solidFill>
                  <a:srgbClr val="00B050"/>
                </a:solidFill>
              </a:rPr>
              <a:t>passed</a:t>
            </a:r>
            <a:endParaRPr lang="en-AU" dirty="0">
              <a:solidFill>
                <a:schemeClr val="accent2"/>
              </a:solidFill>
            </a:endParaRPr>
          </a:p>
          <a:p>
            <a:pPr lvl="1"/>
            <a:r>
              <a:rPr lang="en-AU" dirty="0" smtClean="0"/>
              <a:t>802.1</a:t>
            </a:r>
            <a:r>
              <a:rPr lang="en-AU" dirty="0"/>
              <a:t>Qch</a:t>
            </a:r>
            <a:r>
              <a:rPr lang="en-AU" dirty="0" smtClean="0"/>
              <a:t> </a:t>
            </a:r>
            <a:r>
              <a:rPr lang="en-AU" dirty="0"/>
              <a:t>was submitted in Nov 2017 </a:t>
            </a:r>
            <a:r>
              <a:rPr lang="en-AU" dirty="0" smtClean="0"/>
              <a:t>(</a:t>
            </a:r>
            <a:r>
              <a:rPr lang="en-AU" dirty="0"/>
              <a:t>N16743</a:t>
            </a:r>
            <a:r>
              <a:rPr lang="en-AU" dirty="0" smtClean="0"/>
              <a:t>)</a:t>
            </a:r>
            <a:endParaRPr lang="en-AU" dirty="0"/>
          </a:p>
          <a:p>
            <a:pPr lvl="1"/>
            <a:r>
              <a:rPr lang="en-AU" dirty="0" smtClean="0"/>
              <a:t>802.1</a:t>
            </a:r>
            <a:r>
              <a:rPr lang="en-AU" dirty="0"/>
              <a:t>Qch</a:t>
            </a:r>
            <a:r>
              <a:rPr lang="en-AU" dirty="0" smtClean="0"/>
              <a:t> </a:t>
            </a:r>
            <a:r>
              <a:rPr lang="en-AU" dirty="0"/>
              <a:t>passed 60-day pre-ballot on </a:t>
            </a:r>
            <a:r>
              <a:rPr lang="en-AU" dirty="0" smtClean="0"/>
              <a:t>18 </a:t>
            </a:r>
            <a:r>
              <a:rPr lang="en-AU" dirty="0"/>
              <a:t>Jan 2018 (</a:t>
            </a:r>
            <a:r>
              <a:rPr lang="en-AU" dirty="0" smtClean="0"/>
              <a:t>N16762)</a:t>
            </a:r>
            <a:endParaRPr lang="en-AU" dirty="0"/>
          </a:p>
          <a:p>
            <a:pPr lvl="2"/>
            <a:r>
              <a:rPr lang="en-AU" dirty="0"/>
              <a:t>Passed 9/0/13 on need for ISO standard</a:t>
            </a:r>
          </a:p>
          <a:p>
            <a:pPr lvl="2"/>
            <a:r>
              <a:rPr lang="en-AU" dirty="0"/>
              <a:t>Passed </a:t>
            </a:r>
            <a:r>
              <a:rPr lang="en-AU" dirty="0" smtClean="0"/>
              <a:t>7/0/15 </a:t>
            </a:r>
            <a:r>
              <a:rPr lang="en-AU" dirty="0"/>
              <a:t>on support for submission to FDIS </a:t>
            </a:r>
            <a:endParaRPr lang="en-AU" dirty="0" smtClean="0"/>
          </a:p>
          <a:p>
            <a:pPr lvl="1"/>
            <a:r>
              <a:rPr lang="en-AU" dirty="0" smtClean="0"/>
              <a:t>No comments were received</a:t>
            </a:r>
            <a:endParaRPr lang="en-AU" dirty="0"/>
          </a:p>
          <a:p>
            <a:r>
              <a:rPr lang="en-AU" dirty="0" smtClean="0"/>
              <a:t>FDIS ballot: </a:t>
            </a:r>
            <a:r>
              <a:rPr lang="en-AU" dirty="0">
                <a:solidFill>
                  <a:schemeClr val="accent2"/>
                </a:solidFill>
              </a:rPr>
              <a:t>waiting for </a:t>
            </a:r>
            <a:r>
              <a:rPr lang="en-AU" dirty="0" smtClean="0">
                <a:solidFill>
                  <a:schemeClr val="accent2"/>
                </a:solidFill>
              </a:rPr>
              <a:t>start</a:t>
            </a:r>
          </a:p>
          <a:p>
            <a:pPr lvl="1"/>
            <a:r>
              <a:rPr lang="en-AU" dirty="0"/>
              <a:t>Will be known as ISO/IEC/IEEE </a:t>
            </a:r>
            <a:r>
              <a:rPr lang="en-AU" dirty="0"/>
              <a:t>8802-1Q/</a:t>
            </a:r>
            <a:r>
              <a:rPr lang="en-AU" dirty="0" err="1"/>
              <a:t>Amd</a:t>
            </a:r>
            <a:r>
              <a:rPr lang="en-AU" dirty="0"/>
              <a:t> 7</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28</a:t>
            </a:fld>
            <a:endParaRPr lang="en-US"/>
          </a:p>
        </p:txBody>
      </p:sp>
    </p:spTree>
    <p:extLst>
      <p:ext uri="{BB962C8B-B14F-4D97-AF65-F5344CB8AC3E}">
        <p14:creationId xmlns:p14="http://schemas.microsoft.com/office/powerpoint/2010/main" val="45480861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802c </a:t>
            </a:r>
            <a:r>
              <a:rPr lang="en-AU" dirty="0" smtClean="0"/>
              <a:t>FDIS </a:t>
            </a:r>
            <a:r>
              <a:rPr lang="en-AU" dirty="0"/>
              <a:t>ballot </a:t>
            </a:r>
            <a:r>
              <a:rPr lang="en-AU" dirty="0" smtClean="0"/>
              <a:t>closes on 26 Dec 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802c/D2.1 </a:t>
            </a:r>
            <a:r>
              <a:rPr lang="en-AU" dirty="0" smtClean="0"/>
              <a:t>was liaised for information in Mar 2017 (N16598)</a:t>
            </a:r>
          </a:p>
          <a:p>
            <a:r>
              <a:rPr lang="en-US" dirty="0" smtClean="0"/>
              <a:t>60-day</a:t>
            </a:r>
            <a:r>
              <a:rPr lang="en-AU" dirty="0" smtClean="0"/>
              <a:t> pre-ballot: </a:t>
            </a:r>
            <a:r>
              <a:rPr lang="en-AU" dirty="0" smtClean="0">
                <a:solidFill>
                  <a:srgbClr val="00B050"/>
                </a:solidFill>
              </a:rPr>
              <a:t>passed</a:t>
            </a:r>
            <a:r>
              <a:rPr lang="en-AU" dirty="0" smtClean="0">
                <a:solidFill>
                  <a:schemeClr val="accent2"/>
                </a:solidFill>
              </a:rPr>
              <a:t> </a:t>
            </a:r>
            <a:r>
              <a:rPr lang="en-AU" dirty="0" smtClean="0">
                <a:solidFill>
                  <a:srgbClr val="00B050"/>
                </a:solidFill>
              </a:rPr>
              <a:t>and response sent</a:t>
            </a:r>
          </a:p>
          <a:p>
            <a:pPr lvl="1"/>
            <a:r>
              <a:rPr lang="en-AU" dirty="0" smtClean="0"/>
              <a:t>802c </a:t>
            </a:r>
            <a:r>
              <a:rPr lang="en-AU" dirty="0"/>
              <a:t>was submitted in </a:t>
            </a:r>
            <a:r>
              <a:rPr lang="en-AU" dirty="0" smtClean="0"/>
              <a:t>Dec </a:t>
            </a:r>
            <a:r>
              <a:rPr lang="en-AU" dirty="0"/>
              <a:t>2017 (</a:t>
            </a:r>
            <a:r>
              <a:rPr lang="en-AU" dirty="0" smtClean="0"/>
              <a:t>N16746)</a:t>
            </a:r>
          </a:p>
          <a:p>
            <a:pPr lvl="1"/>
            <a:r>
              <a:rPr lang="en-AU" dirty="0" smtClean="0"/>
              <a:t>802c </a:t>
            </a:r>
            <a:r>
              <a:rPr lang="en-AU" dirty="0"/>
              <a:t>60-day ballot passed on </a:t>
            </a:r>
            <a:r>
              <a:rPr lang="en-AU" dirty="0" smtClean="0"/>
              <a:t>2 Feb 2018 (N16765)</a:t>
            </a:r>
            <a:endParaRPr lang="en-AU" dirty="0"/>
          </a:p>
          <a:p>
            <a:pPr lvl="2"/>
            <a:r>
              <a:rPr lang="en-AU" dirty="0"/>
              <a:t>Passed </a:t>
            </a:r>
            <a:r>
              <a:rPr lang="en-AU" dirty="0" smtClean="0"/>
              <a:t>10/0/12 </a:t>
            </a:r>
            <a:r>
              <a:rPr lang="en-AU" dirty="0"/>
              <a:t>on need for ISO standard</a:t>
            </a:r>
          </a:p>
          <a:p>
            <a:pPr lvl="2"/>
            <a:r>
              <a:rPr lang="en-AU" dirty="0"/>
              <a:t>Passed </a:t>
            </a:r>
            <a:r>
              <a:rPr lang="en-AU" dirty="0" smtClean="0"/>
              <a:t>9/0/13 on </a:t>
            </a:r>
            <a:r>
              <a:rPr lang="en-AU" dirty="0"/>
              <a:t>support for submission to FDIS</a:t>
            </a:r>
          </a:p>
          <a:p>
            <a:pPr lvl="1"/>
            <a:r>
              <a:rPr lang="en-AU" dirty="0"/>
              <a:t>China NB </a:t>
            </a:r>
            <a:r>
              <a:rPr lang="en-AU" dirty="0" smtClean="0"/>
              <a:t>and US NB provided comments</a:t>
            </a:r>
          </a:p>
          <a:p>
            <a:pPr lvl="2"/>
            <a:r>
              <a:rPr lang="en-AU" dirty="0"/>
              <a:t>A response was sent in Apr 2018 </a:t>
            </a:r>
            <a:r>
              <a:rPr lang="en-AU" dirty="0" smtClean="0"/>
              <a:t>(N16797)</a:t>
            </a:r>
            <a:endParaRPr lang="en-AU" dirty="0"/>
          </a:p>
          <a:p>
            <a:r>
              <a:rPr lang="en-AU" dirty="0" smtClean="0"/>
              <a:t>FDIS ballot: </a:t>
            </a:r>
            <a:r>
              <a:rPr lang="en-AU" dirty="0" smtClean="0">
                <a:solidFill>
                  <a:schemeClr val="accent2"/>
                </a:solidFill>
              </a:rPr>
              <a:t>closes 26 Dec 2018</a:t>
            </a:r>
            <a:endParaRPr lang="en-AU" dirty="0" smtClean="0">
              <a:solidFill>
                <a:schemeClr val="accent2"/>
              </a:solidFill>
            </a:endParaRPr>
          </a:p>
          <a:p>
            <a:pPr lvl="1"/>
            <a:r>
              <a:rPr lang="en-AU" dirty="0" smtClean="0"/>
              <a:t>Will be known as ISO/IEC/IEEE </a:t>
            </a:r>
            <a:r>
              <a:rPr lang="en-AU" dirty="0"/>
              <a:t>8802-A:2015/</a:t>
            </a:r>
            <a:r>
              <a:rPr lang="en-AU" dirty="0" err="1"/>
              <a:t>Amd</a:t>
            </a:r>
            <a:r>
              <a:rPr lang="en-AU" dirty="0"/>
              <a:t> 2</a:t>
            </a:r>
            <a:endParaRPr lang="en-AU" dirty="0"/>
          </a:p>
          <a:p>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29</a:t>
            </a:fld>
            <a:endParaRPr lang="en-US"/>
          </a:p>
        </p:txBody>
      </p:sp>
    </p:spTree>
    <p:extLst>
      <p:ext uri="{BB962C8B-B14F-4D97-AF65-F5344CB8AC3E}">
        <p14:creationId xmlns:p14="http://schemas.microsoft.com/office/powerpoint/2010/main" val="24496296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SC will review the official IEEE-SA patent material for pre-PAR groups</a:t>
            </a:r>
            <a:endParaRPr lang="en-AU" dirty="0"/>
          </a:p>
        </p:txBody>
      </p:sp>
      <p:sp>
        <p:nvSpPr>
          <p:cNvPr id="4" name="Footer Placeholder 3"/>
          <p:cNvSpPr>
            <a:spLocks noGrp="1"/>
          </p:cNvSpPr>
          <p:nvPr>
            <p:ph type="ftr" sz="quarter" idx="10"/>
          </p:nvPr>
        </p:nvSpPr>
        <p:spPr/>
        <p:txBody>
          <a:bodyPr/>
          <a:lstStyle/>
          <a:p>
            <a:r>
              <a:rPr lang="en-US" dirty="0" smtClean="0"/>
              <a:t>Andrew Myles, Cisco</a:t>
            </a:r>
            <a:endParaRPr lang="en-US" dirty="0"/>
          </a:p>
        </p:txBody>
      </p:sp>
      <p:sp>
        <p:nvSpPr>
          <p:cNvPr id="5" name="Slide Number Placeholder 4"/>
          <p:cNvSpPr>
            <a:spLocks noGrp="1"/>
          </p:cNvSpPr>
          <p:nvPr>
            <p:ph type="sldNum" sz="quarter" idx="11"/>
          </p:nvPr>
        </p:nvSpPr>
        <p:spPr/>
        <p:txBody>
          <a:bodyPr/>
          <a:lstStyle/>
          <a:p>
            <a:r>
              <a:rPr lang="en-US" dirty="0" smtClean="0"/>
              <a:t>Slide </a:t>
            </a:r>
            <a:fld id="{EF4002E7-DB4D-4CC3-8382-1939D19420D8}" type="slidenum">
              <a:rPr lang="en-US" smtClean="0"/>
              <a:pPr/>
              <a:t>3</a:t>
            </a:fld>
            <a:endParaRPr lang="en-US" dirty="0"/>
          </a:p>
        </p:txBody>
      </p:sp>
      <p:pic>
        <p:nvPicPr>
          <p:cNvPr id="2" name="Picture 1"/>
          <p:cNvPicPr>
            <a:picLocks noChangeAspect="1"/>
          </p:cNvPicPr>
          <p:nvPr/>
        </p:nvPicPr>
        <p:blipFill>
          <a:blip r:embed="rId2"/>
          <a:stretch>
            <a:fillRect/>
          </a:stretch>
        </p:blipFill>
        <p:spPr>
          <a:xfrm>
            <a:off x="1219200" y="1466850"/>
            <a:ext cx="6629400" cy="4972051"/>
          </a:xfrm>
          <a:prstGeom prst="rect">
            <a:avLst/>
          </a:prstGeom>
          <a:ln>
            <a:solidFill>
              <a:schemeClr val="tx1"/>
            </a:solidFill>
          </a:ln>
        </p:spPr>
      </p:pic>
    </p:spTree>
    <p:extLst>
      <p:ext uri="{BB962C8B-B14F-4D97-AF65-F5344CB8AC3E}">
        <p14:creationId xmlns:p14="http://schemas.microsoft.com/office/powerpoint/2010/main" val="536411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smtClean="0"/>
              <a:t>IEEE </a:t>
            </a:r>
            <a:r>
              <a:rPr lang="en-GB" dirty="0"/>
              <a:t>802.1AX-2014/Cor1 </a:t>
            </a:r>
            <a:r>
              <a:rPr lang="en-AU" dirty="0" smtClean="0"/>
              <a:t>is waiting for publication</a:t>
            </a:r>
            <a:endParaRPr lang="en-AU" dirty="0"/>
          </a:p>
        </p:txBody>
      </p:sp>
      <p:sp>
        <p:nvSpPr>
          <p:cNvPr id="10" name="Content Placeholder 9"/>
          <p:cNvSpPr>
            <a:spLocks noGrp="1"/>
          </p:cNvSpPr>
          <p:nvPr>
            <p:ph idx="1"/>
          </p:nvPr>
        </p:nvSpPr>
        <p:spPr/>
        <p:txBody>
          <a:bodyPr/>
          <a:lstStyle/>
          <a:p>
            <a:r>
              <a:rPr lang="en-US" dirty="0" smtClean="0"/>
              <a:t>90-day</a:t>
            </a:r>
            <a:r>
              <a:rPr lang="en-AU" dirty="0" smtClean="0"/>
              <a:t>  FDIS ballot: </a:t>
            </a:r>
            <a:r>
              <a:rPr lang="en-AU" dirty="0" smtClean="0">
                <a:solidFill>
                  <a:srgbClr val="00B050"/>
                </a:solidFill>
              </a:rPr>
              <a:t>passed </a:t>
            </a:r>
            <a:r>
              <a:rPr lang="en-AU" dirty="0" smtClean="0">
                <a:solidFill>
                  <a:schemeClr val="accent2"/>
                </a:solidFill>
              </a:rPr>
              <a:t>&amp; waiting for publication</a:t>
            </a:r>
          </a:p>
          <a:p>
            <a:pPr lvl="1"/>
            <a:r>
              <a:rPr lang="en-GB" dirty="0" smtClean="0"/>
              <a:t>802.1AX-2014/Cor1 </a:t>
            </a:r>
            <a:r>
              <a:rPr lang="en-AU" dirty="0" smtClean="0"/>
              <a:t>passed 90-day FDIS </a:t>
            </a:r>
            <a:r>
              <a:rPr lang="en-AU" dirty="0"/>
              <a:t>on 20 July </a:t>
            </a:r>
            <a:r>
              <a:rPr lang="en-AU" dirty="0" smtClean="0"/>
              <a:t>2017 (N16684)</a:t>
            </a:r>
            <a:endParaRPr lang="en-AU" dirty="0"/>
          </a:p>
          <a:p>
            <a:pPr lvl="2"/>
            <a:r>
              <a:rPr lang="en-AU" dirty="0" smtClean="0"/>
              <a:t>Passed 10/0/10</a:t>
            </a:r>
          </a:p>
          <a:p>
            <a:pPr lvl="2"/>
            <a:r>
              <a:rPr lang="en-AU" dirty="0" smtClean="0"/>
              <a:t>There were no comments</a:t>
            </a:r>
          </a:p>
          <a:p>
            <a:pPr lvl="1"/>
            <a:r>
              <a:rPr lang="en-US" dirty="0"/>
              <a:t>Jodi </a:t>
            </a:r>
            <a:r>
              <a:rPr lang="en-US" dirty="0" err="1"/>
              <a:t>Haasz</a:t>
            </a:r>
            <a:r>
              <a:rPr lang="en-US" dirty="0"/>
              <a:t> working with ISO staff to </a:t>
            </a:r>
            <a:r>
              <a:rPr lang="en-US" dirty="0" smtClean="0"/>
              <a:t>arrange publication</a:t>
            </a:r>
            <a:endParaRPr lang="en-AU" dirty="0"/>
          </a:p>
          <a:p>
            <a:pPr lvl="2"/>
            <a:r>
              <a:rPr lang="en-US" dirty="0" smtClean="0"/>
              <a:t>Will be called ISO/IEC </a:t>
            </a:r>
            <a:r>
              <a:rPr lang="en-US" dirty="0"/>
              <a:t>8802-1AX:2016/</a:t>
            </a:r>
            <a:r>
              <a:rPr lang="en-US" dirty="0" err="1"/>
              <a:t>Cor</a:t>
            </a:r>
            <a:r>
              <a:rPr lang="en-US" dirty="0"/>
              <a:t> 1:2018</a:t>
            </a:r>
            <a:endParaRPr lang="en-AU" dirty="0">
              <a:solidFill>
                <a:srgbClr val="FF0000"/>
              </a:solidFill>
            </a:endParaRPr>
          </a:p>
          <a:p>
            <a:pPr lvl="1"/>
            <a:endParaRPr lang="en-AU" dirty="0">
              <a:solidFill>
                <a:srgbClr val="FF0000"/>
              </a:solidFill>
            </a:endParaRPr>
          </a:p>
          <a:p>
            <a:pPr lvl="1"/>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30</a:t>
            </a:fld>
            <a:endParaRPr lang="en-US"/>
          </a:p>
        </p:txBody>
      </p:sp>
    </p:spTree>
    <p:extLst>
      <p:ext uri="{BB962C8B-B14F-4D97-AF65-F5344CB8AC3E}">
        <p14:creationId xmlns:p14="http://schemas.microsoft.com/office/powerpoint/2010/main" val="341864692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802.1Q-REV PSDO process will delayed until </a:t>
            </a:r>
            <a:r>
              <a:rPr lang="en-AU" dirty="0"/>
              <a:t>previous </a:t>
            </a:r>
            <a:r>
              <a:rPr lang="en-AU" dirty="0" smtClean="0"/>
              <a:t>amendments </a:t>
            </a:r>
            <a:r>
              <a:rPr lang="en-AU" dirty="0"/>
              <a:t>are approved</a:t>
            </a:r>
            <a:br>
              <a:rPr lang="en-AU" dirty="0"/>
            </a:b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802.1Q-REV/D2.0 </a:t>
            </a:r>
            <a:r>
              <a:rPr lang="en-AU" dirty="0" smtClean="0"/>
              <a:t>was liaised for information in Jul 2017 (N16688)</a:t>
            </a:r>
          </a:p>
          <a:p>
            <a:pPr lvl="1"/>
            <a:r>
              <a:rPr lang="en-GB" dirty="0" smtClean="0"/>
              <a:t>802.1Q-REV was </a:t>
            </a:r>
            <a:r>
              <a:rPr lang="en-AU" dirty="0" smtClean="0"/>
              <a:t>published in June </a:t>
            </a:r>
            <a:r>
              <a:rPr lang="en-AU" dirty="0" smtClean="0"/>
              <a:t>2018</a:t>
            </a:r>
          </a:p>
          <a:p>
            <a:pPr lvl="1"/>
            <a:r>
              <a:rPr lang="en-AU" dirty="0" smtClean="0">
                <a:solidFill>
                  <a:srgbClr val="FF0000"/>
                </a:solidFill>
              </a:rPr>
              <a:t>Needs to be sent again for information</a:t>
            </a:r>
            <a:endParaRPr lang="en-AU" dirty="0">
              <a:solidFill>
                <a:srgbClr val="FF0000"/>
              </a:solidFill>
            </a:endParaRPr>
          </a:p>
          <a:p>
            <a:r>
              <a:rPr lang="en-US" dirty="0" smtClean="0"/>
              <a:t>60-day</a:t>
            </a:r>
            <a:r>
              <a:rPr lang="en-AU" dirty="0" smtClean="0"/>
              <a:t> pre-ballot: </a:t>
            </a:r>
            <a:r>
              <a:rPr lang="en-AU" dirty="0" smtClean="0">
                <a:solidFill>
                  <a:schemeClr val="accent2"/>
                </a:solidFill>
              </a:rPr>
              <a:t>waiting</a:t>
            </a:r>
          </a:p>
          <a:p>
            <a:pPr lvl="1"/>
            <a:r>
              <a:rPr lang="en-AU" dirty="0" smtClean="0"/>
              <a:t>PSDO start will be delayed until previous amendments (</a:t>
            </a:r>
            <a:r>
              <a:rPr lang="en-AU" dirty="0" err="1" smtClean="0"/>
              <a:t>Qci</a:t>
            </a:r>
            <a:r>
              <a:rPr lang="en-AU" dirty="0" smtClean="0"/>
              <a:t>, </a:t>
            </a:r>
            <a:r>
              <a:rPr lang="en-AU" dirty="0" err="1" smtClean="0"/>
              <a:t>Qch</a:t>
            </a:r>
            <a:r>
              <a:rPr lang="en-AU" dirty="0" smtClean="0"/>
              <a:t>) are approved</a:t>
            </a: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31</a:t>
            </a:fld>
            <a:endParaRPr lang="en-US"/>
          </a:p>
        </p:txBody>
      </p:sp>
    </p:spTree>
    <p:extLst>
      <p:ext uri="{BB962C8B-B14F-4D97-AF65-F5344CB8AC3E}">
        <p14:creationId xmlns:p14="http://schemas.microsoft.com/office/powerpoint/2010/main" val="5837023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802.1Qcc </a:t>
            </a:r>
            <a:r>
              <a:rPr lang="en-AU" dirty="0"/>
              <a:t>PSDO </a:t>
            </a:r>
            <a:r>
              <a:rPr lang="en-AU" dirty="0" smtClean="0"/>
              <a:t>process </a:t>
            </a:r>
            <a:r>
              <a:rPr lang="en-AU" dirty="0"/>
              <a:t>will be delayed until previous amendments are approved</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a:t>D2.0 liaised in Dec 2017 (WG1-N119</a:t>
            </a:r>
            <a:r>
              <a:rPr lang="en-AU" dirty="0" smtClean="0"/>
              <a:t>)</a:t>
            </a:r>
          </a:p>
          <a:p>
            <a:pPr lvl="1"/>
            <a:r>
              <a:rPr lang="en-AU" dirty="0"/>
              <a:t>802.1Qcc </a:t>
            </a:r>
            <a:r>
              <a:rPr lang="en-AU" dirty="0" smtClean="0"/>
              <a:t>was </a:t>
            </a:r>
            <a:r>
              <a:rPr lang="en-AU" dirty="0"/>
              <a:t>a</a:t>
            </a:r>
            <a:r>
              <a:rPr lang="en-AU" dirty="0" smtClean="0"/>
              <a:t>pproved by </a:t>
            </a:r>
            <a:r>
              <a:rPr lang="en-AU" dirty="0" err="1" smtClean="0"/>
              <a:t>RevCom</a:t>
            </a:r>
            <a:r>
              <a:rPr lang="en-AU" dirty="0" smtClean="0"/>
              <a:t> in June 2018</a:t>
            </a:r>
            <a:endParaRPr lang="en-AU" dirty="0"/>
          </a:p>
          <a:p>
            <a:r>
              <a:rPr lang="en-US" dirty="0" smtClean="0"/>
              <a:t>60-day</a:t>
            </a:r>
            <a:r>
              <a:rPr lang="en-AU" dirty="0" smtClean="0"/>
              <a:t> pre-ballot: </a:t>
            </a:r>
            <a:r>
              <a:rPr lang="en-AU" dirty="0" smtClean="0">
                <a:solidFill>
                  <a:schemeClr val="accent2"/>
                </a:solidFill>
              </a:rPr>
              <a:t>will start soon</a:t>
            </a:r>
          </a:p>
          <a:p>
            <a:pPr marL="174625" lvl="1" indent="-174625"/>
            <a:r>
              <a:rPr lang="en-AU" dirty="0"/>
              <a:t>PSDO start will be delayed until previous amendments (</a:t>
            </a:r>
            <a:r>
              <a:rPr lang="en-AU" dirty="0" err="1"/>
              <a:t>Qci</a:t>
            </a:r>
            <a:r>
              <a:rPr lang="en-AU" dirty="0"/>
              <a:t>, </a:t>
            </a:r>
            <a:r>
              <a:rPr lang="en-AU" dirty="0" err="1"/>
              <a:t>Qch</a:t>
            </a:r>
            <a:r>
              <a:rPr lang="en-AU" dirty="0"/>
              <a:t>) are approved</a:t>
            </a:r>
            <a:endParaRPr lang="en-AU" dirty="0">
              <a:solidFill>
                <a:schemeClr val="accent2"/>
              </a:solidFill>
            </a:endParaRPr>
          </a:p>
          <a:p>
            <a:r>
              <a:rPr lang="en-AU" dirty="0" smtClean="0"/>
              <a:t>FDIS </a:t>
            </a:r>
            <a:r>
              <a:rPr lang="en-AU" dirty="0" smtClean="0"/>
              <a:t>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32</a:t>
            </a:fld>
            <a:endParaRPr lang="en-US"/>
          </a:p>
        </p:txBody>
      </p:sp>
    </p:spTree>
    <p:extLst>
      <p:ext uri="{BB962C8B-B14F-4D97-AF65-F5344CB8AC3E}">
        <p14:creationId xmlns:p14="http://schemas.microsoft.com/office/powerpoint/2010/main" val="303805811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802.1Qcp </a:t>
            </a:r>
            <a:r>
              <a:rPr lang="en-AU" dirty="0"/>
              <a:t>PSDO process</a:t>
            </a:r>
            <a:r>
              <a:rPr lang="en-AU" dirty="0" smtClean="0"/>
              <a:t> </a:t>
            </a:r>
            <a:r>
              <a:rPr lang="en-AU" dirty="0"/>
              <a:t>will be delayed until previous amendments are approved</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D2.6 liaised in Dec 2017 (WG1-N119)</a:t>
            </a:r>
          </a:p>
          <a:p>
            <a:pPr lvl="1"/>
            <a:r>
              <a:rPr lang="en-AU" dirty="0" smtClean="0"/>
              <a:t>802.1Qcp </a:t>
            </a:r>
            <a:r>
              <a:rPr lang="en-AU" dirty="0"/>
              <a:t>was approved by </a:t>
            </a:r>
            <a:r>
              <a:rPr lang="en-AU" dirty="0" err="1"/>
              <a:t>RevCom</a:t>
            </a:r>
            <a:r>
              <a:rPr lang="en-AU" dirty="0"/>
              <a:t> in June 2018</a:t>
            </a:r>
          </a:p>
          <a:p>
            <a:r>
              <a:rPr lang="en-US" dirty="0" smtClean="0"/>
              <a:t>60-day</a:t>
            </a:r>
            <a:r>
              <a:rPr lang="en-AU" dirty="0" smtClean="0"/>
              <a:t> pre-ballot: </a:t>
            </a:r>
            <a:r>
              <a:rPr lang="en-AU" dirty="0">
                <a:solidFill>
                  <a:schemeClr val="accent2"/>
                </a:solidFill>
              </a:rPr>
              <a:t>will start soon</a:t>
            </a:r>
            <a:endParaRPr lang="en-AU" dirty="0" smtClean="0"/>
          </a:p>
          <a:p>
            <a:pPr marL="174625" lvl="1" indent="-174625"/>
            <a:r>
              <a:rPr lang="en-AU" dirty="0"/>
              <a:t>PSDO start will be delayed until previous amendments (</a:t>
            </a:r>
            <a:r>
              <a:rPr lang="en-AU" dirty="0" err="1"/>
              <a:t>Qci</a:t>
            </a:r>
            <a:r>
              <a:rPr lang="en-AU" dirty="0"/>
              <a:t>, </a:t>
            </a:r>
            <a:r>
              <a:rPr lang="en-AU" dirty="0" err="1"/>
              <a:t>Qch</a:t>
            </a:r>
            <a:r>
              <a:rPr lang="en-AU" dirty="0"/>
              <a:t>) are approved</a:t>
            </a:r>
            <a:endParaRPr lang="en-AU" dirty="0">
              <a:solidFill>
                <a:schemeClr val="accent2"/>
              </a:solidFill>
            </a:endParaRPr>
          </a:p>
          <a:p>
            <a:r>
              <a:rPr lang="en-AU" dirty="0" smtClean="0"/>
              <a:t>FDIS </a:t>
            </a:r>
            <a:r>
              <a:rPr lang="en-AU" dirty="0" smtClean="0"/>
              <a:t>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33</a:t>
            </a:fld>
            <a:endParaRPr lang="en-US"/>
          </a:p>
        </p:txBody>
      </p:sp>
    </p:spTree>
    <p:extLst>
      <p:ext uri="{BB962C8B-B14F-4D97-AF65-F5344CB8AC3E}">
        <p14:creationId xmlns:p14="http://schemas.microsoft.com/office/powerpoint/2010/main" val="261564315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1AR-Rev</a:t>
            </a:r>
            <a:r>
              <a:rPr lang="en-AU" dirty="0" smtClean="0"/>
              <a:t> </a:t>
            </a:r>
            <a:r>
              <a:rPr lang="en-AU" dirty="0"/>
              <a:t>60-day </a:t>
            </a:r>
            <a:r>
              <a:rPr lang="en-AU" dirty="0" smtClean="0"/>
              <a:t>pre-ballot </a:t>
            </a:r>
            <a:r>
              <a:rPr lang="en-AU" dirty="0"/>
              <a:t>closes 14 Oct </a:t>
            </a:r>
            <a:r>
              <a:rPr lang="en-AU" dirty="0" smtClean="0"/>
              <a:t>2018</a:t>
            </a:r>
            <a:r>
              <a:rPr lang="en-AU" dirty="0"/>
              <a:t/>
            </a:r>
            <a:br>
              <a:rPr lang="en-AU" dirty="0"/>
            </a:b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a:t>D2.0 </a:t>
            </a:r>
            <a:r>
              <a:rPr lang="en-AU" dirty="0" smtClean="0"/>
              <a:t>was liaised </a:t>
            </a:r>
            <a:r>
              <a:rPr lang="en-AU" dirty="0"/>
              <a:t>in </a:t>
            </a:r>
            <a:r>
              <a:rPr lang="en-AU" dirty="0" smtClean="0"/>
              <a:t>Apr 2018 (WG1N124) </a:t>
            </a:r>
          </a:p>
          <a:p>
            <a:pPr lvl="1"/>
            <a:r>
              <a:rPr lang="en-AU" dirty="0" smtClean="0"/>
              <a:t>802.1AR-Rev </a:t>
            </a:r>
            <a:r>
              <a:rPr lang="en-AU" dirty="0"/>
              <a:t>was approved by </a:t>
            </a:r>
            <a:r>
              <a:rPr lang="en-AU" dirty="0" err="1"/>
              <a:t>RevCom</a:t>
            </a:r>
            <a:r>
              <a:rPr lang="en-AU" dirty="0"/>
              <a:t> in June 2018</a:t>
            </a:r>
          </a:p>
          <a:p>
            <a:r>
              <a:rPr lang="en-US" dirty="0" smtClean="0"/>
              <a:t>60-day</a:t>
            </a:r>
            <a:r>
              <a:rPr lang="en-AU" dirty="0" smtClean="0"/>
              <a:t> pre-ballot: </a:t>
            </a:r>
            <a:r>
              <a:rPr lang="en-AU" dirty="0" smtClean="0">
                <a:solidFill>
                  <a:schemeClr val="accent2"/>
                </a:solidFill>
              </a:rPr>
              <a:t>closes 14 Oct 2018</a:t>
            </a:r>
            <a:endParaRPr lang="en-AU" dirty="0" smtClean="0"/>
          </a:p>
          <a:p>
            <a:r>
              <a:rPr lang="en-AU" dirty="0" smtClean="0"/>
              <a:t>FDIS </a:t>
            </a:r>
            <a:r>
              <a:rPr lang="en-AU" dirty="0" smtClean="0"/>
              <a:t>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34</a:t>
            </a:fld>
            <a:endParaRPr lang="en-US"/>
          </a:p>
        </p:txBody>
      </p:sp>
    </p:spTree>
    <p:extLst>
      <p:ext uri="{BB962C8B-B14F-4D97-AF65-F5344CB8AC3E}">
        <p14:creationId xmlns:p14="http://schemas.microsoft.com/office/powerpoint/2010/main" val="158267092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1CM</a:t>
            </a:r>
            <a:r>
              <a:rPr lang="en-AU" dirty="0" smtClean="0"/>
              <a:t> </a:t>
            </a:r>
            <a:r>
              <a:rPr lang="en-AU" dirty="0"/>
              <a:t>60-day </a:t>
            </a:r>
            <a:r>
              <a:rPr lang="en-AU" dirty="0" smtClean="0"/>
              <a:t>pre-ballot </a:t>
            </a:r>
            <a:r>
              <a:rPr lang="en-AU" dirty="0"/>
              <a:t>closes 14 Oct 2018</a:t>
            </a:r>
            <a:br>
              <a:rPr lang="en-AU" dirty="0"/>
            </a:b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D2.2 </a:t>
            </a:r>
            <a:r>
              <a:rPr lang="en-AU" dirty="0"/>
              <a:t>was liaised in Apr 2018 (WG1N124</a:t>
            </a:r>
            <a:r>
              <a:rPr lang="en-AU" dirty="0" smtClean="0"/>
              <a:t>)</a:t>
            </a:r>
          </a:p>
          <a:p>
            <a:pPr lvl="1"/>
            <a:r>
              <a:rPr lang="en-AU" dirty="0"/>
              <a:t>IEEE 802.</a:t>
            </a:r>
            <a:r>
              <a:rPr lang="en-AU" dirty="0">
                <a:cs typeface="Arial" panose="020B0604020202020204" pitchFamily="34" charset="0"/>
              </a:rPr>
              <a:t>1CM</a:t>
            </a:r>
            <a:r>
              <a:rPr lang="en-AU" dirty="0"/>
              <a:t> </a:t>
            </a:r>
            <a:r>
              <a:rPr lang="en-AU" dirty="0" smtClean="0"/>
              <a:t>was published in June 2018</a:t>
            </a:r>
            <a:endParaRPr lang="en-AU" dirty="0"/>
          </a:p>
          <a:p>
            <a:r>
              <a:rPr lang="en-US" dirty="0" smtClean="0"/>
              <a:t>60-day</a:t>
            </a:r>
            <a:r>
              <a:rPr lang="en-AU" dirty="0" smtClean="0"/>
              <a:t> pre-ballot: </a:t>
            </a:r>
            <a:r>
              <a:rPr lang="en-AU" dirty="0">
                <a:solidFill>
                  <a:schemeClr val="accent2"/>
                </a:solidFill>
              </a:rPr>
              <a:t>closes 14 Oct </a:t>
            </a:r>
            <a:r>
              <a:rPr lang="en-AU" dirty="0" smtClean="0">
                <a:solidFill>
                  <a:schemeClr val="accent2"/>
                </a:solidFill>
              </a:rPr>
              <a:t>2018</a:t>
            </a:r>
            <a:endParaRPr lang="en-AU" dirty="0" smtClean="0"/>
          </a:p>
          <a:p>
            <a:r>
              <a:rPr lang="en-AU" dirty="0" smtClean="0"/>
              <a:t>FDIS </a:t>
            </a:r>
            <a:r>
              <a:rPr lang="en-AU" dirty="0" smtClean="0"/>
              <a:t>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35</a:t>
            </a:fld>
            <a:endParaRPr lang="en-US"/>
          </a:p>
        </p:txBody>
      </p:sp>
    </p:spTree>
    <p:extLst>
      <p:ext uri="{BB962C8B-B14F-4D97-AF65-F5344CB8AC3E}">
        <p14:creationId xmlns:p14="http://schemas.microsoft.com/office/powerpoint/2010/main" val="230394767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lvl="1"/>
            <a:r>
              <a:rPr lang="en-AU" dirty="0" smtClean="0"/>
              <a:t>IEEE 802.</a:t>
            </a:r>
            <a:r>
              <a:rPr lang="en-AU" dirty="0" smtClean="0">
                <a:cs typeface="Arial" panose="020B0604020202020204" pitchFamily="34" charset="0"/>
              </a:rPr>
              <a:t>1Qcy</a:t>
            </a:r>
            <a:r>
              <a:rPr lang="en-AU" dirty="0" smtClean="0"/>
              <a:t> </a:t>
            </a:r>
            <a:r>
              <a:rPr lang="en-AU" dirty="0"/>
              <a:t>PSDO process</a:t>
            </a:r>
            <a:r>
              <a:rPr lang="en-AU" dirty="0" smtClean="0"/>
              <a:t> </a:t>
            </a:r>
            <a:r>
              <a:rPr lang="en-AU" dirty="0"/>
              <a:t>will be delayed </a:t>
            </a:r>
            <a:r>
              <a:rPr lang="en-AU" dirty="0" smtClean="0"/>
              <a:t>until previous amendments </a:t>
            </a:r>
            <a:r>
              <a:rPr lang="en-AU" dirty="0"/>
              <a:t>are approved</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D2.1 </a:t>
            </a:r>
            <a:r>
              <a:rPr lang="en-AU" dirty="0"/>
              <a:t>was liaised in Apr </a:t>
            </a:r>
            <a:r>
              <a:rPr lang="en-AU" dirty="0" smtClean="0"/>
              <a:t>2018 (</a:t>
            </a:r>
            <a:r>
              <a:rPr lang="en-AU" dirty="0"/>
              <a:t>WG1N124</a:t>
            </a:r>
            <a:r>
              <a:rPr lang="en-AU" dirty="0" smtClean="0"/>
              <a:t>)</a:t>
            </a:r>
          </a:p>
          <a:p>
            <a:pPr lvl="1"/>
            <a:r>
              <a:rPr lang="en-AU" dirty="0"/>
              <a:t>IEEE 802.</a:t>
            </a:r>
            <a:r>
              <a:rPr lang="en-AU" dirty="0">
                <a:cs typeface="Arial" panose="020B0604020202020204" pitchFamily="34" charset="0"/>
              </a:rPr>
              <a:t>1Qcy</a:t>
            </a:r>
            <a:r>
              <a:rPr lang="en-AU" dirty="0"/>
              <a:t> </a:t>
            </a:r>
            <a:r>
              <a:rPr lang="en-AU" dirty="0" smtClean="0"/>
              <a:t>will be conditionally sent to </a:t>
            </a:r>
            <a:r>
              <a:rPr lang="en-AU" dirty="0" err="1" smtClean="0"/>
              <a:t>RevCom</a:t>
            </a:r>
            <a:r>
              <a:rPr lang="en-AU" dirty="0" smtClean="0"/>
              <a:t> in July 2018</a:t>
            </a:r>
            <a:endParaRPr lang="en-AU" dirty="0"/>
          </a:p>
          <a:p>
            <a:r>
              <a:rPr lang="en-US" dirty="0" smtClean="0"/>
              <a:t>60-day</a:t>
            </a:r>
            <a:r>
              <a:rPr lang="en-AU" dirty="0" smtClean="0"/>
              <a:t> pre-ballot: </a:t>
            </a:r>
            <a:r>
              <a:rPr lang="en-AU" dirty="0">
                <a:solidFill>
                  <a:schemeClr val="accent2"/>
                </a:solidFill>
              </a:rPr>
              <a:t>waiting</a:t>
            </a:r>
            <a:endParaRPr lang="en-AU" dirty="0" smtClean="0">
              <a:solidFill>
                <a:schemeClr val="accent2"/>
              </a:solidFill>
            </a:endParaRPr>
          </a:p>
          <a:p>
            <a:pPr marL="174625" lvl="1" indent="-174625"/>
            <a:r>
              <a:rPr lang="en-AU" dirty="0"/>
              <a:t>PSDO start will be delayed until previous amendments (</a:t>
            </a:r>
            <a:r>
              <a:rPr lang="en-AU" dirty="0" err="1"/>
              <a:t>Qci</a:t>
            </a:r>
            <a:r>
              <a:rPr lang="en-AU" dirty="0"/>
              <a:t>, </a:t>
            </a:r>
            <a:r>
              <a:rPr lang="en-AU" dirty="0" err="1"/>
              <a:t>Qch</a:t>
            </a:r>
            <a:r>
              <a:rPr lang="en-AU" dirty="0"/>
              <a:t>) are approved</a:t>
            </a:r>
            <a:endParaRPr lang="en-AU" dirty="0">
              <a:solidFill>
                <a:schemeClr val="accent2"/>
              </a:solidFill>
            </a:endParaRPr>
          </a:p>
          <a:p>
            <a:r>
              <a:rPr lang="en-AU" dirty="0" smtClean="0"/>
              <a:t>FDIS </a:t>
            </a:r>
            <a:r>
              <a:rPr lang="en-AU" dirty="0" smtClean="0"/>
              <a:t>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36</a:t>
            </a:fld>
            <a:endParaRPr lang="en-US"/>
          </a:p>
        </p:txBody>
      </p:sp>
    </p:spTree>
    <p:extLst>
      <p:ext uri="{BB962C8B-B14F-4D97-AF65-F5344CB8AC3E}">
        <p14:creationId xmlns:p14="http://schemas.microsoft.com/office/powerpoint/2010/main" val="170251175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1AC/Cor-1</a:t>
            </a:r>
            <a:r>
              <a:rPr lang="en-AU" dirty="0" smtClean="0"/>
              <a:t> </a:t>
            </a:r>
            <a:r>
              <a:rPr lang="en-AU" dirty="0"/>
              <a:t>PSDO process will </a:t>
            </a:r>
            <a:r>
              <a:rPr lang="en-AU" dirty="0" smtClean="0"/>
              <a:t>conditionally start </a:t>
            </a:r>
            <a:r>
              <a:rPr lang="en-AU" dirty="0"/>
              <a:t>soon</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a:t>D2.0 was liaised in Apr </a:t>
            </a:r>
            <a:r>
              <a:rPr lang="en-AU" dirty="0" smtClean="0"/>
              <a:t>2018 (</a:t>
            </a:r>
            <a:r>
              <a:rPr lang="en-AU" dirty="0"/>
              <a:t>WG1N124</a:t>
            </a:r>
            <a:r>
              <a:rPr lang="en-AU" dirty="0" smtClean="0"/>
              <a:t>)</a:t>
            </a:r>
          </a:p>
          <a:p>
            <a:pPr lvl="1"/>
            <a:r>
              <a:rPr lang="en-AU" dirty="0"/>
              <a:t>IEEE 802.</a:t>
            </a:r>
            <a:r>
              <a:rPr lang="en-AU" dirty="0">
                <a:cs typeface="Arial" panose="020B0604020202020204" pitchFamily="34" charset="0"/>
              </a:rPr>
              <a:t>1AC/Cor-1</a:t>
            </a:r>
            <a:r>
              <a:rPr lang="en-AU" dirty="0"/>
              <a:t> </a:t>
            </a:r>
            <a:r>
              <a:rPr lang="en-AU" dirty="0" smtClean="0"/>
              <a:t>will </a:t>
            </a:r>
            <a:r>
              <a:rPr lang="en-AU" dirty="0"/>
              <a:t>be </a:t>
            </a:r>
            <a:r>
              <a:rPr lang="en-AU" dirty="0" smtClean="0"/>
              <a:t>sent </a:t>
            </a:r>
            <a:r>
              <a:rPr lang="en-AU" dirty="0"/>
              <a:t>to </a:t>
            </a:r>
            <a:r>
              <a:rPr lang="en-AU" dirty="0" err="1"/>
              <a:t>RevCom</a:t>
            </a:r>
            <a:r>
              <a:rPr lang="en-AU" dirty="0"/>
              <a:t> in July 2018</a:t>
            </a:r>
          </a:p>
          <a:p>
            <a:r>
              <a:rPr lang="en-AU" dirty="0" smtClean="0"/>
              <a:t>90-dayFDIS ballot: </a:t>
            </a:r>
            <a:r>
              <a:rPr lang="en-AU" dirty="0">
                <a:solidFill>
                  <a:schemeClr val="accent2"/>
                </a:solidFill>
              </a:rPr>
              <a:t>will </a:t>
            </a:r>
            <a:r>
              <a:rPr lang="en-AU" dirty="0" smtClean="0">
                <a:solidFill>
                  <a:schemeClr val="accent2"/>
                </a:solidFill>
              </a:rPr>
              <a:t>conditionally start </a:t>
            </a:r>
            <a:r>
              <a:rPr lang="en-AU" dirty="0">
                <a:solidFill>
                  <a:schemeClr val="accent2"/>
                </a:solidFill>
              </a:rPr>
              <a:t>soon</a:t>
            </a:r>
            <a:endParaRPr lang="en-AU" dirty="0" smtClean="0">
              <a:solidFill>
                <a:schemeClr val="accent2"/>
              </a:solidFill>
            </a:endParaRPr>
          </a:p>
          <a:p>
            <a:pPr lvl="1"/>
            <a:r>
              <a:rPr lang="en-AU" dirty="0"/>
              <a:t>WG will conditionally initiate start of PSDO process in July </a:t>
            </a:r>
            <a:r>
              <a:rPr lang="en-AU" dirty="0" smtClean="0"/>
              <a:t>2018</a:t>
            </a:r>
          </a:p>
          <a:p>
            <a:pPr lvl="2"/>
            <a:r>
              <a:rPr lang="en-AU" dirty="0" smtClean="0">
                <a:solidFill>
                  <a:srgbClr val="FF0000"/>
                </a:solidFill>
              </a:rPr>
              <a:t>What happened?</a:t>
            </a:r>
            <a:endParaRPr lang="en-AU" dirty="0">
              <a:solidFill>
                <a:srgbClr val="FF0000"/>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37</a:t>
            </a:fld>
            <a:endParaRPr lang="en-US"/>
          </a:p>
        </p:txBody>
      </p:sp>
    </p:spTree>
    <p:extLst>
      <p:ext uri="{BB962C8B-B14F-4D97-AF65-F5344CB8AC3E}">
        <p14:creationId xmlns:p14="http://schemas.microsoft.com/office/powerpoint/2010/main" val="346854834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1Xck</a:t>
            </a:r>
            <a:r>
              <a:rPr lang="en-AU" dirty="0" smtClean="0"/>
              <a:t> </a:t>
            </a:r>
            <a:r>
              <a:rPr lang="en-AU" dirty="0"/>
              <a:t>PSDO process will conditionally start soon</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a:t>IEEE 802.</a:t>
            </a:r>
            <a:r>
              <a:rPr lang="en-AU" dirty="0">
                <a:cs typeface="Arial" panose="020B0604020202020204" pitchFamily="34" charset="0"/>
              </a:rPr>
              <a:t>1Xck</a:t>
            </a:r>
            <a:r>
              <a:rPr lang="en-AU" dirty="0"/>
              <a:t> D2.0 was liaised in Apr 2018 (WG1N124</a:t>
            </a:r>
            <a:r>
              <a:rPr lang="en-AU" dirty="0" smtClean="0"/>
              <a:t>)</a:t>
            </a:r>
          </a:p>
          <a:p>
            <a:pPr lvl="1"/>
            <a:r>
              <a:rPr lang="en-AU" dirty="0"/>
              <a:t>IEEE 802.</a:t>
            </a:r>
            <a:r>
              <a:rPr lang="en-AU" dirty="0">
                <a:cs typeface="Arial" panose="020B0604020202020204" pitchFamily="34" charset="0"/>
              </a:rPr>
              <a:t>1Xck</a:t>
            </a:r>
            <a:r>
              <a:rPr lang="en-AU" dirty="0"/>
              <a:t> </a:t>
            </a:r>
            <a:r>
              <a:rPr lang="en-AU" dirty="0" smtClean="0"/>
              <a:t>will conditionally </a:t>
            </a:r>
            <a:r>
              <a:rPr lang="en-AU" dirty="0"/>
              <a:t>to </a:t>
            </a:r>
            <a:r>
              <a:rPr lang="en-AU" dirty="0" err="1"/>
              <a:t>RevCom</a:t>
            </a:r>
            <a:r>
              <a:rPr lang="en-AU" dirty="0"/>
              <a:t> in July </a:t>
            </a:r>
            <a:r>
              <a:rPr lang="en-AU" dirty="0" smtClean="0"/>
              <a:t>2018 </a:t>
            </a:r>
            <a:endParaRPr lang="en-AU" dirty="0"/>
          </a:p>
          <a:p>
            <a:r>
              <a:rPr lang="en-US" dirty="0" smtClean="0"/>
              <a:t>60-day</a:t>
            </a:r>
            <a:r>
              <a:rPr lang="en-AU" dirty="0" smtClean="0"/>
              <a:t> pre-ballot: </a:t>
            </a:r>
            <a:r>
              <a:rPr lang="en-AU" dirty="0">
                <a:solidFill>
                  <a:schemeClr val="accent2"/>
                </a:solidFill>
              </a:rPr>
              <a:t>will conditionally start soon</a:t>
            </a:r>
            <a:endParaRPr lang="en-AU" dirty="0" smtClean="0">
              <a:solidFill>
                <a:schemeClr val="accent2"/>
              </a:solidFill>
            </a:endParaRPr>
          </a:p>
          <a:p>
            <a:pPr lvl="1"/>
            <a:r>
              <a:rPr lang="en-AU" dirty="0"/>
              <a:t>WG will conditionally initiate start of PSDO process in July </a:t>
            </a:r>
            <a:r>
              <a:rPr lang="en-AU" dirty="0" smtClean="0"/>
              <a:t>2018</a:t>
            </a:r>
          </a:p>
          <a:p>
            <a:pPr lvl="2"/>
            <a:r>
              <a:rPr lang="en-AU" dirty="0">
                <a:solidFill>
                  <a:srgbClr val="FF0000"/>
                </a:solidFill>
              </a:rPr>
              <a:t>What happened</a:t>
            </a:r>
            <a:r>
              <a:rPr lang="en-AU" dirty="0" smtClean="0">
                <a:solidFill>
                  <a:srgbClr val="FF0000"/>
                </a:solidFill>
              </a:rPr>
              <a:t>?</a:t>
            </a:r>
            <a:endParaRPr lang="en-AU" dirty="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38</a:t>
            </a:fld>
            <a:endParaRPr lang="en-US"/>
          </a:p>
        </p:txBody>
      </p:sp>
    </p:spTree>
    <p:extLst>
      <p:ext uri="{BB962C8B-B14F-4D97-AF65-F5344CB8AC3E}">
        <p14:creationId xmlns:p14="http://schemas.microsoft.com/office/powerpoint/2010/main" val="396217233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1AE-Rev</a:t>
            </a:r>
            <a:r>
              <a:rPr lang="en-AU" dirty="0" smtClean="0"/>
              <a:t> </a:t>
            </a:r>
            <a:r>
              <a:rPr lang="en-AU" dirty="0"/>
              <a:t>PSDO process will conditionally start soon</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a:t>IEEE 802.</a:t>
            </a:r>
            <a:r>
              <a:rPr lang="en-AU" dirty="0">
                <a:cs typeface="Arial" panose="020B0604020202020204" pitchFamily="34" charset="0"/>
              </a:rPr>
              <a:t>1AE-Rev</a:t>
            </a:r>
            <a:r>
              <a:rPr lang="en-AU" dirty="0"/>
              <a:t> D1.1 was liaised in Apr 2018 (WG1N124</a:t>
            </a:r>
            <a:r>
              <a:rPr lang="en-AU" dirty="0" smtClean="0"/>
              <a:t>)</a:t>
            </a:r>
          </a:p>
          <a:p>
            <a:pPr lvl="1"/>
            <a:r>
              <a:rPr lang="en-AU" dirty="0"/>
              <a:t>IEEE 802.</a:t>
            </a:r>
            <a:r>
              <a:rPr lang="en-AU" dirty="0">
                <a:cs typeface="Arial" panose="020B0604020202020204" pitchFamily="34" charset="0"/>
              </a:rPr>
              <a:t>1AE-Rev</a:t>
            </a:r>
            <a:r>
              <a:rPr lang="en-AU" dirty="0"/>
              <a:t> </a:t>
            </a:r>
            <a:r>
              <a:rPr lang="en-AU" dirty="0" smtClean="0"/>
              <a:t>will go to </a:t>
            </a:r>
            <a:r>
              <a:rPr lang="en-AU" dirty="0" err="1"/>
              <a:t>RevCom</a:t>
            </a:r>
            <a:r>
              <a:rPr lang="en-AU" dirty="0"/>
              <a:t> in July 2018 </a:t>
            </a:r>
          </a:p>
          <a:p>
            <a:r>
              <a:rPr lang="en-US" dirty="0" smtClean="0"/>
              <a:t>60-day</a:t>
            </a:r>
            <a:r>
              <a:rPr lang="en-AU" dirty="0" smtClean="0"/>
              <a:t> pre-ballot: </a:t>
            </a:r>
            <a:r>
              <a:rPr lang="en-AU" dirty="0">
                <a:solidFill>
                  <a:schemeClr val="accent2"/>
                </a:solidFill>
              </a:rPr>
              <a:t>waiting</a:t>
            </a:r>
            <a:endParaRPr lang="en-AU" dirty="0" smtClean="0"/>
          </a:p>
          <a:p>
            <a:pPr lvl="1"/>
            <a:r>
              <a:rPr lang="en-AU" dirty="0"/>
              <a:t>WG will conditionally initiate start of PSDO process in July </a:t>
            </a:r>
            <a:r>
              <a:rPr lang="en-AU" dirty="0" smtClean="0"/>
              <a:t>2018</a:t>
            </a:r>
          </a:p>
          <a:p>
            <a:pPr lvl="2"/>
            <a:r>
              <a:rPr lang="en-AU" dirty="0">
                <a:solidFill>
                  <a:srgbClr val="FF0000"/>
                </a:solidFill>
              </a:rPr>
              <a:t>What happened</a:t>
            </a:r>
            <a:r>
              <a:rPr lang="en-AU" dirty="0" smtClean="0">
                <a:solidFill>
                  <a:srgbClr val="FF0000"/>
                </a:solidFill>
              </a:rPr>
              <a:t>?</a:t>
            </a:r>
            <a:endParaRPr lang="en-AU" dirty="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39</a:t>
            </a:fld>
            <a:endParaRPr lang="en-US"/>
          </a:p>
        </p:txBody>
      </p:sp>
    </p:spTree>
    <p:extLst>
      <p:ext uri="{BB962C8B-B14F-4D97-AF65-F5344CB8AC3E}">
        <p14:creationId xmlns:p14="http://schemas.microsoft.com/office/powerpoint/2010/main" val="31004597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dirty="0" smtClean="0"/>
              <a:t>Slide </a:t>
            </a:r>
            <a:fld id="{CE9E285F-F601-43F1-B60E-9449BADFF5FA}" type="slidenum">
              <a:rPr lang="en-US" smtClean="0"/>
              <a:pPr>
                <a:defRPr/>
              </a:pPr>
              <a:t>4</a:t>
            </a:fld>
            <a:endParaRPr lang="en-US" dirty="0"/>
          </a:p>
        </p:txBody>
      </p:sp>
      <p:sp>
        <p:nvSpPr>
          <p:cNvPr id="9220" name="Rectangle 6"/>
          <p:cNvSpPr>
            <a:spLocks noGrp="1" noChangeArrowheads="1"/>
          </p:cNvSpPr>
          <p:nvPr>
            <p:ph type="title"/>
          </p:nvPr>
        </p:nvSpPr>
        <p:spPr/>
        <p:txBody>
          <a:bodyPr/>
          <a:lstStyle/>
          <a:p>
            <a:r>
              <a:rPr lang="en-US" smtClean="0"/>
              <a:t>The IEEE 802 JTC1 SC will operate using accepted principles of meeting etiquette</a:t>
            </a:r>
          </a:p>
        </p:txBody>
      </p:sp>
      <p:sp>
        <p:nvSpPr>
          <p:cNvPr id="9221" name="Rectangle 7"/>
          <p:cNvSpPr>
            <a:spLocks noGrp="1" noChangeArrowheads="1"/>
          </p:cNvSpPr>
          <p:nvPr>
            <p:ph type="body" idx="1"/>
          </p:nvPr>
        </p:nvSpPr>
        <p:spPr/>
        <p:txBody>
          <a:bodyPr/>
          <a:lstStyle/>
          <a:p>
            <a:pPr lvl="1"/>
            <a:r>
              <a:rPr lang="en-US" dirty="0" smtClean="0"/>
              <a:t>IEEE 802 is a world-wide professional technical organization </a:t>
            </a:r>
          </a:p>
          <a:p>
            <a:pPr lvl="1"/>
            <a:r>
              <a:rPr lang="en-US" dirty="0" smtClean="0"/>
              <a:t>Meetings shall be conducted in an orderly and professional manner in accordance with the policies and procedures governed by the organization</a:t>
            </a:r>
          </a:p>
          <a:p>
            <a:pPr lvl="1"/>
            <a:r>
              <a:rPr lang="en-US" dirty="0" smtClean="0"/>
              <a:t>Individuals shall address the “technical” content of the subject under consideration and refrain from making “personal” comments to or about others</a:t>
            </a:r>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1AS-Rev</a:t>
            </a:r>
            <a:r>
              <a:rPr lang="en-AU" dirty="0" smtClean="0"/>
              <a:t> will be liaised for information soon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chemeClr val="accent2"/>
                </a:solidFill>
              </a:rPr>
              <a:t>waiting</a:t>
            </a:r>
            <a:endParaRPr lang="en-AU" dirty="0" smtClean="0">
              <a:solidFill>
                <a:srgbClr val="00B050"/>
              </a:solidFill>
            </a:endParaRPr>
          </a:p>
          <a:p>
            <a:pPr lvl="1"/>
            <a:r>
              <a:rPr lang="en-AU" dirty="0"/>
              <a:t>IEEE </a:t>
            </a:r>
            <a:r>
              <a:rPr lang="en-AU" dirty="0" smtClean="0"/>
              <a:t>802.</a:t>
            </a:r>
            <a:r>
              <a:rPr lang="en-AU" dirty="0" smtClean="0">
                <a:cs typeface="Arial" panose="020B0604020202020204" pitchFamily="34" charset="0"/>
              </a:rPr>
              <a:t>1AS-Rev will</a:t>
            </a:r>
            <a:r>
              <a:rPr lang="en-AU" dirty="0" smtClean="0"/>
              <a:t> conditionally be sent for information in July 2018</a:t>
            </a:r>
          </a:p>
          <a:p>
            <a:r>
              <a:rPr lang="en-US" dirty="0" smtClean="0"/>
              <a:t>60-day</a:t>
            </a:r>
            <a:r>
              <a:rPr lang="en-AU" dirty="0" smtClean="0"/>
              <a:t> pre-ballot: </a:t>
            </a:r>
            <a:r>
              <a:rPr lang="en-AU" dirty="0" smtClean="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40</a:t>
            </a:fld>
            <a:endParaRPr lang="en-US"/>
          </a:p>
        </p:txBody>
      </p:sp>
    </p:spTree>
    <p:extLst>
      <p:ext uri="{BB962C8B-B14F-4D97-AF65-F5344CB8AC3E}">
        <p14:creationId xmlns:p14="http://schemas.microsoft.com/office/powerpoint/2010/main" val="42755164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802.3 has ten standards in the pipeline for ratification under the PSDO process</a:t>
            </a:r>
            <a:endParaRPr lang="en-AU" dirty="0">
              <a:solidFill>
                <a:schemeClr val="accent6"/>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928104961"/>
              </p:ext>
            </p:extLst>
          </p:nvPr>
        </p:nvGraphicFramePr>
        <p:xfrm>
          <a:off x="152399" y="1600200"/>
          <a:ext cx="8839199" cy="3931920"/>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495615">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290122">
                <a:tc>
                  <a:txBody>
                    <a:bodyPr/>
                    <a:lstStyle/>
                    <a:p>
                      <a:r>
                        <a:rPr lang="en-GB" sz="1600" b="0" dirty="0" smtClean="0">
                          <a:solidFill>
                            <a:schemeClr val="tx1"/>
                          </a:solidFill>
                          <a:latin typeface="+mj-lt"/>
                        </a:rPr>
                        <a:t>.3bn</a:t>
                      </a:r>
                    </a:p>
                  </a:txBody>
                  <a:tcPr/>
                </a:tc>
                <a:tc>
                  <a:txBody>
                    <a:bodyPr/>
                    <a:lstStyle/>
                    <a:p>
                      <a:pPr algn="ctr"/>
                      <a:r>
                        <a:rPr lang="en-GB" sz="1600" dirty="0" smtClean="0">
                          <a:latin typeface="+mj-lt"/>
                        </a:rPr>
                        <a:t>D3.0</a:t>
                      </a:r>
                      <a:endParaRPr lang="en-GB" sz="1600" dirty="0">
                        <a:latin typeface="+mj-lt"/>
                      </a:endParaRPr>
                    </a:p>
                  </a:txBody>
                  <a:tcPr/>
                </a:tc>
                <a:tc>
                  <a:txBody>
                    <a:bodyPr/>
                    <a:lstStyle/>
                    <a:p>
                      <a:pPr algn="ctr"/>
                      <a:r>
                        <a:rPr lang="en-GB" sz="1600" dirty="0" smtClean="0">
                          <a:solidFill>
                            <a:schemeClr val="tx1"/>
                          </a:solidFill>
                          <a:latin typeface="+mj-lt"/>
                        </a:rPr>
                        <a:t>Feb 16</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16</a:t>
                      </a:r>
                      <a:r>
                        <a:rPr lang="en-AU" sz="1600" b="0" baseline="0" dirty="0" smtClean="0">
                          <a:solidFill>
                            <a:schemeClr val="tx1"/>
                          </a:solidFill>
                          <a:latin typeface="+mj-lt"/>
                        </a:rPr>
                        <a:t> Apr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3</a:t>
                      </a:r>
                      <a:r>
                        <a:rPr lang="en-AU" sz="1600" b="0" baseline="0" dirty="0" smtClean="0">
                          <a:solidFill>
                            <a:schemeClr val="tx1"/>
                          </a:solidFill>
                          <a:latin typeface="+mj-lt"/>
                        </a:rPr>
                        <a:t> Sep 18</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chemeClr val="tx1"/>
                          </a:solidFill>
                          <a:latin typeface="+mn-lt"/>
                          <a:ea typeface="+mn-ea"/>
                          <a:cs typeface="+mn-cs"/>
                        </a:rPr>
                        <a:t>Jun</a:t>
                      </a:r>
                      <a:r>
                        <a:rPr lang="en-AU" sz="1600" kern="1200" baseline="0" dirty="0" smtClean="0">
                          <a:solidFill>
                            <a:schemeClr val="tx1"/>
                          </a:solidFill>
                          <a:latin typeface="+mn-lt"/>
                          <a:ea typeface="+mn-ea"/>
                          <a:cs typeface="+mn-cs"/>
                        </a:rPr>
                        <a:t> 17</a:t>
                      </a:r>
                      <a:endParaRPr lang="en-AU" sz="1600" b="0" dirty="0" smtClean="0">
                        <a:solidFill>
                          <a:schemeClr val="tx1"/>
                        </a:solidFill>
                        <a:latin typeface="+mj-lt"/>
                      </a:endParaRPr>
                    </a:p>
                  </a:txBody>
                  <a:tcPr marL="115147" marR="115147"/>
                </a:tc>
                <a:extLst>
                  <a:ext uri="{0D108BD9-81ED-4DB2-BD59-A6C34878D82A}">
                    <a16:rowId xmlns:a16="http://schemas.microsoft.com/office/drawing/2014/main" val="10003"/>
                  </a:ext>
                </a:extLst>
              </a:tr>
              <a:tr h="290122">
                <a:tc>
                  <a:txBody>
                    <a:bodyPr/>
                    <a:lstStyle/>
                    <a:p>
                      <a:r>
                        <a:rPr lang="en-GB" sz="1600" b="0" dirty="0" smtClean="0">
                          <a:solidFill>
                            <a:schemeClr val="tx1"/>
                          </a:solidFill>
                          <a:latin typeface="+mj-lt"/>
                        </a:rPr>
                        <a:t>.3bv</a:t>
                      </a:r>
                    </a:p>
                  </a:txBody>
                  <a:tcPr/>
                </a:tc>
                <a:tc>
                  <a:txBody>
                    <a:bodyPr/>
                    <a:lstStyle/>
                    <a:p>
                      <a:pPr algn="ctr"/>
                      <a:r>
                        <a:rPr lang="en-GB" sz="1600" dirty="0" smtClean="0">
                          <a:solidFill>
                            <a:schemeClr val="tx1"/>
                          </a:solidFill>
                          <a:latin typeface="+mj-lt"/>
                        </a:rPr>
                        <a:t>D3.1</a:t>
                      </a:r>
                      <a:endParaRPr lang="en-GB" sz="1600" dirty="0">
                        <a:solidFill>
                          <a:schemeClr val="tx1"/>
                        </a:solidFill>
                        <a:latin typeface="+mj-lt"/>
                      </a:endParaRPr>
                    </a:p>
                  </a:txBody>
                  <a:tcPr marR="0"/>
                </a:tc>
                <a:tc>
                  <a:txBody>
                    <a:bodyPr/>
                    <a:lstStyle/>
                    <a:p>
                      <a:pPr algn="ctr"/>
                      <a:r>
                        <a:rPr lang="en-GB" sz="1600" dirty="0" smtClean="0">
                          <a:solidFill>
                            <a:schemeClr val="tx1"/>
                          </a:solidFill>
                          <a:latin typeface="+mj-lt"/>
                        </a:rPr>
                        <a:t>Oct</a:t>
                      </a:r>
                      <a:r>
                        <a:rPr lang="en-GB" sz="1600" baseline="0" dirty="0" smtClean="0">
                          <a:solidFill>
                            <a:schemeClr val="tx1"/>
                          </a:solidFill>
                          <a:latin typeface="+mj-lt"/>
                        </a:rPr>
                        <a:t> 16</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18 </a:t>
                      </a:r>
                      <a:r>
                        <a:rPr lang="en-AU" sz="1600" b="0" baseline="0" dirty="0" smtClean="0">
                          <a:solidFill>
                            <a:schemeClr val="tx1"/>
                          </a:solidFill>
                          <a:latin typeface="+mj-lt"/>
                        </a:rPr>
                        <a:t>Aug 17</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3</a:t>
                      </a:r>
                      <a:r>
                        <a:rPr lang="en-AU" sz="1600" b="0" baseline="0" dirty="0" smtClean="0">
                          <a:solidFill>
                            <a:schemeClr val="tx1"/>
                          </a:solidFill>
                          <a:latin typeface="+mj-lt"/>
                        </a:rPr>
                        <a:t> Sep 18</a:t>
                      </a:r>
                      <a:endParaRPr lang="en-AU" sz="1600" b="0" dirty="0" smtClean="0">
                        <a:solidFill>
                          <a:schemeClr val="tx1"/>
                        </a:solidFill>
                        <a:latin typeface="+mj-lt"/>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10007"/>
                  </a:ext>
                </a:extLst>
              </a:tr>
              <a:tr h="290122">
                <a:tc>
                  <a:txBody>
                    <a:bodyPr/>
                    <a:lstStyle/>
                    <a:p>
                      <a:r>
                        <a:rPr lang="en-GB" sz="1600" b="0" dirty="0" smtClean="0">
                          <a:solidFill>
                            <a:schemeClr val="tx1"/>
                          </a:solidFill>
                          <a:latin typeface="+mj-lt"/>
                        </a:rPr>
                        <a:t>.3bu</a:t>
                      </a:r>
                    </a:p>
                  </a:txBody>
                  <a:tcPr/>
                </a:tc>
                <a:tc>
                  <a:txBody>
                    <a:bodyPr/>
                    <a:lstStyle/>
                    <a:p>
                      <a:pPr algn="ctr"/>
                      <a:r>
                        <a:rPr lang="en-GB" sz="1600" dirty="0" smtClean="0">
                          <a:solidFill>
                            <a:schemeClr val="tx1"/>
                          </a:solidFill>
                          <a:latin typeface="+mj-lt"/>
                        </a:rPr>
                        <a:t>D3.2</a:t>
                      </a:r>
                      <a:endParaRPr lang="en-GB" sz="1600" dirty="0">
                        <a:solidFill>
                          <a:schemeClr val="tx1"/>
                        </a:solidFill>
                        <a:latin typeface="+mj-lt"/>
                      </a:endParaRPr>
                    </a:p>
                  </a:txBody>
                  <a:tcPr marR="0"/>
                </a:tc>
                <a:tc>
                  <a:txBody>
                    <a:bodyPr/>
                    <a:lstStyle/>
                    <a:p>
                      <a:pPr algn="ctr"/>
                      <a:r>
                        <a:rPr lang="en-GB" sz="1600" dirty="0" smtClean="0">
                          <a:solidFill>
                            <a:schemeClr val="tx1"/>
                          </a:solidFill>
                          <a:latin typeface="+mj-lt"/>
                        </a:rPr>
                        <a:t>Oct</a:t>
                      </a:r>
                      <a:r>
                        <a:rPr lang="en-GB" sz="1600" baseline="0" dirty="0" smtClean="0">
                          <a:solidFill>
                            <a:schemeClr val="tx1"/>
                          </a:solidFill>
                          <a:latin typeface="+mj-lt"/>
                        </a:rPr>
                        <a:t> 16</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18 </a:t>
                      </a:r>
                      <a:r>
                        <a:rPr lang="en-AU" sz="1600" b="0" kern="1200" baseline="0" dirty="0" smtClean="0">
                          <a:solidFill>
                            <a:schemeClr val="tx1"/>
                          </a:solidFill>
                          <a:latin typeface="+mn-lt"/>
                          <a:ea typeface="+mn-ea"/>
                          <a:cs typeface="+mn-cs"/>
                        </a:rPr>
                        <a:t>Aug 17</a:t>
                      </a:r>
                      <a:endParaRPr lang="en-AU" sz="1600" b="0" kern="1200" dirty="0" smtClean="0">
                        <a:solidFill>
                          <a:schemeClr val="tx1"/>
                        </a:solidFill>
                        <a:latin typeface="+mn-lt"/>
                        <a:ea typeface="+mn-ea"/>
                        <a:cs typeface="+mn-cs"/>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3</a:t>
                      </a:r>
                      <a:r>
                        <a:rPr lang="en-AU" sz="1600" b="0" baseline="0" dirty="0" smtClean="0">
                          <a:solidFill>
                            <a:schemeClr val="tx1"/>
                          </a:solidFill>
                          <a:latin typeface="+mj-lt"/>
                        </a:rPr>
                        <a:t> Sep 18</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08"/>
                  </a:ext>
                </a:extLst>
              </a:tr>
              <a:tr h="290122">
                <a:tc>
                  <a:txBody>
                    <a:bodyPr/>
                    <a:lstStyle/>
                    <a:p>
                      <a:r>
                        <a:rPr lang="en-GB" sz="1600" b="0" dirty="0" smtClean="0">
                          <a:solidFill>
                            <a:schemeClr val="tx1"/>
                          </a:solidFill>
                          <a:latin typeface="+mj-lt"/>
                        </a:rPr>
                        <a:t>.3/Cor1</a:t>
                      </a:r>
                    </a:p>
                  </a:txBody>
                  <a:tcPr/>
                </a:tc>
                <a:tc>
                  <a:txBody>
                    <a:bodyPr/>
                    <a:lstStyle/>
                    <a:p>
                      <a:pPr algn="ctr"/>
                      <a:r>
                        <a:rPr lang="en-GB" sz="1600" dirty="0" smtClean="0">
                          <a:solidFill>
                            <a:schemeClr val="tx1"/>
                          </a:solidFill>
                          <a:latin typeface="+mj-lt"/>
                        </a:rPr>
                        <a:t>D2.1</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Feb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smtClean="0">
                          <a:solidFill>
                            <a:schemeClr val="tx1"/>
                          </a:solidFill>
                          <a:latin typeface="+mn-lt"/>
                          <a:ea typeface="+mn-ea"/>
                          <a:cs typeface="+mn-cs"/>
                        </a:rPr>
                        <a:t>n/a</a:t>
                      </a:r>
                      <a:endParaRPr lang="en-AU" sz="1600" b="0" kern="1200" dirty="0" smtClean="0">
                        <a:solidFill>
                          <a:schemeClr val="tx1"/>
                        </a:solidFill>
                        <a:latin typeface="+mn-lt"/>
                        <a:ea typeface="+mn-ea"/>
                        <a:cs typeface="+mn-cs"/>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22 Nov</a:t>
                      </a:r>
                      <a:r>
                        <a:rPr lang="en-AU" sz="1600" b="0" baseline="0" dirty="0" smtClean="0">
                          <a:solidFill>
                            <a:schemeClr val="tx1"/>
                          </a:solidFill>
                          <a:latin typeface="+mj-lt"/>
                        </a:rPr>
                        <a:t> 17</a:t>
                      </a:r>
                      <a:endParaRPr lang="en-AU" sz="1600" b="0" dirty="0" smtClean="0">
                        <a:solidFill>
                          <a:schemeClr val="tx1"/>
                        </a:solidFill>
                        <a:latin typeface="+mj-lt"/>
                      </a:endParaRP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10010"/>
                  </a:ext>
                </a:extLst>
              </a:tr>
              <a:tr h="290122">
                <a:tc>
                  <a:txBody>
                    <a:bodyPr/>
                    <a:lstStyle/>
                    <a:p>
                      <a:r>
                        <a:rPr lang="en-GB" sz="1600" b="0" dirty="0" smtClean="0">
                          <a:solidFill>
                            <a:schemeClr val="tx1"/>
                          </a:solidFill>
                          <a:latin typeface="+mj-lt"/>
                        </a:rPr>
                        <a:t>.3bs</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Feb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12</a:t>
                      </a:r>
                      <a:r>
                        <a:rPr lang="en-AU" sz="1600" b="0" kern="1200" baseline="0" dirty="0" smtClean="0">
                          <a:solidFill>
                            <a:schemeClr val="tx1"/>
                          </a:solidFill>
                          <a:latin typeface="+mn-lt"/>
                          <a:ea typeface="+mn-ea"/>
                          <a:cs typeface="+mn-cs"/>
                        </a:rPr>
                        <a:t> Apr 18</a:t>
                      </a:r>
                      <a:endParaRPr lang="en-AU" sz="1600" b="0" kern="1200" dirty="0" smtClean="0">
                        <a:solidFill>
                          <a:schemeClr val="tx1"/>
                        </a:solidFill>
                        <a:latin typeface="+mn-lt"/>
                        <a:ea typeface="+mn-ea"/>
                        <a:cs typeface="+mn-cs"/>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26</a:t>
                      </a:r>
                      <a:r>
                        <a:rPr lang="en-AU" sz="1600" b="0" baseline="0" dirty="0" smtClean="0">
                          <a:solidFill>
                            <a:schemeClr val="tx1"/>
                          </a:solidFill>
                          <a:latin typeface="+mj-lt"/>
                        </a:rPr>
                        <a:t> Dec 18</a:t>
                      </a:r>
                      <a:endParaRPr lang="en-AU" sz="1600" b="0" dirty="0" smtClean="0">
                        <a:solidFill>
                          <a:schemeClr val="tx1"/>
                        </a:solidFill>
                        <a:latin typeface="+mj-lt"/>
                      </a:endParaRP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3898685209"/>
                  </a:ext>
                </a:extLst>
              </a:tr>
              <a:tr h="290122">
                <a:tc>
                  <a:txBody>
                    <a:bodyPr/>
                    <a:lstStyle/>
                    <a:p>
                      <a:r>
                        <a:rPr lang="en-GB" sz="1600" b="0" dirty="0" smtClean="0">
                          <a:solidFill>
                            <a:schemeClr val="tx1"/>
                          </a:solidFill>
                          <a:latin typeface="+mj-lt"/>
                        </a:rPr>
                        <a:t>.3cb</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Jun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2862799127"/>
                  </a:ext>
                </a:extLst>
              </a:tr>
              <a:tr h="290122">
                <a:tc>
                  <a:txBody>
                    <a:bodyPr/>
                    <a:lstStyle/>
                    <a:p>
                      <a:r>
                        <a:rPr lang="en-GB" sz="1600" b="0" dirty="0" smtClean="0">
                          <a:solidFill>
                            <a:schemeClr val="tx1"/>
                          </a:solidFill>
                          <a:latin typeface="+mj-lt"/>
                        </a:rPr>
                        <a:t>.3cc</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Jun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12</a:t>
                      </a:r>
                      <a:r>
                        <a:rPr lang="en-AU" sz="1600" b="0" kern="1200" baseline="0" dirty="0" smtClean="0">
                          <a:solidFill>
                            <a:schemeClr val="tx1"/>
                          </a:solidFill>
                          <a:latin typeface="+mn-lt"/>
                          <a:ea typeface="+mn-ea"/>
                          <a:cs typeface="+mn-cs"/>
                        </a:rPr>
                        <a:t> Apr 18</a:t>
                      </a:r>
                      <a:endParaRPr lang="en-AU" sz="1600" b="0" kern="1200" dirty="0" smtClean="0">
                        <a:solidFill>
                          <a:schemeClr val="tx1"/>
                        </a:solidFill>
                        <a:latin typeface="+mn-lt"/>
                        <a:ea typeface="+mn-ea"/>
                        <a:cs typeface="+mn-cs"/>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26</a:t>
                      </a:r>
                      <a:r>
                        <a:rPr lang="en-AU" sz="1600" b="0" baseline="0" dirty="0" smtClean="0">
                          <a:solidFill>
                            <a:schemeClr val="tx1"/>
                          </a:solidFill>
                          <a:latin typeface="+mj-lt"/>
                        </a:rPr>
                        <a:t> Dec 18</a:t>
                      </a:r>
                      <a:endParaRPr lang="en-AU" sz="1600" b="0" dirty="0" smtClean="0">
                        <a:solidFill>
                          <a:schemeClr val="tx1"/>
                        </a:solidFill>
                        <a:latin typeface="+mj-lt"/>
                      </a:endParaRP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509910126"/>
                  </a:ext>
                </a:extLst>
              </a:tr>
              <a:tr h="290122">
                <a:tc>
                  <a:txBody>
                    <a:bodyPr/>
                    <a:lstStyle/>
                    <a:p>
                      <a:r>
                        <a:rPr lang="en-GB" sz="1600" b="0" dirty="0" smtClean="0">
                          <a:solidFill>
                            <a:schemeClr val="tx1"/>
                          </a:solidFill>
                          <a:latin typeface="+mj-lt"/>
                        </a:rPr>
                        <a:t>.3cd</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1"/>
                          </a:solidFill>
                          <a:latin typeface="+mj-lt"/>
                        </a:rPr>
                        <a:t>Feb</a:t>
                      </a:r>
                      <a:r>
                        <a:rPr lang="en-GB" sz="1600" baseline="0" dirty="0" smtClean="0">
                          <a:solidFill>
                            <a:schemeClr val="tx1"/>
                          </a:solidFill>
                          <a:latin typeface="+mj-lt"/>
                        </a:rPr>
                        <a:t> 18</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2575905558"/>
                  </a:ext>
                </a:extLst>
              </a:tr>
              <a:tr h="290122">
                <a:tc>
                  <a:txBody>
                    <a:bodyPr/>
                    <a:lstStyle/>
                    <a:p>
                      <a:r>
                        <a:rPr lang="en-GB" sz="1600" b="0" dirty="0" smtClean="0">
                          <a:solidFill>
                            <a:schemeClr val="tx1"/>
                          </a:solidFill>
                          <a:latin typeface="+mj-lt"/>
                        </a:rPr>
                        <a:t>.3-rev</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mn-lt"/>
                          <a:ea typeface="+mn-ea"/>
                          <a:cs typeface="+mn-cs"/>
                        </a:rPr>
                        <a:t>D3.0</a:t>
                      </a:r>
                    </a:p>
                  </a:txBody>
                  <a:tcPr marR="0"/>
                </a:tc>
                <a:tc>
                  <a:txBody>
                    <a:bodyPr/>
                    <a:lstStyle/>
                    <a:p>
                      <a:pPr algn="ctr"/>
                      <a:r>
                        <a:rPr lang="en-GB" sz="1600" dirty="0" smtClean="0">
                          <a:solidFill>
                            <a:schemeClr val="tx1"/>
                          </a:solidFill>
                          <a:latin typeface="+mj-lt"/>
                        </a:rPr>
                        <a:t>Feb</a:t>
                      </a:r>
                      <a:r>
                        <a:rPr lang="en-GB" sz="1600" baseline="0" dirty="0" smtClean="0">
                          <a:solidFill>
                            <a:schemeClr val="tx1"/>
                          </a:solidFill>
                          <a:latin typeface="+mj-lt"/>
                        </a:rPr>
                        <a:t> 18</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4092400724"/>
                  </a:ext>
                </a:extLst>
              </a:tr>
              <a:tr h="290122">
                <a:tc>
                  <a:txBody>
                    <a:bodyPr/>
                    <a:lstStyle/>
                    <a:p>
                      <a:r>
                        <a:rPr lang="en-GB" sz="1600" b="0" dirty="0" smtClean="0">
                          <a:solidFill>
                            <a:schemeClr val="tx1"/>
                          </a:solidFill>
                          <a:latin typeface="+mj-lt"/>
                        </a:rPr>
                        <a:t>.3bt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mn-lt"/>
                          <a:ea typeface="+mn-ea"/>
                          <a:cs typeface="+mn-cs"/>
                        </a:rPr>
                        <a:t>D3.2</a:t>
                      </a:r>
                    </a:p>
                  </a:txBody>
                  <a:tcPr marR="0"/>
                </a:tc>
                <a:tc>
                  <a:txBody>
                    <a:bodyPr/>
                    <a:lstStyle/>
                    <a:p>
                      <a:pPr algn="ctr"/>
                      <a:r>
                        <a:rPr lang="en-GB" sz="1600" dirty="0" smtClean="0">
                          <a:solidFill>
                            <a:schemeClr val="tx1"/>
                          </a:solidFill>
                          <a:latin typeface="+mj-lt"/>
                        </a:rPr>
                        <a:t>Feb 18</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3296881205"/>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41</a:t>
            </a:fld>
            <a:endParaRPr lang="en-US"/>
          </a:p>
        </p:txBody>
      </p:sp>
    </p:spTree>
    <p:extLst>
      <p:ext uri="{BB962C8B-B14F-4D97-AF65-F5344CB8AC3E}">
        <p14:creationId xmlns:p14="http://schemas.microsoft.com/office/powerpoint/2010/main" val="58850855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802.3bn FDIS closes on 3 Sep 2018</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42</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802.3bn 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a:t>
            </a:r>
            <a:r>
              <a:rPr lang="en-AU" dirty="0"/>
              <a:t>pre-ballot</a:t>
            </a:r>
            <a:r>
              <a:rPr lang="en-AU" dirty="0" smtClean="0"/>
              <a:t>: </a:t>
            </a:r>
            <a:r>
              <a:rPr lang="en-AU" dirty="0" smtClean="0">
                <a:solidFill>
                  <a:srgbClr val="00B050"/>
                </a:solidFill>
              </a:rPr>
              <a:t>passed and response sent</a:t>
            </a:r>
            <a:endParaRPr lang="en-AU" dirty="0" smtClean="0">
              <a:solidFill>
                <a:schemeClr val="accent2"/>
              </a:solidFill>
            </a:endParaRPr>
          </a:p>
          <a:p>
            <a:pPr lvl="1"/>
            <a:r>
              <a:rPr lang="en-AU" dirty="0"/>
              <a:t>8</a:t>
            </a:r>
            <a:r>
              <a:rPr lang="en-AU" dirty="0" smtClean="0"/>
              <a:t>02.3bn-2016 passed 60-day pre-ballot on 16 Apr </a:t>
            </a:r>
            <a:r>
              <a:rPr lang="en-AU" dirty="0"/>
              <a:t>2017 (N16546)</a:t>
            </a:r>
            <a:endParaRPr lang="en-AU" dirty="0" smtClean="0"/>
          </a:p>
          <a:p>
            <a:pPr lvl="2"/>
            <a:r>
              <a:rPr lang="en-AU" dirty="0" smtClean="0"/>
              <a:t>Need? 8/1/10</a:t>
            </a:r>
          </a:p>
          <a:p>
            <a:pPr lvl="2"/>
            <a:r>
              <a:rPr lang="en-AU" dirty="0" smtClean="0"/>
              <a:t>Submission? 8/1/10</a:t>
            </a:r>
          </a:p>
          <a:p>
            <a:pPr lvl="1"/>
            <a:r>
              <a:rPr lang="en-AU" dirty="0" smtClean="0"/>
              <a:t>China NB voted “no” and provided the usual comments</a:t>
            </a:r>
          </a:p>
          <a:p>
            <a:pPr lvl="2"/>
            <a:r>
              <a:rPr lang="en-AU" dirty="0" smtClean="0"/>
              <a:t>A response was sent to SC6 on 7 June 2017 (6N16649)</a:t>
            </a:r>
          </a:p>
          <a:p>
            <a:r>
              <a:rPr lang="en-AU" dirty="0" smtClean="0"/>
              <a:t>FDIS ballot: </a:t>
            </a:r>
            <a:r>
              <a:rPr lang="en-AU" dirty="0">
                <a:solidFill>
                  <a:schemeClr val="accent2"/>
                </a:solidFill>
              </a:rPr>
              <a:t>closes </a:t>
            </a:r>
            <a:r>
              <a:rPr lang="en-AU" dirty="0" smtClean="0">
                <a:solidFill>
                  <a:schemeClr val="accent2"/>
                </a:solidFill>
              </a:rPr>
              <a:t>3 </a:t>
            </a:r>
            <a:r>
              <a:rPr lang="en-AU" dirty="0">
                <a:solidFill>
                  <a:schemeClr val="accent2"/>
                </a:solidFill>
              </a:rPr>
              <a:t>Sep 2018</a:t>
            </a:r>
            <a:endParaRPr lang="en-AU" dirty="0" smtClean="0">
              <a:solidFill>
                <a:schemeClr val="accent2"/>
              </a:solidFill>
            </a:endParaRPr>
          </a:p>
          <a:p>
            <a:pPr lvl="1"/>
            <a:r>
              <a:rPr lang="en-AU" dirty="0" smtClean="0"/>
              <a:t>Will be known as ISO/IEC/IEEE </a:t>
            </a:r>
            <a:r>
              <a:rPr lang="en-AU" dirty="0"/>
              <a:t>8802-3:2017/</a:t>
            </a:r>
            <a:r>
              <a:rPr lang="en-AU" dirty="0" err="1"/>
              <a:t>Amd</a:t>
            </a:r>
            <a:r>
              <a:rPr lang="en-AU" dirty="0"/>
              <a:t> </a:t>
            </a:r>
            <a:r>
              <a:rPr lang="en-AU" dirty="0" smtClean="0"/>
              <a:t>6 once published </a:t>
            </a:r>
            <a:endParaRPr lang="en-AU" dirty="0"/>
          </a:p>
        </p:txBody>
      </p:sp>
    </p:spTree>
    <p:extLst>
      <p:ext uri="{BB962C8B-B14F-4D97-AF65-F5344CB8AC3E}">
        <p14:creationId xmlns:p14="http://schemas.microsoft.com/office/powerpoint/2010/main" val="191011447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a:t>
            </a:r>
            <a:r>
              <a:rPr lang="en-AU" dirty="0"/>
              <a:t>802.3bv FDIS closes on </a:t>
            </a:r>
            <a:r>
              <a:rPr lang="en-AU" dirty="0" smtClean="0"/>
              <a:t>3 </a:t>
            </a:r>
            <a:r>
              <a:rPr lang="en-AU" dirty="0"/>
              <a:t>Sep 2018</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43</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802.3bv D3.1 was liaised to SC6  in Oct 2016</a:t>
            </a:r>
          </a:p>
          <a:p>
            <a:r>
              <a:rPr lang="en-US" dirty="0" smtClean="0"/>
              <a:t>60-day</a:t>
            </a:r>
            <a:r>
              <a:rPr lang="en-AU" dirty="0" smtClean="0"/>
              <a:t> </a:t>
            </a:r>
            <a:r>
              <a:rPr lang="en-AU" dirty="0"/>
              <a:t>pre-ballot</a:t>
            </a:r>
            <a:r>
              <a:rPr lang="en-AU" dirty="0" smtClean="0"/>
              <a:t>: </a:t>
            </a:r>
            <a:r>
              <a:rPr lang="en-AU" dirty="0" smtClean="0">
                <a:solidFill>
                  <a:srgbClr val="00B050"/>
                </a:solidFill>
              </a:rPr>
              <a:t>passed</a:t>
            </a:r>
          </a:p>
          <a:p>
            <a:pPr lvl="1"/>
            <a:r>
              <a:rPr lang="en-AU" dirty="0" smtClean="0"/>
              <a:t>Note: another ISO group is developing a standard </a:t>
            </a:r>
            <a:r>
              <a:rPr lang="en-AU" dirty="0"/>
              <a:t>to complement IEEE </a:t>
            </a:r>
            <a:r>
              <a:rPr lang="en-AU" dirty="0" err="1"/>
              <a:t>Std</a:t>
            </a:r>
            <a:r>
              <a:rPr lang="en-AU" dirty="0"/>
              <a:t> 802.3bv-2017 </a:t>
            </a:r>
            <a:r>
              <a:rPr lang="en-AU" dirty="0" smtClean="0"/>
              <a:t>(</a:t>
            </a:r>
            <a:r>
              <a:rPr lang="en-AU" dirty="0"/>
              <a:t>ISO TC22 </a:t>
            </a:r>
            <a:r>
              <a:rPr lang="en-AU" dirty="0" smtClean="0"/>
              <a:t>SC32) and may be interested in ensuring it is approved in SC6</a:t>
            </a:r>
          </a:p>
          <a:p>
            <a:pPr lvl="1"/>
            <a:r>
              <a:rPr lang="en-AU" dirty="0" smtClean="0"/>
              <a:t>802.3bv </a:t>
            </a:r>
            <a:r>
              <a:rPr lang="en-AU" dirty="0"/>
              <a:t>passed 60-day pre-ballot on 18 August 2017 (</a:t>
            </a:r>
            <a:r>
              <a:rPr lang="en-AU" dirty="0" smtClean="0"/>
              <a:t>N16694)</a:t>
            </a:r>
            <a:endParaRPr lang="en-AU" dirty="0"/>
          </a:p>
          <a:p>
            <a:pPr lvl="2"/>
            <a:r>
              <a:rPr lang="en-AU" dirty="0"/>
              <a:t>Support need for IS: passed 8/0/13 </a:t>
            </a:r>
          </a:p>
          <a:p>
            <a:pPr lvl="2"/>
            <a:r>
              <a:rPr lang="en-AU" dirty="0"/>
              <a:t>Support submission for this IS: passed 8/0/13</a:t>
            </a:r>
          </a:p>
          <a:p>
            <a:r>
              <a:rPr lang="en-AU" dirty="0" smtClean="0"/>
              <a:t>FDIS ballot: </a:t>
            </a:r>
            <a:r>
              <a:rPr lang="en-AU" dirty="0">
                <a:solidFill>
                  <a:schemeClr val="accent2"/>
                </a:solidFill>
              </a:rPr>
              <a:t>closes </a:t>
            </a:r>
            <a:r>
              <a:rPr lang="en-AU" dirty="0" smtClean="0">
                <a:solidFill>
                  <a:schemeClr val="accent2"/>
                </a:solidFill>
              </a:rPr>
              <a:t>3 </a:t>
            </a:r>
            <a:r>
              <a:rPr lang="en-AU" dirty="0">
                <a:solidFill>
                  <a:schemeClr val="accent2"/>
                </a:solidFill>
              </a:rPr>
              <a:t>Sep 2018</a:t>
            </a:r>
            <a:endParaRPr lang="en-AU" dirty="0" smtClean="0">
              <a:solidFill>
                <a:schemeClr val="accent2"/>
              </a:solidFill>
            </a:endParaRPr>
          </a:p>
          <a:p>
            <a:pPr lvl="1"/>
            <a:r>
              <a:rPr lang="en-AU" dirty="0"/>
              <a:t>Will be known as ISO/IEC/IEEE 8802-3:2017/</a:t>
            </a:r>
            <a:r>
              <a:rPr lang="en-AU" dirty="0" err="1"/>
              <a:t>Amd</a:t>
            </a:r>
            <a:r>
              <a:rPr lang="en-AU" dirty="0"/>
              <a:t> </a:t>
            </a:r>
            <a:r>
              <a:rPr lang="en-AU" dirty="0" smtClean="0"/>
              <a:t>9 </a:t>
            </a:r>
            <a:r>
              <a:rPr lang="en-AU" dirty="0"/>
              <a:t>once published </a:t>
            </a:r>
          </a:p>
          <a:p>
            <a:pPr marL="1588" lvl="1" indent="0">
              <a:buNone/>
            </a:pPr>
            <a:endParaRPr lang="en-AU" dirty="0">
              <a:solidFill>
                <a:srgbClr val="FF0000"/>
              </a:solidFill>
            </a:endParaRPr>
          </a:p>
          <a:p>
            <a:endParaRPr lang="en-AU" dirty="0"/>
          </a:p>
        </p:txBody>
      </p:sp>
    </p:spTree>
    <p:extLst>
      <p:ext uri="{BB962C8B-B14F-4D97-AF65-F5344CB8AC3E}">
        <p14:creationId xmlns:p14="http://schemas.microsoft.com/office/powerpoint/2010/main" val="361785943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802.3bu </a:t>
            </a:r>
            <a:r>
              <a:rPr lang="en-AU" dirty="0"/>
              <a:t>FDIS closes on </a:t>
            </a:r>
            <a:r>
              <a:rPr lang="en-AU" dirty="0" smtClean="0"/>
              <a:t>3 </a:t>
            </a:r>
            <a:r>
              <a:rPr lang="en-AU" dirty="0"/>
              <a:t>Sep 2018</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44</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802.3bu D3.2 was </a:t>
            </a:r>
            <a:r>
              <a:rPr lang="en-AU" dirty="0"/>
              <a:t>liaised to SC6  in Oct </a:t>
            </a:r>
            <a:r>
              <a:rPr lang="en-AU" dirty="0" smtClean="0"/>
              <a:t>2016</a:t>
            </a:r>
            <a:endParaRPr lang="en-AU" dirty="0"/>
          </a:p>
          <a:p>
            <a:r>
              <a:rPr lang="en-US" dirty="0" smtClean="0"/>
              <a:t>60-day</a:t>
            </a:r>
            <a:r>
              <a:rPr lang="en-AU" dirty="0" smtClean="0"/>
              <a:t> </a:t>
            </a:r>
            <a:r>
              <a:rPr lang="en-AU" dirty="0"/>
              <a:t>pre-ballot</a:t>
            </a:r>
            <a:r>
              <a:rPr lang="en-AU" dirty="0" smtClean="0"/>
              <a:t>: </a:t>
            </a:r>
            <a:r>
              <a:rPr lang="en-AU" dirty="0" smtClean="0">
                <a:solidFill>
                  <a:srgbClr val="00B050"/>
                </a:solidFill>
              </a:rPr>
              <a:t>passed</a:t>
            </a:r>
            <a:r>
              <a:rPr lang="en-AU" dirty="0" smtClean="0">
                <a:solidFill>
                  <a:schemeClr val="accent2"/>
                </a:solidFill>
              </a:rPr>
              <a:t> </a:t>
            </a:r>
          </a:p>
          <a:p>
            <a:pPr lvl="1"/>
            <a:r>
              <a:rPr lang="en-AU" dirty="0" smtClean="0"/>
              <a:t>802.3bu </a:t>
            </a:r>
            <a:r>
              <a:rPr lang="en-AU" dirty="0"/>
              <a:t>passed 60-day pre-ballot on </a:t>
            </a:r>
            <a:r>
              <a:rPr lang="en-AU" dirty="0" smtClean="0"/>
              <a:t>18 August 2017 </a:t>
            </a:r>
            <a:r>
              <a:rPr lang="en-AU" dirty="0"/>
              <a:t>(</a:t>
            </a:r>
            <a:r>
              <a:rPr lang="en-AU" dirty="0" smtClean="0"/>
              <a:t>N16693)</a:t>
            </a:r>
            <a:endParaRPr lang="en-AU" dirty="0"/>
          </a:p>
          <a:p>
            <a:pPr lvl="2"/>
            <a:r>
              <a:rPr lang="en-AU" dirty="0"/>
              <a:t>Support need for IS: passed </a:t>
            </a:r>
            <a:r>
              <a:rPr lang="en-AU" dirty="0" smtClean="0"/>
              <a:t>8/0/13 </a:t>
            </a:r>
            <a:endParaRPr lang="en-AU" dirty="0"/>
          </a:p>
          <a:p>
            <a:pPr lvl="2"/>
            <a:r>
              <a:rPr lang="en-AU" dirty="0"/>
              <a:t>Support submission for this IS: passed </a:t>
            </a:r>
            <a:r>
              <a:rPr lang="en-AU" dirty="0" smtClean="0"/>
              <a:t>8/0/13</a:t>
            </a:r>
            <a:endParaRPr lang="en-AU" dirty="0"/>
          </a:p>
          <a:p>
            <a:r>
              <a:rPr lang="en-AU" dirty="0" smtClean="0"/>
              <a:t>FDIS ballot: </a:t>
            </a:r>
            <a:r>
              <a:rPr lang="en-AU" dirty="0" smtClean="0">
                <a:solidFill>
                  <a:schemeClr val="accent2"/>
                </a:solidFill>
              </a:rPr>
              <a:t>closes 3 Sep 2018</a:t>
            </a:r>
          </a:p>
          <a:p>
            <a:pPr lvl="1"/>
            <a:r>
              <a:rPr lang="en-AU" dirty="0"/>
              <a:t>Will be known as ISO/IEC/IEEE 8802-3:2017/</a:t>
            </a:r>
            <a:r>
              <a:rPr lang="en-AU" dirty="0" err="1"/>
              <a:t>Amd</a:t>
            </a:r>
            <a:r>
              <a:rPr lang="en-AU" dirty="0"/>
              <a:t> </a:t>
            </a:r>
            <a:r>
              <a:rPr lang="en-AU" dirty="0" smtClean="0"/>
              <a:t>8 </a:t>
            </a:r>
            <a:r>
              <a:rPr lang="en-AU" dirty="0"/>
              <a:t>once published </a:t>
            </a:r>
          </a:p>
        </p:txBody>
      </p:sp>
    </p:spTree>
    <p:extLst>
      <p:ext uri="{BB962C8B-B14F-4D97-AF65-F5344CB8AC3E}">
        <p14:creationId xmlns:p14="http://schemas.microsoft.com/office/powerpoint/2010/main" val="166889963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a:t>
            </a:r>
            <a:r>
              <a:rPr lang="en-AU" dirty="0" err="1" smtClean="0"/>
              <a:t>Cor</a:t>
            </a:r>
            <a:r>
              <a:rPr lang="en-AU" dirty="0" smtClean="0"/>
              <a:t> 1 FDIS ballot passed &amp; is awaiting publication</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45</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a:t>
            </a:r>
            <a:r>
              <a:rPr lang="en-AU" dirty="0" err="1" smtClean="0"/>
              <a:t>Cor</a:t>
            </a:r>
            <a:r>
              <a:rPr lang="en-AU" dirty="0" smtClean="0"/>
              <a:t>  1 D2.1 was liaised in Feb 2017</a:t>
            </a:r>
            <a:endParaRPr lang="en-AU" dirty="0"/>
          </a:p>
          <a:p>
            <a:r>
              <a:rPr lang="en-US" dirty="0"/>
              <a:t>9</a:t>
            </a:r>
            <a:r>
              <a:rPr lang="en-US" dirty="0" smtClean="0"/>
              <a:t>0-day</a:t>
            </a:r>
            <a:r>
              <a:rPr lang="en-AU" dirty="0" smtClean="0"/>
              <a:t> FDIS: </a:t>
            </a:r>
            <a:r>
              <a:rPr lang="en-AU" dirty="0" smtClean="0">
                <a:solidFill>
                  <a:srgbClr val="00B050"/>
                </a:solidFill>
              </a:rPr>
              <a:t>passed</a:t>
            </a:r>
            <a:r>
              <a:rPr lang="en-AU" dirty="0" smtClean="0">
                <a:solidFill>
                  <a:schemeClr val="accent2"/>
                </a:solidFill>
              </a:rPr>
              <a:t> &amp; awaiting publication</a:t>
            </a:r>
          </a:p>
          <a:p>
            <a:pPr lvl="1"/>
            <a:r>
              <a:rPr lang="en-AU" dirty="0" smtClean="0"/>
              <a:t>Passed on 22 Nov 2017 (N16782)</a:t>
            </a:r>
          </a:p>
          <a:p>
            <a:pPr lvl="2"/>
            <a:r>
              <a:rPr lang="en-AU" dirty="0"/>
              <a:t>Support need for IS: passed </a:t>
            </a:r>
            <a:r>
              <a:rPr lang="en-AU" dirty="0" smtClean="0"/>
              <a:t>8/0/14</a:t>
            </a:r>
            <a:endParaRPr lang="en-AU" dirty="0"/>
          </a:p>
          <a:p>
            <a:pPr lvl="2"/>
            <a:r>
              <a:rPr lang="en-AU" dirty="0"/>
              <a:t>Support </a:t>
            </a:r>
            <a:r>
              <a:rPr lang="en-AU" dirty="0" smtClean="0"/>
              <a:t>this </a:t>
            </a:r>
            <a:r>
              <a:rPr lang="en-AU" dirty="0"/>
              <a:t>IS: passed </a:t>
            </a:r>
            <a:r>
              <a:rPr lang="en-AU" dirty="0" smtClean="0"/>
              <a:t>8/0/14</a:t>
            </a:r>
          </a:p>
          <a:p>
            <a:pPr lvl="2"/>
            <a:r>
              <a:rPr lang="en-AU" dirty="0" smtClean="0"/>
              <a:t>No comments</a:t>
            </a:r>
          </a:p>
          <a:p>
            <a:pPr lvl="1"/>
            <a:r>
              <a:rPr lang="en-US" dirty="0"/>
              <a:t>Jodi </a:t>
            </a:r>
            <a:r>
              <a:rPr lang="en-US" dirty="0" err="1"/>
              <a:t>Haasz</a:t>
            </a:r>
            <a:r>
              <a:rPr lang="en-US" dirty="0"/>
              <a:t> working with ISO staff to arrange publication</a:t>
            </a:r>
            <a:endParaRPr lang="en-AU" dirty="0"/>
          </a:p>
          <a:p>
            <a:pPr lvl="2"/>
            <a:r>
              <a:rPr lang="en-AU" dirty="0" smtClean="0"/>
              <a:t>Will </a:t>
            </a:r>
            <a:r>
              <a:rPr lang="en-AU" dirty="0"/>
              <a:t>be known as </a:t>
            </a:r>
            <a:r>
              <a:rPr lang="en-US" dirty="0" smtClean="0"/>
              <a:t>ISO/IEC/IEEE8802-3:2017/</a:t>
            </a:r>
            <a:r>
              <a:rPr lang="en-US" dirty="0" err="1" smtClean="0"/>
              <a:t>Cor</a:t>
            </a:r>
            <a:r>
              <a:rPr lang="en-US" dirty="0" smtClean="0"/>
              <a:t> </a:t>
            </a:r>
            <a:r>
              <a:rPr lang="en-US" dirty="0"/>
              <a:t>1:2018</a:t>
            </a:r>
            <a:endParaRPr lang="en-AU" b="1" dirty="0"/>
          </a:p>
          <a:p>
            <a:pPr lvl="1"/>
            <a:endParaRPr lang="en-AU" dirty="0" smtClean="0">
              <a:solidFill>
                <a:srgbClr val="FF0000"/>
              </a:solidFill>
            </a:endParaRPr>
          </a:p>
          <a:p>
            <a:endParaRPr lang="en-AU" dirty="0" smtClean="0">
              <a:solidFill>
                <a:schemeClr val="accent2"/>
              </a:solidFill>
            </a:endParaRPr>
          </a:p>
        </p:txBody>
      </p:sp>
    </p:spTree>
    <p:extLst>
      <p:ext uri="{BB962C8B-B14F-4D97-AF65-F5344CB8AC3E}">
        <p14:creationId xmlns:p14="http://schemas.microsoft.com/office/powerpoint/2010/main" val="102848628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802.3bs </a:t>
            </a:r>
            <a:r>
              <a:rPr lang="en-AU" dirty="0" smtClean="0"/>
              <a:t>FDIS closes on 26 Dec 2018</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46</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802.3bs D3.0 was liaised in Feb 2017</a:t>
            </a:r>
            <a:endParaRPr lang="en-AU" dirty="0"/>
          </a:p>
          <a:p>
            <a:r>
              <a:rPr lang="en-US" dirty="0" smtClean="0"/>
              <a:t>60-day</a:t>
            </a:r>
            <a:r>
              <a:rPr lang="en-AU" dirty="0" smtClean="0"/>
              <a:t> </a:t>
            </a:r>
            <a:r>
              <a:rPr lang="en-AU" dirty="0"/>
              <a:t>pre-ballot</a:t>
            </a:r>
            <a:r>
              <a:rPr lang="en-AU" dirty="0" smtClean="0"/>
              <a:t>: </a:t>
            </a:r>
            <a:r>
              <a:rPr lang="en-AU" dirty="0" smtClean="0">
                <a:solidFill>
                  <a:srgbClr val="00B050"/>
                </a:solidFill>
              </a:rPr>
              <a:t>passed</a:t>
            </a:r>
            <a:endParaRPr lang="en-AU" dirty="0" smtClean="0">
              <a:solidFill>
                <a:schemeClr val="accent2"/>
              </a:solidFill>
            </a:endParaRPr>
          </a:p>
          <a:p>
            <a:pPr lvl="1"/>
            <a:r>
              <a:rPr lang="en-AU" dirty="0"/>
              <a:t>Passed on </a:t>
            </a:r>
            <a:r>
              <a:rPr lang="en-AU" dirty="0" smtClean="0"/>
              <a:t>12 Apr 218 (N16792)</a:t>
            </a:r>
            <a:endParaRPr lang="en-AU" dirty="0"/>
          </a:p>
          <a:p>
            <a:pPr lvl="2"/>
            <a:r>
              <a:rPr lang="en-AU" dirty="0"/>
              <a:t>Support need for IS: passed </a:t>
            </a:r>
            <a:r>
              <a:rPr lang="en-AU" dirty="0" smtClean="0"/>
              <a:t>11/0/8</a:t>
            </a:r>
            <a:endParaRPr lang="en-AU" dirty="0"/>
          </a:p>
          <a:p>
            <a:pPr lvl="2"/>
            <a:r>
              <a:rPr lang="en-AU" dirty="0"/>
              <a:t>Support this IS: passed </a:t>
            </a:r>
            <a:r>
              <a:rPr lang="en-AU" dirty="0" smtClean="0"/>
              <a:t>11/0/8</a:t>
            </a:r>
            <a:endParaRPr lang="en-AU" dirty="0"/>
          </a:p>
          <a:p>
            <a:pPr lvl="2"/>
            <a:r>
              <a:rPr lang="en-AU" dirty="0"/>
              <a:t>No comments</a:t>
            </a:r>
          </a:p>
          <a:p>
            <a:r>
              <a:rPr lang="en-AU" dirty="0" smtClean="0"/>
              <a:t>FDIS ballot: </a:t>
            </a:r>
            <a:r>
              <a:rPr lang="en-AU" dirty="0" smtClean="0">
                <a:solidFill>
                  <a:schemeClr val="accent2"/>
                </a:solidFill>
              </a:rPr>
              <a:t>closes 26 Dec 2018</a:t>
            </a:r>
            <a:endParaRPr lang="en-AU" dirty="0" smtClean="0">
              <a:solidFill>
                <a:schemeClr val="accent2"/>
              </a:solidFill>
            </a:endParaRPr>
          </a:p>
          <a:p>
            <a:pPr lvl="1"/>
            <a:r>
              <a:rPr lang="en-US" dirty="0"/>
              <a:t>Will be known as ISO/IEC/IEEE 8802-3:2017/</a:t>
            </a:r>
            <a:r>
              <a:rPr lang="en-US" dirty="0" err="1"/>
              <a:t>Amd</a:t>
            </a:r>
            <a:r>
              <a:rPr lang="en-US" dirty="0"/>
              <a:t> </a:t>
            </a:r>
            <a:r>
              <a:rPr lang="en-US" dirty="0" smtClean="0"/>
              <a:t>10</a:t>
            </a:r>
            <a:endParaRPr lang="en-AU" dirty="0"/>
          </a:p>
        </p:txBody>
      </p:sp>
    </p:spTree>
    <p:extLst>
      <p:ext uri="{BB962C8B-B14F-4D97-AF65-F5344CB8AC3E}">
        <p14:creationId xmlns:p14="http://schemas.microsoft.com/office/powerpoint/2010/main" val="122831082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802.3cb was liaised for information in June 2017</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802.3cb D3.0 was liaised in June 2016 (when in SB)</a:t>
            </a:r>
          </a:p>
          <a:p>
            <a:r>
              <a:rPr lang="en-US" dirty="0" smtClean="0"/>
              <a:t>60-day</a:t>
            </a:r>
            <a:r>
              <a:rPr lang="en-AU" dirty="0" smtClean="0"/>
              <a:t> pre-ballot: </a:t>
            </a:r>
            <a:r>
              <a:rPr lang="en-AU" dirty="0" smtClean="0">
                <a:solidFill>
                  <a:schemeClr val="accent2"/>
                </a:solidFill>
              </a:rPr>
              <a:t>waiting</a:t>
            </a:r>
          </a:p>
          <a:p>
            <a:pPr lvl="1"/>
            <a:r>
              <a:rPr lang="en-AU" dirty="0"/>
              <a:t>Submission planned soon</a:t>
            </a:r>
          </a:p>
          <a:p>
            <a:pPr lvl="2"/>
            <a:r>
              <a:rPr lang="en-AU" dirty="0" smtClean="0"/>
              <a:t>Expected </a:t>
            </a:r>
            <a:r>
              <a:rPr lang="en-AU" dirty="0"/>
              <a:t>to go to </a:t>
            </a:r>
            <a:r>
              <a:rPr lang="en-AU" dirty="0" err="1"/>
              <a:t>RevCom</a:t>
            </a:r>
            <a:r>
              <a:rPr lang="en-AU" dirty="0"/>
              <a:t> in Sept </a:t>
            </a:r>
            <a:r>
              <a:rPr lang="en-AU" dirty="0" smtClean="0"/>
              <a:t>2018</a:t>
            </a:r>
          </a:p>
          <a:p>
            <a:pPr lvl="2"/>
            <a:r>
              <a:rPr lang="en-AU" dirty="0" smtClean="0"/>
              <a:t>Expected submission to PSDO in Nov 2018</a:t>
            </a:r>
          </a:p>
          <a:p>
            <a:r>
              <a:rPr lang="en-AU" dirty="0" smtClean="0"/>
              <a:t>FDIS </a:t>
            </a:r>
            <a:r>
              <a:rPr lang="en-AU" dirty="0"/>
              <a:t>ballot: </a:t>
            </a:r>
            <a:r>
              <a:rPr lang="en-AU" dirty="0" smtClean="0">
                <a:solidFill>
                  <a:schemeClr val="accent2"/>
                </a:solidFill>
              </a:rPr>
              <a:t>waiting</a:t>
            </a:r>
          </a:p>
          <a:p>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47</a:t>
            </a:fld>
            <a:endParaRPr lang="en-US"/>
          </a:p>
        </p:txBody>
      </p:sp>
    </p:spTree>
    <p:extLst>
      <p:ext uri="{BB962C8B-B14F-4D97-AF65-F5344CB8AC3E}">
        <p14:creationId xmlns:p14="http://schemas.microsoft.com/office/powerpoint/2010/main" val="133332083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802.3cc </a:t>
            </a:r>
            <a:r>
              <a:rPr lang="en-AU" dirty="0" smtClean="0"/>
              <a:t>FDIS ballot closes on 26 Dec 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802.3cc D3.0 was liaised in June 2016 (when in SB)</a:t>
            </a:r>
          </a:p>
          <a:p>
            <a:r>
              <a:rPr lang="en-US" dirty="0"/>
              <a:t>60-day</a:t>
            </a:r>
            <a:r>
              <a:rPr lang="en-AU" dirty="0"/>
              <a:t> pre-ballot: </a:t>
            </a:r>
            <a:r>
              <a:rPr lang="en-AU" dirty="0">
                <a:solidFill>
                  <a:srgbClr val="00B050"/>
                </a:solidFill>
              </a:rPr>
              <a:t>passed</a:t>
            </a:r>
            <a:endParaRPr lang="en-AU" dirty="0">
              <a:solidFill>
                <a:schemeClr val="accent2"/>
              </a:solidFill>
            </a:endParaRPr>
          </a:p>
          <a:p>
            <a:pPr lvl="1"/>
            <a:r>
              <a:rPr lang="en-AU" dirty="0"/>
              <a:t>Passed on 12 Apr 218 (</a:t>
            </a:r>
            <a:r>
              <a:rPr lang="en-AU" dirty="0" smtClean="0"/>
              <a:t>N16793)</a:t>
            </a:r>
            <a:endParaRPr lang="en-AU" dirty="0"/>
          </a:p>
          <a:p>
            <a:pPr lvl="2"/>
            <a:r>
              <a:rPr lang="en-AU" dirty="0"/>
              <a:t>Support need for IS: passed 11/0/8</a:t>
            </a:r>
          </a:p>
          <a:p>
            <a:pPr lvl="2"/>
            <a:r>
              <a:rPr lang="en-AU" dirty="0"/>
              <a:t>Support this IS: passed 11/0/8</a:t>
            </a:r>
          </a:p>
          <a:p>
            <a:pPr lvl="2"/>
            <a:r>
              <a:rPr lang="en-AU" dirty="0"/>
              <a:t>No comments</a:t>
            </a:r>
          </a:p>
          <a:p>
            <a:r>
              <a:rPr lang="en-AU" dirty="0"/>
              <a:t>FDIS ballot</a:t>
            </a:r>
            <a:r>
              <a:rPr lang="en-AU" dirty="0" smtClean="0"/>
              <a:t>: </a:t>
            </a:r>
            <a:r>
              <a:rPr lang="en-AU" dirty="0" smtClean="0">
                <a:solidFill>
                  <a:schemeClr val="accent2"/>
                </a:solidFill>
              </a:rPr>
              <a:t>closes 26 Dec 2018</a:t>
            </a:r>
            <a:endParaRPr lang="en-AU" dirty="0" smtClean="0">
              <a:solidFill>
                <a:schemeClr val="accent2"/>
              </a:solidFill>
            </a:endParaRPr>
          </a:p>
          <a:p>
            <a:pPr lvl="1"/>
            <a:r>
              <a:rPr lang="en-US" dirty="0"/>
              <a:t>Will be known as ISO/IEC/IEEE 8802-3:2017/</a:t>
            </a:r>
            <a:r>
              <a:rPr lang="en-US" dirty="0" err="1"/>
              <a:t>Amd</a:t>
            </a:r>
            <a:r>
              <a:rPr lang="en-US" dirty="0"/>
              <a:t> 11</a:t>
            </a:r>
            <a:endParaRPr lang="en-AU" dirty="0"/>
          </a:p>
          <a:p>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48</a:t>
            </a:fld>
            <a:endParaRPr lang="en-US"/>
          </a:p>
        </p:txBody>
      </p:sp>
    </p:spTree>
    <p:extLst>
      <p:ext uri="{BB962C8B-B14F-4D97-AF65-F5344CB8AC3E}">
        <p14:creationId xmlns:p14="http://schemas.microsoft.com/office/powerpoint/2010/main" val="416931315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802.3cd </a:t>
            </a:r>
            <a:r>
              <a:rPr lang="en-AU" dirty="0"/>
              <a:t>was liaised for information in </a:t>
            </a:r>
            <a:r>
              <a:rPr lang="en-AU" dirty="0" smtClean="0"/>
              <a:t>Feb 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802.3cd D3.0 </a:t>
            </a:r>
            <a:r>
              <a:rPr lang="en-AU" dirty="0"/>
              <a:t>was liaised in Feb </a:t>
            </a:r>
            <a:r>
              <a:rPr lang="en-AU" dirty="0" smtClean="0"/>
              <a:t>2018</a:t>
            </a:r>
          </a:p>
          <a:p>
            <a:r>
              <a:rPr lang="en-US" dirty="0" smtClean="0"/>
              <a:t>60-day</a:t>
            </a:r>
            <a:r>
              <a:rPr lang="en-AU" dirty="0" smtClean="0"/>
              <a:t> pre-ballot: </a:t>
            </a:r>
            <a:r>
              <a:rPr lang="en-AU" dirty="0" smtClean="0">
                <a:solidFill>
                  <a:schemeClr val="accent2"/>
                </a:solidFill>
              </a:rPr>
              <a:t>waiting</a:t>
            </a:r>
          </a:p>
          <a:p>
            <a:pPr lvl="1"/>
            <a:r>
              <a:rPr lang="en-AU" dirty="0"/>
              <a:t>Submission planned </a:t>
            </a:r>
            <a:r>
              <a:rPr lang="en-AU" dirty="0" smtClean="0"/>
              <a:t>soon</a:t>
            </a:r>
          </a:p>
          <a:p>
            <a:pPr lvl="2"/>
            <a:r>
              <a:rPr lang="en-AU" dirty="0"/>
              <a:t>Expected to go to </a:t>
            </a:r>
            <a:r>
              <a:rPr lang="en-AU" dirty="0" err="1"/>
              <a:t>RevCom</a:t>
            </a:r>
            <a:r>
              <a:rPr lang="en-AU" dirty="0"/>
              <a:t> in Sept </a:t>
            </a:r>
            <a:r>
              <a:rPr lang="en-AU" dirty="0" smtClean="0"/>
              <a:t>2018</a:t>
            </a:r>
          </a:p>
          <a:p>
            <a:pPr lvl="2"/>
            <a:r>
              <a:rPr lang="en-AU" dirty="0"/>
              <a:t>Expected submission to PSDO in Nov </a:t>
            </a:r>
            <a:r>
              <a:rPr lang="en-AU" dirty="0" smtClean="0"/>
              <a:t>2018</a:t>
            </a:r>
            <a:endParaRPr lang="en-AU" dirty="0"/>
          </a:p>
          <a:p>
            <a:r>
              <a:rPr lang="en-AU" dirty="0" smtClean="0"/>
              <a:t>FDIS </a:t>
            </a:r>
            <a:r>
              <a:rPr lang="en-AU" dirty="0"/>
              <a:t>ballot: </a:t>
            </a:r>
            <a:r>
              <a:rPr lang="en-AU" dirty="0" smtClean="0">
                <a:solidFill>
                  <a:schemeClr val="accent2"/>
                </a:solidFill>
              </a:rPr>
              <a:t>waiting</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49</a:t>
            </a:fld>
            <a:endParaRPr lang="en-US"/>
          </a:p>
        </p:txBody>
      </p:sp>
    </p:spTree>
    <p:extLst>
      <p:ext uri="{BB962C8B-B14F-4D97-AF65-F5344CB8AC3E}">
        <p14:creationId xmlns:p14="http://schemas.microsoft.com/office/powerpoint/2010/main" val="13771002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p:txBody>
          <a:bodyPr/>
          <a:lstStyle/>
          <a:p>
            <a:r>
              <a:rPr lang="en-US" smtClean="0"/>
              <a:t>The SC will review the new “Participation in IEEE 802 Meetings” slide</a:t>
            </a:r>
            <a:endParaRPr lang="en-US" dirty="0"/>
          </a:p>
        </p:txBody>
      </p:sp>
      <p:sp>
        <p:nvSpPr>
          <p:cNvPr id="10242" name="Rectangle 2"/>
          <p:cNvSpPr>
            <a:spLocks noGrp="1" noChangeArrowheads="1"/>
          </p:cNvSpPr>
          <p:nvPr>
            <p:ph type="body" idx="1"/>
          </p:nvPr>
        </p:nvSpPr>
        <p:spPr>
          <a:xfrm>
            <a:off x="685800" y="1828800"/>
            <a:ext cx="7772400" cy="4495800"/>
          </a:xfrm>
        </p:spPr>
        <p:txBody>
          <a:bodyPr/>
          <a:lstStyle/>
          <a:p>
            <a:pPr marL="0" indent="0"/>
            <a:r>
              <a:rPr lang="en-AU" altLang="en-US" sz="1400" dirty="0"/>
              <a:t>Participation in any IEEE 802 meeting (Sponsor, Sponsor subgroup, Working Group, Working Group subgroup, etc.) is on an individual basis</a:t>
            </a:r>
          </a:p>
          <a:p>
            <a:pPr lvl="1"/>
            <a:r>
              <a:rPr lang="en-AU" altLang="en-US" sz="1400" dirty="0"/>
              <a:t>Participants in the IEEE standards development individual process shall act based on their qualifications and </a:t>
            </a:r>
            <a:r>
              <a:rPr lang="en-AU" altLang="en-US" sz="1400" dirty="0" smtClean="0"/>
              <a:t>experience (</a:t>
            </a:r>
            <a:r>
              <a:rPr lang="en-AU" altLang="en-US" sz="1400" dirty="0" smtClean="0">
                <a:hlinkClick r:id="rId3"/>
              </a:rPr>
              <a:t>IEEE-SA By-Laws</a:t>
            </a:r>
            <a:r>
              <a:rPr lang="en-AU" altLang="en-US" sz="1400" dirty="0" smtClean="0"/>
              <a:t> section </a:t>
            </a:r>
            <a:r>
              <a:rPr lang="en-AU" altLang="en-US" sz="1400" dirty="0"/>
              <a:t>5.2.1)</a:t>
            </a:r>
          </a:p>
          <a:p>
            <a:pPr lvl="1"/>
            <a:r>
              <a:rPr lang="en-AU" altLang="en-US" sz="1400" dirty="0"/>
              <a:t>IEEE 802 Working Group membership is by individual; “Working Group members shall participate in the consensus process in a manner consistent with their professional expert opinion as individuals, and not as organizational representatives”. (</a:t>
            </a:r>
            <a:r>
              <a:rPr lang="en-AU" altLang="en-US" sz="1400" dirty="0" smtClean="0"/>
              <a:t>sub-clause </a:t>
            </a:r>
            <a:r>
              <a:rPr lang="en-AU" altLang="en-US" sz="1400" dirty="0"/>
              <a:t>4.2.1 “Establishment”, of the IEEE 802 LMSC Working Group Policies and Procedures)</a:t>
            </a:r>
          </a:p>
          <a:p>
            <a:pPr lvl="1"/>
            <a:r>
              <a:rPr lang="en-AU" altLang="en-US" sz="1400" dirty="0"/>
              <a:t>Participants have an obligation to act and vote as an individual and not under the direction of any other individual or group.  A Participant’s obligation to act and vote as an individual applies in all cases, regardless of any external commitments, agreements, contracts, or </a:t>
            </a:r>
            <a:r>
              <a:rPr lang="en-AU" altLang="en-US" sz="1400" dirty="0" smtClean="0"/>
              <a:t>orders</a:t>
            </a:r>
          </a:p>
          <a:p>
            <a:pPr lvl="1"/>
            <a:r>
              <a:rPr lang="en-AU" altLang="en-US" sz="1400" dirty="0" smtClean="0"/>
              <a:t>Participants </a:t>
            </a:r>
            <a:r>
              <a:rPr lang="en-AU" altLang="en-US" sz="1400" dirty="0"/>
              <a:t>shall not direct the actions or votes of any other member of an IEEE 802 Working Group or retaliate against any other member for their actions or votes within IEEE 802 Working Group meetings, (</a:t>
            </a:r>
            <a:r>
              <a:rPr lang="en-AU" altLang="en-US" sz="1400" dirty="0">
                <a:hlinkClick r:id="rId3"/>
              </a:rPr>
              <a:t>IEEE-SA By-Laws</a:t>
            </a:r>
            <a:r>
              <a:rPr lang="en-AU" altLang="en-US" sz="1400" dirty="0"/>
              <a:t> </a:t>
            </a:r>
            <a:r>
              <a:rPr lang="en-AU" altLang="en-US" sz="1400" dirty="0" smtClean="0"/>
              <a:t>section </a:t>
            </a:r>
            <a:r>
              <a:rPr lang="en-AU" altLang="en-US" sz="1400" dirty="0"/>
              <a:t>5.2.1.3 and the IEEE 802 LMSC Working Group Policies and Procedures, subclause 3.4.1 “Chair”, list item </a:t>
            </a:r>
            <a:r>
              <a:rPr lang="en-AU" altLang="en-US" sz="1400" dirty="0" smtClean="0"/>
              <a:t>x)</a:t>
            </a:r>
            <a:endParaRPr lang="en-AU" altLang="en-US" sz="1400" dirty="0"/>
          </a:p>
          <a:p>
            <a:pPr marL="0" indent="0"/>
            <a:r>
              <a:rPr lang="en-GB" altLang="en-US" sz="1400" dirty="0" smtClean="0"/>
              <a:t>By participating in IEEE 802 meetings, you accept these requirements.  If you do not agree to these policies then you shall not participate</a:t>
            </a:r>
          </a:p>
        </p:txBody>
      </p:sp>
      <p:sp>
        <p:nvSpPr>
          <p:cNvPr id="5" name="Footer Placeholder 4"/>
          <p:cNvSpPr>
            <a:spLocks noGrp="1"/>
          </p:cNvSpPr>
          <p:nvPr>
            <p:ph type="ftr" idx="10"/>
          </p:nvPr>
        </p:nvSpPr>
        <p:spPr/>
        <p:txBody>
          <a:bodyPr/>
          <a:lstStyle/>
          <a:p>
            <a:r>
              <a:rPr lang="en-GB" smtClean="0"/>
              <a:t>Dorothy Stanley, HP Enterprise</a:t>
            </a:r>
            <a:endParaRPr lang="en-GB" dirty="0"/>
          </a:p>
        </p:txBody>
      </p:sp>
      <p:sp>
        <p:nvSpPr>
          <p:cNvPr id="6" name="Slide Number Placeholder 5"/>
          <p:cNvSpPr>
            <a:spLocks noGrp="1"/>
          </p:cNvSpPr>
          <p:nvPr>
            <p:ph type="sldNum" idx="11"/>
          </p:nvPr>
        </p:nvSpPr>
        <p:spPr/>
        <p:txBody>
          <a:bodyPr/>
          <a:lstStyle/>
          <a:p>
            <a:r>
              <a:rPr lang="en-GB" smtClean="0"/>
              <a:t>Slide </a:t>
            </a:r>
            <a:fld id="{DC83D890-10BB-4905-98E9-EC5FFEC1B9BB}" type="slidenum">
              <a:rPr lang="en-GB" smtClean="0"/>
              <a:pPr/>
              <a:t>5</a:t>
            </a:fld>
            <a:endParaRPr lang="en-GB"/>
          </a:p>
        </p:txBody>
      </p:sp>
    </p:spTree>
    <p:extLst>
      <p:ext uri="{BB962C8B-B14F-4D97-AF65-F5344CB8AC3E}">
        <p14:creationId xmlns:p14="http://schemas.microsoft.com/office/powerpoint/2010/main" val="23552299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802.3-REV was </a:t>
            </a:r>
            <a:r>
              <a:rPr lang="en-AU" dirty="0"/>
              <a:t>liaised for information in Feb 2018</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802.3 </a:t>
            </a:r>
            <a:r>
              <a:rPr lang="en-AU" dirty="0"/>
              <a:t>D3.0 </a:t>
            </a:r>
            <a:r>
              <a:rPr lang="en-AU" dirty="0" smtClean="0"/>
              <a:t>(802.3cj) was </a:t>
            </a:r>
            <a:r>
              <a:rPr lang="en-AU" dirty="0"/>
              <a:t>liaised in Feb </a:t>
            </a:r>
            <a:r>
              <a:rPr lang="en-AU" dirty="0" smtClean="0"/>
              <a:t>2018</a:t>
            </a:r>
          </a:p>
          <a:p>
            <a:r>
              <a:rPr lang="en-US" dirty="0" smtClean="0"/>
              <a:t>60-day</a:t>
            </a:r>
            <a:r>
              <a:rPr lang="en-AU" dirty="0" smtClean="0"/>
              <a:t> pre-ballot: </a:t>
            </a:r>
            <a:r>
              <a:rPr lang="en-AU" dirty="0" smtClean="0">
                <a:solidFill>
                  <a:schemeClr val="accent2"/>
                </a:solidFill>
              </a:rPr>
              <a:t>waiting</a:t>
            </a:r>
          </a:p>
          <a:p>
            <a:pPr lvl="1"/>
            <a:r>
              <a:rPr lang="en-AU" dirty="0"/>
              <a:t>Submission planned </a:t>
            </a:r>
            <a:r>
              <a:rPr lang="en-AU" dirty="0" smtClean="0"/>
              <a:t>soon</a:t>
            </a:r>
            <a:endParaRPr lang="en-AU" dirty="0"/>
          </a:p>
          <a:p>
            <a:pPr lvl="2"/>
            <a:r>
              <a:rPr lang="en-AU" dirty="0"/>
              <a:t>Expected to go to </a:t>
            </a:r>
            <a:r>
              <a:rPr lang="en-AU" dirty="0" err="1"/>
              <a:t>RevCom</a:t>
            </a:r>
            <a:r>
              <a:rPr lang="en-AU" dirty="0"/>
              <a:t> in June 2018</a:t>
            </a:r>
            <a:endParaRPr lang="en-AU" dirty="0">
              <a:solidFill>
                <a:srgbClr val="FF0000"/>
              </a:solidFill>
            </a:endParaRPr>
          </a:p>
          <a:p>
            <a:pPr lvl="2"/>
            <a:r>
              <a:rPr lang="en-AU" dirty="0" smtClean="0"/>
              <a:t>Expected </a:t>
            </a:r>
            <a:r>
              <a:rPr lang="en-AU" dirty="0"/>
              <a:t>submission to PSDO in </a:t>
            </a:r>
            <a:r>
              <a:rPr lang="en-AU" dirty="0" smtClean="0"/>
              <a:t>Sep 2018</a:t>
            </a:r>
          </a:p>
          <a:p>
            <a:pPr lvl="1"/>
            <a:r>
              <a:rPr lang="en-AU" dirty="0" smtClean="0"/>
              <a:t>Need a WG motion to start FDIS but probably need to wait because a bunch of amendments still in process</a:t>
            </a:r>
            <a:endParaRPr lang="en-AU" dirty="0"/>
          </a:p>
          <a:p>
            <a:r>
              <a:rPr lang="en-AU" dirty="0" smtClean="0"/>
              <a:t>FDIS </a:t>
            </a:r>
            <a:r>
              <a:rPr lang="en-AU" dirty="0"/>
              <a:t>ballot: </a:t>
            </a:r>
            <a:r>
              <a:rPr lang="en-AU" dirty="0" smtClean="0">
                <a:solidFill>
                  <a:schemeClr val="accent2"/>
                </a:solidFill>
              </a:rPr>
              <a:t>waiting</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50</a:t>
            </a:fld>
            <a:endParaRPr lang="en-US"/>
          </a:p>
        </p:txBody>
      </p:sp>
    </p:spTree>
    <p:extLst>
      <p:ext uri="{BB962C8B-B14F-4D97-AF65-F5344CB8AC3E}">
        <p14:creationId xmlns:p14="http://schemas.microsoft.com/office/powerpoint/2010/main" val="151049174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802.3bt </a:t>
            </a:r>
            <a:r>
              <a:rPr lang="en-AU" dirty="0"/>
              <a:t>was liaised for information in Feb 2018</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802.3bt D3.2 </a:t>
            </a:r>
            <a:r>
              <a:rPr lang="en-AU" dirty="0"/>
              <a:t>was liaised in Feb 2018</a:t>
            </a:r>
          </a:p>
          <a:p>
            <a:r>
              <a:rPr lang="en-US" dirty="0" smtClean="0"/>
              <a:t>60-day</a:t>
            </a:r>
            <a:r>
              <a:rPr lang="en-AU" dirty="0" smtClean="0"/>
              <a:t> pre-ballot: </a:t>
            </a:r>
            <a:r>
              <a:rPr lang="en-AU" dirty="0" smtClean="0">
                <a:solidFill>
                  <a:schemeClr val="accent2"/>
                </a:solidFill>
              </a:rPr>
              <a:t>waiting</a:t>
            </a:r>
          </a:p>
          <a:p>
            <a:pPr lvl="1"/>
            <a:r>
              <a:rPr lang="en-AU" dirty="0"/>
              <a:t>Submission planned soon</a:t>
            </a:r>
          </a:p>
          <a:p>
            <a:pPr lvl="2"/>
            <a:r>
              <a:rPr lang="en-AU" dirty="0" smtClean="0"/>
              <a:t>Expected </a:t>
            </a:r>
            <a:r>
              <a:rPr lang="en-AU" dirty="0"/>
              <a:t>to go to </a:t>
            </a:r>
            <a:r>
              <a:rPr lang="en-AU" dirty="0" err="1"/>
              <a:t>RevCom</a:t>
            </a:r>
            <a:r>
              <a:rPr lang="en-AU" dirty="0"/>
              <a:t> in Sept </a:t>
            </a:r>
            <a:r>
              <a:rPr lang="en-AU" dirty="0" smtClean="0"/>
              <a:t>2018</a:t>
            </a:r>
          </a:p>
          <a:p>
            <a:pPr lvl="2"/>
            <a:r>
              <a:rPr lang="en-AU" dirty="0"/>
              <a:t>Expected submission to PSDO in Nov </a:t>
            </a:r>
            <a:r>
              <a:rPr lang="en-AU" dirty="0" smtClean="0"/>
              <a:t>2018</a:t>
            </a:r>
            <a:endParaRPr lang="en-AU" dirty="0"/>
          </a:p>
          <a:p>
            <a:r>
              <a:rPr lang="en-AU" dirty="0" smtClean="0"/>
              <a:t>FDIS </a:t>
            </a:r>
            <a:r>
              <a:rPr lang="en-AU" dirty="0"/>
              <a:t>ballot: </a:t>
            </a:r>
            <a:r>
              <a:rPr lang="en-AU" dirty="0" smtClean="0">
                <a:solidFill>
                  <a:schemeClr val="accent2"/>
                </a:solidFill>
              </a:rPr>
              <a:t>waiting</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51</a:t>
            </a:fld>
            <a:endParaRPr lang="en-US"/>
          </a:p>
        </p:txBody>
      </p:sp>
    </p:spTree>
    <p:extLst>
      <p:ext uri="{BB962C8B-B14F-4D97-AF65-F5344CB8AC3E}">
        <p14:creationId xmlns:p14="http://schemas.microsoft.com/office/powerpoint/2010/main" val="252106749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802.11 has nine standards in the pipeline for ratification under the PSDO</a:t>
            </a:r>
            <a:endParaRPr lang="en-AU" dirty="0">
              <a:solidFill>
                <a:schemeClr val="accent6"/>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217675211"/>
              </p:ext>
            </p:extLst>
          </p:nvPr>
        </p:nvGraphicFramePr>
        <p:xfrm>
          <a:off x="152399" y="1600200"/>
          <a:ext cx="8839199" cy="3815538"/>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err="1" smtClean="0">
                          <a:latin typeface="+mj-lt"/>
                        </a:rPr>
                        <a:t>Std</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l"/>
                      <a:r>
                        <a:rPr lang="en-AU" sz="1600" b="0" dirty="0" smtClean="0">
                          <a:solidFill>
                            <a:schemeClr val="tx1"/>
                          </a:solidFill>
                          <a:latin typeface="+mj-lt"/>
                        </a:rPr>
                        <a:t>11ah</a:t>
                      </a:r>
                    </a:p>
                  </a:txBody>
                  <a:tcPr marL="115147" marR="115147"/>
                </a:tc>
                <a:tc>
                  <a:txBody>
                    <a:bodyPr/>
                    <a:lstStyle/>
                    <a:p>
                      <a:pPr algn="ctr"/>
                      <a:r>
                        <a:rPr lang="en-AU" sz="1600" b="0" dirty="0" smtClean="0">
                          <a:solidFill>
                            <a:schemeClr val="tx1"/>
                          </a:solidFill>
                          <a:latin typeface="+mj-lt"/>
                        </a:rPr>
                        <a:t>D9.0</a:t>
                      </a:r>
                    </a:p>
                  </a:txBody>
                  <a:tcPr marL="115147" marR="115147"/>
                </a:tc>
                <a:tc>
                  <a:txBody>
                    <a:bodyPr/>
                    <a:lstStyle/>
                    <a:p>
                      <a:pPr algn="ctr"/>
                      <a:r>
                        <a:rPr lang="en-AU" sz="1600" b="0" dirty="0" smtClean="0">
                          <a:solidFill>
                            <a:schemeClr val="tx1"/>
                          </a:solidFill>
                          <a:latin typeface="+mj-lt"/>
                        </a:rPr>
                        <a:t>Sep 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rgbClr val="00B050"/>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20</a:t>
                      </a:r>
                      <a:r>
                        <a:rPr lang="en-AU" sz="1600" b="0" baseline="0" dirty="0" smtClean="0">
                          <a:solidFill>
                            <a:schemeClr val="tx1"/>
                          </a:solidFill>
                          <a:latin typeface="+mj-lt"/>
                        </a:rPr>
                        <a:t> Jul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02"/>
                  </a:ext>
                </a:extLst>
              </a:tr>
              <a:tr h="359602">
                <a:tc>
                  <a:txBody>
                    <a:bodyPr/>
                    <a:lstStyle/>
                    <a:p>
                      <a:pPr algn="l"/>
                      <a:r>
                        <a:rPr lang="en-AU" sz="1600" b="0" dirty="0" smtClean="0">
                          <a:solidFill>
                            <a:schemeClr val="tx1"/>
                          </a:solidFill>
                          <a:latin typeface="+mj-lt"/>
                          <a:cs typeface="Arial" panose="020B0604020202020204" pitchFamily="34" charset="0"/>
                        </a:rPr>
                        <a:t>11ai</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D8.0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Jul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a:t>
                      </a:r>
                      <a:r>
                        <a:rPr lang="en-AU" sz="1600" b="0" baseline="0" dirty="0" smtClean="0">
                          <a:solidFill>
                            <a:schemeClr val="tx1"/>
                          </a:solidFill>
                          <a:latin typeface="+mj-lt"/>
                        </a:rPr>
                        <a:t> Sep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26</a:t>
                      </a:r>
                      <a:r>
                        <a:rPr lang="en-AU" sz="1600" b="0" baseline="0" dirty="0" smtClean="0">
                          <a:solidFill>
                            <a:schemeClr val="tx1"/>
                          </a:solidFill>
                          <a:latin typeface="+mj-lt"/>
                        </a:rPr>
                        <a:t> Dec 18</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Oct 17</a:t>
                      </a:r>
                    </a:p>
                  </a:txBody>
                  <a:tcPr marL="115147" marR="115147"/>
                </a:tc>
                <a:extLst>
                  <a:ext uri="{0D108BD9-81ED-4DB2-BD59-A6C34878D82A}">
                    <a16:rowId xmlns:a16="http://schemas.microsoft.com/office/drawing/2014/main" val="10003"/>
                  </a:ext>
                </a:extLst>
              </a:tr>
              <a:tr h="359602">
                <a:tc>
                  <a:txBody>
                    <a:bodyPr/>
                    <a:lstStyle/>
                    <a:p>
                      <a:pPr algn="l"/>
                      <a:r>
                        <a:rPr lang="en-GB" sz="1600" b="0" dirty="0" smtClean="0">
                          <a:solidFill>
                            <a:schemeClr val="tx1"/>
                          </a:solidFill>
                          <a:latin typeface="+mj-lt"/>
                        </a:rPr>
                        <a:t>11aj</a:t>
                      </a:r>
                      <a:endParaRPr lang="en-GB" sz="1600" b="0" dirty="0">
                        <a:solidFill>
                          <a:schemeClr val="tx1"/>
                        </a:solidFill>
                        <a:latin typeface="+mj-lt"/>
                      </a:endParaRPr>
                    </a:p>
                  </a:txBody>
                  <a:tcPr/>
                </a:tc>
                <a:tc>
                  <a:txBody>
                    <a:bodyPr/>
                    <a:lstStyle/>
                    <a:p>
                      <a:pPr algn="ctr"/>
                      <a:r>
                        <a:rPr lang="en-AU" sz="1600" b="0" dirty="0" smtClean="0">
                          <a:solidFill>
                            <a:schemeClr val="tx1"/>
                          </a:solidFill>
                          <a:latin typeface="+mj-lt"/>
                          <a:cs typeface="Arial" panose="020B0604020202020204" pitchFamily="34" charset="0"/>
                        </a:rPr>
                        <a:t>D5.0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Jun</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4"/>
                  </a:ext>
                </a:extLst>
              </a:tr>
              <a:tr h="359602">
                <a:tc>
                  <a:txBody>
                    <a:bodyPr/>
                    <a:lstStyle/>
                    <a:p>
                      <a:pPr algn="l"/>
                      <a:r>
                        <a:rPr lang="en-GB" sz="1600" b="0" dirty="0" smtClean="0">
                          <a:solidFill>
                            <a:schemeClr val="tx1"/>
                          </a:solidFill>
                          <a:latin typeface="+mj-lt"/>
                        </a:rPr>
                        <a:t>11ak</a:t>
                      </a:r>
                      <a:endParaRPr lang="en-GB" sz="1600" b="0" dirty="0">
                        <a:solidFill>
                          <a:schemeClr val="tx1"/>
                        </a:solidFill>
                        <a:latin typeface="+mj-lt"/>
                      </a:endParaRPr>
                    </a:p>
                  </a:txBody>
                  <a:tcPr/>
                </a:tc>
                <a:tc>
                  <a:txBody>
                    <a:bodyPr/>
                    <a:lstStyle/>
                    <a:p>
                      <a:pPr algn="ctr"/>
                      <a:r>
                        <a:rPr lang="en-AU" sz="1600" b="0" kern="1200" dirty="0" smtClean="0">
                          <a:solidFill>
                            <a:schemeClr val="tx1"/>
                          </a:solidFill>
                          <a:latin typeface="+mj-lt"/>
                          <a:ea typeface="+mn-ea"/>
                          <a:cs typeface="Arial" panose="020B0604020202020204" pitchFamily="34" charset="0"/>
                        </a:rPr>
                        <a:t>D4.0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Jun</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5"/>
                  </a:ext>
                </a:extLst>
              </a:tr>
              <a:tr h="359602">
                <a:tc>
                  <a:txBody>
                    <a:bodyPr/>
                    <a:lstStyle/>
                    <a:p>
                      <a:pPr algn="l"/>
                      <a:r>
                        <a:rPr lang="en-GB" sz="1600" b="0" dirty="0" smtClean="0">
                          <a:solidFill>
                            <a:schemeClr val="tx1"/>
                          </a:solidFill>
                          <a:latin typeface="+mj-lt"/>
                        </a:rPr>
                        <a:t>11aq</a:t>
                      </a:r>
                      <a:endParaRPr lang="en-GB" sz="1600" b="0" dirty="0">
                        <a:solidFill>
                          <a:schemeClr val="tx1"/>
                        </a:solidFill>
                        <a:latin typeface="+mj-lt"/>
                      </a:endParaRPr>
                    </a:p>
                  </a:txBody>
                  <a:tcPr/>
                </a:tc>
                <a:tc>
                  <a:txBody>
                    <a:bodyPr/>
                    <a:lstStyle/>
                    <a:p>
                      <a:pPr algn="ctr"/>
                      <a:r>
                        <a:rPr lang="en-AU" sz="1600" b="0" kern="1200" dirty="0" smtClean="0">
                          <a:solidFill>
                            <a:schemeClr val="tx1"/>
                          </a:solidFill>
                          <a:latin typeface="+mn-lt"/>
                          <a:ea typeface="+mn-ea"/>
                          <a:cs typeface="Arial" panose="020B0604020202020204" pitchFamily="34" charset="0"/>
                        </a:rPr>
                        <a:t>D8.0</a:t>
                      </a:r>
                      <a:endParaRPr lang="en-AU" sz="1600" b="0" kern="1200" dirty="0">
                        <a:solidFill>
                          <a:schemeClr val="tx1"/>
                        </a:solidFill>
                        <a:latin typeface="+mn-lt"/>
                        <a:ea typeface="+mn-ea"/>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Mar </a:t>
                      </a:r>
                      <a:r>
                        <a:rPr lang="en-AU" sz="1600" b="0" baseline="0" dirty="0" smtClean="0">
                          <a:solidFill>
                            <a:schemeClr val="tx1"/>
                          </a:solidFill>
                          <a:latin typeface="+mj-lt"/>
                          <a:cs typeface="Arial" panose="020B0604020202020204" pitchFamily="34" charset="0"/>
                        </a:rPr>
                        <a:t>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6"/>
                  </a:ext>
                </a:extLst>
              </a:tr>
              <a:tr h="359602">
                <a:tc>
                  <a:txBody>
                    <a:bodyPr/>
                    <a:lstStyle/>
                    <a:p>
                      <a:pPr algn="l"/>
                      <a:r>
                        <a:rPr lang="en-GB" sz="1600" b="0" dirty="0" smtClean="0">
                          <a:solidFill>
                            <a:schemeClr val="tx1"/>
                          </a:solidFill>
                          <a:latin typeface="+mj-lt"/>
                        </a:rPr>
                        <a:t>11ax</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j-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7"/>
                  </a:ext>
                </a:extLst>
              </a:tr>
              <a:tr h="359602">
                <a:tc>
                  <a:txBody>
                    <a:bodyPr/>
                    <a:lstStyle/>
                    <a:p>
                      <a:pPr algn="l"/>
                      <a:r>
                        <a:rPr lang="en-GB" sz="1600" b="0" dirty="0" smtClean="0">
                          <a:solidFill>
                            <a:schemeClr val="tx1"/>
                          </a:solidFill>
                          <a:latin typeface="+mj-lt"/>
                        </a:rPr>
                        <a:t>11ay</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j-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8"/>
                  </a:ext>
                </a:extLst>
              </a:tr>
              <a:tr h="359602">
                <a:tc>
                  <a:txBody>
                    <a:bodyPr/>
                    <a:lstStyle/>
                    <a:p>
                      <a:pPr algn="l"/>
                      <a:r>
                        <a:rPr lang="en-GB" sz="1600" b="0" dirty="0" smtClean="0">
                          <a:solidFill>
                            <a:schemeClr val="tx1"/>
                          </a:solidFill>
                          <a:latin typeface="+mj-lt"/>
                        </a:rPr>
                        <a:t>11az</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j-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9"/>
                  </a:ext>
                </a:extLst>
              </a:tr>
              <a:tr h="359602">
                <a:tc>
                  <a:txBody>
                    <a:bodyPr/>
                    <a:lstStyle/>
                    <a:p>
                      <a:pPr algn="l"/>
                      <a:r>
                        <a:rPr lang="en-GB" sz="1600" b="0" dirty="0" smtClean="0">
                          <a:solidFill>
                            <a:schemeClr val="tx1"/>
                          </a:solidFill>
                          <a:latin typeface="+mj-lt"/>
                        </a:rPr>
                        <a:t>11ba</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n-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10"/>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52</a:t>
            </a:fld>
            <a:endParaRPr lang="en-US"/>
          </a:p>
        </p:txBody>
      </p:sp>
    </p:spTree>
    <p:extLst>
      <p:ext uri="{BB962C8B-B14F-4D97-AF65-F5344CB8AC3E}">
        <p14:creationId xmlns:p14="http://schemas.microsoft.com/office/powerpoint/2010/main" val="341695591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802.11ah passed 60-day pre-ballot and is waiting start of FDIS</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a:t>802.11ah drafts were liaised for information </a:t>
            </a:r>
            <a:endParaRPr lang="en-GB" dirty="0" smtClean="0"/>
          </a:p>
          <a:p>
            <a:pPr lvl="2"/>
            <a:r>
              <a:rPr lang="en-GB" dirty="0" smtClean="0"/>
              <a:t>D5.0 in Oct 2015</a:t>
            </a:r>
          </a:p>
          <a:p>
            <a:pPr lvl="2"/>
            <a:r>
              <a:rPr lang="en-GB" dirty="0" smtClean="0"/>
              <a:t>D9.0 in Sep 2016</a:t>
            </a:r>
          </a:p>
          <a:p>
            <a:r>
              <a:rPr lang="en-US" dirty="0" smtClean="0"/>
              <a:t>60-day</a:t>
            </a:r>
            <a:r>
              <a:rPr lang="en-AU" dirty="0" smtClean="0"/>
              <a:t> pre-ballot: </a:t>
            </a:r>
            <a:r>
              <a:rPr lang="en-AU" dirty="0" smtClean="0">
                <a:solidFill>
                  <a:srgbClr val="00B050"/>
                </a:solidFill>
              </a:rPr>
              <a:t>passed</a:t>
            </a:r>
          </a:p>
          <a:p>
            <a:pPr lvl="1"/>
            <a:r>
              <a:rPr lang="en-AU" dirty="0" smtClean="0"/>
              <a:t>802.11ah </a:t>
            </a:r>
            <a:r>
              <a:rPr lang="en-AU" dirty="0"/>
              <a:t>passed 60-day pre-ballot (</a:t>
            </a:r>
            <a:r>
              <a:rPr lang="en-AU" dirty="0" smtClean="0"/>
              <a:t>N16685) </a:t>
            </a:r>
            <a:r>
              <a:rPr lang="en-AU" dirty="0"/>
              <a:t>on </a:t>
            </a:r>
            <a:r>
              <a:rPr lang="en-AU" dirty="0" smtClean="0"/>
              <a:t>20 July 2017</a:t>
            </a:r>
            <a:endParaRPr lang="en-AU" dirty="0"/>
          </a:p>
          <a:p>
            <a:pPr lvl="2"/>
            <a:r>
              <a:rPr lang="en-AU" dirty="0"/>
              <a:t>Need? 10/0/10</a:t>
            </a:r>
          </a:p>
          <a:p>
            <a:pPr lvl="2"/>
            <a:r>
              <a:rPr lang="en-AU" dirty="0"/>
              <a:t>Submission? </a:t>
            </a:r>
            <a:r>
              <a:rPr lang="en-AU" dirty="0" smtClean="0"/>
              <a:t>9/0/11</a:t>
            </a:r>
          </a:p>
          <a:p>
            <a:r>
              <a:rPr lang="en-AU" dirty="0" smtClean="0"/>
              <a:t>FDIS ballot: </a:t>
            </a:r>
            <a:r>
              <a:rPr lang="en-AU" dirty="0" smtClean="0">
                <a:solidFill>
                  <a:schemeClr val="accent2"/>
                </a:solidFill>
              </a:rPr>
              <a:t>waiting</a:t>
            </a:r>
          </a:p>
          <a:p>
            <a:pPr lvl="1"/>
            <a:r>
              <a:rPr lang="en-AU" dirty="0"/>
              <a:t>Was </a:t>
            </a:r>
            <a:r>
              <a:rPr lang="en-US" dirty="0"/>
              <a:t>on hold pending the approval of the FDIS ballot for IEEE 802.11; that is now </a:t>
            </a:r>
            <a:r>
              <a:rPr lang="en-US" dirty="0" smtClean="0"/>
              <a:t>approved</a:t>
            </a:r>
          </a:p>
          <a:p>
            <a:pPr lvl="1"/>
            <a:r>
              <a:rPr lang="en-US" dirty="0"/>
              <a:t>Jodi </a:t>
            </a:r>
            <a:r>
              <a:rPr lang="en-US" dirty="0" err="1"/>
              <a:t>Haasz</a:t>
            </a:r>
            <a:r>
              <a:rPr lang="en-US" dirty="0"/>
              <a:t> </a:t>
            </a:r>
            <a:r>
              <a:rPr lang="en-US" dirty="0" smtClean="0"/>
              <a:t>will work </a:t>
            </a:r>
            <a:r>
              <a:rPr lang="en-US" dirty="0"/>
              <a:t>with ISO staff to start FDIS ballot</a:t>
            </a:r>
            <a:endParaRPr lang="en-AU" dirty="0"/>
          </a:p>
          <a:p>
            <a:pPr lvl="1"/>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53</a:t>
            </a:fld>
            <a:endParaRPr lang="en-US"/>
          </a:p>
        </p:txBody>
      </p:sp>
    </p:spTree>
    <p:extLst>
      <p:ext uri="{BB962C8B-B14F-4D97-AF65-F5344CB8AC3E}">
        <p14:creationId xmlns:p14="http://schemas.microsoft.com/office/powerpoint/2010/main" val="327978421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802.11ai </a:t>
            </a:r>
            <a:r>
              <a:rPr lang="en-AU" dirty="0" smtClean="0"/>
              <a:t>FDIS </a:t>
            </a:r>
            <a:r>
              <a:rPr lang="en-AU" dirty="0"/>
              <a:t>ballot </a:t>
            </a:r>
            <a:r>
              <a:rPr lang="en-AU" dirty="0" smtClean="0"/>
              <a:t>closes on 26 Dec 2018</a:t>
            </a:r>
            <a:endParaRPr lang="en-AU" dirty="0"/>
          </a:p>
        </p:txBody>
      </p:sp>
      <p:sp>
        <p:nvSpPr>
          <p:cNvPr id="10" name="Content Placeholder 9"/>
          <p:cNvSpPr>
            <a:spLocks noGrp="1"/>
          </p:cNvSpPr>
          <p:nvPr>
            <p:ph idx="1"/>
          </p:nvPr>
        </p:nvSpPr>
        <p:spPr>
          <a:xfrm>
            <a:off x="685800" y="18288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802.11ai </a:t>
            </a:r>
            <a:r>
              <a:rPr lang="en-GB" dirty="0"/>
              <a:t>drafts were liaised for information </a:t>
            </a:r>
          </a:p>
          <a:p>
            <a:pPr lvl="2"/>
            <a:r>
              <a:rPr lang="en-GB" dirty="0" smtClean="0"/>
              <a:t>D6.0 </a:t>
            </a:r>
            <a:r>
              <a:rPr lang="en-GB" dirty="0"/>
              <a:t>in Oct </a:t>
            </a:r>
            <a:r>
              <a:rPr lang="en-GB" dirty="0" smtClean="0"/>
              <a:t>2015,  D8.0 </a:t>
            </a:r>
            <a:r>
              <a:rPr lang="en-GB" dirty="0"/>
              <a:t>in </a:t>
            </a:r>
            <a:r>
              <a:rPr lang="en-GB" dirty="0" smtClean="0"/>
              <a:t>Jul 2016,  D9.0 in Sep 2016</a:t>
            </a:r>
            <a:endParaRPr lang="en-GB" dirty="0"/>
          </a:p>
          <a:p>
            <a:r>
              <a:rPr lang="en-US" dirty="0" smtClean="0"/>
              <a:t>60-day</a:t>
            </a:r>
            <a:r>
              <a:rPr lang="en-AU" dirty="0" smtClean="0"/>
              <a:t> pre-ballot: </a:t>
            </a:r>
            <a:r>
              <a:rPr lang="en-AU" dirty="0" smtClean="0">
                <a:solidFill>
                  <a:srgbClr val="00B050"/>
                </a:solidFill>
              </a:rPr>
              <a:t>passed on 1 Sept 2017, and response sent</a:t>
            </a:r>
          </a:p>
          <a:p>
            <a:pPr lvl="1"/>
            <a:r>
              <a:rPr lang="en-AU" dirty="0" smtClean="0"/>
              <a:t>802.11ai-2016 passed 60-day </a:t>
            </a:r>
            <a:r>
              <a:rPr lang="en-AU" dirty="0"/>
              <a:t>pre-ballot </a:t>
            </a:r>
            <a:r>
              <a:rPr lang="en-AU" dirty="0" smtClean="0"/>
              <a:t>(N16608) on </a:t>
            </a:r>
            <a:r>
              <a:rPr lang="en-AU" dirty="0"/>
              <a:t>16 April </a:t>
            </a:r>
            <a:r>
              <a:rPr lang="en-AU" dirty="0" smtClean="0"/>
              <a:t>2017</a:t>
            </a:r>
          </a:p>
          <a:p>
            <a:pPr lvl="2"/>
            <a:r>
              <a:rPr lang="en-AU" dirty="0" smtClean="0"/>
              <a:t>Need? 9/1/10</a:t>
            </a:r>
          </a:p>
          <a:p>
            <a:pPr lvl="2"/>
            <a:r>
              <a:rPr lang="en-AU" dirty="0" smtClean="0"/>
              <a:t>Submission? 9/1/10</a:t>
            </a:r>
          </a:p>
          <a:p>
            <a:pPr lvl="1"/>
            <a:r>
              <a:rPr lang="en-AU" dirty="0" smtClean="0"/>
              <a:t>China voted “no” with the usual security related comments, to which responses were developed</a:t>
            </a:r>
          </a:p>
          <a:p>
            <a:pPr lvl="2"/>
            <a:r>
              <a:rPr lang="en-AU" dirty="0" smtClean="0"/>
              <a:t>See </a:t>
            </a:r>
            <a:r>
              <a:rPr lang="en-AU" dirty="0" smtClean="0">
                <a:hlinkClick r:id="rId2"/>
              </a:rPr>
              <a:t>11-17-612-02</a:t>
            </a:r>
            <a:r>
              <a:rPr lang="en-AU" dirty="0" smtClean="0"/>
              <a:t> – was sent on 10 June 2017 (N16656)</a:t>
            </a:r>
          </a:p>
          <a:p>
            <a:pPr lvl="1"/>
            <a:r>
              <a:rPr lang="en-AU" dirty="0" smtClean="0"/>
              <a:t>…</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54</a:t>
            </a:fld>
            <a:endParaRPr lang="en-US"/>
          </a:p>
        </p:txBody>
      </p:sp>
    </p:spTree>
    <p:extLst>
      <p:ext uri="{BB962C8B-B14F-4D97-AF65-F5344CB8AC3E}">
        <p14:creationId xmlns:p14="http://schemas.microsoft.com/office/powerpoint/2010/main" val="145162927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802.11ai FDIS ballot closes on 26 Dec 2018</a:t>
            </a:r>
            <a:endParaRPr lang="en-AU" dirty="0"/>
          </a:p>
        </p:txBody>
      </p:sp>
      <p:sp>
        <p:nvSpPr>
          <p:cNvPr id="10" name="Content Placeholder 9"/>
          <p:cNvSpPr>
            <a:spLocks noGrp="1"/>
          </p:cNvSpPr>
          <p:nvPr>
            <p:ph idx="1"/>
          </p:nvPr>
        </p:nvSpPr>
        <p:spPr>
          <a:xfrm>
            <a:off x="685800" y="1828800"/>
            <a:ext cx="7772400" cy="4114800"/>
          </a:xfrm>
        </p:spPr>
        <p:txBody>
          <a:bodyPr/>
          <a:lstStyle/>
          <a:p>
            <a:pPr lvl="1"/>
            <a:r>
              <a:rPr lang="en-AU" dirty="0" smtClean="0"/>
              <a:t>…</a:t>
            </a:r>
          </a:p>
          <a:p>
            <a:pPr lvl="1"/>
            <a:r>
              <a:rPr lang="en-AU" dirty="0" smtClean="0"/>
              <a:t>Unfortunately, errors in the publication process required a re-run of the 60-day pre-ballot, which passed on 1 Sept 2017 (N16697)</a:t>
            </a:r>
          </a:p>
          <a:p>
            <a:pPr lvl="2"/>
            <a:r>
              <a:rPr lang="en-AU" dirty="0"/>
              <a:t>Need? </a:t>
            </a:r>
            <a:r>
              <a:rPr lang="en-AU" dirty="0" smtClean="0"/>
              <a:t>9/1/11</a:t>
            </a:r>
            <a:endParaRPr lang="en-AU" dirty="0"/>
          </a:p>
          <a:p>
            <a:pPr lvl="2"/>
            <a:r>
              <a:rPr lang="en-AU" dirty="0"/>
              <a:t>Submission? </a:t>
            </a:r>
            <a:r>
              <a:rPr lang="en-AU" dirty="0" smtClean="0"/>
              <a:t>9/1/11</a:t>
            </a:r>
          </a:p>
          <a:p>
            <a:pPr lvl="1"/>
            <a:r>
              <a:rPr lang="en-AU" dirty="0" smtClean="0">
                <a:solidFill>
                  <a:schemeClr val="tx2"/>
                </a:solidFill>
              </a:rPr>
              <a:t>China </a:t>
            </a:r>
            <a:r>
              <a:rPr lang="en-AU" dirty="0">
                <a:solidFill>
                  <a:schemeClr val="tx2"/>
                </a:solidFill>
              </a:rPr>
              <a:t>voted “no” with the usual security related </a:t>
            </a:r>
            <a:r>
              <a:rPr lang="en-AU" dirty="0" smtClean="0">
                <a:solidFill>
                  <a:schemeClr val="tx2"/>
                </a:solidFill>
              </a:rPr>
              <a:t>comment</a:t>
            </a:r>
          </a:p>
          <a:p>
            <a:pPr lvl="2"/>
            <a:r>
              <a:rPr lang="en-AU" dirty="0">
                <a:solidFill>
                  <a:schemeClr val="tx2"/>
                </a:solidFill>
              </a:rPr>
              <a:t>Response (</a:t>
            </a:r>
            <a:r>
              <a:rPr lang="en-US" dirty="0">
                <a:hlinkClick r:id="rId2"/>
              </a:rPr>
              <a:t>11-17/1398r0</a:t>
            </a:r>
            <a:r>
              <a:rPr lang="en-US" dirty="0"/>
              <a:t>)</a:t>
            </a:r>
            <a:r>
              <a:rPr lang="en-AU" dirty="0">
                <a:solidFill>
                  <a:schemeClr val="tx2"/>
                </a:solidFill>
              </a:rPr>
              <a:t> has been approved </a:t>
            </a:r>
            <a:r>
              <a:rPr lang="en-AU" dirty="0" smtClean="0">
                <a:solidFill>
                  <a:schemeClr val="tx2"/>
                </a:solidFill>
              </a:rPr>
              <a:t>was sent in Oct </a:t>
            </a:r>
            <a:r>
              <a:rPr lang="en-AU" dirty="0">
                <a:solidFill>
                  <a:schemeClr val="tx2"/>
                </a:solidFill>
              </a:rPr>
              <a:t>2017 </a:t>
            </a:r>
            <a:r>
              <a:rPr lang="en-AU" dirty="0" smtClean="0">
                <a:solidFill>
                  <a:schemeClr val="tx2"/>
                </a:solidFill>
              </a:rPr>
              <a:t>(</a:t>
            </a:r>
            <a:r>
              <a:rPr lang="en-AU" dirty="0">
                <a:solidFill>
                  <a:schemeClr val="tx2"/>
                </a:solidFill>
              </a:rPr>
              <a:t>N16725)</a:t>
            </a:r>
          </a:p>
          <a:p>
            <a:r>
              <a:rPr lang="en-AU" dirty="0" smtClean="0"/>
              <a:t>FDIS ballot: </a:t>
            </a:r>
            <a:r>
              <a:rPr lang="en-AU" dirty="0" smtClean="0">
                <a:solidFill>
                  <a:schemeClr val="accent2"/>
                </a:solidFill>
              </a:rPr>
              <a:t>closes 26 Dec 2018</a:t>
            </a:r>
          </a:p>
          <a:p>
            <a:pPr lvl="1"/>
            <a:r>
              <a:rPr lang="en-AU" dirty="0" smtClean="0"/>
              <a:t>Will be known as </a:t>
            </a:r>
            <a:r>
              <a:rPr lang="en-AU" dirty="0"/>
              <a:t>ISO/IEC/IEEE </a:t>
            </a:r>
            <a:r>
              <a:rPr lang="en-AU" dirty="0" smtClean="0"/>
              <a:t>8802-11:2018/</a:t>
            </a:r>
            <a:r>
              <a:rPr lang="en-AU" dirty="0" err="1" smtClean="0"/>
              <a:t>Amd</a:t>
            </a:r>
            <a:r>
              <a:rPr lang="en-AU" dirty="0" smtClean="0"/>
              <a:t> </a:t>
            </a:r>
            <a:r>
              <a:rPr lang="en-AU" dirty="0"/>
              <a:t>1</a:t>
            </a:r>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55</a:t>
            </a:fld>
            <a:endParaRPr lang="en-US"/>
          </a:p>
        </p:txBody>
      </p:sp>
    </p:spTree>
    <p:extLst>
      <p:ext uri="{BB962C8B-B14F-4D97-AF65-F5344CB8AC3E}">
        <p14:creationId xmlns:p14="http://schemas.microsoft.com/office/powerpoint/2010/main" val="309409460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802.11aj has been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802.11aj </a:t>
            </a:r>
            <a:r>
              <a:rPr lang="en-GB" dirty="0"/>
              <a:t>drafts were liaised for information </a:t>
            </a:r>
          </a:p>
          <a:p>
            <a:pPr lvl="2"/>
            <a:r>
              <a:rPr lang="en-GB" dirty="0" smtClean="0"/>
              <a:t>D5.0 </a:t>
            </a:r>
            <a:r>
              <a:rPr lang="en-GB" dirty="0"/>
              <a:t>in </a:t>
            </a:r>
            <a:r>
              <a:rPr lang="en-GB" dirty="0" smtClean="0"/>
              <a:t>Jun 2017</a:t>
            </a:r>
          </a:p>
          <a:p>
            <a:pPr lvl="2"/>
            <a:r>
              <a:rPr lang="en-AU" dirty="0" smtClean="0"/>
              <a:t>Published version liaised in July 2018 (N16817</a:t>
            </a:r>
            <a:r>
              <a:rPr lang="en-AU" dirty="0" smtClean="0"/>
              <a:t>)</a:t>
            </a:r>
          </a:p>
          <a:p>
            <a:r>
              <a:rPr lang="en-US" smtClean="0"/>
              <a:t>60-day</a:t>
            </a:r>
            <a:r>
              <a:rPr lang="en-AU" smtClean="0"/>
              <a:t> </a:t>
            </a:r>
            <a:r>
              <a:rPr lang="en-AU" dirty="0" smtClean="0"/>
              <a:t>pre-ballot: </a:t>
            </a:r>
            <a:r>
              <a:rPr lang="en-AU" dirty="0" smtClean="0">
                <a:solidFill>
                  <a:schemeClr val="accent2"/>
                </a:solidFill>
              </a:rPr>
              <a:t>waiting</a:t>
            </a:r>
          </a:p>
          <a:p>
            <a:pPr lvl="1"/>
            <a:r>
              <a:rPr lang="en-AU" b="0" dirty="0" smtClean="0"/>
              <a:t>PSDO process will probably start in Nov 2018</a:t>
            </a: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56</a:t>
            </a:fld>
            <a:endParaRPr lang="en-US"/>
          </a:p>
        </p:txBody>
      </p:sp>
    </p:spTree>
    <p:extLst>
      <p:ext uri="{BB962C8B-B14F-4D97-AF65-F5344CB8AC3E}">
        <p14:creationId xmlns:p14="http://schemas.microsoft.com/office/powerpoint/2010/main" val="1174198518"/>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802.11ak </a:t>
            </a:r>
            <a:r>
              <a:rPr lang="en-AU" dirty="0"/>
              <a:t>has been liaised for information</a:t>
            </a:r>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lvl="1"/>
            <a:r>
              <a:rPr lang="en-GB" dirty="0" smtClean="0"/>
              <a:t>802.11ak </a:t>
            </a:r>
            <a:r>
              <a:rPr lang="en-GB" dirty="0"/>
              <a:t>drafts were liaised for information </a:t>
            </a:r>
          </a:p>
          <a:p>
            <a:pPr lvl="2"/>
            <a:r>
              <a:rPr lang="en-GB" dirty="0" smtClean="0"/>
              <a:t>D4.0 </a:t>
            </a:r>
            <a:r>
              <a:rPr lang="en-GB" dirty="0"/>
              <a:t>in Jun </a:t>
            </a:r>
            <a:r>
              <a:rPr lang="en-GB" dirty="0" smtClean="0"/>
              <a:t>2017</a:t>
            </a:r>
          </a:p>
          <a:p>
            <a:pPr lvl="2"/>
            <a:r>
              <a:rPr lang="en-AU" dirty="0"/>
              <a:t>Published version </a:t>
            </a:r>
            <a:r>
              <a:rPr lang="en-AU" dirty="0" smtClean="0"/>
              <a:t>liaised </a:t>
            </a:r>
            <a:r>
              <a:rPr lang="en-AU" dirty="0"/>
              <a:t>in July 2018 (N16817)</a:t>
            </a:r>
            <a:endParaRPr lang="en-GB" dirty="0" smtClean="0"/>
          </a:p>
          <a:p>
            <a:r>
              <a:rPr lang="en-US" dirty="0" smtClean="0"/>
              <a:t>60-day</a:t>
            </a:r>
            <a:r>
              <a:rPr lang="en-AU" dirty="0" smtClean="0"/>
              <a:t> pre-ballot: </a:t>
            </a:r>
            <a:r>
              <a:rPr lang="en-AU" dirty="0" smtClean="0">
                <a:solidFill>
                  <a:schemeClr val="accent2"/>
                </a:solidFill>
              </a:rPr>
              <a:t>waiting</a:t>
            </a:r>
          </a:p>
          <a:p>
            <a:pPr lvl="1"/>
            <a:r>
              <a:rPr lang="en-AU" b="0" dirty="0" smtClean="0"/>
              <a:t>PSDO </a:t>
            </a:r>
            <a:r>
              <a:rPr lang="en-AU" b="0" dirty="0"/>
              <a:t>process will probably start in Nov </a:t>
            </a:r>
            <a:r>
              <a:rPr lang="en-AU" b="0" dirty="0" smtClean="0"/>
              <a:t>2018</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57</a:t>
            </a:fld>
            <a:endParaRPr lang="en-US"/>
          </a:p>
        </p:txBody>
      </p:sp>
    </p:spTree>
    <p:extLst>
      <p:ext uri="{BB962C8B-B14F-4D97-AF65-F5344CB8AC3E}">
        <p14:creationId xmlns:p14="http://schemas.microsoft.com/office/powerpoint/2010/main" val="33790866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802.11aq has been liaised</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802.11aq D8.0 was sent for liaison in Mar 2017</a:t>
            </a:r>
          </a:p>
          <a:p>
            <a:pPr lvl="1"/>
            <a:r>
              <a:rPr lang="en-AU" dirty="0"/>
              <a:t>Published version will be liaised </a:t>
            </a:r>
            <a:r>
              <a:rPr lang="en-AU" dirty="0" smtClean="0"/>
              <a:t>as soon as </a:t>
            </a:r>
            <a:r>
              <a:rPr lang="en-AU" dirty="0" smtClean="0"/>
              <a:t>available</a:t>
            </a:r>
          </a:p>
          <a:p>
            <a:pPr lvl="2"/>
            <a:r>
              <a:rPr lang="en-GB" dirty="0" smtClean="0">
                <a:solidFill>
                  <a:srgbClr val="FF0000"/>
                </a:solidFill>
              </a:rPr>
              <a:t>Checked with Dorothy in late August</a:t>
            </a:r>
            <a:endParaRPr lang="en-GB" dirty="0">
              <a:solidFill>
                <a:srgbClr val="FF0000"/>
              </a:solidFill>
            </a:endParaRPr>
          </a:p>
          <a:p>
            <a:r>
              <a:rPr lang="en-US" dirty="0" smtClean="0"/>
              <a:t>60-day</a:t>
            </a:r>
            <a:r>
              <a:rPr lang="en-AU" dirty="0" smtClean="0"/>
              <a:t> pre-ballot: </a:t>
            </a:r>
            <a:r>
              <a:rPr lang="en-AU" dirty="0" smtClean="0">
                <a:solidFill>
                  <a:schemeClr val="accent2"/>
                </a:solidFill>
              </a:rPr>
              <a:t>waiting</a:t>
            </a:r>
          </a:p>
          <a:p>
            <a:pPr lvl="1"/>
            <a:r>
              <a:rPr lang="en-AU" b="0" dirty="0"/>
              <a:t>PSDO process will probably start in Nov 2018</a:t>
            </a:r>
            <a:endParaRPr lang="en-AU" dirty="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58</a:t>
            </a:fld>
            <a:endParaRPr lang="en-US"/>
          </a:p>
        </p:txBody>
      </p:sp>
    </p:spTree>
    <p:extLst>
      <p:ext uri="{BB962C8B-B14F-4D97-AF65-F5344CB8AC3E}">
        <p14:creationId xmlns:p14="http://schemas.microsoft.com/office/powerpoint/2010/main" val="4167547369"/>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802.11ax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pPr lvl="1"/>
            <a:r>
              <a:rPr lang="en-AU" dirty="0" smtClean="0"/>
              <a:t>D3.0 is now approved; D4.0 will probably be liaised for information</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59</a:t>
            </a:fld>
            <a:endParaRPr lang="en-US"/>
          </a:p>
        </p:txBody>
      </p:sp>
    </p:spTree>
    <p:extLst>
      <p:ext uri="{BB962C8B-B14F-4D97-AF65-F5344CB8AC3E}">
        <p14:creationId xmlns:p14="http://schemas.microsoft.com/office/powerpoint/2010/main" val="41127048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auto">
          <a:xfrm>
            <a:off x="685800" y="2667000"/>
            <a:ext cx="2514600" cy="3429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a:lstStyle/>
          <a:p>
            <a:pPr marL="180975" indent="-180975">
              <a:spcBef>
                <a:spcPts val="800"/>
              </a:spcBef>
              <a:buFont typeface="Arial" pitchFamily="34" charset="0"/>
              <a:buChar char="•"/>
              <a:defRPr/>
            </a:pPr>
            <a:r>
              <a:rPr lang="en-US" sz="1600" dirty="0">
                <a:latin typeface="+mj-lt"/>
              </a:rPr>
              <a:t>Call to Order</a:t>
            </a:r>
          </a:p>
          <a:p>
            <a:pPr marL="180975" indent="-180975">
              <a:spcBef>
                <a:spcPts val="800"/>
              </a:spcBef>
              <a:buFont typeface="Arial" pitchFamily="34" charset="0"/>
              <a:buChar char="•"/>
              <a:defRPr/>
            </a:pPr>
            <a:r>
              <a:rPr lang="en-US" sz="1600" dirty="0">
                <a:latin typeface="+mj-lt"/>
              </a:rPr>
              <a:t>Select recording secretary </a:t>
            </a:r>
            <a:r>
              <a:rPr lang="en-US" sz="1600" dirty="0">
                <a:solidFill>
                  <a:srgbClr val="FF0000"/>
                </a:solidFill>
                <a:latin typeface="+mj-lt"/>
              </a:rPr>
              <a:t>&lt;- important!</a:t>
            </a:r>
          </a:p>
          <a:p>
            <a:pPr marL="180975" indent="-180975">
              <a:spcBef>
                <a:spcPts val="800"/>
              </a:spcBef>
              <a:buFont typeface="Arial" pitchFamily="34" charset="0"/>
              <a:buChar char="•"/>
              <a:defRPr/>
            </a:pPr>
            <a:r>
              <a:rPr lang="en-US" sz="1600" dirty="0">
                <a:latin typeface="+mj-lt"/>
              </a:rPr>
              <a:t>Approve </a:t>
            </a:r>
            <a:r>
              <a:rPr lang="en-US" sz="1600" dirty="0" smtClean="0">
                <a:latin typeface="+mj-lt"/>
              </a:rPr>
              <a:t>agenda</a:t>
            </a:r>
          </a:p>
          <a:p>
            <a:pPr marL="180975" indent="-180975">
              <a:spcBef>
                <a:spcPts val="800"/>
              </a:spcBef>
              <a:buFont typeface="Arial" pitchFamily="34" charset="0"/>
              <a:buChar char="•"/>
              <a:defRPr/>
            </a:pPr>
            <a:r>
              <a:rPr lang="en-US" sz="1600" dirty="0" smtClean="0">
                <a:latin typeface="+mj-lt"/>
              </a:rPr>
              <a:t>Execute agenda</a:t>
            </a:r>
            <a:endParaRPr lang="en-US" sz="1600" dirty="0">
              <a:latin typeface="+mj-lt"/>
            </a:endParaRPr>
          </a:p>
          <a:p>
            <a:pPr marL="180975" indent="-180975">
              <a:spcBef>
                <a:spcPts val="800"/>
              </a:spcBef>
              <a:buFont typeface="Arial" pitchFamily="34" charset="0"/>
              <a:buChar char="•"/>
              <a:defRPr/>
            </a:pPr>
            <a:r>
              <a:rPr lang="en-AU" sz="1600" dirty="0" smtClean="0">
                <a:latin typeface="+mj-lt"/>
              </a:rPr>
              <a:t>Adjourn</a:t>
            </a:r>
            <a:endParaRPr lang="en-US" sz="1600" dirty="0">
              <a:latin typeface="+mj-lt"/>
            </a:endParaRPr>
          </a:p>
        </p:txBody>
      </p:sp>
      <p:sp>
        <p:nvSpPr>
          <p:cNvPr id="10244" name="Rectangle 20"/>
          <p:cNvSpPr>
            <a:spLocks noGrp="1" noChangeArrowheads="1"/>
          </p:cNvSpPr>
          <p:nvPr>
            <p:ph type="title"/>
          </p:nvPr>
        </p:nvSpPr>
        <p:spPr>
          <a:xfrm>
            <a:off x="685800" y="685800"/>
            <a:ext cx="8077200" cy="1066800"/>
          </a:xfrm>
        </p:spPr>
        <p:txBody>
          <a:bodyPr/>
          <a:lstStyle/>
          <a:p>
            <a:r>
              <a:rPr lang="en-US" dirty="0" smtClean="0"/>
              <a:t>The IEEE 802 JTC1 SC will have one slot at the Sept 2018 plenary meeting in Hawaii</a:t>
            </a:r>
          </a:p>
        </p:txBody>
      </p:sp>
      <p:sp>
        <p:nvSpPr>
          <p:cNvPr id="7" name="Footer Placeholder 5"/>
          <p:cNvSpPr>
            <a:spLocks noGrp="1"/>
          </p:cNvSpPr>
          <p:nvPr>
            <p:ph type="ftr" sz="quarter" idx="10"/>
          </p:nvPr>
        </p:nvSpPr>
        <p:spPr/>
        <p:txBody>
          <a:bodyPr/>
          <a:lstStyle/>
          <a:p>
            <a:pPr>
              <a:defRPr/>
            </a:pPr>
            <a:r>
              <a:rPr lang="en-US" smtClean="0"/>
              <a:t>Andrew Myles, Cisco</a:t>
            </a:r>
            <a:endParaRPr lang="en-US"/>
          </a:p>
        </p:txBody>
      </p:sp>
      <p:sp>
        <p:nvSpPr>
          <p:cNvPr id="10" name="Rectangle 9"/>
          <p:cNvSpPr/>
          <p:nvPr/>
        </p:nvSpPr>
        <p:spPr bwMode="auto">
          <a:xfrm>
            <a:off x="685800" y="1752600"/>
            <a:ext cx="2514600" cy="9144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US" sz="1600" b="1" dirty="0" smtClean="0">
                <a:latin typeface="+mj-lt"/>
              </a:rPr>
              <a:t>Tuesday</a:t>
            </a:r>
            <a:endParaRPr lang="en-US" sz="1600" b="1" dirty="0">
              <a:latin typeface="+mj-lt"/>
            </a:endParaRPr>
          </a:p>
          <a:p>
            <a:pPr algn="ctr">
              <a:defRPr/>
            </a:pPr>
            <a:r>
              <a:rPr lang="en-US" sz="1600" b="1" dirty="0" smtClean="0">
                <a:latin typeface="+mj-lt"/>
              </a:rPr>
              <a:t>11 Sept 2018, PM1</a:t>
            </a:r>
          </a:p>
        </p:txBody>
      </p:sp>
      <p:sp>
        <p:nvSpPr>
          <p:cNvPr id="3" name="TextBox 2"/>
          <p:cNvSpPr txBox="1"/>
          <p:nvPr/>
        </p:nvSpPr>
        <p:spPr>
          <a:xfrm>
            <a:off x="4343400" y="6477000"/>
            <a:ext cx="655197" cy="276999"/>
          </a:xfrm>
          <a:prstGeom prst="rect">
            <a:avLst/>
          </a:prstGeom>
          <a:noFill/>
        </p:spPr>
        <p:txBody>
          <a:bodyPr wrap="none" rtlCol="0">
            <a:spAutoFit/>
          </a:bodyPr>
          <a:lstStyle/>
          <a:p>
            <a:r>
              <a:rPr lang="en-US" dirty="0">
                <a:latin typeface="+mn-lt"/>
              </a:rPr>
              <a:t>Slide </a:t>
            </a:r>
            <a:fld id="{CE9E285F-F601-43F1-B60E-9449BADFF5FA}" type="slidenum">
              <a:rPr lang="en-US" smtClean="0">
                <a:latin typeface="+mn-lt"/>
              </a:rPr>
              <a:pPr/>
              <a:t>6</a:t>
            </a:fld>
            <a:endParaRPr lang="en-US" dirty="0">
              <a:latin typeface="+mn-lt"/>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802.11ay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pPr lvl="1"/>
            <a:r>
              <a:rPr lang="en-AU" dirty="0"/>
              <a:t>No approved draft </a:t>
            </a:r>
            <a:r>
              <a:rPr lang="en-AU" dirty="0" smtClean="0"/>
              <a:t>yet</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60</a:t>
            </a:fld>
            <a:endParaRPr lang="en-US"/>
          </a:p>
        </p:txBody>
      </p:sp>
    </p:spTree>
    <p:extLst>
      <p:ext uri="{BB962C8B-B14F-4D97-AF65-F5344CB8AC3E}">
        <p14:creationId xmlns:p14="http://schemas.microsoft.com/office/powerpoint/2010/main" val="1447526330"/>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802.11az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pPr lvl="1"/>
            <a:r>
              <a:rPr lang="en-AU" dirty="0"/>
              <a:t>No approved draft yet</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61</a:t>
            </a:fld>
            <a:endParaRPr lang="en-US"/>
          </a:p>
        </p:txBody>
      </p:sp>
    </p:spTree>
    <p:extLst>
      <p:ext uri="{BB962C8B-B14F-4D97-AF65-F5344CB8AC3E}">
        <p14:creationId xmlns:p14="http://schemas.microsoft.com/office/powerpoint/2010/main" val="1264000525"/>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802.11ba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pPr lvl="1"/>
            <a:r>
              <a:rPr lang="en-AU" dirty="0"/>
              <a:t>No approved draft </a:t>
            </a:r>
            <a:r>
              <a:rPr lang="en-AU" dirty="0" smtClean="0"/>
              <a:t>yet</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62</a:t>
            </a:fld>
            <a:endParaRPr lang="en-US"/>
          </a:p>
        </p:txBody>
      </p:sp>
    </p:spTree>
    <p:extLst>
      <p:ext uri="{BB962C8B-B14F-4D97-AF65-F5344CB8AC3E}">
        <p14:creationId xmlns:p14="http://schemas.microsoft.com/office/powerpoint/2010/main" val="3194244939"/>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802.15 has one standard in the pipeline for ratification under the PSDO</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163320129"/>
              </p:ext>
            </p:extLst>
          </p:nvPr>
        </p:nvGraphicFramePr>
        <p:xfrm>
          <a:off x="152399" y="1600200"/>
          <a:ext cx="8839199" cy="938722"/>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err="1" smtClean="0">
                          <a:latin typeface="+mj-lt"/>
                        </a:rPr>
                        <a:t>Std</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l"/>
                      <a:r>
                        <a:rPr lang="en-AU" sz="1600" b="0" dirty="0" smtClean="0">
                          <a:solidFill>
                            <a:schemeClr val="tx1"/>
                          </a:solidFill>
                          <a:latin typeface="+mj-lt"/>
                          <a:cs typeface="Arial" panose="020B0604020202020204" pitchFamily="34" charset="0"/>
                        </a:rPr>
                        <a:t>.15.6</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err="1" smtClean="0">
                          <a:solidFill>
                            <a:schemeClr val="tx1"/>
                          </a:solidFill>
                          <a:latin typeface="+mj-lt"/>
                          <a:cs typeface="Arial" panose="020B0604020202020204" pitchFamily="34" charset="0"/>
                        </a:rPr>
                        <a:t>Std</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Jul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23 Nov 16</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7</a:t>
                      </a:r>
                      <a:r>
                        <a:rPr lang="en-AU" sz="1600" b="0" baseline="0" dirty="0" smtClean="0">
                          <a:solidFill>
                            <a:schemeClr val="tx1"/>
                          </a:solidFill>
                          <a:latin typeface="+mj-lt"/>
                        </a:rPr>
                        <a:t> </a:t>
                      </a:r>
                      <a:r>
                        <a:rPr lang="en-AU" sz="1600" b="0" dirty="0" smtClean="0">
                          <a:solidFill>
                            <a:schemeClr val="tx1"/>
                          </a:solidFill>
                          <a:latin typeface="+mj-lt"/>
                        </a:rPr>
                        <a:t>Sep</a:t>
                      </a:r>
                      <a:r>
                        <a:rPr lang="en-AU" sz="1600" b="0" baseline="0" dirty="0" smtClean="0">
                          <a:solidFill>
                            <a:schemeClr val="tx1"/>
                          </a:solidFill>
                          <a:latin typeface="+mj-lt"/>
                        </a:rPr>
                        <a:t>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rgbClr val="00B050"/>
                        </a:solidFill>
                        <a:latin typeface="+mj-lt"/>
                      </a:endParaRPr>
                    </a:p>
                  </a:txBody>
                  <a:tcPr marL="115147" marR="115147"/>
                </a:tc>
                <a:extLst>
                  <a:ext uri="{0D108BD9-81ED-4DB2-BD59-A6C34878D82A}">
                    <a16:rowId xmlns:a16="http://schemas.microsoft.com/office/drawing/2014/main" val="10003"/>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63</a:t>
            </a:fld>
            <a:endParaRPr lang="en-US"/>
          </a:p>
        </p:txBody>
      </p:sp>
    </p:spTree>
    <p:extLst>
      <p:ext uri="{BB962C8B-B14F-4D97-AF65-F5344CB8AC3E}">
        <p14:creationId xmlns:p14="http://schemas.microsoft.com/office/powerpoint/2010/main" val="4054423402"/>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802.15.6-2012 FDIS ballot passed but </a:t>
            </a:r>
            <a:r>
              <a:rPr lang="en-AU" dirty="0" smtClean="0"/>
              <a:t>comment responses are </a:t>
            </a:r>
            <a:r>
              <a:rPr lang="en-AU" dirty="0" smtClean="0"/>
              <a:t>required</a:t>
            </a:r>
            <a:endParaRPr lang="en-AU" dirty="0">
              <a:solidFill>
                <a:schemeClr val="accent6"/>
              </a:solidFill>
            </a:endParaRP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The 802.15.6 standard was </a:t>
            </a:r>
            <a:r>
              <a:rPr lang="en-GB" dirty="0"/>
              <a:t>supposed to be liaised in Apr 2016 for </a:t>
            </a:r>
            <a:r>
              <a:rPr lang="en-GB" dirty="0" smtClean="0"/>
              <a:t>information but was eventually liaised in late July 2016</a:t>
            </a:r>
          </a:p>
          <a:p>
            <a:r>
              <a:rPr lang="en-US" dirty="0" smtClean="0"/>
              <a:t>60-day</a:t>
            </a:r>
            <a:r>
              <a:rPr lang="en-AU" dirty="0" smtClean="0"/>
              <a:t> pre-ballot: </a:t>
            </a:r>
            <a:r>
              <a:rPr lang="en-AU" dirty="0" smtClean="0">
                <a:solidFill>
                  <a:srgbClr val="00B050"/>
                </a:solidFill>
              </a:rPr>
              <a:t>passed &amp; responses sent</a:t>
            </a:r>
            <a:endParaRPr lang="en-AU" dirty="0" smtClean="0">
              <a:solidFill>
                <a:schemeClr val="accent2"/>
              </a:solidFill>
            </a:endParaRPr>
          </a:p>
          <a:p>
            <a:pPr lvl="1"/>
            <a:r>
              <a:rPr lang="en-GB" dirty="0" smtClean="0"/>
              <a:t>The 60-day ballot passed on 23 Nov 2016</a:t>
            </a:r>
          </a:p>
          <a:p>
            <a:pPr lvl="2"/>
            <a:r>
              <a:rPr lang="en-GB" dirty="0" smtClean="0"/>
              <a:t>Need for IS on topic: 9/0/10</a:t>
            </a:r>
          </a:p>
          <a:p>
            <a:pPr lvl="2"/>
            <a:r>
              <a:rPr lang="en-GB" dirty="0" smtClean="0"/>
              <a:t>Submission of this proposal as IS: 6/3/10, with “no” from Germany, Japan &amp; UK</a:t>
            </a:r>
          </a:p>
          <a:p>
            <a:pPr lvl="1"/>
            <a:r>
              <a:rPr lang="en-AU" dirty="0" smtClean="0"/>
              <a:t>Responses were sent in Feb 2017 (see 15-17-0107-02)</a:t>
            </a:r>
            <a:endParaRPr lang="en-GB" dirty="0"/>
          </a:p>
          <a:p>
            <a:r>
              <a:rPr lang="en-AU" dirty="0" smtClean="0"/>
              <a:t>FDIS ballot: </a:t>
            </a:r>
            <a:r>
              <a:rPr lang="en-AU" dirty="0">
                <a:solidFill>
                  <a:srgbClr val="00B050"/>
                </a:solidFill>
              </a:rPr>
              <a:t>passed </a:t>
            </a:r>
            <a:r>
              <a:rPr lang="en-AU" dirty="0">
                <a:solidFill>
                  <a:schemeClr val="accent6"/>
                </a:solidFill>
              </a:rPr>
              <a:t>&amp; </a:t>
            </a:r>
            <a:r>
              <a:rPr lang="en-AU" dirty="0" smtClean="0">
                <a:solidFill>
                  <a:schemeClr val="accent6"/>
                </a:solidFill>
              </a:rPr>
              <a:t>response required</a:t>
            </a:r>
            <a:endParaRPr lang="en-AU" dirty="0">
              <a:solidFill>
                <a:schemeClr val="accent6"/>
              </a:solidFill>
            </a:endParaRPr>
          </a:p>
          <a:p>
            <a:pPr lvl="1"/>
            <a:r>
              <a:rPr lang="en-AU" dirty="0" smtClean="0"/>
              <a:t>Passed on 7 Sep 17 by </a:t>
            </a:r>
            <a:r>
              <a:rPr lang="en-AU" dirty="0"/>
              <a:t>12/2/14 (N16711)</a:t>
            </a:r>
          </a:p>
          <a:p>
            <a:pPr lvl="2"/>
            <a:r>
              <a:rPr lang="en-AU" dirty="0" smtClean="0"/>
              <a:t>China NB and Japan NB voted “no” with comments</a:t>
            </a:r>
          </a:p>
          <a:p>
            <a:pPr lvl="1"/>
            <a:r>
              <a:rPr lang="en-AU" dirty="0" smtClean="0"/>
              <a:t>Response will be sent after July 2018 </a:t>
            </a:r>
            <a:r>
              <a:rPr lang="en-AU" dirty="0" smtClean="0"/>
              <a:t>meeting - </a:t>
            </a:r>
            <a:r>
              <a:rPr lang="en-AU" dirty="0" smtClean="0">
                <a:solidFill>
                  <a:srgbClr val="FF0000"/>
                </a:solidFill>
              </a:rPr>
              <a:t>was </a:t>
            </a:r>
            <a:r>
              <a:rPr lang="en-AU" dirty="0">
                <a:solidFill>
                  <a:srgbClr val="FF0000"/>
                </a:solidFill>
              </a:rPr>
              <a:t>it?</a:t>
            </a:r>
          </a:p>
          <a:p>
            <a:pPr lvl="1"/>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64</a:t>
            </a:fld>
            <a:endParaRPr lang="en-US"/>
          </a:p>
        </p:txBody>
      </p:sp>
    </p:spTree>
    <p:extLst>
      <p:ext uri="{BB962C8B-B14F-4D97-AF65-F5344CB8AC3E}">
        <p14:creationId xmlns:p14="http://schemas.microsoft.com/office/powerpoint/2010/main" val="1352380794"/>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802.16 has one standard in the pipeline for ratification under the PSDO</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174862902"/>
              </p:ext>
            </p:extLst>
          </p:nvPr>
        </p:nvGraphicFramePr>
        <p:xfrm>
          <a:off x="152399" y="1600200"/>
          <a:ext cx="8839199" cy="938722"/>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err="1" smtClean="0">
                          <a:latin typeface="+mj-lt"/>
                        </a:rPr>
                        <a:t>Std</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l"/>
                      <a:r>
                        <a:rPr lang="en-AU" sz="1600" b="0" dirty="0" smtClean="0">
                          <a:solidFill>
                            <a:schemeClr val="tx1"/>
                          </a:solidFill>
                          <a:latin typeface="+mj-lt"/>
                        </a:rPr>
                        <a:t>802.16</a:t>
                      </a:r>
                    </a:p>
                  </a:txBody>
                  <a:tcPr marL="115147" marR="115147"/>
                </a:tc>
                <a:tc>
                  <a:txBody>
                    <a:bodyPr/>
                    <a:lstStyle/>
                    <a:p>
                      <a:pPr algn="ctr"/>
                      <a:r>
                        <a:rPr lang="en-AU" sz="1600" b="0" dirty="0" err="1" smtClean="0">
                          <a:solidFill>
                            <a:schemeClr val="tx1"/>
                          </a:solidFill>
                          <a:latin typeface="+mj-lt"/>
                        </a:rPr>
                        <a:t>Std</a:t>
                      </a:r>
                      <a:endParaRPr lang="en-AU" sz="1600" b="0" dirty="0" smtClean="0">
                        <a:solidFill>
                          <a:schemeClr val="tx1"/>
                        </a:solidFill>
                        <a:latin typeface="+mj-lt"/>
                      </a:endParaRPr>
                    </a:p>
                  </a:txBody>
                  <a:tcPr marL="115147" marR="115147"/>
                </a:tc>
                <a:tc>
                  <a:txBody>
                    <a:bodyPr/>
                    <a:lstStyle/>
                    <a:p>
                      <a:pPr algn="ctr"/>
                      <a:r>
                        <a:rPr lang="en-AU" sz="1600" b="0" dirty="0" smtClean="0">
                          <a:solidFill>
                            <a:schemeClr val="tx1"/>
                          </a:solidFill>
                          <a:latin typeface="+mj-lt"/>
                        </a:rPr>
                        <a:t>Mar 18</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rgbClr val="00B050"/>
                        </a:solidFill>
                        <a:latin typeface="+mn-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n-lt"/>
                        </a:rPr>
                        <a:t>30</a:t>
                      </a:r>
                      <a:r>
                        <a:rPr lang="en-AU" sz="1600" b="0" baseline="0" dirty="0" smtClean="0">
                          <a:solidFill>
                            <a:schemeClr val="tx1"/>
                          </a:solidFill>
                          <a:latin typeface="+mn-lt"/>
                        </a:rPr>
                        <a:t> Jul 18</a:t>
                      </a:r>
                      <a:endParaRPr lang="en-AU" sz="1600" b="0" dirty="0" smtClean="0">
                        <a:solidFill>
                          <a:schemeClr val="tx1"/>
                        </a:solidFill>
                        <a:latin typeface="+mn-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endParaRPr lang="en-AU" sz="1600" b="0" dirty="0" smtClean="0">
                        <a:solidFill>
                          <a:schemeClr val="tx1"/>
                        </a:solidFill>
                        <a:latin typeface="+mn-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n-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n-lt"/>
                        </a:rPr>
                        <a:t>Waiting</a:t>
                      </a:r>
                    </a:p>
                  </a:txBody>
                  <a:tcPr marL="115147" marR="115147"/>
                </a:tc>
                <a:extLst>
                  <a:ext uri="{0D108BD9-81ED-4DB2-BD59-A6C34878D82A}">
                    <a16:rowId xmlns:a16="http://schemas.microsoft.com/office/drawing/2014/main" val="10002"/>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65</a:t>
            </a:fld>
            <a:endParaRPr lang="en-US"/>
          </a:p>
        </p:txBody>
      </p:sp>
    </p:spTree>
    <p:extLst>
      <p:ext uri="{BB962C8B-B14F-4D97-AF65-F5344CB8AC3E}">
        <p14:creationId xmlns:p14="http://schemas.microsoft.com/office/powerpoint/2010/main" val="2036127635"/>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802.16-2017 passed 60-day pre-ballot but requires comments responses</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802.16-2017 was sent for information in Mar 2018 (N16785)</a:t>
            </a:r>
            <a:endParaRPr lang="en-GB" dirty="0" smtClean="0"/>
          </a:p>
          <a:p>
            <a:r>
              <a:rPr lang="en-US" dirty="0" smtClean="0"/>
              <a:t>60-day</a:t>
            </a:r>
            <a:r>
              <a:rPr lang="en-AU" dirty="0" smtClean="0"/>
              <a:t> pre-ballot: </a:t>
            </a:r>
            <a:r>
              <a:rPr lang="en-AU" dirty="0" smtClean="0">
                <a:solidFill>
                  <a:srgbClr val="00B050"/>
                </a:solidFill>
              </a:rPr>
              <a:t>sent </a:t>
            </a:r>
            <a:r>
              <a:rPr lang="en-AU" dirty="0" smtClean="0">
                <a:solidFill>
                  <a:schemeClr val="accent2"/>
                </a:solidFill>
              </a:rPr>
              <a:t>but response required</a:t>
            </a:r>
          </a:p>
          <a:p>
            <a:pPr lvl="1"/>
            <a:r>
              <a:rPr lang="en-GB" dirty="0"/>
              <a:t>The 60-day </a:t>
            </a:r>
            <a:r>
              <a:rPr lang="en-AU" dirty="0"/>
              <a:t>(N16810) </a:t>
            </a:r>
            <a:r>
              <a:rPr lang="en-GB" smtClean="0"/>
              <a:t>ballot passed (N16821) </a:t>
            </a:r>
            <a:r>
              <a:rPr lang="en-GB" dirty="0"/>
              <a:t>on </a:t>
            </a:r>
            <a:r>
              <a:rPr lang="en-AU" dirty="0"/>
              <a:t>30 July 2018</a:t>
            </a:r>
            <a:endParaRPr lang="en-GB" dirty="0"/>
          </a:p>
          <a:p>
            <a:pPr lvl="2"/>
            <a:r>
              <a:rPr lang="en-GB" dirty="0"/>
              <a:t>Need for IS on topic: </a:t>
            </a:r>
            <a:r>
              <a:rPr lang="en-GB" dirty="0" smtClean="0"/>
              <a:t>7/0/11</a:t>
            </a:r>
            <a:endParaRPr lang="en-GB" dirty="0"/>
          </a:p>
          <a:p>
            <a:pPr lvl="2"/>
            <a:r>
              <a:rPr lang="en-GB" dirty="0"/>
              <a:t>Submission of this proposal as IS: </a:t>
            </a:r>
            <a:r>
              <a:rPr lang="en-GB" dirty="0" smtClean="0"/>
              <a:t>5/1/12, </a:t>
            </a:r>
            <a:r>
              <a:rPr lang="en-GB" dirty="0"/>
              <a:t>with “no” </a:t>
            </a:r>
            <a:r>
              <a:rPr lang="en-GB" dirty="0" smtClean="0"/>
              <a:t>from China</a:t>
            </a:r>
            <a:endParaRPr lang="en-GB" dirty="0"/>
          </a:p>
          <a:p>
            <a:pPr lvl="1"/>
            <a:r>
              <a:rPr lang="en-AU" dirty="0" smtClean="0"/>
              <a:t>Comment response is required</a:t>
            </a:r>
          </a:p>
          <a:p>
            <a:pPr lvl="2"/>
            <a:r>
              <a:rPr lang="en-AU" dirty="0" smtClean="0"/>
              <a:t>Roger Marks has been asked to provide draft responses in Sept or Nov</a:t>
            </a:r>
            <a:endParaRPr lang="en-AU" dirty="0"/>
          </a:p>
          <a:p>
            <a:r>
              <a:rPr lang="en-AU" dirty="0" smtClean="0"/>
              <a:t>FDIS ballot: </a:t>
            </a:r>
            <a:r>
              <a:rPr lang="en-AU" dirty="0" smtClean="0">
                <a:solidFill>
                  <a:schemeClr val="accent2"/>
                </a:solidFill>
              </a:rPr>
              <a:t>waiting</a:t>
            </a:r>
          </a:p>
          <a:p>
            <a:pPr lvl="1"/>
            <a:endParaRPr lang="en-AU" dirty="0">
              <a:solidFill>
                <a:srgbClr val="FF0000"/>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66</a:t>
            </a:fld>
            <a:endParaRPr lang="en-US"/>
          </a:p>
        </p:txBody>
      </p:sp>
    </p:spTree>
    <p:extLst>
      <p:ext uri="{BB962C8B-B14F-4D97-AF65-F5344CB8AC3E}">
        <p14:creationId xmlns:p14="http://schemas.microsoft.com/office/powerpoint/2010/main" val="575371506"/>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60-day ballot on 802.16-2017</a:t>
            </a:r>
            <a:endParaRPr lang="en-AU" dirty="0"/>
          </a:p>
        </p:txBody>
      </p:sp>
      <p:sp>
        <p:nvSpPr>
          <p:cNvPr id="3" name="Content Placeholder 2"/>
          <p:cNvSpPr>
            <a:spLocks noGrp="1"/>
          </p:cNvSpPr>
          <p:nvPr>
            <p:ph idx="1"/>
          </p:nvPr>
        </p:nvSpPr>
        <p:spPr/>
        <p:txBody>
          <a:bodyPr/>
          <a:lstStyle/>
          <a:p>
            <a:r>
              <a:rPr lang="en-AU" dirty="0" smtClean="0"/>
              <a:t>China NB comment CN1</a:t>
            </a:r>
          </a:p>
          <a:p>
            <a:pPr lvl="1"/>
            <a:r>
              <a:rPr lang="en-GB" i="1" dirty="0"/>
              <a:t>IEEE 802.16 specifies </a:t>
            </a:r>
            <a:r>
              <a:rPr lang="en-US" i="1" dirty="0"/>
              <a:t>“All SS and BS implementations shall support the method of packet data encryption defined in 7.5.1.1, encryption of the TEK as specified in 7.5.2, and message digest calculation as specified in 7.5.3.” in Section 7.5. That means, cryptographic algorithms such as AES, DES, 3DES, RSA and SHA are all mandatory. </a:t>
            </a:r>
            <a:endParaRPr lang="en-AU" i="1" dirty="0"/>
          </a:p>
          <a:p>
            <a:pPr lvl="1"/>
            <a:r>
              <a:rPr lang="en-US" i="1" dirty="0"/>
              <a:t>However, it is unreasonable to specify cryptographic algorithms such as AES, DES, 3DES, RSA and SHA as mandatory implementation in this standard, because there are many other international algorithms for choice</a:t>
            </a:r>
            <a:r>
              <a:rPr lang="en-US" i="1" dirty="0" smtClean="0"/>
              <a:t>.</a:t>
            </a:r>
            <a:endParaRPr lang="en-AU" i="1"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67</a:t>
            </a:fld>
            <a:endParaRPr lang="en-US"/>
          </a:p>
        </p:txBody>
      </p:sp>
    </p:spTree>
    <p:extLst>
      <p:ext uri="{BB962C8B-B14F-4D97-AF65-F5344CB8AC3E}">
        <p14:creationId xmlns:p14="http://schemas.microsoft.com/office/powerpoint/2010/main" val="134690150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60-day ballot on 802.16-2017</a:t>
            </a:r>
            <a:endParaRPr lang="en-AU" dirty="0"/>
          </a:p>
        </p:txBody>
      </p:sp>
      <p:sp>
        <p:nvSpPr>
          <p:cNvPr id="3" name="Content Placeholder 2"/>
          <p:cNvSpPr>
            <a:spLocks noGrp="1"/>
          </p:cNvSpPr>
          <p:nvPr>
            <p:ph idx="1"/>
          </p:nvPr>
        </p:nvSpPr>
        <p:spPr/>
        <p:txBody>
          <a:bodyPr/>
          <a:lstStyle/>
          <a:p>
            <a:r>
              <a:rPr lang="en-AU" dirty="0" smtClean="0"/>
              <a:t>China </a:t>
            </a:r>
            <a:r>
              <a:rPr lang="en-AU" dirty="0"/>
              <a:t>NB </a:t>
            </a:r>
            <a:r>
              <a:rPr lang="en-AU" dirty="0" smtClean="0"/>
              <a:t>proposed change CN1</a:t>
            </a:r>
          </a:p>
          <a:p>
            <a:pPr lvl="1"/>
            <a:r>
              <a:rPr lang="en-AU" i="1" dirty="0"/>
              <a:t>The text shall make it clear that the cryptographic algorithms in this standard are all provided as implementation instances, so that it is possible for national bodies to use cryptographic algorithms that conform to relevant local regulations when adopting these standards</a:t>
            </a:r>
            <a:r>
              <a:rPr lang="en-AU" i="1" dirty="0" smtClean="0"/>
              <a:t>.</a:t>
            </a:r>
          </a:p>
          <a:p>
            <a:r>
              <a:rPr lang="en-AU" dirty="0" smtClean="0"/>
              <a:t>IEEE 802.16 WG proposed response to CN1</a:t>
            </a:r>
          </a:p>
          <a:p>
            <a:pPr lvl="1"/>
            <a:r>
              <a:rPr lang="en-AU" dirty="0" smtClean="0">
                <a:solidFill>
                  <a:srgbClr val="FF0000"/>
                </a:solidFill>
              </a:rPr>
              <a:t>Roger Marks has been asked to coordinate</a:t>
            </a:r>
            <a:endParaRPr lang="en-AU" dirty="0">
              <a:solidFill>
                <a:srgbClr val="FF0000"/>
              </a:solidFill>
            </a:endParaRP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68</a:t>
            </a:fld>
            <a:endParaRPr lang="en-US"/>
          </a:p>
        </p:txBody>
      </p:sp>
    </p:spTree>
    <p:extLst>
      <p:ext uri="{BB962C8B-B14F-4D97-AF65-F5344CB8AC3E}">
        <p14:creationId xmlns:p14="http://schemas.microsoft.com/office/powerpoint/2010/main" val="265246307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60-day ballot on 802.16-2017</a:t>
            </a:r>
            <a:endParaRPr lang="en-AU" dirty="0"/>
          </a:p>
        </p:txBody>
      </p:sp>
      <p:sp>
        <p:nvSpPr>
          <p:cNvPr id="3" name="Content Placeholder 2"/>
          <p:cNvSpPr>
            <a:spLocks noGrp="1"/>
          </p:cNvSpPr>
          <p:nvPr>
            <p:ph idx="1"/>
          </p:nvPr>
        </p:nvSpPr>
        <p:spPr/>
        <p:txBody>
          <a:bodyPr/>
          <a:lstStyle/>
          <a:p>
            <a:r>
              <a:rPr lang="en-AU" dirty="0" smtClean="0"/>
              <a:t>China NB comment CN2</a:t>
            </a:r>
          </a:p>
          <a:p>
            <a:pPr lvl="1"/>
            <a:r>
              <a:rPr lang="en-US" i="1" dirty="0"/>
              <a:t>DES and 3DES are internationally acknowledged unsecure cryptographic algorithms due to disclosed attacks to them. They shall not be used in the </a:t>
            </a:r>
            <a:r>
              <a:rPr lang="en-US" i="1" dirty="0" smtClean="0"/>
              <a:t>standard</a:t>
            </a:r>
          </a:p>
          <a:p>
            <a:r>
              <a:rPr lang="en-AU" dirty="0"/>
              <a:t>China NB proposed change </a:t>
            </a:r>
            <a:r>
              <a:rPr lang="en-AU" dirty="0" smtClean="0"/>
              <a:t>CN2</a:t>
            </a:r>
            <a:endParaRPr lang="en-US" i="1" dirty="0" smtClean="0"/>
          </a:p>
          <a:p>
            <a:pPr lvl="1"/>
            <a:r>
              <a:rPr lang="en-AU" i="1" dirty="0"/>
              <a:t>Delete the specifications related to use of DES and </a:t>
            </a:r>
            <a:r>
              <a:rPr lang="en-AU" i="1" dirty="0" smtClean="0"/>
              <a:t>3DES</a:t>
            </a:r>
          </a:p>
          <a:p>
            <a:r>
              <a:rPr lang="en-AU" dirty="0"/>
              <a:t>IEEE 802.16 WG proposed </a:t>
            </a:r>
            <a:r>
              <a:rPr lang="en-AU" dirty="0" smtClean="0"/>
              <a:t>response to CN2</a:t>
            </a:r>
            <a:endParaRPr lang="en-AU" dirty="0"/>
          </a:p>
          <a:p>
            <a:pPr lvl="1"/>
            <a:r>
              <a:rPr lang="en-AU" dirty="0">
                <a:solidFill>
                  <a:srgbClr val="FF0000"/>
                </a:solidFill>
              </a:rPr>
              <a:t>Roger Marks has been asked to </a:t>
            </a:r>
            <a:r>
              <a:rPr lang="en-AU" dirty="0" smtClean="0">
                <a:solidFill>
                  <a:srgbClr val="FF0000"/>
                </a:solidFill>
              </a:rPr>
              <a:t>coordinate</a:t>
            </a:r>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69</a:t>
            </a:fld>
            <a:endParaRPr lang="en-US"/>
          </a:p>
        </p:txBody>
      </p:sp>
    </p:spTree>
    <p:extLst>
      <p:ext uri="{BB962C8B-B14F-4D97-AF65-F5344CB8AC3E}">
        <p14:creationId xmlns:p14="http://schemas.microsoft.com/office/powerpoint/2010/main" val="19784762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dirty="0" smtClean="0"/>
              <a:t>The IEEE 802 JTC1 SC regular meeting has a high level list of agenda items to be considered</a:t>
            </a:r>
            <a:endParaRPr lang="en-AU" dirty="0" smtClean="0"/>
          </a:p>
        </p:txBody>
      </p:sp>
      <p:sp>
        <p:nvSpPr>
          <p:cNvPr id="11267" name="Rectangle 3"/>
          <p:cNvSpPr>
            <a:spLocks noGrp="1" noChangeArrowheads="1"/>
          </p:cNvSpPr>
          <p:nvPr>
            <p:ph idx="1"/>
          </p:nvPr>
        </p:nvSpPr>
        <p:spPr/>
        <p:txBody>
          <a:bodyPr/>
          <a:lstStyle/>
          <a:p>
            <a:r>
              <a:rPr lang="en-AU" dirty="0" smtClean="0"/>
              <a:t>In no particular order:</a:t>
            </a:r>
          </a:p>
          <a:p>
            <a:pPr lvl="1"/>
            <a:r>
              <a:rPr lang="en-AU" dirty="0" smtClean="0"/>
              <a:t>Approve minutes</a:t>
            </a:r>
          </a:p>
          <a:p>
            <a:pPr lvl="2"/>
            <a:r>
              <a:rPr lang="en-AU" dirty="0" smtClean="0"/>
              <a:t>From wireless interim meeting in July 2018 in San Diego</a:t>
            </a:r>
          </a:p>
          <a:p>
            <a:pPr lvl="1"/>
            <a:r>
              <a:rPr lang="en-AU" dirty="0" smtClean="0"/>
              <a:t>Review extended goals</a:t>
            </a:r>
          </a:p>
          <a:p>
            <a:pPr lvl="1"/>
            <a:r>
              <a:rPr lang="en-AU" dirty="0" smtClean="0"/>
              <a:t>Review status of SC6 interactions</a:t>
            </a:r>
          </a:p>
          <a:p>
            <a:pPr lvl="2"/>
            <a:r>
              <a:rPr lang="en-AU" dirty="0" smtClean="0"/>
              <a:t>Review liaisons of drafts to SC6</a:t>
            </a:r>
          </a:p>
          <a:p>
            <a:pPr lvl="2"/>
            <a:r>
              <a:rPr lang="en-AU" dirty="0" smtClean="0"/>
              <a:t>Review notifications of projects to SC6</a:t>
            </a:r>
          </a:p>
          <a:p>
            <a:pPr lvl="2"/>
            <a:r>
              <a:rPr lang="en-AU" dirty="0" smtClean="0"/>
              <a:t>Review status of 60-day/FDIS ballots</a:t>
            </a:r>
          </a:p>
          <a:p>
            <a:pPr lvl="1"/>
            <a:r>
              <a:rPr lang="en-AU" dirty="0" smtClean="0"/>
              <a:t>Review SC6 activities</a:t>
            </a:r>
          </a:p>
          <a:p>
            <a:pPr lvl="2"/>
            <a:r>
              <a:rPr lang="en-AU" i="1" dirty="0" smtClean="0"/>
              <a:t>Security ad hoc </a:t>
            </a:r>
            <a:r>
              <a:rPr lang="en-AU" dirty="0" smtClean="0"/>
              <a:t>activities</a:t>
            </a:r>
          </a:p>
          <a:p>
            <a:pPr lvl="2"/>
            <a:r>
              <a:rPr lang="en-AU" dirty="0" smtClean="0"/>
              <a:t>Results of SC6 meeting</a:t>
            </a:r>
          </a:p>
          <a:p>
            <a:pPr lvl="1"/>
            <a:r>
              <a:rPr lang="en-AU" dirty="0" smtClean="0"/>
              <a:t>Consider </a:t>
            </a:r>
            <a:r>
              <a:rPr lang="en-AU" dirty="0"/>
              <a:t>any motions</a:t>
            </a:r>
          </a:p>
          <a:p>
            <a:pPr lvl="2"/>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C1120F2B-73AB-4F0E-8BCB-E97D8340144F}" type="slidenum">
              <a:rPr lang="en-US" smtClean="0"/>
              <a:pPr/>
              <a:t>7</a:t>
            </a:fld>
            <a:endParaRPr lang="en-US"/>
          </a:p>
        </p:txBody>
      </p:sp>
    </p:spTree>
    <p:extLst>
      <p:ext uri="{BB962C8B-B14F-4D97-AF65-F5344CB8AC3E}">
        <p14:creationId xmlns:p14="http://schemas.microsoft.com/office/powerpoint/2010/main" val="2544254307"/>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802.21 has one standard in the pipeline for ratification under the PSDO</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865541833"/>
              </p:ext>
            </p:extLst>
          </p:nvPr>
        </p:nvGraphicFramePr>
        <p:xfrm>
          <a:off x="152399" y="1600200"/>
          <a:ext cx="8839199" cy="938722"/>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ctr"/>
                      <a:r>
                        <a:rPr lang="en-AU" sz="1600" b="0" dirty="0" smtClean="0">
                          <a:solidFill>
                            <a:schemeClr val="tx1"/>
                          </a:solidFill>
                          <a:latin typeface="+mj-lt"/>
                        </a:rPr>
                        <a:t>.21-Cor1</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D2</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Nov</a:t>
                      </a:r>
                      <a:r>
                        <a:rPr lang="en-AU" sz="1600" b="0" baseline="0" dirty="0" smtClean="0">
                          <a:solidFill>
                            <a:schemeClr val="tx1"/>
                          </a:solidFill>
                          <a:latin typeface="+mj-lt"/>
                        </a:rPr>
                        <a:t>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16 Jun 18</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FF0000"/>
                          </a:solidFill>
                          <a:latin typeface="+mn-lt"/>
                          <a:ea typeface="+mn-ea"/>
                          <a:cs typeface="+mn-cs"/>
                        </a:rPr>
                        <a:t>xx</a:t>
                      </a:r>
                      <a:r>
                        <a:rPr lang="en-AU" sz="1600" b="0" kern="1200" dirty="0" smtClean="0">
                          <a:solidFill>
                            <a:schemeClr val="tx1"/>
                          </a:solidFill>
                          <a:latin typeface="+mn-lt"/>
                          <a:ea typeface="+mn-ea"/>
                          <a:cs typeface="+mn-cs"/>
                        </a:rPr>
                        <a:t> Jul</a:t>
                      </a:r>
                      <a:r>
                        <a:rPr lang="en-AU" sz="1600" b="0" kern="1200" baseline="0" dirty="0" smtClean="0">
                          <a:solidFill>
                            <a:schemeClr val="tx1"/>
                          </a:solidFill>
                          <a:latin typeface="+mn-lt"/>
                          <a:ea typeface="+mn-ea"/>
                          <a:cs typeface="+mn-cs"/>
                        </a:rPr>
                        <a:t> 18</a:t>
                      </a:r>
                      <a:endParaRPr lang="en-AU" sz="1600" b="0" kern="1200" dirty="0" smtClean="0">
                        <a:solidFill>
                          <a:schemeClr val="tx1"/>
                        </a:solidFill>
                        <a:latin typeface="+mn-lt"/>
                        <a:ea typeface="+mn-ea"/>
                        <a:cs typeface="+mn-cs"/>
                      </a:endParaRPr>
                    </a:p>
                  </a:txBody>
                  <a:tcPr marL="115147" marR="115147"/>
                </a:tc>
                <a:extLst>
                  <a:ext uri="{0D108BD9-81ED-4DB2-BD59-A6C34878D82A}">
                    <a16:rowId xmlns:a16="http://schemas.microsoft.com/office/drawing/2014/main" val="1751644007"/>
                  </a:ext>
                </a:extLst>
              </a:tr>
            </a:tbl>
          </a:graphicData>
        </a:graphic>
      </p:graphicFrame>
      <p:sp>
        <p:nvSpPr>
          <p:cNvPr id="4" name="Footer Placeholder 3"/>
          <p:cNvSpPr>
            <a:spLocks noGrp="1"/>
          </p:cNvSpPr>
          <p:nvPr>
            <p:ph type="ftr" sz="quarter" idx="10"/>
          </p:nvPr>
        </p:nvSpPr>
        <p:spPr/>
        <p:txBody>
          <a:bodyPr/>
          <a:lstStyle/>
          <a:p>
            <a:pPr>
              <a:defRPr/>
            </a:pPr>
            <a:r>
              <a:rPr lang="en-US" dirty="0"/>
              <a:t>IEEE 802</a:t>
            </a:r>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70</a:t>
            </a:fld>
            <a:endParaRPr lang="en-US"/>
          </a:p>
        </p:txBody>
      </p:sp>
    </p:spTree>
    <p:extLst>
      <p:ext uri="{BB962C8B-B14F-4D97-AF65-F5344CB8AC3E}">
        <p14:creationId xmlns:p14="http://schemas.microsoft.com/office/powerpoint/2010/main" val="3121656324"/>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802.21-2017-Cor1 90-day  FDIS ballot passed and response sent</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US" dirty="0" smtClean="0"/>
              <a:t>Currently likely to be approved by </a:t>
            </a:r>
            <a:r>
              <a:rPr lang="en-US" dirty="0" err="1" smtClean="0"/>
              <a:t>RevCom</a:t>
            </a:r>
            <a:r>
              <a:rPr lang="en-US" dirty="0" smtClean="0"/>
              <a:t> in December</a:t>
            </a:r>
          </a:p>
          <a:p>
            <a:pPr lvl="1"/>
            <a:r>
              <a:rPr lang="en-AU" dirty="0" smtClean="0"/>
              <a:t>P802.21-2017/</a:t>
            </a:r>
            <a:r>
              <a:rPr lang="en-AU" dirty="0" err="1" smtClean="0"/>
              <a:t>Cor</a:t>
            </a:r>
            <a:r>
              <a:rPr lang="en-AU" dirty="0" smtClean="0"/>
              <a:t> </a:t>
            </a:r>
            <a:r>
              <a:rPr lang="en-AU" dirty="0"/>
              <a:t>1™/</a:t>
            </a:r>
            <a:r>
              <a:rPr lang="en-AU" dirty="0" smtClean="0"/>
              <a:t>D02 was sent in </a:t>
            </a:r>
            <a:r>
              <a:rPr lang="en-US" dirty="0"/>
              <a:t>Nov 2017</a:t>
            </a:r>
            <a:endParaRPr lang="en-US" dirty="0" smtClean="0"/>
          </a:p>
          <a:p>
            <a:r>
              <a:rPr lang="en-US" dirty="0"/>
              <a:t>9</a:t>
            </a:r>
            <a:r>
              <a:rPr lang="en-US" dirty="0" smtClean="0"/>
              <a:t>0-day</a:t>
            </a:r>
            <a:r>
              <a:rPr lang="en-AU" dirty="0" smtClean="0"/>
              <a:t> </a:t>
            </a:r>
            <a:r>
              <a:rPr lang="en-AU" dirty="0"/>
              <a:t> </a:t>
            </a:r>
            <a:r>
              <a:rPr lang="en-AU" dirty="0" smtClean="0"/>
              <a:t>FDIS ballot: </a:t>
            </a:r>
            <a:r>
              <a:rPr lang="en-AU" dirty="0" smtClean="0">
                <a:solidFill>
                  <a:srgbClr val="00B050"/>
                </a:solidFill>
              </a:rPr>
              <a:t>passed</a:t>
            </a:r>
            <a:r>
              <a:rPr lang="en-AU" dirty="0" smtClean="0">
                <a:solidFill>
                  <a:schemeClr val="accent2"/>
                </a:solidFill>
              </a:rPr>
              <a:t> </a:t>
            </a:r>
            <a:r>
              <a:rPr lang="en-AU" dirty="0" smtClean="0">
                <a:solidFill>
                  <a:srgbClr val="00B050"/>
                </a:solidFill>
              </a:rPr>
              <a:t>and response sent</a:t>
            </a:r>
          </a:p>
          <a:p>
            <a:pPr lvl="1"/>
            <a:r>
              <a:rPr lang="en-AU" dirty="0"/>
              <a:t>IEEE 802.21-2017-Cor1 9</a:t>
            </a:r>
            <a:r>
              <a:rPr lang="en-AU" dirty="0" smtClean="0"/>
              <a:t>0-day </a:t>
            </a:r>
            <a:r>
              <a:rPr lang="en-AU" dirty="0"/>
              <a:t> </a:t>
            </a:r>
            <a:r>
              <a:rPr lang="en-AU" dirty="0" smtClean="0"/>
              <a:t>FDIS ballot passed on 16 June 2018 (N16814)</a:t>
            </a:r>
          </a:p>
          <a:p>
            <a:pPr lvl="2"/>
            <a:r>
              <a:rPr lang="en-AU" dirty="0" smtClean="0"/>
              <a:t>Passed 5/0/12</a:t>
            </a:r>
          </a:p>
          <a:p>
            <a:pPr lvl="2"/>
            <a:r>
              <a:rPr lang="en-AU" dirty="0"/>
              <a:t>A</a:t>
            </a:r>
            <a:r>
              <a:rPr lang="en-AU" dirty="0" smtClean="0"/>
              <a:t>bstain comment from China NB</a:t>
            </a:r>
          </a:p>
          <a:p>
            <a:pPr lvl="1"/>
            <a:r>
              <a:rPr lang="en-AU" dirty="0"/>
              <a:t>Response </a:t>
            </a:r>
            <a:r>
              <a:rPr lang="en-AU" dirty="0" smtClean="0"/>
              <a:t>was </a:t>
            </a:r>
            <a:r>
              <a:rPr lang="en-AU" dirty="0"/>
              <a:t>sent after July 2018 </a:t>
            </a:r>
            <a:r>
              <a:rPr lang="en-AU" dirty="0" smtClean="0"/>
              <a:t>meeting (N16816)</a:t>
            </a:r>
            <a:endParaRPr lang="en-AU" dirty="0"/>
          </a:p>
          <a:p>
            <a:pPr lvl="2"/>
            <a:endParaRPr lang="en-AU" dirty="0" smtClean="0"/>
          </a:p>
          <a:p>
            <a:pPr lvl="2"/>
            <a:endParaRPr lang="en-AU" dirty="0" smtClean="0"/>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71</a:t>
            </a:fld>
            <a:endParaRPr lang="en-US"/>
          </a:p>
        </p:txBody>
      </p:sp>
    </p:spTree>
    <p:extLst>
      <p:ext uri="{BB962C8B-B14F-4D97-AF65-F5344CB8AC3E}">
        <p14:creationId xmlns:p14="http://schemas.microsoft.com/office/powerpoint/2010/main" val="2969515680"/>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802.22 has zero standards in the pipeline for ratification under the PSDO</a:t>
            </a:r>
            <a:endParaRPr lang="en-AU" dirty="0">
              <a:solidFill>
                <a:schemeClr val="accent6"/>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75387846"/>
              </p:ext>
            </p:extLst>
          </p:nvPr>
        </p:nvGraphicFramePr>
        <p:xfrm>
          <a:off x="152399" y="1600200"/>
          <a:ext cx="8839199" cy="938722"/>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endParaRPr lang="en-AU" sz="1600" dirty="0">
                        <a:latin typeface="+mj-lt"/>
                        <a:cs typeface="Arial" panose="020B0604020202020204" pitchFamily="34" charset="0"/>
                      </a:endParaRPr>
                    </a:p>
                  </a:txBody>
                  <a:tcPr marL="115147" marR="115147"/>
                </a:tc>
                <a:tc>
                  <a:txBody>
                    <a:bodyPr/>
                    <a:lstStyle/>
                    <a:p>
                      <a:pPr algn="ctr"/>
                      <a:endParaRPr lang="en-AU" sz="1600" dirty="0">
                        <a:latin typeface="+mj-lt"/>
                      </a:endParaRPr>
                    </a:p>
                  </a:txBody>
                  <a:tcPr marL="115147" marR="115147"/>
                </a:tc>
                <a:tc>
                  <a:txBody>
                    <a:bodyPr/>
                    <a:lstStyle/>
                    <a:p>
                      <a:pPr algn="ctr"/>
                      <a:endParaRPr lang="en-AU" sz="1600" dirty="0">
                        <a:latin typeface="+mj-lt"/>
                      </a:endParaRPr>
                    </a:p>
                  </a:txBody>
                  <a:tcPr marL="115147" marR="115147"/>
                </a:tc>
                <a:tc>
                  <a:txBody>
                    <a:bodyPr/>
                    <a:lstStyle/>
                    <a:p>
                      <a:pPr algn="ctr"/>
                      <a:endParaRPr lang="en-AU" sz="1600" dirty="0">
                        <a:solidFill>
                          <a:srgbClr val="00B050"/>
                        </a:solidFill>
                        <a:latin typeface="+mj-lt"/>
                      </a:endParaRPr>
                    </a:p>
                  </a:txBody>
                  <a:tcPr marL="115147" marR="115147"/>
                </a:tc>
                <a:tc>
                  <a:txBody>
                    <a:bodyPr/>
                    <a:lstStyle/>
                    <a:p>
                      <a:pPr algn="ctr"/>
                      <a:endParaRPr lang="en-AU" sz="1600" dirty="0">
                        <a:latin typeface="+mj-lt"/>
                      </a:endParaRPr>
                    </a:p>
                  </a:txBody>
                  <a:tcPr marL="115147" marR="115147"/>
                </a:tc>
                <a:tc>
                  <a:txBody>
                    <a:bodyPr/>
                    <a:lstStyle/>
                    <a:p>
                      <a:pPr algn="ctr"/>
                      <a:endParaRPr lang="en-AU" sz="1600" dirty="0">
                        <a:solidFill>
                          <a:schemeClr val="accent6"/>
                        </a:solidFill>
                        <a:latin typeface="+mj-lt"/>
                      </a:endParaRPr>
                    </a:p>
                  </a:txBody>
                  <a:tcPr marL="115147" marR="115147"/>
                </a:tc>
                <a:tc>
                  <a:txBody>
                    <a:bodyPr/>
                    <a:lstStyle/>
                    <a:p>
                      <a:pPr algn="ctr"/>
                      <a:endParaRPr lang="en-AU" sz="1600" dirty="0">
                        <a:latin typeface="+mj-lt"/>
                      </a:endParaRPr>
                    </a:p>
                  </a:txBody>
                  <a:tcPr marL="115147" marR="115147"/>
                </a:tc>
                <a:tc>
                  <a:txBody>
                    <a:bodyPr/>
                    <a:lstStyle/>
                    <a:p>
                      <a:pPr algn="ctr"/>
                      <a:endParaRPr lang="en-AU" sz="1600" dirty="0">
                        <a:solidFill>
                          <a:srgbClr val="00B050"/>
                        </a:solidFill>
                        <a:latin typeface="+mj-lt"/>
                      </a:endParaRPr>
                    </a:p>
                  </a:txBody>
                  <a:tcPr marL="115147" marR="115147"/>
                </a:tc>
                <a:extLst>
                  <a:ext uri="{0D108BD9-81ED-4DB2-BD59-A6C34878D82A}">
                    <a16:rowId xmlns:a16="http://schemas.microsoft.com/office/drawing/2014/main" val="10002"/>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72</a:t>
            </a:fld>
            <a:endParaRPr lang="en-US"/>
          </a:p>
        </p:txBody>
      </p:sp>
    </p:spTree>
    <p:extLst>
      <p:ext uri="{BB962C8B-B14F-4D97-AF65-F5344CB8AC3E}">
        <p14:creationId xmlns:p14="http://schemas.microsoft.com/office/powerpoint/2010/main" val="3228675657"/>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LS was sent to SC6 in March 2018 asking that  various ISO/IEC standards be withdrawn</a:t>
            </a:r>
            <a:endParaRPr lang="en-AU" dirty="0"/>
          </a:p>
        </p:txBody>
      </p:sp>
      <p:sp>
        <p:nvSpPr>
          <p:cNvPr id="3" name="Content Placeholder 2"/>
          <p:cNvSpPr>
            <a:spLocks noGrp="1"/>
          </p:cNvSpPr>
          <p:nvPr>
            <p:ph idx="1"/>
          </p:nvPr>
        </p:nvSpPr>
        <p:spPr/>
        <p:txBody>
          <a:bodyPr/>
          <a:lstStyle/>
          <a:p>
            <a:pPr lvl="1"/>
            <a:r>
              <a:rPr lang="en-AU" dirty="0" smtClean="0"/>
              <a:t>The IEEE 802 EC approved withdrawal of various ISO/IEC standards in Nov 2017, giving Andrew Myles authority to make it happen</a:t>
            </a:r>
          </a:p>
          <a:p>
            <a:pPr lvl="2"/>
            <a:r>
              <a:rPr lang="en-AU" dirty="0" smtClean="0"/>
              <a:t>ISO/IEC TR 8802-1:2001</a:t>
            </a:r>
          </a:p>
          <a:p>
            <a:pPr lvl="2"/>
            <a:r>
              <a:rPr lang="en-AU" dirty="0" smtClean="0"/>
              <a:t>ISO/IEC 15802-1:1995</a:t>
            </a:r>
          </a:p>
          <a:p>
            <a:pPr lvl="2"/>
            <a:r>
              <a:rPr lang="en-AU" dirty="0" smtClean="0"/>
              <a:t>ISO/IEC 15802-3:1998</a:t>
            </a:r>
          </a:p>
          <a:p>
            <a:pPr lvl="2"/>
            <a:r>
              <a:rPr lang="en-AU" dirty="0" smtClean="0"/>
              <a:t>ISO/IEC 8802-5 and anything related (such as corrigenda)</a:t>
            </a:r>
          </a:p>
          <a:p>
            <a:pPr lvl="1"/>
            <a:r>
              <a:rPr lang="en-AU" dirty="0" smtClean="0"/>
              <a:t>The decision was not executed because more information was required by IEEE-SA staff, and this was not made available until Feb 2018</a:t>
            </a:r>
          </a:p>
          <a:p>
            <a:pPr lvl="1"/>
            <a:r>
              <a:rPr lang="en-AU" dirty="0" smtClean="0"/>
              <a:t>In March 2018, it was decided the best way of achieving the approved goal was to send a LS </a:t>
            </a:r>
            <a:r>
              <a:rPr lang="en-AU" dirty="0"/>
              <a:t>to </a:t>
            </a:r>
            <a:r>
              <a:rPr lang="en-AU" dirty="0" smtClean="0"/>
              <a:t>SC6</a:t>
            </a:r>
          </a:p>
          <a:p>
            <a:pPr lvl="2"/>
            <a:r>
              <a:rPr lang="en-AU" dirty="0" smtClean="0"/>
              <a:t>See contents in  </a:t>
            </a:r>
            <a:r>
              <a:rPr lang="en-AU" dirty="0" smtClean="0">
                <a:hlinkClick r:id="rId2"/>
              </a:rPr>
              <a:t>11-18-0576-04</a:t>
            </a:r>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73</a:t>
            </a:fld>
            <a:endParaRPr lang="en-US"/>
          </a:p>
        </p:txBody>
      </p:sp>
    </p:spTree>
    <p:extLst>
      <p:ext uri="{BB962C8B-B14F-4D97-AF65-F5344CB8AC3E}">
        <p14:creationId xmlns:p14="http://schemas.microsoft.com/office/powerpoint/2010/main" val="3091892021"/>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LS was sent to SC6 in March 2018 asking that  various ISO/IEC standards be withdrawn</a:t>
            </a:r>
            <a:endParaRPr lang="en-AU" dirty="0"/>
          </a:p>
        </p:txBody>
      </p:sp>
      <p:sp>
        <p:nvSpPr>
          <p:cNvPr id="3" name="Content Placeholder 2"/>
          <p:cNvSpPr>
            <a:spLocks noGrp="1"/>
          </p:cNvSpPr>
          <p:nvPr>
            <p:ph idx="1"/>
          </p:nvPr>
        </p:nvSpPr>
        <p:spPr/>
        <p:txBody>
          <a:bodyPr/>
          <a:lstStyle/>
          <a:p>
            <a:pPr lvl="1"/>
            <a:r>
              <a:rPr lang="en-AU" dirty="0" smtClean="0"/>
              <a:t>The IEEE 802 EC Chair liaised the request in 13 March 2018 but it seemed to get lost for a while</a:t>
            </a:r>
          </a:p>
          <a:p>
            <a:pPr lvl="1"/>
            <a:r>
              <a:rPr lang="en-AU" dirty="0" smtClean="0"/>
              <a:t>In June 2018 the SC6 Secretary suggested that an internal SC6 ballot might be started soon</a:t>
            </a:r>
          </a:p>
          <a:p>
            <a:pPr lvl="2"/>
            <a:r>
              <a:rPr lang="en-AU" dirty="0" smtClean="0"/>
              <a:t>Andrew Myles responded that he had expected discussion by SC6 first but that it is an SC6 decision</a:t>
            </a:r>
          </a:p>
          <a:p>
            <a:pPr lvl="1"/>
            <a:r>
              <a:rPr lang="en-AU" dirty="0" smtClean="0"/>
              <a:t>The IEEE 802 JTC1 SC will track future progress</a:t>
            </a:r>
          </a:p>
          <a:p>
            <a:pPr lvl="2"/>
            <a:r>
              <a:rPr lang="en-AU" dirty="0" smtClean="0"/>
              <a:t>It is likely to be discussed at the SC6 meeting in August 2018</a:t>
            </a:r>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74</a:t>
            </a:fld>
            <a:endParaRPr lang="en-US"/>
          </a:p>
        </p:txBody>
      </p:sp>
    </p:spTree>
    <p:extLst>
      <p:ext uri="{BB962C8B-B14F-4D97-AF65-F5344CB8AC3E}">
        <p14:creationId xmlns:p14="http://schemas.microsoft.com/office/powerpoint/2010/main" val="2431025815"/>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smtClean="0"/>
              <a:t>The next SC6 meeting was held in Aug 2018 in Tokyo, Japan</a:t>
            </a:r>
            <a:endParaRPr lang="en-AU" dirty="0"/>
          </a:p>
        </p:txBody>
      </p:sp>
      <p:sp>
        <p:nvSpPr>
          <p:cNvPr id="3" name="Content Placeholder 2"/>
          <p:cNvSpPr>
            <a:spLocks noGrp="1"/>
          </p:cNvSpPr>
          <p:nvPr>
            <p:ph sz="half" idx="1"/>
          </p:nvPr>
        </p:nvSpPr>
        <p:spPr/>
        <p:txBody>
          <a:bodyPr/>
          <a:lstStyle/>
          <a:p>
            <a:r>
              <a:rPr lang="en-AU" smtClean="0"/>
              <a:t>Meeting</a:t>
            </a:r>
          </a:p>
          <a:p>
            <a:pPr lvl="1"/>
            <a:r>
              <a:rPr lang="en-AU" smtClean="0"/>
              <a:t>ISO/IEC JTC1/SC6</a:t>
            </a:r>
          </a:p>
          <a:p>
            <a:r>
              <a:rPr lang="en-AU" smtClean="0"/>
              <a:t>Hosts</a:t>
            </a:r>
          </a:p>
          <a:p>
            <a:pPr lvl="1"/>
            <a:r>
              <a:rPr lang="en-AU" smtClean="0"/>
              <a:t>?</a:t>
            </a:r>
            <a:endParaRPr lang="en-US" smtClean="0"/>
          </a:p>
          <a:p>
            <a:r>
              <a:rPr lang="en-AU" smtClean="0"/>
              <a:t>Date</a:t>
            </a:r>
          </a:p>
          <a:p>
            <a:pPr lvl="1"/>
            <a:r>
              <a:rPr lang="en-AU" smtClean="0"/>
              <a:t>27-31 Aug 2018</a:t>
            </a:r>
          </a:p>
          <a:p>
            <a:r>
              <a:rPr lang="en-AU" smtClean="0"/>
              <a:t>Location</a:t>
            </a:r>
          </a:p>
          <a:p>
            <a:pPr lvl="1"/>
            <a:r>
              <a:rPr lang="en-AU" smtClean="0"/>
              <a:t>Tokyo</a:t>
            </a:r>
          </a:p>
          <a:p>
            <a:r>
              <a:rPr lang="en-AU" smtClean="0"/>
              <a:t>WebEx</a:t>
            </a:r>
          </a:p>
          <a:p>
            <a:pPr lvl="1"/>
            <a:r>
              <a:rPr lang="en-AU" smtClean="0"/>
              <a:t>None </a:t>
            </a:r>
            <a:endParaRPr lang="en-AU" dirty="0" smtClean="0"/>
          </a:p>
        </p:txBody>
      </p:sp>
      <p:sp>
        <p:nvSpPr>
          <p:cNvPr id="6" name="Content Placeholder 5"/>
          <p:cNvSpPr>
            <a:spLocks noGrp="1"/>
          </p:cNvSpPr>
          <p:nvPr>
            <p:ph sz="half" idx="2"/>
          </p:nvPr>
        </p:nvSpPr>
        <p:spPr/>
        <p:txBody>
          <a:bodyPr/>
          <a:lstStyle/>
          <a:p>
            <a:r>
              <a:rPr lang="en-GB" smtClean="0"/>
              <a:t>Deadlines</a:t>
            </a:r>
          </a:p>
          <a:p>
            <a:pPr lvl="1"/>
            <a:r>
              <a:rPr lang="en-GB" smtClean="0"/>
              <a:t>New agenda items: 22 June 2018</a:t>
            </a:r>
          </a:p>
          <a:p>
            <a:pPr lvl="1"/>
            <a:r>
              <a:rPr lang="en-GB" smtClean="0"/>
              <a:t>New contributions: 3 August 2018</a:t>
            </a:r>
          </a:p>
          <a:p>
            <a:pPr lvl="1"/>
            <a:r>
              <a:rPr lang="en-GB" smtClean="0"/>
              <a:t>New comments: 10 August 2018</a:t>
            </a:r>
          </a:p>
          <a:p>
            <a:pPr lvl="1"/>
            <a:r>
              <a:rPr lang="en-GB" smtClean="0"/>
              <a:t>Registration:</a:t>
            </a:r>
            <a:endParaRPr lang="en-GB" dirty="0" smtClean="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75</a:t>
            </a:fld>
            <a:endParaRPr lang="en-US"/>
          </a:p>
        </p:txBody>
      </p:sp>
      <p:sp>
        <p:nvSpPr>
          <p:cNvPr id="8" name="AutoShape 2" descr="Image result for Seongnam-s korea"/>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Tree>
    <p:extLst>
      <p:ext uri="{BB962C8B-B14F-4D97-AF65-F5344CB8AC3E}">
        <p14:creationId xmlns:p14="http://schemas.microsoft.com/office/powerpoint/2010/main" val="193891485"/>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Three people associated with IEEE-SA participated in the SC6 meeting</a:t>
            </a:r>
            <a:endParaRPr lang="en-AU" dirty="0"/>
          </a:p>
        </p:txBody>
      </p:sp>
      <p:sp>
        <p:nvSpPr>
          <p:cNvPr id="3" name="Content Placeholder 2"/>
          <p:cNvSpPr>
            <a:spLocks noGrp="1"/>
          </p:cNvSpPr>
          <p:nvPr>
            <p:ph idx="1"/>
          </p:nvPr>
        </p:nvSpPr>
        <p:spPr/>
        <p:txBody>
          <a:bodyPr/>
          <a:lstStyle/>
          <a:p>
            <a:pPr lvl="1"/>
            <a:r>
              <a:rPr lang="en-AU" smtClean="0"/>
              <a:t>The SC6 meeting had participation from a number of IEEE-SA stakeholders:</a:t>
            </a:r>
          </a:p>
          <a:p>
            <a:pPr lvl="2"/>
            <a:r>
              <a:rPr lang="en-AU" smtClean="0"/>
              <a:t>Dorothy Stanley (Chair of IEEE 802.11 WG, US NB)</a:t>
            </a:r>
          </a:p>
          <a:p>
            <a:pPr lvl="2"/>
            <a:r>
              <a:rPr lang="en-AU" smtClean="0"/>
              <a:t>Peter Yee (Vice Chair of IEEE 802 JTC1 SC)</a:t>
            </a:r>
          </a:p>
          <a:p>
            <a:pPr lvl="2"/>
            <a:r>
              <a:rPr lang="en-AU" smtClean="0"/>
              <a:t>Jodi Haasz (IEEE-SA)</a:t>
            </a:r>
          </a:p>
          <a:p>
            <a:pPr lvl="1"/>
            <a:r>
              <a:rPr lang="en-AU" smtClean="0"/>
              <a:t>Peter Yee presented an IEEE 802 status report</a:t>
            </a:r>
          </a:p>
          <a:p>
            <a:pPr lvl="2"/>
            <a:r>
              <a:rPr lang="en-AU" smtClean="0"/>
              <a:t>See 11-18-1344r2</a:t>
            </a:r>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76</a:t>
            </a:fld>
            <a:endParaRPr lang="en-US"/>
          </a:p>
        </p:txBody>
      </p:sp>
    </p:spTree>
    <p:extLst>
      <p:ext uri="{BB962C8B-B14F-4D97-AF65-F5344CB8AC3E}">
        <p14:creationId xmlns:p14="http://schemas.microsoft.com/office/powerpoint/2010/main" val="416232668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a:p>
        </p:txBody>
      </p:sp>
      <p:sp>
        <p:nvSpPr>
          <p:cNvPr id="3" name="Content Placeholder 2"/>
          <p:cNvSpPr>
            <a:spLocks noGrp="1"/>
          </p:cNvSpPr>
          <p:nvPr>
            <p:ph idx="1"/>
          </p:nvPr>
        </p:nvSpPr>
        <p:spPr/>
        <p:txBody>
          <a:bodyPr/>
          <a:lstStyle/>
          <a:p>
            <a:r>
              <a:rPr lang="en-AU" dirty="0" smtClean="0"/>
              <a:t>Agenda</a:t>
            </a:r>
          </a:p>
          <a:p>
            <a:pPr lvl="1"/>
            <a:r>
              <a:rPr lang="en-AU" dirty="0" smtClean="0"/>
              <a:t>Welcome</a:t>
            </a:r>
          </a:p>
          <a:p>
            <a:pPr lvl="1"/>
            <a:r>
              <a:rPr lang="en-AU" dirty="0" smtClean="0"/>
              <a:t>Roll </a:t>
            </a:r>
            <a:r>
              <a:rPr lang="en-AU" dirty="0"/>
              <a:t>Call of </a:t>
            </a:r>
            <a:r>
              <a:rPr lang="en-AU" dirty="0" smtClean="0"/>
              <a:t>Delegates</a:t>
            </a:r>
          </a:p>
          <a:p>
            <a:pPr lvl="1"/>
            <a:r>
              <a:rPr lang="en-AU" dirty="0" smtClean="0"/>
              <a:t>Approval </a:t>
            </a:r>
            <a:r>
              <a:rPr lang="en-AU" dirty="0"/>
              <a:t>of </a:t>
            </a:r>
            <a:r>
              <a:rPr lang="en-AU" dirty="0" smtClean="0"/>
              <a:t>Agenda</a:t>
            </a:r>
          </a:p>
          <a:p>
            <a:pPr lvl="1"/>
            <a:r>
              <a:rPr lang="en-AU" dirty="0" smtClean="0"/>
              <a:t>Meeting </a:t>
            </a:r>
            <a:r>
              <a:rPr lang="en-AU" dirty="0"/>
              <a:t>Report on the SC6/WG1 </a:t>
            </a:r>
            <a:r>
              <a:rPr lang="en-AU" dirty="0" smtClean="0"/>
              <a:t>Meeting</a:t>
            </a:r>
          </a:p>
          <a:p>
            <a:pPr lvl="2"/>
            <a:r>
              <a:rPr lang="en-AU" dirty="0" smtClean="0"/>
              <a:t>WG1N118</a:t>
            </a:r>
            <a:r>
              <a:rPr lang="en-AU" dirty="0"/>
              <a:t>: Draft Meeting Minutes for ISO/IEC JTC 1/SC 6/WG 1 Meeting, SEOUL, </a:t>
            </a:r>
            <a:r>
              <a:rPr lang="en-AU" dirty="0" smtClean="0"/>
              <a:t>KOREA</a:t>
            </a:r>
          </a:p>
          <a:p>
            <a:pPr lvl="1"/>
            <a:r>
              <a:rPr lang="en-AU" dirty="0" smtClean="0"/>
              <a:t>Ad </a:t>
            </a:r>
            <a:r>
              <a:rPr lang="en-AU" dirty="0"/>
              <a:t>hoc Group and Study </a:t>
            </a:r>
            <a:r>
              <a:rPr lang="en-AU" dirty="0" smtClean="0"/>
              <a:t>Groups</a:t>
            </a:r>
          </a:p>
          <a:p>
            <a:pPr lvl="2"/>
            <a:r>
              <a:rPr lang="en-AU" dirty="0" smtClean="0"/>
              <a:t>Ad-Hoc </a:t>
            </a:r>
            <a:r>
              <a:rPr lang="en-AU" dirty="0"/>
              <a:t>Group on Security (</a:t>
            </a:r>
            <a:r>
              <a:rPr lang="en-AU" dirty="0" smtClean="0"/>
              <a:t>AHGS)</a:t>
            </a:r>
          </a:p>
          <a:p>
            <a:pPr lvl="2"/>
            <a:r>
              <a:rPr lang="en-AU" dirty="0" smtClean="0"/>
              <a:t>Low </a:t>
            </a:r>
            <a:r>
              <a:rPr lang="en-AU" dirty="0"/>
              <a:t>Power Wide Area Network (LPWAN) for Health Care </a:t>
            </a:r>
            <a:r>
              <a:rPr lang="en-AU" dirty="0" smtClean="0"/>
              <a:t>Applications</a:t>
            </a:r>
          </a:p>
          <a:p>
            <a:pPr lvl="1"/>
            <a:r>
              <a:rPr lang="en-AU"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77</a:t>
            </a:fld>
            <a:endParaRPr lang="en-US"/>
          </a:p>
        </p:txBody>
      </p:sp>
    </p:spTree>
    <p:extLst>
      <p:ext uri="{BB962C8B-B14F-4D97-AF65-F5344CB8AC3E}">
        <p14:creationId xmlns:p14="http://schemas.microsoft.com/office/powerpoint/2010/main" val="207909402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a:p>
        </p:txBody>
      </p:sp>
      <p:sp>
        <p:nvSpPr>
          <p:cNvPr id="3" name="Content Placeholder 2"/>
          <p:cNvSpPr>
            <a:spLocks noGrp="1"/>
          </p:cNvSpPr>
          <p:nvPr>
            <p:ph idx="1"/>
          </p:nvPr>
        </p:nvSpPr>
        <p:spPr/>
        <p:txBody>
          <a:bodyPr/>
          <a:lstStyle/>
          <a:p>
            <a:r>
              <a:rPr lang="en-AU" dirty="0" smtClean="0"/>
              <a:t>Agenda</a:t>
            </a:r>
          </a:p>
          <a:p>
            <a:pPr lvl="1"/>
            <a:r>
              <a:rPr lang="en-AU" dirty="0" smtClean="0"/>
              <a:t>…</a:t>
            </a:r>
          </a:p>
          <a:p>
            <a:pPr lvl="1"/>
            <a:r>
              <a:rPr lang="en-AU" dirty="0" smtClean="0"/>
              <a:t>Confirmation </a:t>
            </a:r>
            <a:r>
              <a:rPr lang="en-AU" dirty="0"/>
              <a:t>of New Work Item Proposal </a:t>
            </a:r>
            <a:r>
              <a:rPr lang="en-AU" dirty="0" smtClean="0"/>
              <a:t>Results</a:t>
            </a:r>
          </a:p>
          <a:p>
            <a:pPr lvl="2"/>
            <a:r>
              <a:rPr lang="en-AU" dirty="0" smtClean="0"/>
              <a:t>ISO/IEC </a:t>
            </a:r>
            <a:r>
              <a:rPr lang="en-AU" dirty="0"/>
              <a:t>NP 23286 - Human Body Communication (</a:t>
            </a:r>
            <a:r>
              <a:rPr lang="en-AU" dirty="0" smtClean="0"/>
              <a:t>HBC)</a:t>
            </a:r>
          </a:p>
          <a:p>
            <a:pPr lvl="2"/>
            <a:r>
              <a:rPr lang="en-AU" dirty="0" smtClean="0"/>
              <a:t>Revision </a:t>
            </a:r>
            <a:r>
              <a:rPr lang="en-AU" dirty="0"/>
              <a:t>ISO/IEC 21481:2012 - Near Field Communication Interface and Protocol -2 (NFCIP-2) </a:t>
            </a:r>
            <a:endParaRPr lang="en-AU" dirty="0" smtClean="0"/>
          </a:p>
          <a:p>
            <a:pPr lvl="1"/>
            <a:r>
              <a:rPr lang="en-AU" dirty="0" smtClean="0"/>
              <a:t>Active </a:t>
            </a:r>
            <a:r>
              <a:rPr lang="en-AU" dirty="0"/>
              <a:t>Work </a:t>
            </a:r>
            <a:r>
              <a:rPr lang="en-AU" dirty="0" smtClean="0"/>
              <a:t>Items</a:t>
            </a:r>
          </a:p>
          <a:p>
            <a:pPr lvl="2"/>
            <a:r>
              <a:rPr lang="en-AU" dirty="0" smtClean="0"/>
              <a:t>ISO/IEC </a:t>
            </a:r>
            <a:r>
              <a:rPr lang="en-AU" dirty="0"/>
              <a:t>DIS 21228: Power Line Communication (</a:t>
            </a:r>
            <a:r>
              <a:rPr lang="en-AU" dirty="0" smtClean="0"/>
              <a:t>PLC)</a:t>
            </a:r>
          </a:p>
          <a:p>
            <a:pPr lvl="2"/>
            <a:r>
              <a:rPr lang="en-AU" dirty="0"/>
              <a:t>Close Capacitive Coupling Communication Physical Layer (CCCC PHY</a:t>
            </a:r>
            <a:r>
              <a:rPr lang="en-AU" dirty="0" smtClean="0"/>
              <a:t>)</a:t>
            </a:r>
          </a:p>
          <a:p>
            <a:pPr lvl="1"/>
            <a:r>
              <a:rPr lang="en-AU"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78</a:t>
            </a:fld>
            <a:endParaRPr lang="en-US"/>
          </a:p>
        </p:txBody>
      </p:sp>
    </p:spTree>
    <p:extLst>
      <p:ext uri="{BB962C8B-B14F-4D97-AF65-F5344CB8AC3E}">
        <p14:creationId xmlns:p14="http://schemas.microsoft.com/office/powerpoint/2010/main" val="188415185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a:p>
        </p:txBody>
      </p:sp>
      <p:sp>
        <p:nvSpPr>
          <p:cNvPr id="3" name="Content Placeholder 2"/>
          <p:cNvSpPr>
            <a:spLocks noGrp="1"/>
          </p:cNvSpPr>
          <p:nvPr>
            <p:ph idx="1"/>
          </p:nvPr>
        </p:nvSpPr>
        <p:spPr/>
        <p:txBody>
          <a:bodyPr/>
          <a:lstStyle/>
          <a:p>
            <a:r>
              <a:rPr lang="en-AU" dirty="0" smtClean="0"/>
              <a:t>Agenda</a:t>
            </a:r>
          </a:p>
          <a:p>
            <a:pPr lvl="1"/>
            <a:r>
              <a:rPr lang="en-AU" dirty="0" smtClean="0"/>
              <a:t>…</a:t>
            </a:r>
          </a:p>
          <a:p>
            <a:pPr lvl="1"/>
            <a:r>
              <a:rPr lang="en-AU" dirty="0" smtClean="0"/>
              <a:t>Liaisons</a:t>
            </a:r>
          </a:p>
          <a:p>
            <a:pPr lvl="2"/>
            <a:r>
              <a:rPr lang="en-AU" dirty="0" smtClean="0"/>
              <a:t>Liaison </a:t>
            </a:r>
            <a:r>
              <a:rPr lang="en-AU" dirty="0"/>
              <a:t>with other </a:t>
            </a:r>
            <a:r>
              <a:rPr lang="en-AU" dirty="0" smtClean="0"/>
              <a:t>SDOs</a:t>
            </a:r>
          </a:p>
          <a:p>
            <a:pPr lvl="3"/>
            <a:r>
              <a:rPr lang="en-AU" dirty="0" smtClean="0"/>
              <a:t>IEEE 802</a:t>
            </a:r>
          </a:p>
          <a:p>
            <a:pPr lvl="3"/>
            <a:r>
              <a:rPr lang="en-AU" dirty="0" smtClean="0"/>
              <a:t>NFC </a:t>
            </a:r>
            <a:r>
              <a:rPr lang="en-AU" dirty="0"/>
              <a:t>Forum </a:t>
            </a:r>
            <a:endParaRPr lang="en-AU" dirty="0" smtClean="0"/>
          </a:p>
          <a:p>
            <a:pPr lvl="3"/>
            <a:r>
              <a:rPr lang="en-AU" dirty="0" smtClean="0"/>
              <a:t>JTC </a:t>
            </a:r>
            <a:r>
              <a:rPr lang="en-AU" dirty="0"/>
              <a:t>1/SC </a:t>
            </a:r>
            <a:r>
              <a:rPr lang="en-AU" dirty="0" smtClean="0"/>
              <a:t>17</a:t>
            </a:r>
          </a:p>
          <a:p>
            <a:pPr lvl="3"/>
            <a:r>
              <a:rPr lang="en-AU" dirty="0" smtClean="0"/>
              <a:t>IEC </a:t>
            </a:r>
            <a:r>
              <a:rPr lang="en-AU" dirty="0"/>
              <a:t>TC 100/TA 15 </a:t>
            </a:r>
            <a:endParaRPr lang="en-AU" dirty="0" smtClean="0"/>
          </a:p>
          <a:p>
            <a:pPr lvl="3"/>
            <a:r>
              <a:rPr lang="en-AU" dirty="0" smtClean="0"/>
              <a:t>ISO/IEC </a:t>
            </a:r>
            <a:r>
              <a:rPr lang="en-AU" dirty="0"/>
              <a:t>JTC 1/SC </a:t>
            </a:r>
            <a:r>
              <a:rPr lang="en-AU" dirty="0" smtClean="0"/>
              <a:t>41</a:t>
            </a:r>
          </a:p>
          <a:p>
            <a:pPr lvl="3"/>
            <a:r>
              <a:rPr lang="en-AU" dirty="0" smtClean="0"/>
              <a:t>IEEE </a:t>
            </a:r>
            <a:r>
              <a:rPr lang="en-AU" dirty="0"/>
              <a:t>1901 WG and ITU-T </a:t>
            </a:r>
            <a:r>
              <a:rPr lang="en-AU" dirty="0" smtClean="0"/>
              <a:t>Q18/15</a:t>
            </a:r>
          </a:p>
          <a:p>
            <a:pPr lvl="3"/>
            <a:r>
              <a:rPr lang="en-AU" dirty="0" err="1" smtClean="0"/>
              <a:t>Ecma</a:t>
            </a:r>
            <a:r>
              <a:rPr lang="en-AU" dirty="0" smtClean="0"/>
              <a:t> International</a:t>
            </a:r>
          </a:p>
          <a:p>
            <a:pPr lvl="2"/>
            <a:r>
              <a:rPr lang="en-AU" dirty="0" smtClean="0"/>
              <a:t>Review </a:t>
            </a:r>
            <a:r>
              <a:rPr lang="en-AU" dirty="0"/>
              <a:t>liaison arrangements </a:t>
            </a:r>
            <a:endParaRPr lang="en-AU" dirty="0" smtClean="0"/>
          </a:p>
          <a:p>
            <a:pPr lvl="1"/>
            <a:r>
              <a:rPr lang="en-AU"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79</a:t>
            </a:fld>
            <a:endParaRPr lang="en-US"/>
          </a:p>
        </p:txBody>
      </p:sp>
    </p:spTree>
    <p:extLst>
      <p:ext uri="{BB962C8B-B14F-4D97-AF65-F5344CB8AC3E}">
        <p14:creationId xmlns:p14="http://schemas.microsoft.com/office/powerpoint/2010/main" val="7516955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B776D292-FC0B-44FB-BBF2-3B2FCC45F9DC}" type="slidenum">
              <a:rPr lang="en-US" smtClean="0"/>
              <a:pPr>
                <a:defRPr/>
              </a:pPr>
              <a:t>8</a:t>
            </a:fld>
            <a:endParaRPr lang="en-US"/>
          </a:p>
        </p:txBody>
      </p:sp>
      <p:sp>
        <p:nvSpPr>
          <p:cNvPr id="13316" name="Rectangle 2"/>
          <p:cNvSpPr>
            <a:spLocks noGrp="1" noChangeArrowheads="1"/>
          </p:cNvSpPr>
          <p:nvPr>
            <p:ph type="title"/>
          </p:nvPr>
        </p:nvSpPr>
        <p:spPr/>
        <p:txBody>
          <a:bodyPr/>
          <a:lstStyle/>
          <a:p>
            <a:r>
              <a:rPr lang="en-AU" dirty="0" smtClean="0"/>
              <a:t>The IEEE 802 JTC1 SC will consider approving its agenda for its Hawaii meeting</a:t>
            </a:r>
          </a:p>
        </p:txBody>
      </p:sp>
      <p:sp>
        <p:nvSpPr>
          <p:cNvPr id="13317" name="Rectangle 3"/>
          <p:cNvSpPr>
            <a:spLocks noGrp="1" noChangeArrowheads="1"/>
          </p:cNvSpPr>
          <p:nvPr>
            <p:ph type="body" idx="1"/>
          </p:nvPr>
        </p:nvSpPr>
        <p:spPr/>
        <p:txBody>
          <a:bodyPr/>
          <a:lstStyle/>
          <a:p>
            <a:pPr marL="0" indent="0"/>
            <a:r>
              <a:rPr lang="en-AU" dirty="0" smtClean="0"/>
              <a:t>Motion to approve agenda</a:t>
            </a:r>
          </a:p>
          <a:p>
            <a:pPr lvl="1"/>
            <a:r>
              <a:rPr lang="en-AU" i="1" dirty="0" smtClean="0"/>
              <a:t>The IEEE 802 JTC1 SC approves the agenda for its meeting in Hawaii in September 2018, as documented on slide 7 of </a:t>
            </a:r>
            <a:r>
              <a:rPr lang="en-AU" i="1" dirty="0" smtClean="0">
                <a:solidFill>
                  <a:srgbClr val="FF0000"/>
                </a:solidFill>
              </a:rPr>
              <a:t>&lt;this slide deck&gt;</a:t>
            </a:r>
          </a:p>
          <a:p>
            <a:pPr lvl="1"/>
            <a:r>
              <a:rPr lang="en-AU" dirty="0" smtClean="0"/>
              <a:t>Moved:</a:t>
            </a:r>
          </a:p>
          <a:p>
            <a:pPr lvl="1"/>
            <a:r>
              <a:rPr lang="en-AU" dirty="0" smtClean="0"/>
              <a:t>Seconded:</a:t>
            </a:r>
          </a:p>
          <a:p>
            <a:pPr lvl="1"/>
            <a:r>
              <a:rPr lang="en-AU" dirty="0" smtClean="0"/>
              <a:t>Result:</a:t>
            </a: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a:p>
        </p:txBody>
      </p:sp>
      <p:sp>
        <p:nvSpPr>
          <p:cNvPr id="3" name="Content Placeholder 2"/>
          <p:cNvSpPr>
            <a:spLocks noGrp="1"/>
          </p:cNvSpPr>
          <p:nvPr>
            <p:ph idx="1"/>
          </p:nvPr>
        </p:nvSpPr>
        <p:spPr/>
        <p:txBody>
          <a:bodyPr/>
          <a:lstStyle/>
          <a:p>
            <a:r>
              <a:rPr lang="en-AU" dirty="0" smtClean="0"/>
              <a:t>Agenda</a:t>
            </a:r>
          </a:p>
          <a:p>
            <a:pPr lvl="1"/>
            <a:r>
              <a:rPr lang="en-AU" dirty="0" smtClean="0"/>
              <a:t>…</a:t>
            </a:r>
          </a:p>
          <a:p>
            <a:pPr lvl="1"/>
            <a:r>
              <a:rPr lang="en-AU" dirty="0"/>
              <a:t>Other </a:t>
            </a:r>
            <a:r>
              <a:rPr lang="en-AU" dirty="0" smtClean="0"/>
              <a:t>Business</a:t>
            </a:r>
          </a:p>
          <a:p>
            <a:pPr lvl="2"/>
            <a:r>
              <a:rPr lang="en-AU" dirty="0" smtClean="0"/>
              <a:t>SC6 </a:t>
            </a:r>
            <a:r>
              <a:rPr lang="en-AU" dirty="0"/>
              <a:t>Business Plan and </a:t>
            </a:r>
            <a:r>
              <a:rPr lang="en-AU" dirty="0" smtClean="0"/>
              <a:t>History</a:t>
            </a:r>
          </a:p>
          <a:p>
            <a:pPr lvl="2"/>
            <a:r>
              <a:rPr lang="en-AU" dirty="0" smtClean="0"/>
              <a:t>Introduction </a:t>
            </a:r>
            <a:r>
              <a:rPr lang="en-AU" dirty="0"/>
              <a:t>of New </a:t>
            </a:r>
            <a:r>
              <a:rPr lang="en-AU" dirty="0" smtClean="0"/>
              <a:t>Item</a:t>
            </a:r>
          </a:p>
          <a:p>
            <a:pPr lvl="3"/>
            <a:r>
              <a:rPr lang="en-AU" dirty="0" smtClean="0"/>
              <a:t>Expert </a:t>
            </a:r>
            <a:r>
              <a:rPr lang="en-AU" dirty="0"/>
              <a:t>contribution on proposal for establishment of SC 6/WG 1 study group on wearable </a:t>
            </a:r>
            <a:r>
              <a:rPr lang="en-AU" dirty="0" smtClean="0"/>
              <a:t>devices</a:t>
            </a:r>
          </a:p>
          <a:p>
            <a:pPr lvl="2"/>
            <a:r>
              <a:rPr lang="en-AU" dirty="0" smtClean="0"/>
              <a:t>Improvement </a:t>
            </a:r>
            <a:r>
              <a:rPr lang="en-AU" dirty="0"/>
              <a:t>of WG </a:t>
            </a:r>
            <a:r>
              <a:rPr lang="en-AU" dirty="0" smtClean="0"/>
              <a:t>1 Organization</a:t>
            </a:r>
          </a:p>
          <a:p>
            <a:pPr lvl="1"/>
            <a:r>
              <a:rPr lang="en-AU" dirty="0" smtClean="0"/>
              <a:t>Development</a:t>
            </a:r>
            <a:r>
              <a:rPr lang="en-AU" dirty="0"/>
              <a:t>, Review, and Approval of Draft WG1 </a:t>
            </a:r>
            <a:r>
              <a:rPr lang="en-AU" dirty="0" smtClean="0"/>
              <a:t>Resolutions</a:t>
            </a:r>
          </a:p>
          <a:p>
            <a:pPr lvl="1"/>
            <a:r>
              <a:rPr lang="en-AU" dirty="0" smtClean="0"/>
              <a:t>Close</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80</a:t>
            </a:fld>
            <a:endParaRPr lang="en-US"/>
          </a:p>
        </p:txBody>
      </p:sp>
    </p:spTree>
    <p:extLst>
      <p:ext uri="{BB962C8B-B14F-4D97-AF65-F5344CB8AC3E}">
        <p14:creationId xmlns:p14="http://schemas.microsoft.com/office/powerpoint/2010/main" val="10951738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ToR</a:t>
            </a:r>
            <a:r>
              <a:rPr lang="en-AU" dirty="0" smtClean="0"/>
              <a:t> of the </a:t>
            </a:r>
            <a:r>
              <a:rPr lang="en-AU" i="1" dirty="0" smtClean="0"/>
              <a:t>Security ad hoc </a:t>
            </a:r>
            <a:r>
              <a:rPr lang="en-AU" dirty="0" smtClean="0"/>
              <a:t>were established at the last SC6 meeting</a:t>
            </a:r>
            <a:endParaRPr lang="en-AU" dirty="0"/>
          </a:p>
        </p:txBody>
      </p:sp>
      <p:sp>
        <p:nvSpPr>
          <p:cNvPr id="3" name="Content Placeholder 2"/>
          <p:cNvSpPr>
            <a:spLocks noGrp="1"/>
          </p:cNvSpPr>
          <p:nvPr>
            <p:ph idx="1"/>
          </p:nvPr>
        </p:nvSpPr>
        <p:spPr/>
        <p:txBody>
          <a:bodyPr/>
          <a:lstStyle/>
          <a:p>
            <a:r>
              <a:rPr lang="en-AU" dirty="0" smtClean="0"/>
              <a:t>Modified </a:t>
            </a:r>
            <a:r>
              <a:rPr lang="en-AU" dirty="0" err="1" smtClean="0"/>
              <a:t>ToR</a:t>
            </a:r>
            <a:endParaRPr lang="en-AU" dirty="0" smtClean="0"/>
          </a:p>
          <a:p>
            <a:pPr lvl="1"/>
            <a:r>
              <a:rPr lang="en-GB" i="1" dirty="0" smtClean="0"/>
              <a:t>Scope </a:t>
            </a:r>
            <a:endParaRPr lang="en-AU" i="1" dirty="0" smtClean="0"/>
          </a:p>
          <a:p>
            <a:pPr lvl="2"/>
            <a:r>
              <a:rPr lang="en-GB" i="1" dirty="0" smtClean="0"/>
              <a:t>Review security technologies in the published standards, and SC6 projects under development for the purpose of identifying areas of potential improvement </a:t>
            </a:r>
            <a:endParaRPr lang="en-AU" i="1" dirty="0" smtClean="0"/>
          </a:p>
          <a:p>
            <a:pPr lvl="1"/>
            <a:r>
              <a:rPr lang="en-GB" i="1" dirty="0" smtClean="0"/>
              <a:t>AHGS deliverables</a:t>
            </a:r>
            <a:endParaRPr lang="en-AU" i="1" dirty="0" smtClean="0"/>
          </a:p>
          <a:p>
            <a:pPr lvl="2"/>
            <a:r>
              <a:rPr lang="en-GB" i="1" dirty="0" smtClean="0"/>
              <a:t>A report that identifies any potential security issues in SC6 published standards and SC6 projects under development.</a:t>
            </a:r>
            <a:endParaRPr lang="en-AU" i="1" dirty="0" smtClean="0"/>
          </a:p>
          <a:p>
            <a:pPr lvl="1"/>
            <a:r>
              <a:rPr lang="en-GB" i="1" dirty="0" smtClean="0"/>
              <a:t>Period</a:t>
            </a:r>
            <a:endParaRPr lang="en-AU" i="1" dirty="0" smtClean="0"/>
          </a:p>
          <a:p>
            <a:pPr lvl="2"/>
            <a:r>
              <a:rPr lang="en-GB" i="1" dirty="0" smtClean="0"/>
              <a:t>The AHGS will complete its report by the next SC6 plenary meeting.</a:t>
            </a:r>
            <a:endParaRPr lang="en-AU" i="1"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81</a:t>
            </a:fld>
            <a:endParaRPr lang="en-US"/>
          </a:p>
        </p:txBody>
      </p:sp>
    </p:spTree>
    <p:extLst>
      <p:ext uri="{BB962C8B-B14F-4D97-AF65-F5344CB8AC3E}">
        <p14:creationId xmlns:p14="http://schemas.microsoft.com/office/powerpoint/2010/main" val="2376031859"/>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Membership of the </a:t>
            </a:r>
            <a:r>
              <a:rPr lang="en-AU" i="1" dirty="0"/>
              <a:t>Security ad hoc </a:t>
            </a:r>
            <a:r>
              <a:rPr lang="en-AU" dirty="0" smtClean="0"/>
              <a:t>has been constant	</a:t>
            </a:r>
            <a:endParaRPr lang="en-AU" dirty="0"/>
          </a:p>
        </p:txBody>
      </p:sp>
      <p:sp>
        <p:nvSpPr>
          <p:cNvPr id="3" name="Content Placeholder 2"/>
          <p:cNvSpPr>
            <a:spLocks noGrp="1"/>
          </p:cNvSpPr>
          <p:nvPr>
            <p:ph sz="half" idx="1"/>
          </p:nvPr>
        </p:nvSpPr>
        <p:spPr/>
        <p:txBody>
          <a:bodyPr/>
          <a:lstStyle/>
          <a:p>
            <a:r>
              <a:rPr lang="en-AU" dirty="0" smtClean="0"/>
              <a:t>Leadership</a:t>
            </a:r>
          </a:p>
          <a:p>
            <a:pPr lvl="1"/>
            <a:r>
              <a:rPr lang="en-US" dirty="0"/>
              <a:t>Yun-Jae Won </a:t>
            </a:r>
            <a:r>
              <a:rPr lang="en-US" dirty="0" smtClean="0"/>
              <a:t>(Korea) is convener</a:t>
            </a:r>
            <a:endParaRPr lang="en-AU" dirty="0" smtClean="0"/>
          </a:p>
          <a:p>
            <a:r>
              <a:rPr lang="en-AU" dirty="0" smtClean="0"/>
              <a:t>Membership</a:t>
            </a:r>
            <a:endParaRPr lang="en-AU" dirty="0" smtClean="0">
              <a:solidFill>
                <a:srgbClr val="FF0000"/>
              </a:solidFill>
            </a:endParaRPr>
          </a:p>
          <a:p>
            <a:pPr lvl="1"/>
            <a:r>
              <a:rPr lang="en-AU" dirty="0" smtClean="0"/>
              <a:t>China</a:t>
            </a:r>
          </a:p>
          <a:p>
            <a:pPr lvl="2"/>
            <a:r>
              <a:rPr lang="en-AU" dirty="0" err="1" smtClean="0"/>
              <a:t>Zhenhai</a:t>
            </a:r>
            <a:r>
              <a:rPr lang="en-AU" dirty="0" smtClean="0"/>
              <a:t> Huang (IWNCOMM)</a:t>
            </a:r>
          </a:p>
          <a:p>
            <a:pPr lvl="2"/>
            <a:r>
              <a:rPr lang="en-AU" dirty="0" err="1"/>
              <a:t>b</a:t>
            </a:r>
            <a:r>
              <a:rPr lang="en-AU" dirty="0" err="1" smtClean="0"/>
              <a:t>z</a:t>
            </a:r>
            <a:r>
              <a:rPr lang="en-AU" dirty="0" smtClean="0"/>
              <a:t>? (National Engineering Laboratory for Wireless Security)</a:t>
            </a:r>
          </a:p>
          <a:p>
            <a:pPr lvl="2"/>
            <a:r>
              <a:rPr lang="en-AU" dirty="0" err="1"/>
              <a:t>l</a:t>
            </a:r>
            <a:r>
              <a:rPr lang="en-AU" dirty="0" err="1" smtClean="0"/>
              <a:t>mbz</a:t>
            </a:r>
            <a:r>
              <a:rPr lang="en-AU" dirty="0" smtClean="0"/>
              <a:t>? (WAPIA)</a:t>
            </a:r>
          </a:p>
          <a:p>
            <a:pPr lvl="2"/>
            <a:r>
              <a:rPr lang="en-AU" dirty="0" err="1" smtClean="0"/>
              <a:t>Manxia</a:t>
            </a:r>
            <a:r>
              <a:rPr lang="en-AU" dirty="0" smtClean="0"/>
              <a:t> Tie (IWNCOMM)</a:t>
            </a:r>
          </a:p>
          <a:p>
            <a:pPr lvl="2"/>
            <a:r>
              <a:rPr lang="en-AU" dirty="0" err="1" smtClean="0"/>
              <a:t>Yujiao</a:t>
            </a:r>
            <a:r>
              <a:rPr lang="en-AU" dirty="0" smtClean="0"/>
              <a:t> Li (IWNCOMM)</a:t>
            </a:r>
          </a:p>
          <a:p>
            <a:pPr lvl="1"/>
            <a:r>
              <a:rPr lang="en-AU" dirty="0"/>
              <a:t>US</a:t>
            </a:r>
          </a:p>
          <a:p>
            <a:pPr lvl="2"/>
            <a:r>
              <a:rPr lang="en-AU" dirty="0"/>
              <a:t>Dorothy Stanley (HPE)</a:t>
            </a:r>
          </a:p>
          <a:p>
            <a:pPr lvl="2"/>
            <a:r>
              <a:rPr lang="en-AU" dirty="0"/>
              <a:t>John Day (?)</a:t>
            </a:r>
          </a:p>
          <a:p>
            <a:pPr lvl="2"/>
            <a:endParaRPr lang="en-AU" dirty="0" smtClean="0"/>
          </a:p>
        </p:txBody>
      </p:sp>
      <p:sp>
        <p:nvSpPr>
          <p:cNvPr id="6" name="Content Placeholder 5"/>
          <p:cNvSpPr>
            <a:spLocks noGrp="1"/>
          </p:cNvSpPr>
          <p:nvPr>
            <p:ph sz="half" idx="2"/>
          </p:nvPr>
        </p:nvSpPr>
        <p:spPr/>
        <p:txBody>
          <a:bodyPr/>
          <a:lstStyle/>
          <a:p>
            <a:pPr lvl="1"/>
            <a:r>
              <a:rPr lang="en-AU" dirty="0" smtClean="0"/>
              <a:t>Austria</a:t>
            </a:r>
            <a:endParaRPr lang="en-AU" dirty="0"/>
          </a:p>
          <a:p>
            <a:pPr lvl="2"/>
            <a:r>
              <a:rPr lang="en-AU" dirty="0"/>
              <a:t>Reinhard </a:t>
            </a:r>
            <a:r>
              <a:rPr lang="en-AU" dirty="0" err="1"/>
              <a:t>Meindl</a:t>
            </a:r>
            <a:endParaRPr lang="en-AU" dirty="0"/>
          </a:p>
          <a:p>
            <a:pPr lvl="1"/>
            <a:r>
              <a:rPr lang="en-AU" dirty="0"/>
              <a:t>Korea</a:t>
            </a:r>
          </a:p>
          <a:p>
            <a:pPr lvl="1"/>
            <a:r>
              <a:rPr lang="en-AU" dirty="0"/>
              <a:t>IEEE 802</a:t>
            </a:r>
          </a:p>
          <a:p>
            <a:pPr lvl="2"/>
            <a:r>
              <a:rPr lang="en-AU" dirty="0"/>
              <a:t>Andrew Myles (Cisco)</a:t>
            </a:r>
          </a:p>
          <a:p>
            <a:pPr lvl="2"/>
            <a:r>
              <a:rPr lang="en-AU" dirty="0"/>
              <a:t>Peter Yee</a:t>
            </a:r>
          </a:p>
          <a:p>
            <a:pPr lvl="2"/>
            <a:r>
              <a:rPr lang="en-AU" dirty="0"/>
              <a:t>Jodi </a:t>
            </a:r>
            <a:r>
              <a:rPr lang="en-AU" dirty="0" err="1"/>
              <a:t>Haasz</a:t>
            </a:r>
            <a:r>
              <a:rPr lang="en-AU" dirty="0"/>
              <a:t> (IEEE-SA)</a:t>
            </a:r>
          </a:p>
          <a:p>
            <a:pPr lvl="2"/>
            <a:r>
              <a:rPr lang="en-AU" dirty="0"/>
              <a:t>Dan Harkins (HPE</a:t>
            </a:r>
            <a:r>
              <a:rPr lang="en-AU" dirty="0" smtClean="0"/>
              <a:t>)</a:t>
            </a:r>
          </a:p>
          <a:p>
            <a:pPr lvl="2"/>
            <a:r>
              <a:rPr lang="en-AU" dirty="0" smtClean="0"/>
              <a:t>David Law (HPE)</a:t>
            </a:r>
          </a:p>
          <a:p>
            <a:pPr lvl="1"/>
            <a:r>
              <a:rPr lang="en-AU" dirty="0" smtClean="0"/>
              <a:t>UK (joining late)</a:t>
            </a:r>
          </a:p>
          <a:p>
            <a:pPr lvl="2"/>
            <a:r>
              <a:rPr lang="en-AU" dirty="0" smtClean="0"/>
              <a:t>Stephen McCann</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82</a:t>
            </a:fld>
            <a:endParaRPr lang="en-US"/>
          </a:p>
        </p:txBody>
      </p:sp>
    </p:spTree>
    <p:extLst>
      <p:ext uri="{BB962C8B-B14F-4D97-AF65-F5344CB8AC3E}">
        <p14:creationId xmlns:p14="http://schemas.microsoft.com/office/powerpoint/2010/main" val="2298802552"/>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Security ad hoc </a:t>
            </a:r>
            <a:r>
              <a:rPr lang="en-AU" dirty="0" smtClean="0"/>
              <a:t>struggled to make any progress … or sometime even set meeting times</a:t>
            </a:r>
            <a:endParaRPr lang="en-AU" dirty="0"/>
          </a:p>
        </p:txBody>
      </p:sp>
      <p:sp>
        <p:nvSpPr>
          <p:cNvPr id="3" name="Content Placeholder 2"/>
          <p:cNvSpPr>
            <a:spLocks noGrp="1"/>
          </p:cNvSpPr>
          <p:nvPr>
            <p:ph idx="1"/>
          </p:nvPr>
        </p:nvSpPr>
        <p:spPr/>
        <p:txBody>
          <a:bodyPr/>
          <a:lstStyle/>
          <a:p>
            <a:pPr lvl="1"/>
            <a:r>
              <a:rPr lang="en-AU" dirty="0" smtClean="0"/>
              <a:t>The 1</a:t>
            </a:r>
            <a:r>
              <a:rPr lang="en-AU" baseline="30000" dirty="0" smtClean="0"/>
              <a:t>st</a:t>
            </a:r>
            <a:r>
              <a:rPr lang="en-AU" dirty="0"/>
              <a:t> teleconference was </a:t>
            </a:r>
            <a:r>
              <a:rPr lang="en-AU" dirty="0" smtClean="0"/>
              <a:t>cancelled as unnecessary</a:t>
            </a:r>
            <a:endParaRPr lang="en-AU" dirty="0"/>
          </a:p>
          <a:p>
            <a:pPr lvl="1"/>
            <a:r>
              <a:rPr lang="en-AU" dirty="0" smtClean="0"/>
              <a:t>The original plan was for the 2</a:t>
            </a:r>
            <a:r>
              <a:rPr lang="en-AU" baseline="30000" dirty="0" smtClean="0"/>
              <a:t>nd</a:t>
            </a:r>
            <a:r>
              <a:rPr lang="en-AU" dirty="0" smtClean="0"/>
              <a:t> teleconference to be held sometime in February 2018 – it was eventually held on 4 April 2018</a:t>
            </a:r>
          </a:p>
          <a:p>
            <a:pPr lvl="2"/>
            <a:r>
              <a:rPr lang="en-AU" dirty="0" smtClean="0"/>
              <a:t>Did </a:t>
            </a:r>
            <a:r>
              <a:rPr lang="en-AU" dirty="0"/>
              <a:t>not make progress on KRACK/cipher </a:t>
            </a:r>
            <a:r>
              <a:rPr lang="en-AU" dirty="0" smtClean="0"/>
              <a:t>issues</a:t>
            </a:r>
          </a:p>
          <a:p>
            <a:pPr lvl="1"/>
            <a:r>
              <a:rPr lang="en-AU" dirty="0" smtClean="0"/>
              <a:t>The 3</a:t>
            </a:r>
            <a:r>
              <a:rPr lang="en-AU" baseline="30000" dirty="0" smtClean="0"/>
              <a:t>rd</a:t>
            </a:r>
            <a:r>
              <a:rPr lang="en-AU" dirty="0" smtClean="0"/>
              <a:t> teleconference was held on 2 May 2018</a:t>
            </a:r>
          </a:p>
          <a:p>
            <a:pPr lvl="2"/>
            <a:r>
              <a:rPr lang="en-AU" dirty="0"/>
              <a:t>But did not lead to substantial </a:t>
            </a:r>
            <a:r>
              <a:rPr lang="en-AU" dirty="0" smtClean="0"/>
              <a:t>progress</a:t>
            </a:r>
          </a:p>
          <a:p>
            <a:pPr lvl="1"/>
            <a:r>
              <a:rPr lang="en-AU" dirty="0"/>
              <a:t>The </a:t>
            </a:r>
            <a:r>
              <a:rPr lang="en-AU" dirty="0" smtClean="0"/>
              <a:t>4</a:t>
            </a:r>
            <a:r>
              <a:rPr lang="en-AU" baseline="30000" dirty="0" smtClean="0"/>
              <a:t>th</a:t>
            </a:r>
            <a:r>
              <a:rPr lang="en-AU" dirty="0" smtClean="0"/>
              <a:t> </a:t>
            </a:r>
            <a:r>
              <a:rPr lang="en-AU" dirty="0"/>
              <a:t>teleconference was held on </a:t>
            </a:r>
            <a:r>
              <a:rPr lang="en-AU" dirty="0" smtClean="0"/>
              <a:t>30 May 2018</a:t>
            </a:r>
          </a:p>
          <a:p>
            <a:pPr lvl="2"/>
            <a:r>
              <a:rPr lang="en-AU" dirty="0"/>
              <a:t>But did not lead to substantial </a:t>
            </a:r>
            <a:r>
              <a:rPr lang="en-AU" dirty="0" smtClean="0"/>
              <a:t>progress</a:t>
            </a:r>
          </a:p>
          <a:p>
            <a:pPr lvl="1"/>
            <a:r>
              <a:rPr lang="en-AU" dirty="0"/>
              <a:t>The </a:t>
            </a:r>
            <a:r>
              <a:rPr lang="en-AU" dirty="0" smtClean="0"/>
              <a:t>5</a:t>
            </a:r>
            <a:r>
              <a:rPr lang="en-AU" baseline="30000" dirty="0" smtClean="0"/>
              <a:t>th</a:t>
            </a:r>
            <a:r>
              <a:rPr lang="en-AU" dirty="0" smtClean="0"/>
              <a:t> </a:t>
            </a:r>
            <a:r>
              <a:rPr lang="en-AU" dirty="0"/>
              <a:t>teleconference was held on </a:t>
            </a:r>
            <a:r>
              <a:rPr lang="en-AU" dirty="0" smtClean="0"/>
              <a:t>5 Jul 2018</a:t>
            </a:r>
            <a:endParaRPr lang="en-AU" dirty="0"/>
          </a:p>
          <a:p>
            <a:pPr lvl="2"/>
            <a:r>
              <a:rPr lang="en-AU" dirty="0"/>
              <a:t>But did not lead to substantial </a:t>
            </a:r>
            <a:r>
              <a:rPr lang="en-AU" dirty="0" smtClean="0"/>
              <a:t>progress</a:t>
            </a:r>
          </a:p>
          <a:p>
            <a:pPr lvl="1"/>
            <a:r>
              <a:rPr lang="en-AU" dirty="0"/>
              <a:t>The </a:t>
            </a:r>
            <a:r>
              <a:rPr lang="en-AU" dirty="0" smtClean="0"/>
              <a:t>6</a:t>
            </a:r>
            <a:r>
              <a:rPr lang="en-AU" baseline="30000" dirty="0" smtClean="0"/>
              <a:t>th</a:t>
            </a:r>
            <a:r>
              <a:rPr lang="en-AU" dirty="0" smtClean="0"/>
              <a:t> </a:t>
            </a:r>
            <a:r>
              <a:rPr lang="en-AU" dirty="0"/>
              <a:t>teleconference was held on </a:t>
            </a:r>
            <a:r>
              <a:rPr lang="en-AU" dirty="0" smtClean="0"/>
              <a:t>23 Jul </a:t>
            </a:r>
            <a:r>
              <a:rPr lang="en-AU" dirty="0"/>
              <a:t>2018</a:t>
            </a:r>
          </a:p>
          <a:p>
            <a:pPr lvl="2"/>
            <a:r>
              <a:rPr lang="en-AU" dirty="0" smtClean="0"/>
              <a:t>And failed to agree on a final report</a:t>
            </a:r>
            <a:endParaRPr lang="en-AU" dirty="0"/>
          </a:p>
          <a:p>
            <a:pPr lvl="2"/>
            <a:endParaRPr lang="en-AU" dirty="0"/>
          </a:p>
          <a:p>
            <a:pPr lvl="2"/>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83</a:t>
            </a:fld>
            <a:endParaRPr lang="en-US"/>
          </a:p>
        </p:txBody>
      </p:sp>
    </p:spTree>
    <p:extLst>
      <p:ext uri="{BB962C8B-B14F-4D97-AF65-F5344CB8AC3E}">
        <p14:creationId xmlns:p14="http://schemas.microsoft.com/office/powerpoint/2010/main" val="1512225245"/>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rgbClr val="FF0000"/>
                </a:solidFill>
              </a:rPr>
              <a:t>What happened at SC6 meeting?</a:t>
            </a:r>
            <a:endParaRPr lang="en-AU" dirty="0">
              <a:solidFill>
                <a:srgbClr val="FF0000"/>
              </a:solidFill>
            </a:endParaRPr>
          </a:p>
        </p:txBody>
      </p:sp>
      <p:sp>
        <p:nvSpPr>
          <p:cNvPr id="3" name="Content Placeholder 2"/>
          <p:cNvSpPr>
            <a:spLocks noGrp="1"/>
          </p:cNvSpPr>
          <p:nvPr>
            <p:ph idx="1"/>
          </p:nvPr>
        </p:nvSpPr>
        <p:spPr/>
        <p:txBody>
          <a:bodyPr/>
          <a:lstStyle/>
          <a:p>
            <a:pPr lvl="1"/>
            <a:r>
              <a:rPr lang="en-AU" dirty="0" smtClean="0"/>
              <a:t>China NB submitted a proposal to extend the AHGS</a:t>
            </a:r>
          </a:p>
          <a:p>
            <a:pPr lvl="2"/>
            <a:r>
              <a:rPr lang="en-AU" dirty="0" smtClean="0"/>
              <a:t> </a:t>
            </a:r>
            <a:r>
              <a:rPr lang="en-AU" i="1" dirty="0"/>
              <a:t>China NB Proposal on Extending the Term of Ad Hoc Group on Security </a:t>
            </a:r>
            <a:r>
              <a:rPr lang="en-AU" i="1" dirty="0" smtClean="0"/>
              <a:t>(N16834)</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84</a:t>
            </a:fld>
            <a:endParaRPr lang="en-US"/>
          </a:p>
        </p:txBody>
      </p:sp>
    </p:spTree>
    <p:extLst>
      <p:ext uri="{BB962C8B-B14F-4D97-AF65-F5344CB8AC3E}">
        <p14:creationId xmlns:p14="http://schemas.microsoft.com/office/powerpoint/2010/main" val="52970300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Whatever happened to WAPI? There is still doubt about whether it can be enforced in China</a:t>
            </a:r>
            <a:endParaRPr lang="en-AU" dirty="0"/>
          </a:p>
        </p:txBody>
      </p:sp>
      <p:sp>
        <p:nvSpPr>
          <p:cNvPr id="3" name="Content Placeholder 2"/>
          <p:cNvSpPr>
            <a:spLocks noGrp="1"/>
          </p:cNvSpPr>
          <p:nvPr>
            <p:ph idx="1"/>
          </p:nvPr>
        </p:nvSpPr>
        <p:spPr/>
        <p:txBody>
          <a:bodyPr/>
          <a:lstStyle/>
          <a:p>
            <a:r>
              <a:rPr lang="en-AU" dirty="0">
                <a:hlinkClick r:id="rId2"/>
              </a:rPr>
              <a:t>Kluwer Patent </a:t>
            </a:r>
            <a:r>
              <a:rPr lang="en-AU" dirty="0" smtClean="0">
                <a:hlinkClick r:id="rId2"/>
              </a:rPr>
              <a:t>Blog</a:t>
            </a:r>
            <a:r>
              <a:rPr lang="en-AU" dirty="0" smtClean="0"/>
              <a:t> (29 May 2018)</a:t>
            </a:r>
            <a:endParaRPr lang="en-AU" dirty="0"/>
          </a:p>
          <a:p>
            <a:pPr lvl="1"/>
            <a:r>
              <a:rPr lang="en-AU" i="1" dirty="0" smtClean="0"/>
              <a:t>The </a:t>
            </a:r>
            <a:r>
              <a:rPr lang="en-AU" i="1" dirty="0"/>
              <a:t>WAPI Patent was adopted by the national </a:t>
            </a:r>
            <a:r>
              <a:rPr lang="en-AU" i="1" dirty="0" smtClean="0"/>
              <a:t>standard GB15629.11-2003/XG1-2006 </a:t>
            </a:r>
            <a:r>
              <a:rPr lang="en-AU" i="1" dirty="0"/>
              <a:t>(the “WAPI Standard”), but has never been </a:t>
            </a:r>
            <a:r>
              <a:rPr lang="en-AU" i="1" dirty="0" smtClean="0"/>
              <a:t>officially put </a:t>
            </a:r>
            <a:r>
              <a:rPr lang="en-AU" i="1" dirty="0"/>
              <a:t>into effect. The WAPI Standard was first published on May 12, 2003 </a:t>
            </a:r>
            <a:r>
              <a:rPr lang="en-AU" i="1" dirty="0" smtClean="0"/>
              <a:t>and intended </a:t>
            </a:r>
            <a:r>
              <a:rPr lang="en-AU" i="1" dirty="0"/>
              <a:t>to become effective on December 1, 2003. On December 1, 2003, </a:t>
            </a:r>
            <a:r>
              <a:rPr lang="en-AU" i="1" dirty="0" smtClean="0"/>
              <a:t>the General </a:t>
            </a:r>
            <a:r>
              <a:rPr lang="en-AU" i="1" dirty="0"/>
              <a:t>Administration of Quality Supervision, Inspection and </a:t>
            </a:r>
            <a:r>
              <a:rPr lang="en-AU" i="1" dirty="0" smtClean="0"/>
              <a:t>Quarantine (“</a:t>
            </a:r>
            <a:r>
              <a:rPr lang="en-AU" i="1" dirty="0"/>
              <a:t>AQSIQ”) and the Certification and Accreditation Administration of the </a:t>
            </a:r>
            <a:r>
              <a:rPr lang="en-AU" i="1" dirty="0" smtClean="0"/>
              <a:t>PRC (“</a:t>
            </a:r>
            <a:r>
              <a:rPr lang="en-AU" i="1" dirty="0"/>
              <a:t>CNCA”) collectively announced ([2003] No. 113) that any wireless LAN </a:t>
            </a:r>
            <a:r>
              <a:rPr lang="en-AU" i="1" dirty="0" smtClean="0"/>
              <a:t>products without </a:t>
            </a:r>
            <a:r>
              <a:rPr lang="en-AU" i="1" dirty="0"/>
              <a:t>China Compulsory Certification (“CCC”) would be prohibited from </a:t>
            </a:r>
            <a:r>
              <a:rPr lang="en-AU" i="1" dirty="0" smtClean="0"/>
              <a:t>import, sale </a:t>
            </a:r>
            <a:r>
              <a:rPr lang="en-AU" i="1" dirty="0"/>
              <a:t>or other commercial activities since June 1, 2004. </a:t>
            </a:r>
            <a:r>
              <a:rPr lang="en-AU" i="1"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85</a:t>
            </a:fld>
            <a:endParaRPr lang="en-US"/>
          </a:p>
        </p:txBody>
      </p:sp>
    </p:spTree>
    <p:extLst>
      <p:ext uri="{BB962C8B-B14F-4D97-AF65-F5344CB8AC3E}">
        <p14:creationId xmlns:p14="http://schemas.microsoft.com/office/powerpoint/2010/main" val="1500678824"/>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Whatever happened to WAPI? </a:t>
            </a:r>
            <a:r>
              <a:rPr lang="en-AU" dirty="0"/>
              <a:t>There is still doubt about whether it can be enforced in China</a:t>
            </a:r>
          </a:p>
        </p:txBody>
      </p:sp>
      <p:sp>
        <p:nvSpPr>
          <p:cNvPr id="3" name="Content Placeholder 2"/>
          <p:cNvSpPr>
            <a:spLocks noGrp="1"/>
          </p:cNvSpPr>
          <p:nvPr>
            <p:ph idx="1"/>
          </p:nvPr>
        </p:nvSpPr>
        <p:spPr/>
        <p:txBody>
          <a:bodyPr/>
          <a:lstStyle/>
          <a:p>
            <a:r>
              <a:rPr lang="en-AU" dirty="0">
                <a:hlinkClick r:id="rId2"/>
              </a:rPr>
              <a:t>Kluwer Patent </a:t>
            </a:r>
            <a:r>
              <a:rPr lang="en-AU" dirty="0" smtClean="0">
                <a:hlinkClick r:id="rId2"/>
              </a:rPr>
              <a:t>Blog</a:t>
            </a:r>
            <a:r>
              <a:rPr lang="en-AU" dirty="0" smtClean="0"/>
              <a:t> (29 May 2018)</a:t>
            </a:r>
            <a:endParaRPr lang="en-AU" dirty="0"/>
          </a:p>
          <a:p>
            <a:pPr lvl="1"/>
            <a:r>
              <a:rPr lang="en-AU" dirty="0" smtClean="0"/>
              <a:t>… </a:t>
            </a:r>
            <a:r>
              <a:rPr lang="en-AU" i="1" dirty="0" smtClean="0"/>
              <a:t>However</a:t>
            </a:r>
            <a:r>
              <a:rPr lang="en-AU" i="1" dirty="0"/>
              <a:t>, on April 29, </a:t>
            </a:r>
            <a:r>
              <a:rPr lang="en-AU" i="1" dirty="0" smtClean="0"/>
              <a:t>2004, the </a:t>
            </a:r>
            <a:r>
              <a:rPr lang="en-AU" i="1" dirty="0"/>
              <a:t>AQSIQ and CNCA made a contradictory announcement ([2004] No. 44) </a:t>
            </a:r>
            <a:r>
              <a:rPr lang="en-AU" i="1" dirty="0" smtClean="0"/>
              <a:t>that enforcement </a:t>
            </a:r>
            <a:r>
              <a:rPr lang="en-AU" i="1" dirty="0"/>
              <a:t>of the WAPI Standard was suspended as of June 1, 2004. There </a:t>
            </a:r>
            <a:r>
              <a:rPr lang="en-AU" i="1" dirty="0" smtClean="0"/>
              <a:t>has since </a:t>
            </a:r>
            <a:r>
              <a:rPr lang="en-AU" i="1" dirty="0"/>
              <a:t>been no governmental announcement resuming the enforcement of the </a:t>
            </a:r>
            <a:r>
              <a:rPr lang="en-AU" i="1" dirty="0" smtClean="0"/>
              <a:t>WAPI Standard</a:t>
            </a:r>
            <a:r>
              <a:rPr lang="en-AU" i="1" dirty="0"/>
              <a:t>.</a:t>
            </a:r>
          </a:p>
          <a:p>
            <a:pPr lvl="1"/>
            <a:r>
              <a:rPr lang="en-AU" i="1" dirty="0"/>
              <a:t>Thereafter, in around 2009, WAPI function testing became a pre-condition for </a:t>
            </a:r>
            <a:r>
              <a:rPr lang="en-AU" i="1" dirty="0" smtClean="0"/>
              <a:t>the China </a:t>
            </a:r>
            <a:r>
              <a:rPr lang="en-AU" i="1" dirty="0"/>
              <a:t>Ministry for Industry and Information Technology (the “MIIT”) to grant </a:t>
            </a:r>
            <a:r>
              <a:rPr lang="en-AU" i="1" dirty="0" smtClean="0"/>
              <a:t>a wireless </a:t>
            </a:r>
            <a:r>
              <a:rPr lang="en-AU" i="1" dirty="0"/>
              <a:t>LAN Network Access License. However, the legitimacy of the </a:t>
            </a:r>
            <a:r>
              <a:rPr lang="en-AU" i="1" dirty="0" smtClean="0"/>
              <a:t>WAPI function </a:t>
            </a:r>
            <a:r>
              <a:rPr lang="en-AU" i="1" dirty="0"/>
              <a:t>testing requirement for the Network Access License is questionable due </a:t>
            </a:r>
            <a:r>
              <a:rPr lang="en-AU" i="1" dirty="0" smtClean="0"/>
              <a:t>to lack </a:t>
            </a:r>
            <a:r>
              <a:rPr lang="en-AU" i="1" dirty="0"/>
              <a:t>of express legislative authorization and the suspension in 2004. </a:t>
            </a:r>
            <a:r>
              <a:rPr lang="en-AU" b="1" i="1" dirty="0"/>
              <a:t>The MIIT </a:t>
            </a:r>
            <a:r>
              <a:rPr lang="en-AU" b="1" i="1" dirty="0" smtClean="0"/>
              <a:t>has never </a:t>
            </a:r>
            <a:r>
              <a:rPr lang="en-AU" b="1" i="1" dirty="0"/>
              <a:t>published any legal basis in support of the WAPI testing requirement </a:t>
            </a:r>
            <a:r>
              <a:rPr lang="en-AU" b="1" i="1" dirty="0" smtClean="0"/>
              <a:t>for granting </a:t>
            </a:r>
            <a:r>
              <a:rPr lang="en-AU" b="1" i="1" dirty="0"/>
              <a:t>an administrative license.</a:t>
            </a:r>
            <a:r>
              <a:rPr lang="en-AU" i="1" dirty="0"/>
              <a:t> </a:t>
            </a:r>
            <a:r>
              <a:rPr lang="en-AU" i="1" dirty="0" smtClean="0"/>
              <a:t>…</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86</a:t>
            </a:fld>
            <a:endParaRPr lang="en-US"/>
          </a:p>
        </p:txBody>
      </p:sp>
    </p:spTree>
    <p:extLst>
      <p:ext uri="{BB962C8B-B14F-4D97-AF65-F5344CB8AC3E}">
        <p14:creationId xmlns:p14="http://schemas.microsoft.com/office/powerpoint/2010/main" val="799204645"/>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Whatever happened to WAPI</a:t>
            </a:r>
            <a:r>
              <a:rPr lang="en-AU" dirty="0" smtClean="0"/>
              <a:t>? IWNCOMM are still complaining about Western imperialism</a:t>
            </a:r>
            <a:endParaRPr lang="en-AU" dirty="0"/>
          </a:p>
        </p:txBody>
      </p:sp>
      <p:sp>
        <p:nvSpPr>
          <p:cNvPr id="3" name="Content Placeholder 2"/>
          <p:cNvSpPr>
            <a:spLocks noGrp="1"/>
          </p:cNvSpPr>
          <p:nvPr>
            <p:ph idx="1"/>
          </p:nvPr>
        </p:nvSpPr>
        <p:spPr/>
        <p:txBody>
          <a:bodyPr/>
          <a:lstStyle/>
          <a:p>
            <a:pPr marL="0" indent="0"/>
            <a:r>
              <a:rPr lang="en-AU" b="0" dirty="0">
                <a:hlinkClick r:id="rId2"/>
              </a:rPr>
              <a:t>S</a:t>
            </a:r>
            <a:r>
              <a:rPr lang="en-AU" b="0" dirty="0" smtClean="0">
                <a:hlinkClick r:id="rId2"/>
              </a:rPr>
              <a:t>tatement from IWNCOMM on </a:t>
            </a:r>
            <a:r>
              <a:rPr lang="en-AU" b="0" dirty="0">
                <a:hlinkClick r:id="rId2"/>
              </a:rPr>
              <a:t>the US 301 </a:t>
            </a:r>
            <a:r>
              <a:rPr lang="en-AU" b="0" dirty="0" smtClean="0">
                <a:hlinkClick r:id="rId2"/>
              </a:rPr>
              <a:t>investigation</a:t>
            </a:r>
            <a:r>
              <a:rPr lang="en-AU" b="0" dirty="0"/>
              <a:t/>
            </a:r>
            <a:br>
              <a:rPr lang="en-AU" b="0" dirty="0"/>
            </a:br>
            <a:r>
              <a:rPr lang="en-AU" b="0" dirty="0" smtClean="0"/>
              <a:t>(Google translated) (4 April 2018)</a:t>
            </a:r>
          </a:p>
          <a:p>
            <a:pPr lvl="1"/>
            <a:r>
              <a:rPr lang="en-AU" b="0" dirty="0" smtClean="0"/>
              <a:t>… </a:t>
            </a:r>
            <a:r>
              <a:rPr lang="en-AU" b="1" i="1" dirty="0" smtClean="0"/>
              <a:t>Fifteen </a:t>
            </a:r>
            <a:r>
              <a:rPr lang="en-AU" b="1" i="1" dirty="0"/>
              <a:t>years ago, the wireless security technology (WAPI) with more security advantages of </a:t>
            </a:r>
            <a:r>
              <a:rPr lang="en-AU" b="1" i="1" dirty="0" smtClean="0"/>
              <a:t>IWNCOMM was </a:t>
            </a:r>
            <a:r>
              <a:rPr lang="en-AU" b="1" i="1" dirty="0"/>
              <a:t>severely distorted by American companies</a:t>
            </a:r>
            <a:r>
              <a:rPr lang="en-AU" b="0" i="1" dirty="0"/>
              <a:t>. The US lacked basic respect for breakthrough technological innovation. Under the impetus of American monopoly enterprises, it has been enforced globally. U.S. enterprise technology that is constantly being proven to have serious security flaws completely ignores the safety of global consumers. In similar cases, the interests of individual American giant companies have been protected unprincipled, and their monopoly power in the industry has been improperly consolidated. The closed nature of such technologies is endless, not just in individual </a:t>
            </a:r>
            <a:r>
              <a:rPr lang="en-AU" b="0" i="1" dirty="0" smtClean="0"/>
              <a:t>technology </a:t>
            </a:r>
            <a:r>
              <a:rPr lang="en-AU" b="0" i="1" dirty="0"/>
              <a:t>markets. </a:t>
            </a:r>
            <a:r>
              <a:rPr lang="en-AU" b="0" i="1" dirty="0" smtClean="0"/>
              <a:t>…</a:t>
            </a:r>
          </a:p>
          <a:p>
            <a:pPr lvl="1"/>
            <a:r>
              <a:rPr lang="en-AU" dirty="0" smtClean="0"/>
              <a:t>Note: IEEE 802 offered to assist IWNCOMM to submit WAPI as an amendment to 802.11 many years ago but they declined</a:t>
            </a:r>
            <a:endParaRPr lang="en-AU" b="0"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87</a:t>
            </a:fld>
            <a:endParaRPr lang="en-US"/>
          </a:p>
        </p:txBody>
      </p:sp>
    </p:spTree>
    <p:extLst>
      <p:ext uri="{BB962C8B-B14F-4D97-AF65-F5344CB8AC3E}">
        <p14:creationId xmlns:p14="http://schemas.microsoft.com/office/powerpoint/2010/main" val="308784127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ISO/IEC JTC1 has changed the rules so that “experts” rather than “NBs” participate in WGs</a:t>
            </a:r>
            <a:endParaRPr lang="en-AU" dirty="0"/>
          </a:p>
        </p:txBody>
      </p:sp>
      <p:sp>
        <p:nvSpPr>
          <p:cNvPr id="3" name="Content Placeholder 2"/>
          <p:cNvSpPr>
            <a:spLocks noGrp="1"/>
          </p:cNvSpPr>
          <p:nvPr>
            <p:ph idx="1"/>
          </p:nvPr>
        </p:nvSpPr>
        <p:spPr/>
        <p:txBody>
          <a:bodyPr/>
          <a:lstStyle/>
          <a:p>
            <a:pPr lvl="1"/>
            <a:r>
              <a:rPr lang="en-AU" dirty="0" smtClean="0"/>
              <a:t>The organisational structure in ISO/IEC JTC1 is changing to align its operation with ISO rules</a:t>
            </a:r>
          </a:p>
          <a:p>
            <a:pPr lvl="1"/>
            <a:r>
              <a:rPr lang="en-AU" dirty="0" smtClean="0"/>
              <a:t>A communication from JTC1 states</a:t>
            </a:r>
          </a:p>
          <a:p>
            <a:pPr lvl="2"/>
            <a:r>
              <a:rPr lang="en-AU" i="1" dirty="0" smtClean="0"/>
              <a:t>Working Groups are comprised of INDIVIDUAL EXPERTS appointed by National Bodies and Liaison Organizations</a:t>
            </a:r>
          </a:p>
          <a:p>
            <a:pPr lvl="2"/>
            <a:r>
              <a:rPr lang="en-AU" i="1" dirty="0" smtClean="0"/>
              <a:t>These experts MUST be entered into Global Directory to be considered a member of the WG and to receive documents</a:t>
            </a:r>
          </a:p>
          <a:p>
            <a:pPr lvl="2"/>
            <a:r>
              <a:rPr lang="en-AU" i="1" dirty="0" smtClean="0"/>
              <a:t>National Bodies are responsible for ensuring that their expert appointments are up to date</a:t>
            </a:r>
          </a:p>
          <a:p>
            <a:pPr lvl="2"/>
            <a:r>
              <a:rPr lang="en-AU" i="1" dirty="0" smtClean="0"/>
              <a:t>Liaison Organizations work via ITTF to maintain their expert members</a:t>
            </a:r>
          </a:p>
          <a:p>
            <a:pPr lvl="2"/>
            <a:r>
              <a:rPr lang="en-AU" i="1" dirty="0" smtClean="0"/>
              <a:t>If the expert is NOT in Global Directory, he/she will not receive documents and will NOT be considered a member of the WG.</a:t>
            </a:r>
          </a:p>
          <a:p>
            <a:pPr lvl="1"/>
            <a:r>
              <a:rPr lang="en-AU" dirty="0" smtClean="0"/>
              <a:t>Technically this means someone not in the Global Directory could not speak SC6 meetings but no one has raised this as an issue</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88</a:t>
            </a:fld>
            <a:endParaRPr lang="en-US"/>
          </a:p>
        </p:txBody>
      </p:sp>
    </p:spTree>
    <p:extLst>
      <p:ext uri="{BB962C8B-B14F-4D97-AF65-F5344CB8AC3E}">
        <p14:creationId xmlns:p14="http://schemas.microsoft.com/office/powerpoint/2010/main" val="2285021260"/>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SC Chair has been empowered to appoint experts to the </a:t>
            </a:r>
            <a:r>
              <a:rPr lang="en-AU" dirty="0"/>
              <a:t>SC6 document access lists </a:t>
            </a:r>
          </a:p>
        </p:txBody>
      </p:sp>
      <p:sp>
        <p:nvSpPr>
          <p:cNvPr id="3" name="Content Placeholder 2"/>
          <p:cNvSpPr>
            <a:spLocks noGrp="1"/>
          </p:cNvSpPr>
          <p:nvPr>
            <p:ph idx="1"/>
          </p:nvPr>
        </p:nvSpPr>
        <p:spPr/>
        <p:txBody>
          <a:bodyPr/>
          <a:lstStyle/>
          <a:p>
            <a:pPr lvl="1"/>
            <a:r>
              <a:rPr lang="en-AU" dirty="0" smtClean="0"/>
              <a:t>One way of dealing with this change is to empower the SC Chair to appoint experts to WG1 and WG7, with the understanding that anyone who volunteers will be appointed</a:t>
            </a:r>
          </a:p>
          <a:p>
            <a:pPr lvl="1"/>
            <a:r>
              <a:rPr lang="en-AU" dirty="0" smtClean="0"/>
              <a:t>Motion (ratified in May 2014 by IEEE 802 EC)</a:t>
            </a:r>
          </a:p>
          <a:p>
            <a:pPr lvl="2"/>
            <a:r>
              <a:rPr lang="en-AU" i="1" dirty="0" smtClean="0"/>
              <a:t>The IEEE 802 JTC1 SC recommends to the IEEE 802 EC that the Chair of the IEEE 802 JTC1 SC be empowered to submit  the names to ITTF of any  IEEE 802 members who volunteer  as “experts” to the appropriate Working Group lists in ISO/IEC JTC1</a:t>
            </a:r>
          </a:p>
          <a:p>
            <a:pPr lvl="2"/>
            <a:r>
              <a:rPr lang="en-AU" dirty="0" smtClean="0"/>
              <a:t>Moved</a:t>
            </a:r>
          </a:p>
          <a:p>
            <a:pPr lvl="2"/>
            <a:r>
              <a:rPr lang="en-AU" dirty="0" smtClean="0"/>
              <a:t>Seconded</a:t>
            </a:r>
          </a:p>
          <a:p>
            <a:pPr lvl="2"/>
            <a:r>
              <a:rPr lang="en-AU" dirty="0" smtClean="0"/>
              <a:t>Result 9/0/0</a:t>
            </a:r>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89</a:t>
            </a:fld>
            <a:endParaRPr lang="en-US"/>
          </a:p>
        </p:txBody>
      </p:sp>
    </p:spTree>
    <p:extLst>
      <p:ext uri="{BB962C8B-B14F-4D97-AF65-F5344CB8AC3E}">
        <p14:creationId xmlns:p14="http://schemas.microsoft.com/office/powerpoint/2010/main" val="9312439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AU" dirty="0" smtClean="0"/>
              <a:t>The IEEE 802 JTC1 SC will consider approval of the minutes of its San Diego meeting</a:t>
            </a:r>
          </a:p>
        </p:txBody>
      </p:sp>
      <p:sp>
        <p:nvSpPr>
          <p:cNvPr id="14339" name="Rectangle 3"/>
          <p:cNvSpPr>
            <a:spLocks noGrp="1" noChangeArrowheads="1"/>
          </p:cNvSpPr>
          <p:nvPr>
            <p:ph type="body" idx="1"/>
          </p:nvPr>
        </p:nvSpPr>
        <p:spPr/>
        <p:txBody>
          <a:bodyPr/>
          <a:lstStyle/>
          <a:p>
            <a:r>
              <a:rPr lang="en-AU" dirty="0" smtClean="0"/>
              <a:t>Motion to approve minutes</a:t>
            </a:r>
          </a:p>
          <a:p>
            <a:pPr lvl="1"/>
            <a:r>
              <a:rPr lang="en-AU" i="1" dirty="0" smtClean="0"/>
              <a:t>The IEEE 802 JTC1 SC approves the minutes for its meeting in San Diego, in July 2018, as documented </a:t>
            </a:r>
            <a:r>
              <a:rPr lang="en-AU" i="1" smtClean="0"/>
              <a:t>in </a:t>
            </a:r>
            <a:r>
              <a:rPr lang="en-AU" i="1" smtClean="0">
                <a:hlinkClick r:id="rId3"/>
              </a:rPr>
              <a:t>11-18-1445-00</a:t>
            </a:r>
            <a:endParaRPr lang="en-AU" i="1" dirty="0"/>
          </a:p>
          <a:p>
            <a:pPr lvl="1"/>
            <a:r>
              <a:rPr lang="en-AU" dirty="0" smtClean="0"/>
              <a:t>Moved</a:t>
            </a:r>
            <a:r>
              <a:rPr lang="en-AU" dirty="0" smtClean="0"/>
              <a:t>:</a:t>
            </a:r>
          </a:p>
          <a:p>
            <a:pPr lvl="1"/>
            <a:r>
              <a:rPr lang="en-AU" dirty="0" smtClean="0"/>
              <a:t>Seconded:</a:t>
            </a:r>
          </a:p>
          <a:p>
            <a:pPr lvl="1"/>
            <a:r>
              <a:rPr lang="en-AU" dirty="0" smtClean="0"/>
              <a:t>Result:</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08CCF68E-62E4-4896-9D6C-BF4ADA5E7272}" type="slidenum">
              <a:rPr lang="en-US" smtClean="0"/>
              <a:pPr>
                <a:defRPr/>
              </a:pPr>
              <a:t>9</a:t>
            </a:fld>
            <a:endParaRPr lang="en-US"/>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Various names have been added to the SC6 document access lists at this time</a:t>
            </a:r>
            <a:endParaRPr lang="en-AU" dirty="0"/>
          </a:p>
        </p:txBody>
      </p:sp>
      <p:sp>
        <p:nvSpPr>
          <p:cNvPr id="3" name="Content Placeholder 2"/>
          <p:cNvSpPr>
            <a:spLocks noGrp="1"/>
          </p:cNvSpPr>
          <p:nvPr>
            <p:ph idx="1"/>
          </p:nvPr>
        </p:nvSpPr>
        <p:spPr>
          <a:xfrm>
            <a:off x="685800" y="1676400"/>
            <a:ext cx="7772400" cy="4114800"/>
          </a:xfrm>
        </p:spPr>
        <p:txBody>
          <a:bodyPr/>
          <a:lstStyle/>
          <a:p>
            <a:pPr lvl="1"/>
            <a:r>
              <a:rPr lang="en-AU" dirty="0" smtClean="0"/>
              <a:t>The small number of people who asked to be added to the SC6 reflectors were added in Sept 2014:</a:t>
            </a:r>
          </a:p>
          <a:p>
            <a:pPr lvl="2"/>
            <a:r>
              <a:rPr lang="en-AU" dirty="0" smtClean="0"/>
              <a:t>Ian Sherlock - isherlock@ti.com</a:t>
            </a:r>
          </a:p>
          <a:p>
            <a:pPr lvl="2"/>
            <a:r>
              <a:rPr lang="en-AU" dirty="0" smtClean="0"/>
              <a:t>Al </a:t>
            </a:r>
            <a:r>
              <a:rPr lang="en-AU" dirty="0" err="1" smtClean="0"/>
              <a:t>Petrick</a:t>
            </a:r>
            <a:r>
              <a:rPr lang="en-AU" dirty="0" smtClean="0"/>
              <a:t> - al@jpasoc.com</a:t>
            </a:r>
          </a:p>
          <a:p>
            <a:pPr lvl="2"/>
            <a:r>
              <a:rPr lang="en-AU" dirty="0" smtClean="0"/>
              <a:t>Dan Harkins - dharkins@arubanetworks.com</a:t>
            </a:r>
          </a:p>
          <a:p>
            <a:pPr lvl="2"/>
            <a:r>
              <a:rPr lang="en-AU" dirty="0" smtClean="0"/>
              <a:t>Brian Weis - bew@cisco.com</a:t>
            </a:r>
          </a:p>
          <a:p>
            <a:pPr lvl="2"/>
            <a:r>
              <a:rPr lang="en-AU" dirty="0" smtClean="0"/>
              <a:t>Mick Seaman - mickseaman@gmail.com</a:t>
            </a:r>
          </a:p>
          <a:p>
            <a:pPr lvl="2"/>
            <a:r>
              <a:rPr lang="en-AU" dirty="0" smtClean="0"/>
              <a:t>Stephen McCann  - mccann.stephen@gmail.com</a:t>
            </a:r>
          </a:p>
          <a:p>
            <a:pPr lvl="2"/>
            <a:r>
              <a:rPr lang="en-AU" dirty="0" smtClean="0"/>
              <a:t>Adrian Stephens - Adrian.P.Stephens@intel.com</a:t>
            </a:r>
          </a:p>
          <a:p>
            <a:pPr lvl="2"/>
            <a:r>
              <a:rPr lang="en-AU" dirty="0" smtClean="0"/>
              <a:t>Bruce Kraemer - bkraemer@marvell.com</a:t>
            </a:r>
          </a:p>
          <a:p>
            <a:pPr lvl="2"/>
            <a:r>
              <a:rPr lang="en-AU" dirty="0" smtClean="0"/>
              <a:t>John Messenger - </a:t>
            </a:r>
            <a:r>
              <a:rPr lang="en-AU" dirty="0" smtClean="0">
                <a:hlinkClick r:id="rId2"/>
              </a:rPr>
              <a:t>jmessenger@advaoptical.com</a:t>
            </a:r>
            <a:endParaRPr lang="en-AU" dirty="0" smtClean="0"/>
          </a:p>
          <a:p>
            <a:pPr lvl="1"/>
            <a:r>
              <a:rPr lang="en-AU" dirty="0" smtClean="0"/>
              <a:t>…</a:t>
            </a: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90</a:t>
            </a:fld>
            <a:endParaRPr lang="en-US"/>
          </a:p>
        </p:txBody>
      </p:sp>
    </p:spTree>
    <p:extLst>
      <p:ext uri="{BB962C8B-B14F-4D97-AF65-F5344CB8AC3E}">
        <p14:creationId xmlns:p14="http://schemas.microsoft.com/office/powerpoint/2010/main" val="1594141530"/>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Various names have been added to the SC6 document access lists at this time</a:t>
            </a:r>
            <a:endParaRPr lang="en-AU" dirty="0"/>
          </a:p>
        </p:txBody>
      </p:sp>
      <p:sp>
        <p:nvSpPr>
          <p:cNvPr id="3" name="Content Placeholder 2"/>
          <p:cNvSpPr>
            <a:spLocks noGrp="1"/>
          </p:cNvSpPr>
          <p:nvPr>
            <p:ph idx="1"/>
          </p:nvPr>
        </p:nvSpPr>
        <p:spPr>
          <a:xfrm>
            <a:off x="685800" y="1676400"/>
            <a:ext cx="7772400" cy="4114800"/>
          </a:xfrm>
        </p:spPr>
        <p:txBody>
          <a:bodyPr/>
          <a:lstStyle/>
          <a:p>
            <a:pPr lvl="1"/>
            <a:r>
              <a:rPr lang="en-AU" dirty="0" smtClean="0"/>
              <a:t>…</a:t>
            </a:r>
          </a:p>
          <a:p>
            <a:pPr lvl="1"/>
            <a:r>
              <a:rPr lang="en-AU" dirty="0" smtClean="0"/>
              <a:t>Others have been added since</a:t>
            </a:r>
          </a:p>
          <a:p>
            <a:pPr lvl="2"/>
            <a:r>
              <a:rPr lang="en-AU" dirty="0" smtClean="0"/>
              <a:t>Karen Randall - </a:t>
            </a:r>
            <a:r>
              <a:rPr lang="en-AU" dirty="0" smtClean="0">
                <a:hlinkClick r:id="rId2"/>
              </a:rPr>
              <a:t>karen@randall-consulting.com</a:t>
            </a:r>
            <a:r>
              <a:rPr lang="en-AU" dirty="0" smtClean="0"/>
              <a:t> - added Sept 2015</a:t>
            </a:r>
          </a:p>
          <a:p>
            <a:pPr lvl="2"/>
            <a:r>
              <a:rPr lang="en-AU" dirty="0" smtClean="0"/>
              <a:t>Dorothy Stanley - </a:t>
            </a:r>
            <a:r>
              <a:rPr lang="en-AU" dirty="0" smtClean="0">
                <a:hlinkClick r:id="rId3"/>
              </a:rPr>
              <a:t>dorothy.stanley@hpe.com</a:t>
            </a:r>
            <a:r>
              <a:rPr lang="en-AU" dirty="0" smtClean="0"/>
              <a:t> – added Mar 2016</a:t>
            </a:r>
          </a:p>
          <a:p>
            <a:pPr lvl="2"/>
            <a:r>
              <a:rPr lang="en-AU" dirty="0" smtClean="0"/>
              <a:t>Peter Yee - </a:t>
            </a:r>
            <a:r>
              <a:rPr lang="en-US" u="sng" dirty="0" smtClean="0">
                <a:hlinkClick r:id="rId4"/>
              </a:rPr>
              <a:t>peter@akayla.com</a:t>
            </a:r>
            <a:r>
              <a:rPr lang="en-US" dirty="0"/>
              <a:t> </a:t>
            </a:r>
            <a:r>
              <a:rPr lang="en-US" dirty="0" smtClean="0"/>
              <a:t>– added Oct 2017</a:t>
            </a:r>
          </a:p>
          <a:p>
            <a:pPr lvl="2"/>
            <a:r>
              <a:rPr lang="en-AU" dirty="0" smtClean="0"/>
              <a:t>David Law – </a:t>
            </a:r>
            <a:r>
              <a:rPr lang="en-AU" dirty="0" smtClean="0">
                <a:hlinkClick r:id="rId5"/>
              </a:rPr>
              <a:t>dlaw@hpe.com</a:t>
            </a:r>
            <a:r>
              <a:rPr lang="en-AU" dirty="0" smtClean="0"/>
              <a:t> – added Oct 2017</a:t>
            </a:r>
          </a:p>
          <a:p>
            <a:pPr lvl="2"/>
            <a:r>
              <a:rPr lang="en-US" dirty="0" err="1"/>
              <a:t>Hyeong</a:t>
            </a:r>
            <a:r>
              <a:rPr lang="en-US" dirty="0"/>
              <a:t>-Ho </a:t>
            </a:r>
            <a:r>
              <a:rPr lang="en-US" dirty="0" smtClean="0"/>
              <a:t>LEE - </a:t>
            </a:r>
            <a:r>
              <a:rPr lang="en-US" dirty="0" smtClean="0">
                <a:hlinkClick r:id="rId6"/>
              </a:rPr>
              <a:t>holee@etri.re.kr</a:t>
            </a:r>
            <a:r>
              <a:rPr lang="en-US" dirty="0" smtClean="0"/>
              <a:t> - </a:t>
            </a:r>
            <a:r>
              <a:rPr lang="en-AU" dirty="0"/>
              <a:t>added Oct </a:t>
            </a:r>
            <a:r>
              <a:rPr lang="en-AU" dirty="0" smtClean="0"/>
              <a:t>2017</a:t>
            </a:r>
            <a:endParaRPr lang="en-AU" dirty="0" smtClean="0">
              <a:solidFill>
                <a:srgbClr val="FF0000"/>
              </a:solidFill>
            </a:endParaRPr>
          </a:p>
          <a:p>
            <a:pPr lvl="1"/>
            <a:r>
              <a:rPr lang="en-AU" dirty="0" smtClean="0"/>
              <a:t>Yell if you would like to be added too</a:t>
            </a: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91</a:t>
            </a:fld>
            <a:endParaRPr lang="en-US"/>
          </a:p>
        </p:txBody>
      </p:sp>
    </p:spTree>
    <p:extLst>
      <p:ext uri="{BB962C8B-B14F-4D97-AF65-F5344CB8AC3E}">
        <p14:creationId xmlns:p14="http://schemas.microsoft.com/office/powerpoint/2010/main" val="2383333038"/>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p:txBody>
          <a:bodyPr/>
          <a:lstStyle/>
          <a:p>
            <a:r>
              <a:rPr lang="en-AU" smtClean="0"/>
              <a:t>Are there any other matters for consideration by IEEE 802 JTC1 SC?</a:t>
            </a:r>
            <a:endParaRPr lang="en-US" smtClean="0"/>
          </a:p>
        </p:txBody>
      </p:sp>
      <p:sp>
        <p:nvSpPr>
          <p:cNvPr id="65539" name="Content Placeholder 6"/>
          <p:cNvSpPr>
            <a:spLocks noGrp="1"/>
          </p:cNvSpPr>
          <p:nvPr>
            <p:ph idx="1"/>
          </p:nvPr>
        </p:nvSpPr>
        <p:spPr/>
        <p:txBody>
          <a:bodyPr/>
          <a:lstStyle/>
          <a:p>
            <a:pPr lvl="1"/>
            <a:endParaRPr lang="en-US" dirty="0" smtClean="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C8EF58FE-2C23-4D70-A5CA-B7C1EDBDBD71}" type="slidenum">
              <a:rPr lang="en-US" smtClean="0"/>
              <a:pPr>
                <a:defRPr/>
              </a:pPr>
              <a:t>92</a:t>
            </a:fld>
            <a:endParaRPr lang="en-US"/>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p:txBody>
          <a:bodyPr/>
          <a:lstStyle/>
          <a:p>
            <a:r>
              <a:rPr lang="en-AU" dirty="0" smtClean="0"/>
              <a:t>The IEEE 802 JTC1 SC </a:t>
            </a:r>
            <a:r>
              <a:rPr lang="en-AU" smtClean="0"/>
              <a:t>will adjourn </a:t>
            </a:r>
            <a:r>
              <a:rPr lang="en-AU" dirty="0" smtClean="0"/>
              <a:t>for the week</a:t>
            </a:r>
            <a:endParaRPr lang="en-US" dirty="0" smtClean="0"/>
          </a:p>
        </p:txBody>
      </p:sp>
      <p:sp>
        <p:nvSpPr>
          <p:cNvPr id="66563" name="Content Placeholder 6"/>
          <p:cNvSpPr>
            <a:spLocks noGrp="1"/>
          </p:cNvSpPr>
          <p:nvPr>
            <p:ph idx="1"/>
          </p:nvPr>
        </p:nvSpPr>
        <p:spPr/>
        <p:txBody>
          <a:bodyPr/>
          <a:lstStyle/>
          <a:p>
            <a:r>
              <a:rPr lang="en-AU" dirty="0" smtClean="0"/>
              <a:t>Motion:</a:t>
            </a:r>
          </a:p>
          <a:p>
            <a:pPr lvl="1"/>
            <a:r>
              <a:rPr lang="en-AU" i="1" dirty="0" smtClean="0"/>
              <a:t>The IEEE 802 JTC1 SC, having completed its business in </a:t>
            </a:r>
            <a:r>
              <a:rPr lang="en-US" i="1" dirty="0" smtClean="0"/>
              <a:t>Hawaii </a:t>
            </a:r>
            <a:r>
              <a:rPr lang="en-AU" i="1" dirty="0" smtClean="0"/>
              <a:t>in September 2018, adjourns</a:t>
            </a:r>
          </a:p>
          <a:p>
            <a:pPr lvl="2"/>
            <a:r>
              <a:rPr lang="en-AU" dirty="0" smtClean="0"/>
              <a:t>By consent</a:t>
            </a:r>
            <a:endParaRPr lang="en-US" dirty="0" smtClean="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678AAA12-C843-448C-909E-130127464D77}" type="slidenum">
              <a:rPr lang="en-US" smtClean="0"/>
              <a:pPr>
                <a:defRPr/>
              </a:pPr>
              <a:t>93</a:t>
            </a:fld>
            <a:endParaRPr lang="en-US"/>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Additional process material</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94</a:t>
            </a:fld>
            <a:endParaRPr lang="en-US"/>
          </a:p>
        </p:txBody>
      </p:sp>
    </p:spTree>
    <p:extLst>
      <p:ext uri="{BB962C8B-B14F-4D97-AF65-F5344CB8AC3E}">
        <p14:creationId xmlns:p14="http://schemas.microsoft.com/office/powerpoint/2010/main" val="3323317812"/>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agreed in Nov 2014 on a process for developing &amp; approving PSDO comment resolutions</a:t>
            </a:r>
            <a:endParaRPr lang="en-AU" dirty="0"/>
          </a:p>
        </p:txBody>
      </p:sp>
      <p:sp>
        <p:nvSpPr>
          <p:cNvPr id="3" name="Content Placeholder 2"/>
          <p:cNvSpPr>
            <a:spLocks noGrp="1"/>
          </p:cNvSpPr>
          <p:nvPr>
            <p:ph idx="1"/>
          </p:nvPr>
        </p:nvSpPr>
        <p:spPr>
          <a:xfrm>
            <a:off x="685800" y="1828800"/>
            <a:ext cx="7772400" cy="4114800"/>
          </a:xfrm>
        </p:spPr>
        <p:txBody>
          <a:bodyPr/>
          <a:lstStyle/>
          <a:p>
            <a:r>
              <a:rPr lang="en-AU" dirty="0" smtClean="0"/>
              <a:t>In the beginning …</a:t>
            </a:r>
          </a:p>
          <a:p>
            <a:pPr lvl="1"/>
            <a:r>
              <a:rPr lang="en-AU" dirty="0" smtClean="0"/>
              <a:t>All 60 ballot and FDIS ballot comment responses were developed and approved by the IEEE 802 JTC1 SC and then the IEEE 802 EC</a:t>
            </a:r>
          </a:p>
          <a:p>
            <a:r>
              <a:rPr lang="en-AU" dirty="0" smtClean="0"/>
              <a:t>Now that we have matured …</a:t>
            </a:r>
          </a:p>
          <a:p>
            <a:pPr lvl="1"/>
            <a:r>
              <a:rPr lang="en-AU" dirty="0" smtClean="0"/>
              <a:t>Most WGs are processing and approving comment resolutions, and then forwarding the resolutions to IEEE 802 EC directly without involving </a:t>
            </a:r>
            <a:r>
              <a:rPr lang="en-AU" dirty="0"/>
              <a:t>the IEEE 802 JTC1 SC </a:t>
            </a:r>
            <a:endParaRPr lang="en-AU" dirty="0" smtClean="0"/>
          </a:p>
          <a:p>
            <a:pPr lvl="1"/>
            <a:r>
              <a:rPr lang="en-AU" dirty="0" smtClean="0"/>
              <a:t>The IEEE 802 JTC1 SC is continuing to provide advice on non-technical comments, to ensure consistency across WGs</a:t>
            </a:r>
          </a:p>
          <a:p>
            <a:r>
              <a:rPr lang="en-AU" dirty="0" smtClean="0"/>
              <a:t>Going forward …</a:t>
            </a:r>
          </a:p>
          <a:p>
            <a:pPr lvl="1"/>
            <a:r>
              <a:rPr lang="en-AU" dirty="0" smtClean="0"/>
              <a:t>It is planned that we institutionalise the practice above – see</a:t>
            </a:r>
            <a:r>
              <a:rPr lang="en-AU" dirty="0" smtClean="0">
                <a:hlinkClick r:id="rId2"/>
              </a:rPr>
              <a:t>11-15-1287</a:t>
            </a:r>
            <a:endParaRPr lang="en-AU" dirty="0" smtClean="0"/>
          </a:p>
          <a:p>
            <a:pPr lvl="1"/>
            <a:r>
              <a:rPr lang="en-AU" dirty="0" smtClean="0"/>
              <a:t>It is expected that the WG Chairs and the IEEE 802 JTC1 SC Chair will keep each other informed</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95</a:t>
            </a:fld>
            <a:endParaRPr lang="en-US"/>
          </a:p>
        </p:txBody>
      </p:sp>
    </p:spTree>
    <p:extLst>
      <p:ext uri="{BB962C8B-B14F-4D97-AF65-F5344CB8AC3E}">
        <p14:creationId xmlns:p14="http://schemas.microsoft.com/office/powerpoint/2010/main" val="3317650507"/>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Old status pages</a:t>
            </a:r>
            <a:endParaRPr lang="en-AU" dirty="0"/>
          </a:p>
        </p:txBody>
      </p:sp>
      <p:sp>
        <p:nvSpPr>
          <p:cNvPr id="3" name="Content Placeholder 2"/>
          <p:cNvSpPr>
            <a:spLocks noGrp="1"/>
          </p:cNvSpPr>
          <p:nvPr>
            <p:ph idx="1"/>
          </p:nvPr>
        </p:nvSpPr>
        <p:spPr/>
        <p:txBody>
          <a:bodyPr/>
          <a:lstStyle/>
          <a:p>
            <a:endParaRPr lang="en-AU"/>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96</a:t>
            </a:fld>
            <a:endParaRPr lang="en-US"/>
          </a:p>
        </p:txBody>
      </p:sp>
    </p:spTree>
    <p:extLst>
      <p:ext uri="{BB962C8B-B14F-4D97-AF65-F5344CB8AC3E}">
        <p14:creationId xmlns:p14="http://schemas.microsoft.com/office/powerpoint/2010/main" val="3285234468"/>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802.11-2012 has been published</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97</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US" dirty="0" smtClean="0"/>
              <a:t>60-day</a:t>
            </a:r>
            <a:r>
              <a:rPr lang="en-AU" dirty="0" smtClean="0"/>
              <a:t> pre-ballot passed in 2012</a:t>
            </a:r>
          </a:p>
          <a:p>
            <a:pPr lvl="2"/>
            <a:r>
              <a:rPr lang="en-AU" dirty="0" smtClean="0"/>
              <a:t>Responses to comments were liaised to SC6</a:t>
            </a:r>
          </a:p>
          <a:p>
            <a:r>
              <a:rPr lang="en-AU" b="1" dirty="0" smtClean="0"/>
              <a:t>FDIS </a:t>
            </a:r>
            <a:r>
              <a:rPr lang="en-AU" b="1" dirty="0"/>
              <a:t>ballot: </a:t>
            </a:r>
            <a:r>
              <a:rPr lang="en-AU" dirty="0">
                <a:solidFill>
                  <a:srgbClr val="00B050"/>
                </a:solidFill>
              </a:rPr>
              <a:t>passed &amp; </a:t>
            </a:r>
            <a:r>
              <a:rPr lang="en-AU" dirty="0" smtClean="0">
                <a:solidFill>
                  <a:srgbClr val="00B050"/>
                </a:solidFill>
              </a:rPr>
              <a:t>comment</a:t>
            </a:r>
            <a:r>
              <a:rPr lang="en-AU" dirty="0"/>
              <a:t> </a:t>
            </a:r>
            <a:r>
              <a:rPr lang="en-AU" dirty="0" smtClean="0">
                <a:solidFill>
                  <a:srgbClr val="00B050"/>
                </a:solidFill>
              </a:rPr>
              <a:t>resolutions </a:t>
            </a:r>
            <a:r>
              <a:rPr lang="en-AU" dirty="0">
                <a:solidFill>
                  <a:srgbClr val="00B050"/>
                </a:solidFill>
              </a:rPr>
              <a:t>liaised</a:t>
            </a:r>
          </a:p>
          <a:p>
            <a:pPr lvl="1"/>
            <a:r>
              <a:rPr lang="en-AU" dirty="0"/>
              <a:t>FDIS passed </a:t>
            </a:r>
            <a:r>
              <a:rPr lang="en-AU" dirty="0" smtClean="0"/>
              <a:t>in 2012 (6N15494)</a:t>
            </a:r>
          </a:p>
          <a:p>
            <a:pPr lvl="1"/>
            <a:r>
              <a:rPr lang="en-AU" dirty="0" smtClean="0"/>
              <a:t>Standard published as ISO/IEC/IEEE </a:t>
            </a:r>
            <a:r>
              <a:rPr lang="en-AU" dirty="0"/>
              <a:t>8802-11:2012</a:t>
            </a:r>
          </a:p>
          <a:p>
            <a:pPr lvl="1"/>
            <a:r>
              <a:rPr lang="en-AU" dirty="0" smtClean="0"/>
              <a:t>FDIS comments liaised in </a:t>
            </a:r>
            <a:r>
              <a:rPr lang="en-AU" dirty="0"/>
              <a:t>Dec </a:t>
            </a:r>
            <a:r>
              <a:rPr lang="en-AU" dirty="0" smtClean="0"/>
              <a:t>2013</a:t>
            </a:r>
          </a:p>
          <a:p>
            <a:pPr lvl="2"/>
            <a:r>
              <a:rPr lang="en-AU" dirty="0" smtClean="0"/>
              <a:t>All </a:t>
            </a:r>
            <a:r>
              <a:rPr lang="en-AU" dirty="0"/>
              <a:t>the FDIS comments were submitted to </a:t>
            </a:r>
            <a:r>
              <a:rPr lang="en-AU" dirty="0" err="1"/>
              <a:t>TGmc</a:t>
            </a:r>
            <a:r>
              <a:rPr lang="en-AU" dirty="0"/>
              <a:t> for processing</a:t>
            </a:r>
          </a:p>
          <a:p>
            <a:pPr lvl="2"/>
            <a:r>
              <a:rPr lang="en-AU" dirty="0"/>
              <a:t>Additional comments from Swiss NB in N15623 (a response to the IEEE 802/SC6 collaboration procedure) were also referred to </a:t>
            </a:r>
            <a:r>
              <a:rPr lang="en-AU" dirty="0" err="1"/>
              <a:t>TGmc</a:t>
            </a:r>
            <a:endParaRPr lang="en-AU" dirty="0"/>
          </a:p>
          <a:p>
            <a:pPr lvl="2"/>
            <a:r>
              <a:rPr lang="en-AU" dirty="0"/>
              <a:t>All the </a:t>
            </a:r>
            <a:r>
              <a:rPr lang="en-AU" dirty="0" smtClean="0"/>
              <a:t>comments </a:t>
            </a:r>
            <a:r>
              <a:rPr lang="en-AU" dirty="0"/>
              <a:t>have been considered and resolutions approved as of November 2013</a:t>
            </a:r>
          </a:p>
          <a:p>
            <a:pPr lvl="3"/>
            <a:r>
              <a:rPr lang="en-AU" dirty="0"/>
              <a:t>See </a:t>
            </a:r>
            <a:r>
              <a:rPr lang="en-AU" dirty="0">
                <a:hlinkClick r:id="rId2"/>
              </a:rPr>
              <a:t>11-13-0123-05</a:t>
            </a:r>
            <a:r>
              <a:rPr lang="en-AU" dirty="0"/>
              <a:t> liaised as </a:t>
            </a:r>
            <a:r>
              <a:rPr lang="en-AU" dirty="0" smtClean="0"/>
              <a:t>6N15832 in Nov 2013</a:t>
            </a:r>
          </a:p>
        </p:txBody>
      </p:sp>
    </p:spTree>
    <p:extLst>
      <p:ext uri="{BB962C8B-B14F-4D97-AF65-F5344CB8AC3E}">
        <p14:creationId xmlns:p14="http://schemas.microsoft.com/office/powerpoint/2010/main" val="677642820"/>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802.1X-2010 </a:t>
            </a:r>
            <a:r>
              <a:rPr lang="en-AU" dirty="0"/>
              <a:t>has been </a:t>
            </a:r>
            <a:r>
              <a:rPr lang="en-AU" dirty="0" smtClean="0"/>
              <a:t>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98</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Submission of IEEE 802.1X-2010 in N15515 in Dec 2012</a:t>
            </a:r>
          </a:p>
          <a:p>
            <a:pPr lvl="1"/>
            <a:r>
              <a:rPr lang="en-AU" dirty="0" smtClean="0"/>
              <a:t>Pre-ballot passed in 2013</a:t>
            </a:r>
          </a:p>
          <a:p>
            <a:pPr lvl="2"/>
            <a:r>
              <a:rPr lang="en-AU" dirty="0"/>
              <a:t>V</a:t>
            </a:r>
            <a:r>
              <a:rPr lang="en-AU" dirty="0" smtClean="0"/>
              <a:t>oting results in N15555</a:t>
            </a:r>
          </a:p>
          <a:p>
            <a:pPr lvl="2"/>
            <a:r>
              <a:rPr lang="en-AU" dirty="0" smtClean="0"/>
              <a:t>Comments from China NB replied to by IEEE 802 in N15607</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FDIS passed 16/1/12 on 21 Oct 2013</a:t>
            </a:r>
          </a:p>
          <a:p>
            <a:pPr lvl="2"/>
            <a:r>
              <a:rPr lang="en-AU" dirty="0" smtClean="0"/>
              <a:t>Voting results in N15771</a:t>
            </a:r>
          </a:p>
          <a:p>
            <a:pPr lvl="2"/>
            <a:r>
              <a:rPr lang="en-AU" dirty="0"/>
              <a:t>China </a:t>
            </a:r>
            <a:r>
              <a:rPr lang="en-AU" dirty="0" smtClean="0"/>
              <a:t>NB only </a:t>
            </a:r>
            <a:r>
              <a:rPr lang="en-AU" dirty="0"/>
              <a:t>negative </a:t>
            </a:r>
            <a:r>
              <a:rPr lang="en-AU" dirty="0" smtClean="0"/>
              <a:t>vote, with </a:t>
            </a:r>
            <a:r>
              <a:rPr lang="en-AU" dirty="0"/>
              <a:t>comments from China NB &amp; Switzerland </a:t>
            </a:r>
            <a:r>
              <a:rPr lang="en-AU" dirty="0" smtClean="0"/>
              <a:t>NB</a:t>
            </a:r>
          </a:p>
          <a:p>
            <a:pPr lvl="1"/>
            <a:r>
              <a:rPr lang="en-AU" dirty="0" smtClean="0"/>
              <a:t>FDIS comments resolved in Dec 2013</a:t>
            </a:r>
          </a:p>
          <a:p>
            <a:pPr lvl="2"/>
            <a:r>
              <a:rPr lang="en-AU" dirty="0" smtClean="0"/>
              <a:t>Liaised </a:t>
            </a:r>
            <a:r>
              <a:rPr lang="en-AU" dirty="0"/>
              <a:t>to </a:t>
            </a:r>
            <a:r>
              <a:rPr lang="en-AU" dirty="0" smtClean="0"/>
              <a:t>SC6 as N15871 in Jan 2014 </a:t>
            </a:r>
          </a:p>
          <a:p>
            <a:pPr lvl="1"/>
            <a:r>
              <a:rPr lang="en-AU" dirty="0" smtClean="0"/>
              <a:t>Standard has been published </a:t>
            </a:r>
            <a:r>
              <a:rPr lang="en-AU" dirty="0"/>
              <a:t>as </a:t>
            </a:r>
            <a:r>
              <a:rPr lang="en-AU" dirty="0" smtClean="0"/>
              <a:t>ISO/IEC/IEEE 8802-1X:2013</a:t>
            </a:r>
            <a:endParaRPr lang="en-AU" dirty="0">
              <a:solidFill>
                <a:srgbClr val="FF0000"/>
              </a:solidFill>
            </a:endParaRPr>
          </a:p>
          <a:p>
            <a:pPr lvl="2"/>
            <a:endParaRPr lang="en-AU" dirty="0">
              <a:solidFill>
                <a:srgbClr val="FF0000"/>
              </a:solidFill>
            </a:endParaRPr>
          </a:p>
        </p:txBody>
      </p:sp>
    </p:spTree>
    <p:extLst>
      <p:ext uri="{BB962C8B-B14F-4D97-AF65-F5344CB8AC3E}">
        <p14:creationId xmlns:p14="http://schemas.microsoft.com/office/powerpoint/2010/main" val="254001464"/>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802.1AE-2006 </a:t>
            </a:r>
            <a:r>
              <a:rPr lang="en-AU" dirty="0"/>
              <a:t>has been </a:t>
            </a:r>
            <a:r>
              <a:rPr lang="en-AU" dirty="0" smtClean="0"/>
              <a:t>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99</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Submission of IEEE 802.1AE-2006 </a:t>
            </a:r>
            <a:r>
              <a:rPr lang="en-AU" dirty="0"/>
              <a:t>in N15516 in </a:t>
            </a:r>
            <a:r>
              <a:rPr lang="en-AU" dirty="0" smtClean="0"/>
              <a:t>Dec 2012</a:t>
            </a:r>
          </a:p>
          <a:p>
            <a:pPr lvl="1"/>
            <a:r>
              <a:rPr lang="en-AU" dirty="0"/>
              <a:t>Pre-ballot </a:t>
            </a:r>
            <a:r>
              <a:rPr lang="en-AU" dirty="0" smtClean="0"/>
              <a:t>passed in 2013</a:t>
            </a:r>
          </a:p>
          <a:p>
            <a:pPr lvl="2"/>
            <a:r>
              <a:rPr lang="en-AU" dirty="0" smtClean="0"/>
              <a:t>Voting results </a:t>
            </a:r>
            <a:r>
              <a:rPr lang="en-AU" dirty="0"/>
              <a:t>in </a:t>
            </a:r>
            <a:r>
              <a:rPr lang="en-AU" dirty="0" smtClean="0"/>
              <a:t>N15556</a:t>
            </a:r>
          </a:p>
          <a:p>
            <a:pPr lvl="2"/>
            <a:r>
              <a:rPr lang="en-AU" dirty="0" smtClean="0"/>
              <a:t>Comments </a:t>
            </a:r>
            <a:r>
              <a:rPr lang="en-AU" dirty="0"/>
              <a:t>from China NB replied to by IEEE 802 in N15608</a:t>
            </a:r>
            <a:endParaRPr lang="en-AU" dirty="0" smtClean="0"/>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FDIS passed </a:t>
            </a:r>
            <a:r>
              <a:rPr lang="en-AU" dirty="0"/>
              <a:t>16/1/13 on 21 </a:t>
            </a:r>
            <a:r>
              <a:rPr lang="en-AU" dirty="0" smtClean="0"/>
              <a:t>Oct </a:t>
            </a:r>
            <a:r>
              <a:rPr lang="en-AU" dirty="0"/>
              <a:t>2013</a:t>
            </a:r>
          </a:p>
          <a:p>
            <a:pPr lvl="2"/>
            <a:r>
              <a:rPr lang="en-AU" dirty="0"/>
              <a:t>Voting results in </a:t>
            </a:r>
            <a:r>
              <a:rPr lang="en-AU" dirty="0" smtClean="0"/>
              <a:t>N15770</a:t>
            </a:r>
          </a:p>
          <a:p>
            <a:pPr lvl="2"/>
            <a:r>
              <a:rPr lang="en-AU" dirty="0"/>
              <a:t>China </a:t>
            </a:r>
            <a:r>
              <a:rPr lang="en-AU" dirty="0" smtClean="0"/>
              <a:t>NB only negative vote, with comments </a:t>
            </a:r>
            <a:r>
              <a:rPr lang="en-AU" dirty="0"/>
              <a:t>from China </a:t>
            </a:r>
            <a:r>
              <a:rPr lang="en-AU" dirty="0" smtClean="0"/>
              <a:t>NB &amp; Switzerland NB</a:t>
            </a:r>
          </a:p>
          <a:p>
            <a:pPr lvl="1"/>
            <a:r>
              <a:rPr lang="en-AU" dirty="0"/>
              <a:t>FDIS comments resolved in Dec 2013</a:t>
            </a:r>
          </a:p>
          <a:p>
            <a:pPr lvl="2"/>
            <a:r>
              <a:rPr lang="en-AU" dirty="0"/>
              <a:t>Liaised to SC6 as N15871 in Jan </a:t>
            </a:r>
            <a:r>
              <a:rPr lang="en-AU" dirty="0" smtClean="0"/>
              <a:t>2014</a:t>
            </a:r>
          </a:p>
          <a:p>
            <a:pPr lvl="1"/>
            <a:r>
              <a:rPr lang="en-AU" dirty="0" smtClean="0"/>
              <a:t>Standard has been published </a:t>
            </a:r>
            <a:r>
              <a:rPr lang="en-AU" dirty="0"/>
              <a:t>as </a:t>
            </a:r>
            <a:r>
              <a:rPr lang="en-AU" dirty="0" smtClean="0"/>
              <a:t>ISO/IEC/IEEE 8802-1AE:2013</a:t>
            </a:r>
            <a:endParaRPr lang="en-AU" dirty="0">
              <a:solidFill>
                <a:srgbClr val="FF0000"/>
              </a:solidFill>
            </a:endParaRPr>
          </a:p>
          <a:p>
            <a:pPr marL="184150" lvl="2" indent="0">
              <a:buNone/>
            </a:pPr>
            <a:endParaRPr lang="en-AU" dirty="0"/>
          </a:p>
          <a:p>
            <a:endParaRPr lang="en-AU" dirty="0">
              <a:solidFill>
                <a:srgbClr val="0070C0"/>
              </a:solidFill>
            </a:endParaRPr>
          </a:p>
        </p:txBody>
      </p:sp>
    </p:spTree>
    <p:extLst>
      <p:ext uri="{BB962C8B-B14F-4D97-AF65-F5344CB8AC3E}">
        <p14:creationId xmlns:p14="http://schemas.microsoft.com/office/powerpoint/2010/main" val="2100303796"/>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12397</Words>
  <Application>Microsoft Office PowerPoint</Application>
  <PresentationFormat>On-screen Show (4:3)</PresentationFormat>
  <Paragraphs>2127</Paragraphs>
  <Slides>141</Slides>
  <Notes>11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141</vt:i4>
      </vt:variant>
    </vt:vector>
  </HeadingPairs>
  <TitlesOfParts>
    <vt:vector size="147" baseType="lpstr">
      <vt:lpstr>Arial</vt:lpstr>
      <vt:lpstr>Times New Roman</vt:lpstr>
      <vt:lpstr>Wingdings</vt:lpstr>
      <vt:lpstr>802-11-Submission</vt:lpstr>
      <vt:lpstr>Acrobat Document</vt:lpstr>
      <vt:lpstr>Packager Shell Object</vt:lpstr>
      <vt:lpstr>IEEE 802 JTC1 Standing Committee September 2018 agenda for Hawaii</vt:lpstr>
      <vt:lpstr>This document will be used to run the IEEE 802 JTC1 SC meetings in Hawaii in September 2018</vt:lpstr>
      <vt:lpstr>The SC will review the official IEEE-SA patent material for pre-PAR groups</vt:lpstr>
      <vt:lpstr>The IEEE 802 JTC1 SC will operate using accepted principles of meeting etiquette</vt:lpstr>
      <vt:lpstr>The SC will review the new “Participation in IEEE 802 Meetings” slide</vt:lpstr>
      <vt:lpstr>The IEEE 802 JTC1 SC will have one slot at the Sept 2018 plenary meeting in Hawaii</vt:lpstr>
      <vt:lpstr>The IEEE 802 JTC1 SC regular meeting has a high level list of agenda items to be considered</vt:lpstr>
      <vt:lpstr>The IEEE 802 JTC1 SC will consider approving its agenda for its Hawaii meeting</vt:lpstr>
      <vt:lpstr>The IEEE 802 JTC1 SC will consider approval of the minutes of its San Diego meeting</vt:lpstr>
      <vt:lpstr>The goals of the IEEE 802 JTC1 SC were reaffirmed by the IEEE 802 EC in March 2014</vt:lpstr>
      <vt:lpstr>The IEEE 802 WGs continue to liaise drafts to SC6 for their information</vt:lpstr>
      <vt:lpstr>IEEE 802 continues to notify SC6 of various new projects</vt:lpstr>
      <vt:lpstr>The new iMeet area for the “Adoption of IEEE 802 standards by ISO/IEC JTC1” is operational</vt:lpstr>
      <vt:lpstr>IEEE 802 has sent 44 standards through to PSDO ratification with 38 in-process</vt:lpstr>
      <vt:lpstr>IEEE 802.1 WG has sent 22 standards completely through the PSDO ratification process</vt:lpstr>
      <vt:lpstr>IEEE 802.1 WG has sent 22 standards completely through the PSDO ratification process</vt:lpstr>
      <vt:lpstr>IEEE 802.3 WG has sent 9 standards completely through the PSDO ratification process</vt:lpstr>
      <vt:lpstr>IEEE 802.11 WG has sent 7 standards completely through the PSDO ratification process</vt:lpstr>
      <vt:lpstr>IEEE 802.15 WG has sent two standards  completely through the PSDO ratification process</vt:lpstr>
      <vt:lpstr>IEEE 802.16 WG has sent zero standards completely through the PSDO ratification process</vt:lpstr>
      <vt:lpstr>IEEE 802.21 WG has sent two standards completely through the PSDO ratification process</vt:lpstr>
      <vt:lpstr>IEEE 802.22 WG has sent three standards completely through the PSDO ratification process</vt:lpstr>
      <vt:lpstr>IEEE 802.1 has 16 standards in the pipeline for ratification under the PSDO</vt:lpstr>
      <vt:lpstr>IEEE 802.1 has 16 standards in the pipeline for ratification under the PSDO process</vt:lpstr>
      <vt:lpstr>IEEE 802.1AEcg FDIS ballot closes 28 Aug 2018</vt:lpstr>
      <vt:lpstr>IEEE 802.1CB FDIS closes on 26 Dec 2018</vt:lpstr>
      <vt:lpstr>IEEE 802.1Qci FDIS ballot closes 3 Jan 2019</vt:lpstr>
      <vt:lpstr>IEEE 802.1Qch FDIS ballot closes 3 Jan 2019</vt:lpstr>
      <vt:lpstr>IEEE 802c FDIS ballot closes on 26 Dec 2018</vt:lpstr>
      <vt:lpstr>IEEE 802.1AX-2014/Cor1 is waiting for publication</vt:lpstr>
      <vt:lpstr>IEEE 802.1Q-REV PSDO process will delayed until previous amendments are approved </vt:lpstr>
      <vt:lpstr>IEEE 802.1Qcc PSDO process will be delayed until previous amendments are approved</vt:lpstr>
      <vt:lpstr>IEEE 802.1Qcp PSDO process will be delayed until previous amendments are approved</vt:lpstr>
      <vt:lpstr>IEEE 802.1AR-Rev 60-day pre-ballot closes 14 Oct 2018 </vt:lpstr>
      <vt:lpstr>IEEE 802.1CM 60-day pre-ballot closes 14 Oct 2018 </vt:lpstr>
      <vt:lpstr>IEEE 802.1Qcy PSDO process will be delayed until previous amendments are approved</vt:lpstr>
      <vt:lpstr>IEEE 802.1AC/Cor-1 PSDO process will conditionally start soon</vt:lpstr>
      <vt:lpstr>IEEE 802.1Xck PSDO process will conditionally start soon</vt:lpstr>
      <vt:lpstr>IEEE 802.1AE-Rev PSDO process will conditionally start soon</vt:lpstr>
      <vt:lpstr>IEEE 802.1AS-Rev will be liaised for information soon</vt:lpstr>
      <vt:lpstr>IEEE 802.3 has ten standards in the pipeline for ratification under the PSDO process</vt:lpstr>
      <vt:lpstr>IEEE 802.3bn FDIS closes on 3 Sep 2018</vt:lpstr>
      <vt:lpstr>IEEE 802.3bv FDIS closes on 3 Sep 2018</vt:lpstr>
      <vt:lpstr>IEEE 802.3bu FDIS closes on 3 Sep 2018</vt:lpstr>
      <vt:lpstr>IEEE 802.3/Cor 1 FDIS ballot passed &amp; is awaiting publication</vt:lpstr>
      <vt:lpstr>IEEE 802.3bs FDIS closes on 26 Dec 2018</vt:lpstr>
      <vt:lpstr>IEEE 802.3cb was liaised for information in June 2017</vt:lpstr>
      <vt:lpstr>IEEE 802.3cc FDIS ballot closes on 26 Dec 2018</vt:lpstr>
      <vt:lpstr>IEEE 802.3cd was liaised for information in Feb 2018</vt:lpstr>
      <vt:lpstr>IEEE 802.3-REV was liaised for information in Feb 2018</vt:lpstr>
      <vt:lpstr>IEEE 802.3bt was liaised for information in Feb 2018</vt:lpstr>
      <vt:lpstr>IEEE 802.11 has nine standards in the pipeline for ratification under the PSDO</vt:lpstr>
      <vt:lpstr>IEEE 802.11ah passed 60-day pre-ballot and is waiting start of FDIS</vt:lpstr>
      <vt:lpstr>IEEE 802.11ai FDIS ballot closes on 26 Dec 2018</vt:lpstr>
      <vt:lpstr>IEEE 802.11ai FDIS ballot closes on 26 Dec 2018</vt:lpstr>
      <vt:lpstr>IEEE 802.11aj has been liaised for information</vt:lpstr>
      <vt:lpstr>IEEE 802.11ak has been liaised for information</vt:lpstr>
      <vt:lpstr>IEEE 802.11aq has been liaised</vt:lpstr>
      <vt:lpstr>IEEE 802.11ax will be liaised when appropriate</vt:lpstr>
      <vt:lpstr>IEEE 802.11ay will be liaised when appropriate</vt:lpstr>
      <vt:lpstr>IEEE 802.11az will be liaised when appropriate</vt:lpstr>
      <vt:lpstr>IEEE 802.11ba will be liaised when appropriate</vt:lpstr>
      <vt:lpstr>IEEE 802.15 has one standard in the pipeline for ratification under the PSDO</vt:lpstr>
      <vt:lpstr>IEEE 802.15.6-2012 FDIS ballot passed but comment responses are required</vt:lpstr>
      <vt:lpstr>IEEE 802.16 has one standard in the pipeline for ratification under the PSDO</vt:lpstr>
      <vt:lpstr>IEEE 802.16-2017 passed 60-day pre-ballot but requires comments responses</vt:lpstr>
      <vt:lpstr>China NB provided comments in 60-day ballot on 802.16-2017</vt:lpstr>
      <vt:lpstr>China NB provided comments in 60-day ballot on 802.16-2017</vt:lpstr>
      <vt:lpstr>China NB provided comments in 60-day ballot on 802.16-2017</vt:lpstr>
      <vt:lpstr>IEEE 802.21 has one standard in the pipeline for ratification under the PSDO</vt:lpstr>
      <vt:lpstr>IEEE 802.21-2017-Cor1 90-day  FDIS ballot passed and response sent</vt:lpstr>
      <vt:lpstr>IEEE 802.22 has zero standards in the pipeline for ratification under the PSDO</vt:lpstr>
      <vt:lpstr>A LS was sent to SC6 in March 2018 asking that  various ISO/IEC standards be withdrawn</vt:lpstr>
      <vt:lpstr>A LS was sent to SC6 in March 2018 asking that  various ISO/IEC standards be withdrawn</vt:lpstr>
      <vt:lpstr>The next SC6 meeting was held in Aug 2018 in Tokyo, Japan</vt:lpstr>
      <vt:lpstr>Three people associated with IEEE-SA participated in the SC6 meeting</vt:lpstr>
      <vt:lpstr>PowerPoint Presentation</vt:lpstr>
      <vt:lpstr>PowerPoint Presentation</vt:lpstr>
      <vt:lpstr>PowerPoint Presentation</vt:lpstr>
      <vt:lpstr>PowerPoint Presentation</vt:lpstr>
      <vt:lpstr>The ToR of the Security ad hoc were established at the last SC6 meeting</vt:lpstr>
      <vt:lpstr>Membership of the Security ad hoc has been constant </vt:lpstr>
      <vt:lpstr>The Security ad hoc struggled to make any progress … or sometime even set meeting times</vt:lpstr>
      <vt:lpstr>What happened at SC6 meeting?</vt:lpstr>
      <vt:lpstr>Whatever happened to WAPI? There is still doubt about whether it can be enforced in China</vt:lpstr>
      <vt:lpstr>Whatever happened to WAPI? There is still doubt about whether it can be enforced in China</vt:lpstr>
      <vt:lpstr>Whatever happened to WAPI? IWNCOMM are still complaining about Western imperialism</vt:lpstr>
      <vt:lpstr>ISO/IEC JTC1 has changed the rules so that “experts” rather than “NBs” participate in WGs</vt:lpstr>
      <vt:lpstr>The SC Chair has been empowered to appoint experts to the SC6 document access lists </vt:lpstr>
      <vt:lpstr>Various names have been added to the SC6 document access lists at this time</vt:lpstr>
      <vt:lpstr>Various names have been added to the SC6 document access lists at this time</vt:lpstr>
      <vt:lpstr>Are there any other matters for consideration by IEEE 802 JTC1 SC?</vt:lpstr>
      <vt:lpstr>The IEEE 802 JTC1 SC will adjourn for the week</vt:lpstr>
      <vt:lpstr>Additional process material</vt:lpstr>
      <vt:lpstr>The SC agreed in Nov 2014 on a process for developing &amp; approving PSDO comment resolutions</vt:lpstr>
      <vt:lpstr>Old status pages</vt:lpstr>
      <vt:lpstr>IEEE 802.11-2012 has been published</vt:lpstr>
      <vt:lpstr>IEEE 802.1X-2010 has been published</vt:lpstr>
      <vt:lpstr>IEEE 802.1AE-2006 has been published</vt:lpstr>
      <vt:lpstr>IEEE 802.1AB-2009 has been published</vt:lpstr>
      <vt:lpstr>IEEE 802.1AR-2009 has been published</vt:lpstr>
      <vt:lpstr>IEEE 802.1AS-2011 has been published</vt:lpstr>
      <vt:lpstr>IEEE 802.1BA-2011 has been published</vt:lpstr>
      <vt:lpstr>IEEE 802.1BR-2012 has been published</vt:lpstr>
      <vt:lpstr>IEEE 802.3-2012 has been published</vt:lpstr>
      <vt:lpstr>IEEE 802.11ae-2012 has been published</vt:lpstr>
      <vt:lpstr>IEEE 802.11aa-2012 has been published</vt:lpstr>
      <vt:lpstr>IEEE 802.11ad-2012 has been published</vt:lpstr>
      <vt:lpstr>IEEE 802.22 has been published</vt:lpstr>
      <vt:lpstr>IEEE 802.1AEbn-2011 has been published</vt:lpstr>
      <vt:lpstr>IEEE 802.1AEbw-2013 has been published</vt:lpstr>
      <vt:lpstr>IEEE 802.3.1-2013 has been published</vt:lpstr>
      <vt:lpstr>IEEE 802.11ac-2013 has been published</vt:lpstr>
      <vt:lpstr>IEEE 802.11af-2013 has been published</vt:lpstr>
      <vt:lpstr>IEEE 802.1AX-2014 has been published</vt:lpstr>
      <vt:lpstr>IEEE 802-2014 has been published</vt:lpstr>
      <vt:lpstr>IEEE 802.1Xbx-2014 has been published</vt:lpstr>
      <vt:lpstr>IEEE 802.1Q-Rev-2014 has been published</vt:lpstr>
      <vt:lpstr>IEEE 802-3-2015 has been published</vt:lpstr>
      <vt:lpstr>IEEE 802.1Qbv-2015 has been published</vt:lpstr>
      <vt:lpstr>IEEE 802.1AB-2016 has been published</vt:lpstr>
      <vt:lpstr>IEEE 802.1Qca-2015 has been published</vt:lpstr>
      <vt:lpstr>IEEE 802.22a has been published</vt:lpstr>
      <vt:lpstr>IEEE 8802.1Qbu has been published</vt:lpstr>
      <vt:lpstr>IEEE 8802.1Qbz has been published</vt:lpstr>
      <vt:lpstr>IEEE 802.1Qcd-2015 has been published</vt:lpstr>
      <vt:lpstr>IEEE 802.1Q-2014/Cor 1-2015 has been published</vt:lpstr>
      <vt:lpstr>IEEE 8802.3bw has been published</vt:lpstr>
      <vt:lpstr>IEEE 8802.3bp has been published</vt:lpstr>
      <vt:lpstr>IEEE 8802.3bq has been published</vt:lpstr>
      <vt:lpstr>IEEE 8802.3br has been published</vt:lpstr>
      <vt:lpstr>IEEE 8802.3by has been published</vt:lpstr>
      <vt:lpstr>IEEE 8802.3bz has been published</vt:lpstr>
      <vt:lpstr>ISO/IEC/IEEE 802.15.3 has been published</vt:lpstr>
      <vt:lpstr>IEEE 802.15.4-2015 has been published</vt:lpstr>
      <vt:lpstr>IEEE 802.21-2017 has been published</vt:lpstr>
      <vt:lpstr>IEEE 802.22b has been published</vt:lpstr>
      <vt:lpstr>IEEE 802.1AC-Rev has been published</vt:lpstr>
      <vt:lpstr>IEEE 802d has been published</vt:lpstr>
      <vt:lpstr>IEEE 802.11mc has been published</vt:lpstr>
      <vt:lpstr>IEEE 802.21.1 has been published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2018-08-28T09:11:22Z</dcterms:modified>
</cp:coreProperties>
</file>