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65" r:id="rId2"/>
    <p:sldId id="412" r:id="rId3"/>
    <p:sldId id="321" r:id="rId4"/>
    <p:sldId id="361" r:id="rId5"/>
    <p:sldId id="366" r:id="rId6"/>
    <p:sldId id="410" r:id="rId7"/>
    <p:sldId id="363" r:id="rId8"/>
    <p:sldId id="322" r:id="rId9"/>
    <p:sldId id="356" r:id="rId10"/>
    <p:sldId id="357" r:id="rId11"/>
    <p:sldId id="358" r:id="rId12"/>
    <p:sldId id="359" r:id="rId13"/>
    <p:sldId id="364" r:id="rId14"/>
    <p:sldId id="411" r:id="rId15"/>
    <p:sldId id="413" r:id="rId16"/>
    <p:sldId id="414" r:id="rId17"/>
    <p:sldId id="320" r:id="rId18"/>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art (brianh)2" initials="BDH2"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66"/>
    <a:srgbClr val="CCFF99"/>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952" autoAdjust="0"/>
  </p:normalViewPr>
  <p:slideViewPr>
    <p:cSldViewPr>
      <p:cViewPr varScale="1">
        <p:scale>
          <a:sx n="86" d="100"/>
          <a:sy n="86" d="100"/>
        </p:scale>
        <p:origin x="19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2508" y="7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Santosh Pandey, Cisco</a:t>
            </a:r>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dirty="0"/>
              <a:t>Page </a:t>
            </a:r>
            <a:fld id="{50DA7F37-5871-4D08-9AD8-0EC62C959605}" type="slidenum">
              <a:rPr lang="en-GB"/>
              <a:pPr>
                <a:defRPr/>
              </a:pPr>
              <a:t>‹#›</a:t>
            </a:fld>
            <a:endParaRPr lang="en-GB" dirty="0"/>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dirty="0"/>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dirty="0"/>
              <a:t>Santosh Pandey, Cisco</a:t>
            </a:r>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Page </a:t>
            </a:r>
            <a:fld id="{D2D11A6C-B4D3-4B35-9488-F1E9620A2584}" type="slidenum">
              <a:rPr lang="en-GB"/>
              <a:pPr>
                <a:defRPr/>
              </a:pPr>
              <a:t>‹#›</a:t>
            </a:fld>
            <a:endParaRPr lang="en-GB" dirty="0"/>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dirty="0"/>
              <a:t>doc.: IEEE 802.11-yy/xxxxr0</a:t>
            </a:r>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a:t>Month Year</a:t>
            </a:r>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a:t>Santosh Pandey, Cisco</a:t>
            </a:r>
            <a:endParaRPr lang="en-GB" dirty="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a:t>Page </a:t>
            </a:r>
            <a:fld id="{84EAE0F3-2EDE-462F-B412-67CDAA37783B}" type="slidenum">
              <a:rPr lang="en-GB" smtClean="0"/>
              <a:pPr/>
              <a:t>1</a:t>
            </a:fld>
            <a:endParaRPr lang="en-GB"/>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22732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3</a:t>
            </a:fld>
            <a:endParaRPr lang="en-GB" dirty="0"/>
          </a:p>
        </p:txBody>
      </p:sp>
    </p:spTree>
    <p:extLst>
      <p:ext uri="{BB962C8B-B14F-4D97-AF65-F5344CB8AC3E}">
        <p14:creationId xmlns:p14="http://schemas.microsoft.com/office/powerpoint/2010/main" val="3019778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dirty="0"/>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dirty="0"/>
              <a:t>Month Year</a:t>
            </a:r>
          </a:p>
        </p:txBody>
      </p:sp>
      <p:sp>
        <p:nvSpPr>
          <p:cNvPr id="2970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CA" altLang="en-US" dirty="0"/>
              <a:t>Page </a:t>
            </a:r>
            <a:fld id="{F0002FBF-7B77-438C-BFBD-145265B49852}" type="slidenum">
              <a:rPr lang="en-CA" altLang="en-US"/>
              <a:pPr>
                <a:spcBef>
                  <a:spcPct val="0"/>
                </a:spcBef>
              </a:pPr>
              <a:t>7</a:t>
            </a:fld>
            <a:endParaRPr lang="en-CA" altLang="en-US" dirty="0"/>
          </a:p>
        </p:txBody>
      </p:sp>
      <p:sp>
        <p:nvSpPr>
          <p:cNvPr id="29701" name="Rectangle 2"/>
          <p:cNvSpPr>
            <a:spLocks noGrp="1" noRot="1" noChangeAspect="1" noChangeArrowheads="1" noTextEdit="1"/>
          </p:cNvSpPr>
          <p:nvPr>
            <p:ph type="sldImg"/>
          </p:nvPr>
        </p:nvSpPr>
        <p:spPr>
          <a:xfrm>
            <a:off x="1154113" y="701675"/>
            <a:ext cx="4625975" cy="3468688"/>
          </a:xfrm>
          <a:ln cap="flat"/>
        </p:spPr>
      </p:sp>
      <p:sp>
        <p:nvSpPr>
          <p:cNvPr id="297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en-US" dirty="0"/>
          </a:p>
        </p:txBody>
      </p:sp>
    </p:spTree>
    <p:extLst>
      <p:ext uri="{BB962C8B-B14F-4D97-AF65-F5344CB8AC3E}">
        <p14:creationId xmlns:p14="http://schemas.microsoft.com/office/powerpoint/2010/main" val="1585165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8</a:t>
            </a:fld>
            <a:endParaRPr lang="en-GB" dirty="0"/>
          </a:p>
        </p:txBody>
      </p:sp>
    </p:spTree>
    <p:extLst>
      <p:ext uri="{BB962C8B-B14F-4D97-AF65-F5344CB8AC3E}">
        <p14:creationId xmlns:p14="http://schemas.microsoft.com/office/powerpoint/2010/main" val="2763406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4BB4356B-64A4-49A3-9180-D4060259403F}" type="slidenum">
              <a:rPr lang="en-GB"/>
              <a:pPr>
                <a:defRPr/>
              </a:pPr>
              <a:t>‹#›</a:t>
            </a:fld>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xfrm>
            <a:off x="7662272" y="6475413"/>
            <a:ext cx="881653" cy="184666"/>
          </a:xfrm>
          <a:ln/>
        </p:spPr>
        <p:txBody>
          <a:bodyPr/>
          <a:lstStyle>
            <a:lvl1pPr>
              <a:defRPr/>
            </a:lvl1pPr>
          </a:lstStyle>
          <a:p>
            <a:pPr>
              <a:defRPr/>
            </a:pPr>
            <a:r>
              <a:rPr lang="en-GB" dirty="0" smtClean="0"/>
              <a:t>Bo Sun (ZTE)</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291230A6-1ED8-40C7-B3D0-82B1B9814FDB}" type="slidenum">
              <a:rPr lang="en-GB"/>
              <a:pPr>
                <a:defRPr/>
              </a:pPr>
              <a:t>‹#›</a:t>
            </a:fld>
            <a:endParaRPr lang="en-GB" dirty="0"/>
          </a:p>
        </p:txBody>
      </p:sp>
      <p:sp>
        <p:nvSpPr>
          <p:cNvPr id="7" name="Date Placeholder 3"/>
          <p:cNvSpPr txBox="1">
            <a:spLocks/>
          </p:cNvSpPr>
          <p:nvPr userDrawn="1"/>
        </p:nvSpPr>
        <p:spPr bwMode="auto">
          <a:xfrm>
            <a:off x="696913" y="332601"/>
            <a:ext cx="9169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Nov </a:t>
            </a:r>
            <a:r>
              <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rPr>
              <a:t>2018</a:t>
            </a:r>
          </a:p>
        </p:txBody>
      </p:sp>
      <p:sp>
        <p:nvSpPr>
          <p:cNvPr id="8" name="Rectangle 7"/>
          <p:cNvSpPr>
            <a:spLocks noChangeArrowheads="1"/>
          </p:cNvSpPr>
          <p:nvPr userDrawn="1"/>
        </p:nvSpPr>
        <p:spPr bwMode="auto">
          <a:xfrm>
            <a:off x="4970126" y="332601"/>
            <a:ext cx="34753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802.11-18-1323/r2</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7662272" y="6475413"/>
            <a:ext cx="88165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Bo Sun (ZTE)</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Reports/ngvsg_update.htm" TargetMode="External"/><Relationship Id="rId2" Type="http://schemas.openxmlformats.org/officeDocument/2006/relationships/hyperlink" Target="http://standards.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t>Slide </a:t>
            </a:r>
            <a:fld id="{09260846-F612-4166-AE8A-DF99C3DBA102}" type="slidenum">
              <a:rPr lang="en-GB" smtClean="0"/>
              <a:pPr/>
              <a:t>1</a:t>
            </a:fld>
            <a:endParaRPr lang="en-GB"/>
          </a:p>
        </p:txBody>
      </p:sp>
      <p:sp>
        <p:nvSpPr>
          <p:cNvPr id="3076" name="Rectangle 2"/>
          <p:cNvSpPr>
            <a:spLocks noGrp="1" noChangeArrowheads="1"/>
          </p:cNvSpPr>
          <p:nvPr>
            <p:ph type="title"/>
          </p:nvPr>
        </p:nvSpPr>
        <p:spPr>
          <a:xfrm>
            <a:off x="685800" y="685800"/>
            <a:ext cx="7990656" cy="1231032"/>
          </a:xfrm>
          <a:noFill/>
        </p:spPr>
        <p:txBody>
          <a:bodyPr/>
          <a:lstStyle/>
          <a:p>
            <a:pPr fontAlgn="auto">
              <a:spcBef>
                <a:spcPts val="0"/>
              </a:spcBef>
              <a:spcAft>
                <a:spcPts val="0"/>
              </a:spcAft>
              <a:defRPr/>
            </a:pPr>
            <a:r>
              <a:rPr lang="en-US" dirty="0" smtClean="0"/>
              <a:t>NGV SG Use Cases</a:t>
            </a:r>
            <a:r>
              <a:rPr lang="en-US" dirty="0"/>
              <a:t/>
            </a:r>
            <a:br>
              <a:rPr lang="en-US" dirty="0"/>
            </a:br>
            <a:r>
              <a:rPr lang="en-US" dirty="0" smtClean="0"/>
              <a:t>(Next </a:t>
            </a:r>
            <a:r>
              <a:rPr lang="en-US" dirty="0"/>
              <a:t>Generation V2X Study </a:t>
            </a:r>
            <a:r>
              <a:rPr lang="en-US" dirty="0" smtClean="0"/>
              <a:t>Group)</a:t>
            </a:r>
            <a:endParaRPr lang="en-US" dirty="0"/>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a:t>Date:</a:t>
            </a:r>
            <a:r>
              <a:rPr lang="en-GB" sz="2000" b="0" dirty="0"/>
              <a:t> 2018-07-10</a:t>
            </a:r>
          </a:p>
        </p:txBody>
      </p:sp>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2"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graphicFrame>
        <p:nvGraphicFramePr>
          <p:cNvPr id="9" name="Object 11"/>
          <p:cNvGraphicFramePr>
            <a:graphicFrameLocks noChangeAspect="1"/>
          </p:cNvGraphicFramePr>
          <p:nvPr/>
        </p:nvGraphicFramePr>
        <p:xfrm>
          <a:off x="1087438" y="3384550"/>
          <a:ext cx="7780337" cy="955675"/>
        </p:xfrm>
        <a:graphic>
          <a:graphicData uri="http://schemas.openxmlformats.org/presentationml/2006/ole">
            <mc:AlternateContent xmlns:mc="http://schemas.openxmlformats.org/markup-compatibility/2006">
              <mc:Choice xmlns:v="urn:schemas-microsoft-com:vml" Requires="v">
                <p:oleObj spid="_x0000_s4135" name="Document" r:id="rId4" imgW="8302326" imgH="1017911" progId="Word.Document.8">
                  <p:embed/>
                </p:oleObj>
              </mc:Choice>
              <mc:Fallback>
                <p:oleObj name="Document" r:id="rId4" imgW="8302326" imgH="101791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7438" y="3384550"/>
                        <a:ext cx="77803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01540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Multi-Channel Operation</a:t>
            </a:r>
          </a:p>
        </p:txBody>
      </p:sp>
      <p:sp>
        <p:nvSpPr>
          <p:cNvPr id="3" name="Content Placeholder 2"/>
          <p:cNvSpPr>
            <a:spLocks noGrp="1"/>
          </p:cNvSpPr>
          <p:nvPr>
            <p:ph idx="1"/>
          </p:nvPr>
        </p:nvSpPr>
        <p:spPr>
          <a:xfrm>
            <a:off x="685800" y="1628800"/>
            <a:ext cx="7918648" cy="4824536"/>
          </a:xfrm>
        </p:spPr>
        <p:txBody>
          <a:bodyPr>
            <a:normAutofit fontScale="85000" lnSpcReduction="20000"/>
          </a:bodyPr>
          <a:lstStyle/>
          <a:p>
            <a:r>
              <a:rPr lang="en-US" dirty="0"/>
              <a:t>Overview: </a:t>
            </a:r>
            <a:r>
              <a:rPr lang="en-US" b="0" dirty="0"/>
              <a:t>Concurrent multi-channel operation</a:t>
            </a:r>
          </a:p>
          <a:p>
            <a:pPr lvl="1"/>
            <a:r>
              <a:rPr lang="en-US" b="0" dirty="0"/>
              <a:t>One channel is safety channel, and the second is non-safety. </a:t>
            </a:r>
            <a:r>
              <a:rPr lang="en-US" dirty="0"/>
              <a:t>Non-safety channel may impact driving decisions (for example, truck platooning)</a:t>
            </a:r>
          </a:p>
          <a:p>
            <a:pPr lvl="1"/>
            <a:r>
              <a:rPr lang="en-US" dirty="0"/>
              <a:t>Non-safety channel may be receive only (V2I) or transmit / receive (truck platooning or coordinated maneuvering, for example)</a:t>
            </a:r>
          </a:p>
          <a:p>
            <a:r>
              <a:rPr lang="en-US" dirty="0"/>
              <a:t>Deployment timeline: </a:t>
            </a:r>
          </a:p>
          <a:p>
            <a:pPr lvl="1"/>
            <a:r>
              <a:rPr lang="en-US" b="0" dirty="0"/>
              <a:t>Now (V2V + V2I in most pilot deployments)</a:t>
            </a:r>
          </a:p>
          <a:p>
            <a:pPr lvl="1"/>
            <a:r>
              <a:rPr lang="en-US" b="0" dirty="0"/>
              <a:t>&gt;2019 (V2V + Truck platooning)</a:t>
            </a:r>
          </a:p>
          <a:p>
            <a:pPr lvl="1"/>
            <a:r>
              <a:rPr lang="en-US" b="0" dirty="0"/>
              <a:t>&gt;2023 (V2V + V2I in OEMs installations; expected)</a:t>
            </a:r>
          </a:p>
          <a:p>
            <a:pPr lvl="1"/>
            <a:r>
              <a:rPr lang="en-US" b="0" dirty="0"/>
              <a:t>&gt; 2025 (V2V + V2V; expected)</a:t>
            </a:r>
          </a:p>
          <a:p>
            <a:r>
              <a:rPr lang="en-US" dirty="0"/>
              <a:t>Requirements: </a:t>
            </a:r>
          </a:p>
          <a:p>
            <a:pPr lvl="1"/>
            <a:r>
              <a:rPr lang="en-US" b="0" dirty="0"/>
              <a:t>High availability of safety channel</a:t>
            </a:r>
          </a:p>
          <a:p>
            <a:pPr lvl="2"/>
            <a:r>
              <a:rPr lang="en-US" dirty="0"/>
              <a:t>M</a:t>
            </a:r>
            <a:r>
              <a:rPr lang="en-US" b="0" dirty="0"/>
              <a:t>inimal same-vehicle cross-interference – blinding self-vehicle safety channel by non-safety channel transmissions</a:t>
            </a:r>
          </a:p>
          <a:p>
            <a:pPr lvl="2"/>
            <a:r>
              <a:rPr lang="en-US" dirty="0"/>
              <a:t>Minimal cross-vehicles interference – blinding near-vehicle from receiving a safety message coming from a far vehicle</a:t>
            </a:r>
            <a:endParaRPr lang="en-US" b="0" dirty="0"/>
          </a:p>
          <a:p>
            <a:pPr lvl="1"/>
            <a:r>
              <a:rPr lang="en-US" dirty="0"/>
              <a:t>High utilization of all channels</a:t>
            </a:r>
            <a:endParaRPr lang="en-US" b="0" dirty="0"/>
          </a:p>
          <a:p>
            <a:r>
              <a:rPr lang="en-US" dirty="0"/>
              <a:t>Limitations: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10</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2393759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Infrastructure Applications</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Transmission of safety and non-safety data from infrastructure to vehicles</a:t>
            </a:r>
          </a:p>
          <a:p>
            <a:pPr lvl="1"/>
            <a:r>
              <a:rPr lang="en-US" dirty="0"/>
              <a:t>High amount of data can be received in a short time, for example, CRL database or potentially HD map</a:t>
            </a:r>
            <a:endParaRPr lang="en-US" b="0" dirty="0"/>
          </a:p>
          <a:p>
            <a:r>
              <a:rPr lang="en-US" dirty="0"/>
              <a:t>Deployment timeline: </a:t>
            </a:r>
            <a:r>
              <a:rPr lang="en-US" b="0" dirty="0"/>
              <a:t>Now</a:t>
            </a:r>
          </a:p>
          <a:p>
            <a:r>
              <a:rPr lang="en-US" dirty="0"/>
              <a:t>Requirements: </a:t>
            </a:r>
          </a:p>
          <a:p>
            <a:pPr lvl="1"/>
            <a:r>
              <a:rPr lang="en-US" dirty="0"/>
              <a:t>High throughput (Packet NGV should carry higher number (&gt;50%) of transmitted bytes than IEEE802.11p packet under same conditions)</a:t>
            </a:r>
            <a:endParaRPr lang="en-US" b="0" dirty="0"/>
          </a:p>
          <a:p>
            <a:r>
              <a:rPr lang="en-US" dirty="0"/>
              <a:t>Limitations:</a:t>
            </a:r>
          </a:p>
          <a:p>
            <a:pPr lvl="1"/>
            <a:r>
              <a:rPr lang="en-US" dirty="0"/>
              <a:t>Infrastructure should select usage of IEEE802.11p or NGV packet based on application and capabilities of vehicles in proximity</a:t>
            </a:r>
          </a:p>
          <a:p>
            <a:pPr lvl="1"/>
            <a:r>
              <a:rPr lang="en-US" dirty="0"/>
              <a:t>Higher layer (e.g. IEEE1609) protocol should be defined for version negotiation (out of NGV scope)</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11</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224611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Vehicular Positioning &amp; Location</a:t>
            </a:r>
          </a:p>
        </p:txBody>
      </p:sp>
      <p:sp>
        <p:nvSpPr>
          <p:cNvPr id="3" name="Content Placeholder 2"/>
          <p:cNvSpPr>
            <a:spLocks noGrp="1"/>
          </p:cNvSpPr>
          <p:nvPr>
            <p:ph idx="1"/>
          </p:nvPr>
        </p:nvSpPr>
        <p:spPr>
          <a:xfrm>
            <a:off x="662210" y="1556792"/>
            <a:ext cx="8481790" cy="4824536"/>
          </a:xfrm>
        </p:spPr>
        <p:txBody>
          <a:bodyPr/>
          <a:lstStyle/>
          <a:p>
            <a:r>
              <a:rPr lang="en-US" sz="2000" dirty="0"/>
              <a:t>Overview:</a:t>
            </a:r>
          </a:p>
          <a:p>
            <a:pPr lvl="1"/>
            <a:r>
              <a:rPr lang="en-US" sz="1800" dirty="0"/>
              <a:t>Positioning of the vehicle </a:t>
            </a:r>
            <a:r>
              <a:rPr lang="en-US" sz="1800" dirty="0" err="1"/>
              <a:t>wrt</a:t>
            </a:r>
            <a:r>
              <a:rPr lang="en-US" sz="1800" dirty="0"/>
              <a:t> other road-users:</a:t>
            </a:r>
          </a:p>
          <a:p>
            <a:pPr lvl="2"/>
            <a:r>
              <a:rPr lang="en-US" sz="1600" dirty="0"/>
              <a:t>Radar technology is not always accurate, especially in case of pedestrians/bikes. </a:t>
            </a:r>
            <a:r>
              <a:rPr lang="en-US" sz="1600" b="0" dirty="0"/>
              <a:t>Measure accurate distance to other road-users based on known antenna position</a:t>
            </a:r>
            <a:r>
              <a:rPr lang="en-US" sz="1600" dirty="0"/>
              <a:t>.</a:t>
            </a:r>
          </a:p>
          <a:p>
            <a:pPr lvl="1"/>
            <a:r>
              <a:rPr lang="en-US" sz="1800" b="0" dirty="0"/>
              <a:t>Locating and navigating the car in locations with no GPS coverage, i.e., parking lots or urban canyon.</a:t>
            </a:r>
          </a:p>
          <a:p>
            <a:r>
              <a:rPr lang="en-US" sz="2000" dirty="0"/>
              <a:t>Requirements: </a:t>
            </a:r>
          </a:p>
          <a:p>
            <a:pPr lvl="1"/>
            <a:r>
              <a:rPr lang="en-US" sz="1800" dirty="0"/>
              <a:t>Positioning:</a:t>
            </a:r>
          </a:p>
          <a:p>
            <a:pPr lvl="2"/>
            <a:r>
              <a:rPr lang="en-US" sz="1600" dirty="0"/>
              <a:t>0.3m LoS accuracy, 10Hz typical refresh rate, with or without orientation. </a:t>
            </a:r>
          </a:p>
          <a:p>
            <a:pPr lvl="2"/>
            <a:r>
              <a:rPr lang="en-US" sz="1600" dirty="0"/>
              <a:t>V2V, V2I and V2P operation, with variable refresh rate.</a:t>
            </a:r>
          </a:p>
          <a:p>
            <a:pPr lvl="1"/>
            <a:r>
              <a:rPr lang="en-US" sz="1800" dirty="0"/>
              <a:t>Location: 1-2m </a:t>
            </a:r>
            <a:r>
              <a:rPr lang="en-US" sz="1800" dirty="0" err="1"/>
              <a:t>NLoS</a:t>
            </a:r>
            <a:r>
              <a:rPr lang="en-US" sz="1800" dirty="0"/>
              <a:t> positioning accuracy, 10hz refresh rate.</a:t>
            </a:r>
          </a:p>
          <a:p>
            <a:r>
              <a:rPr lang="en-US" sz="2000" dirty="0"/>
              <a:t>Limitations:</a:t>
            </a:r>
          </a:p>
          <a:p>
            <a:pPr lvl="1"/>
            <a:r>
              <a:rPr lang="en-US" sz="1800" dirty="0"/>
              <a:t>Higher accuracy is normally achieved via larger bandwidth which allow higher channel resolutions. </a:t>
            </a:r>
          </a:p>
          <a:p>
            <a:endParaRPr lang="en-US" sz="200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12</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4026079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Automated Driving Assistance</a:t>
            </a:r>
          </a:p>
        </p:txBody>
      </p:sp>
      <p:sp>
        <p:nvSpPr>
          <p:cNvPr id="3" name="Content Placeholder 2"/>
          <p:cNvSpPr>
            <a:spLocks noGrp="1"/>
          </p:cNvSpPr>
          <p:nvPr>
            <p:ph idx="1"/>
          </p:nvPr>
        </p:nvSpPr>
        <p:spPr>
          <a:xfrm>
            <a:off x="685800" y="1628800"/>
            <a:ext cx="7918648" cy="4824536"/>
          </a:xfrm>
        </p:spPr>
        <p:txBody>
          <a:bodyPr>
            <a:normAutofit/>
          </a:bodyPr>
          <a:lstStyle/>
          <a:p>
            <a:r>
              <a:rPr lang="en-US" dirty="0"/>
              <a:t>Overview: </a:t>
            </a:r>
            <a:r>
              <a:rPr lang="en-US" b="0" dirty="0"/>
              <a:t>Coordinated vehicle maneuvers </a:t>
            </a:r>
          </a:p>
          <a:p>
            <a:pPr lvl="1"/>
            <a:r>
              <a:rPr lang="en-US" sz="2100" dirty="0"/>
              <a:t>Vehicle shares their future path and potentially adjusts it according to paths of vehicles in proximity</a:t>
            </a:r>
          </a:p>
          <a:p>
            <a:r>
              <a:rPr lang="en-US" dirty="0"/>
              <a:t>Deployment timeline: </a:t>
            </a:r>
            <a:r>
              <a:rPr lang="en-US" b="0" dirty="0"/>
              <a:t>&gt;2025 (expected)</a:t>
            </a:r>
          </a:p>
          <a:p>
            <a:r>
              <a:rPr lang="en-US" dirty="0"/>
              <a:t>Requirements: </a:t>
            </a:r>
          </a:p>
          <a:p>
            <a:pPr lvl="1"/>
            <a:r>
              <a:rPr lang="en-US" b="0" dirty="0"/>
              <a:t>Multi-channel operation, maximizing availability of safety and Automated Driving channels</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13</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319880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t>7. Aerial Vehicle ITS Application</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ko-KR" sz="2000" dirty="0"/>
              <a:t>Overview:</a:t>
            </a:r>
          </a:p>
          <a:p>
            <a:pPr lvl="1"/>
            <a:r>
              <a:rPr lang="en-US" altLang="ko-KR" sz="1800" dirty="0"/>
              <a:t>Aerial Vehicles provide road safety and traffic violation monitoring functions with </a:t>
            </a:r>
            <a:r>
              <a:rPr lang="en-US" altLang="ko-KR" sz="1800" dirty="0" err="1"/>
              <a:t>LoS</a:t>
            </a:r>
            <a:r>
              <a:rPr lang="en-US" altLang="ko-KR" sz="1800" dirty="0"/>
              <a:t> connectivity</a:t>
            </a:r>
          </a:p>
          <a:p>
            <a:pPr lvl="1"/>
            <a:r>
              <a:rPr lang="en-US" altLang="ko-KR" sz="1800" dirty="0"/>
              <a:t>Aerial Vehicles can be deployed flexibly and dynamically to control heavy traffic congestion</a:t>
            </a:r>
          </a:p>
          <a:p>
            <a:r>
              <a:rPr lang="en-US" altLang="ko-KR" sz="2000" dirty="0"/>
              <a:t>Requirements: </a:t>
            </a:r>
          </a:p>
          <a:p>
            <a:pPr lvl="1"/>
            <a:r>
              <a:rPr lang="en-US" altLang="ko-KR" sz="1800" dirty="0"/>
              <a:t>Vehicle to X communication includes Aerial Vehicle to X </a:t>
            </a:r>
          </a:p>
          <a:p>
            <a:pPr lvl="1"/>
            <a:r>
              <a:rPr lang="en-US" altLang="ko-KR" sz="1800" dirty="0"/>
              <a:t>High Throughput to provide traffic video information from Aerial Vehicles to Authorities (police officers) </a:t>
            </a:r>
          </a:p>
          <a:p>
            <a:pPr lvl="1"/>
            <a:r>
              <a:rPr lang="en-US" altLang="ko-KR" sz="1800" dirty="0"/>
              <a:t>Multi-Channel operation</a:t>
            </a:r>
          </a:p>
          <a:p>
            <a:pPr lvl="1"/>
            <a:r>
              <a:rPr lang="en-US" altLang="ko-KR" sz="1800" dirty="0"/>
              <a:t>Short packet transmission latency</a:t>
            </a:r>
            <a:endParaRPr lang="en-US" altLang="ko-KR" sz="1600" dirty="0"/>
          </a:p>
          <a:p>
            <a:r>
              <a:rPr lang="en-US" altLang="ko-KR" sz="2000" dirty="0"/>
              <a:t>Limitations:</a:t>
            </a:r>
          </a:p>
          <a:p>
            <a:pPr lvl="1"/>
            <a:r>
              <a:rPr lang="en-US" altLang="ko-KR" sz="1800" dirty="0"/>
              <a:t>Maintaining channel load</a:t>
            </a:r>
          </a:p>
          <a:p>
            <a:pPr lvl="1"/>
            <a:r>
              <a:rPr lang="en-US" altLang="ko-KR" sz="1800" dirty="0"/>
              <a:t>Priority control</a:t>
            </a:r>
          </a:p>
          <a:p>
            <a:endParaRPr lang="zh-CN" altLang="en-US" dirty="0"/>
          </a:p>
        </p:txBody>
      </p:sp>
      <p:sp>
        <p:nvSpPr>
          <p:cNvPr id="4" name="页脚占位符 3"/>
          <p:cNvSpPr>
            <a:spLocks noGrp="1"/>
          </p:cNvSpPr>
          <p:nvPr>
            <p:ph type="ftr" sz="quarter" idx="10"/>
          </p:nvPr>
        </p:nvSpPr>
        <p:spPr/>
        <p:txBody>
          <a:bodyPr/>
          <a:lstStyle/>
          <a:p>
            <a:pPr>
              <a:defRPr/>
            </a:pPr>
            <a:r>
              <a:rPr lang="en-GB" dirty="0" smtClean="0"/>
              <a:t>Bo Sun (ZTE)</a:t>
            </a:r>
            <a:endParaRPr lang="en-GB" dirty="0"/>
          </a:p>
        </p:txBody>
      </p:sp>
      <p:sp>
        <p:nvSpPr>
          <p:cNvPr id="5" name="灯片编号占位符 4"/>
          <p:cNvSpPr>
            <a:spLocks noGrp="1"/>
          </p:cNvSpPr>
          <p:nvPr>
            <p:ph type="sldNum" sz="quarter" idx="11"/>
          </p:nvPr>
        </p:nvSpPr>
        <p:spPr/>
        <p:txBody>
          <a:bodyPr/>
          <a:lstStyle/>
          <a:p>
            <a:pPr>
              <a:defRPr/>
            </a:pPr>
            <a:r>
              <a:rPr lang="en-GB" dirty="0" smtClean="0"/>
              <a:t>Slide </a:t>
            </a:r>
            <a:fld id="{291230A6-1ED8-40C7-B3D0-82B1B9814FDB}" type="slidenum">
              <a:rPr lang="en-GB" smtClean="0"/>
              <a:pPr>
                <a:defRPr/>
              </a:pPr>
              <a:t>14</a:t>
            </a:fld>
            <a:endParaRPr lang="en-GB" dirty="0"/>
          </a:p>
        </p:txBody>
      </p:sp>
    </p:spTree>
    <p:extLst>
      <p:ext uri="{BB962C8B-B14F-4D97-AF65-F5344CB8AC3E}">
        <p14:creationId xmlns:p14="http://schemas.microsoft.com/office/powerpoint/2010/main" val="857950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8. Train-to-Train</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dirty="0"/>
              <a:t>Overview</a:t>
            </a:r>
          </a:p>
          <a:p>
            <a:pPr lvl="1">
              <a:buFont typeface="Arial" panose="020B0604020202020204" pitchFamily="34" charset="0"/>
              <a:buChar char="•"/>
            </a:pPr>
            <a:r>
              <a:rPr lang="en-US" dirty="0" smtClean="0"/>
              <a:t>Safety critical and for efficient operation</a:t>
            </a:r>
            <a:endParaRPr lang="en-US" dirty="0"/>
          </a:p>
          <a:p>
            <a:pPr lvl="1">
              <a:buFont typeface="Arial" panose="020B0604020202020204" pitchFamily="34" charset="0"/>
              <a:buChar char="•"/>
            </a:pPr>
            <a:r>
              <a:rPr lang="en-US" dirty="0"/>
              <a:t>Autonomous train </a:t>
            </a:r>
            <a:r>
              <a:rPr lang="en-US" dirty="0" smtClean="0"/>
              <a:t>protection &amp; operation (ATP/ATO): </a:t>
            </a:r>
            <a:r>
              <a:rPr lang="en-US" dirty="0"/>
              <a:t>collision avoidance, r</a:t>
            </a:r>
            <a:r>
              <a:rPr lang="en-US" dirty="0">
                <a:solidFill>
                  <a:schemeClr val="tx1"/>
                </a:solidFill>
                <a:cs typeface="Arial" pitchFamily="34" charset="0"/>
              </a:rPr>
              <a:t>emote control, automatic coupling and train integrity; virtual coupling (platooning)</a:t>
            </a:r>
            <a:r>
              <a:rPr lang="en-US" dirty="0" smtClean="0"/>
              <a:t> </a:t>
            </a:r>
            <a:endParaRPr lang="en-US" dirty="0"/>
          </a:p>
          <a:p>
            <a:pPr>
              <a:buFont typeface="Arial" panose="020B0604020202020204" pitchFamily="34" charset="0"/>
              <a:buChar char="•"/>
            </a:pPr>
            <a:r>
              <a:rPr lang="en-US" dirty="0"/>
              <a:t>Deployment time line &gt;</a:t>
            </a:r>
            <a:r>
              <a:rPr lang="en-US" dirty="0" smtClean="0"/>
              <a:t>2030</a:t>
            </a:r>
            <a:endParaRPr lang="en-US" dirty="0"/>
          </a:p>
          <a:p>
            <a:pPr>
              <a:buFont typeface="Arial" panose="020B0604020202020204" pitchFamily="34" charset="0"/>
              <a:buChar char="•"/>
            </a:pPr>
            <a:r>
              <a:rPr lang="en-US" dirty="0"/>
              <a:t>Requirements</a:t>
            </a:r>
          </a:p>
          <a:p>
            <a:pPr lvl="1">
              <a:buFont typeface="Arial" panose="020B0604020202020204" pitchFamily="34" charset="0"/>
              <a:buChar char="•"/>
            </a:pPr>
            <a:r>
              <a:rPr lang="en-US" dirty="0" smtClean="0"/>
              <a:t>For </a:t>
            </a:r>
            <a:r>
              <a:rPr lang="en-US" dirty="0"/>
              <a:t>a </a:t>
            </a:r>
            <a:r>
              <a:rPr lang="en-US" dirty="0" smtClean="0"/>
              <a:t>relative </a:t>
            </a:r>
            <a:r>
              <a:rPr lang="en-US" dirty="0"/>
              <a:t>speed of 500 km/h (with directional antennas 800 km/h</a:t>
            </a:r>
            <a:r>
              <a:rPr lang="en-US" dirty="0" smtClean="0"/>
              <a:t>) and </a:t>
            </a:r>
            <a:r>
              <a:rPr lang="en-US" dirty="0"/>
              <a:t>distance of </a:t>
            </a:r>
            <a:r>
              <a:rPr lang="en-US" dirty="0" smtClean="0"/>
              <a:t/>
            </a:r>
            <a:br>
              <a:rPr lang="en-US" dirty="0" smtClean="0"/>
            </a:br>
            <a:r>
              <a:rPr lang="en-US" dirty="0" smtClean="0"/>
              <a:t>2000 m</a:t>
            </a:r>
            <a:r>
              <a:rPr lang="en-US" dirty="0"/>
              <a:t>,</a:t>
            </a:r>
            <a:r>
              <a:rPr lang="en-US" dirty="0" smtClean="0"/>
              <a:t> NGV provides at least a data rate of </a:t>
            </a:r>
            <a:r>
              <a:rPr lang="en-US" dirty="0"/>
              <a:t>1 </a:t>
            </a:r>
            <a:r>
              <a:rPr lang="en-US" dirty="0" smtClean="0"/>
              <a:t>Mbps, a ranging </a:t>
            </a:r>
            <a:r>
              <a:rPr lang="en-US" dirty="0"/>
              <a:t>accuracy of 1% of </a:t>
            </a:r>
            <a:r>
              <a:rPr lang="en-US" dirty="0" smtClean="0"/>
              <a:t>distance, and latency of 10 ms as well as supports reliability </a:t>
            </a:r>
            <a:r>
              <a:rPr lang="en-US" dirty="0"/>
              <a:t>(</a:t>
            </a:r>
            <a:r>
              <a:rPr lang="en-US" dirty="0" smtClean="0"/>
              <a:t>SIL2)</a:t>
            </a:r>
            <a:endParaRPr lang="en-US" dirty="0"/>
          </a:p>
        </p:txBody>
      </p:sp>
      <p:sp>
        <p:nvSpPr>
          <p:cNvPr id="4" name="Slide Number Placeholder 3"/>
          <p:cNvSpPr>
            <a:spLocks noGrp="1"/>
          </p:cNvSpPr>
          <p:nvPr>
            <p:ph type="sldNum" idx="4294967295"/>
          </p:nvPr>
        </p:nvSpPr>
        <p:spPr>
          <a:xfrm>
            <a:off x="4206466" y="6453336"/>
            <a:ext cx="731067" cy="272653"/>
          </a:xfrm>
          <a:prstGeom prst="rect">
            <a:avLst/>
          </a:prstGeom>
        </p:spPr>
        <p:txBody>
          <a:bodyPr/>
          <a:lstStyle/>
          <a:p>
            <a:r>
              <a:rPr lang="en-GB" dirty="0" smtClean="0"/>
              <a:t>Slide </a:t>
            </a:r>
            <a:fld id="{440F5867-744E-4AA6-B0ED-4C44D2DFBB7B}" type="slidenum">
              <a:rPr lang="en-GB" smtClean="0"/>
              <a:pPr/>
              <a:t>15</a:t>
            </a:fld>
            <a:endParaRPr lang="en-GB" dirty="0"/>
          </a:p>
        </p:txBody>
      </p:sp>
      <p:sp>
        <p:nvSpPr>
          <p:cNvPr id="8" name="页脚占位符 3"/>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5371697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9. Vehicle-to-Train</a:t>
            </a:r>
            <a:endParaRPr lang="en-US" dirty="0">
              <a:solidFill>
                <a:schemeClr val="tx1"/>
              </a:solidFill>
            </a:endParaRPr>
          </a:p>
        </p:txBody>
      </p:sp>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r>
              <a:rPr lang="en-US" dirty="0"/>
              <a:t>Overview</a:t>
            </a:r>
          </a:p>
          <a:p>
            <a:pPr lvl="1">
              <a:buFont typeface="Arial" panose="020B0604020202020204" pitchFamily="34" charset="0"/>
              <a:buChar char="•"/>
            </a:pPr>
            <a:r>
              <a:rPr lang="en-US" dirty="0" smtClean="0"/>
              <a:t>Safety critical and for efficient operation</a:t>
            </a:r>
            <a:endParaRPr lang="en-US" dirty="0"/>
          </a:p>
          <a:p>
            <a:pPr lvl="1">
              <a:buFont typeface="Arial" panose="020B0604020202020204" pitchFamily="34" charset="0"/>
              <a:buChar char="•"/>
            </a:pPr>
            <a:r>
              <a:rPr lang="en-US" dirty="0"/>
              <a:t>Shared </a:t>
            </a:r>
            <a:r>
              <a:rPr lang="en-US" dirty="0" smtClean="0"/>
              <a:t>space at level crossings, shared spectrum for 5.9 GHz ITS band between V2X and urban rail communications </a:t>
            </a:r>
            <a:endParaRPr lang="en-US" dirty="0"/>
          </a:p>
          <a:p>
            <a:pPr>
              <a:buFont typeface="Arial" panose="020B0604020202020204" pitchFamily="34" charset="0"/>
              <a:buChar char="•"/>
            </a:pPr>
            <a:r>
              <a:rPr lang="en-US" dirty="0" smtClean="0"/>
              <a:t>Deployment </a:t>
            </a:r>
            <a:r>
              <a:rPr lang="en-US" dirty="0"/>
              <a:t>time line &gt;</a:t>
            </a:r>
            <a:r>
              <a:rPr lang="en-US" dirty="0" smtClean="0"/>
              <a:t>2020</a:t>
            </a:r>
            <a:endParaRPr lang="en-US" dirty="0"/>
          </a:p>
          <a:p>
            <a:pPr>
              <a:buFont typeface="Arial" panose="020B0604020202020204" pitchFamily="34" charset="0"/>
              <a:buChar char="•"/>
            </a:pPr>
            <a:r>
              <a:rPr lang="en-US" dirty="0"/>
              <a:t>Requirements</a:t>
            </a:r>
          </a:p>
          <a:p>
            <a:pPr lvl="1">
              <a:buFont typeface="Arial" panose="020B0604020202020204" pitchFamily="34" charset="0"/>
              <a:buChar char="•"/>
            </a:pPr>
            <a:r>
              <a:rPr lang="en-US" dirty="0"/>
              <a:t>For </a:t>
            </a:r>
            <a:r>
              <a:rPr lang="en-US" dirty="0" smtClean="0"/>
              <a:t>a relative </a:t>
            </a:r>
            <a:r>
              <a:rPr lang="en-US" dirty="0"/>
              <a:t>speed of 500 </a:t>
            </a:r>
            <a:r>
              <a:rPr lang="en-US" dirty="0" smtClean="0"/>
              <a:t>km/h and a </a:t>
            </a:r>
            <a:r>
              <a:rPr lang="en-US" dirty="0"/>
              <a:t>distance of </a:t>
            </a:r>
            <a:r>
              <a:rPr lang="en-US" dirty="0" smtClean="0"/>
              <a:t>2000 m</a:t>
            </a:r>
            <a:r>
              <a:rPr lang="en-US" dirty="0"/>
              <a:t>,</a:t>
            </a:r>
            <a:r>
              <a:rPr lang="en-US" dirty="0" smtClean="0"/>
              <a:t> </a:t>
            </a:r>
            <a:r>
              <a:rPr lang="en-US" dirty="0"/>
              <a:t>NGV </a:t>
            </a:r>
            <a:r>
              <a:rPr lang="en-US" dirty="0" smtClean="0"/>
              <a:t>provides </a:t>
            </a:r>
            <a:r>
              <a:rPr lang="en-US" dirty="0"/>
              <a:t>at </a:t>
            </a:r>
            <a:r>
              <a:rPr lang="en-US" dirty="0" smtClean="0"/>
              <a:t>least a data rate of 1 </a:t>
            </a:r>
            <a:r>
              <a:rPr lang="en-US" dirty="0"/>
              <a:t>Mbps</a:t>
            </a:r>
            <a:r>
              <a:rPr lang="en-US" dirty="0" smtClean="0"/>
              <a:t>, a </a:t>
            </a:r>
            <a:r>
              <a:rPr lang="en-US" dirty="0"/>
              <a:t>ranging accuracy </a:t>
            </a:r>
            <a:r>
              <a:rPr lang="en-US" dirty="0" smtClean="0"/>
              <a:t>between </a:t>
            </a:r>
            <a:r>
              <a:rPr lang="en-US" dirty="0"/>
              <a:t>5% </a:t>
            </a:r>
            <a:r>
              <a:rPr lang="en-US" dirty="0" smtClean="0"/>
              <a:t>and </a:t>
            </a:r>
            <a:r>
              <a:rPr lang="en-US" dirty="0"/>
              <a:t>10% of </a:t>
            </a:r>
            <a:r>
              <a:rPr lang="en-US" dirty="0" smtClean="0"/>
              <a:t>distance, and a latency of 100 </a:t>
            </a:r>
            <a:r>
              <a:rPr lang="en-US" dirty="0"/>
              <a:t>ms</a:t>
            </a:r>
            <a:r>
              <a:rPr lang="en-US" dirty="0" smtClean="0"/>
              <a:t>, </a:t>
            </a:r>
            <a:br>
              <a:rPr lang="en-US" dirty="0" smtClean="0"/>
            </a:br>
            <a:r>
              <a:rPr lang="en-US" dirty="0" smtClean="0"/>
              <a:t>as well as supports reliability </a:t>
            </a:r>
            <a:r>
              <a:rPr lang="en-US" dirty="0"/>
              <a:t>(</a:t>
            </a:r>
            <a:r>
              <a:rPr lang="en-US" dirty="0" smtClean="0"/>
              <a:t>SIL2)</a:t>
            </a:r>
          </a:p>
          <a:p>
            <a:pPr>
              <a:buFont typeface="Arial" panose="020B0604020202020204" pitchFamily="34" charset="0"/>
              <a:buChar char="•"/>
            </a:pPr>
            <a:r>
              <a:rPr lang="en-US" dirty="0" smtClean="0"/>
              <a:t>Limitations</a:t>
            </a:r>
          </a:p>
          <a:p>
            <a:pPr lvl="1">
              <a:buFont typeface="Arial" panose="020B0604020202020204" pitchFamily="34" charset="0"/>
              <a:buChar char="•"/>
            </a:pPr>
            <a:r>
              <a:rPr lang="en-US" dirty="0" smtClean="0"/>
              <a:t>Interference between V2X and T2X limited while enabling safe cooperation</a:t>
            </a:r>
            <a:endParaRPr lang="en-US" dirty="0"/>
          </a:p>
        </p:txBody>
      </p:sp>
      <p:sp>
        <p:nvSpPr>
          <p:cNvPr id="4" name="Slide Number Placeholder 3"/>
          <p:cNvSpPr>
            <a:spLocks noGrp="1"/>
          </p:cNvSpPr>
          <p:nvPr>
            <p:ph type="sldNum" idx="4294967295"/>
          </p:nvPr>
        </p:nvSpPr>
        <p:spPr>
          <a:xfrm>
            <a:off x="4206466" y="6453336"/>
            <a:ext cx="731067" cy="272653"/>
          </a:xfrm>
          <a:prstGeom prst="rect">
            <a:avLst/>
          </a:prstGeom>
        </p:spPr>
        <p:txBody>
          <a:bodyPr/>
          <a:lstStyle/>
          <a:p>
            <a:r>
              <a:rPr lang="en-GB" dirty="0" smtClean="0"/>
              <a:t>Slide </a:t>
            </a:r>
            <a:fld id="{440F5867-744E-4AA6-B0ED-4C44D2DFBB7B}" type="slidenum">
              <a:rPr lang="en-GB" smtClean="0"/>
              <a:pPr/>
              <a:t>16</a:t>
            </a:fld>
            <a:endParaRPr lang="en-GB" dirty="0"/>
          </a:p>
        </p:txBody>
      </p:sp>
      <p:sp>
        <p:nvSpPr>
          <p:cNvPr id="7" name="页脚占位符 3"/>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276415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17</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610724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Revision History</a:t>
            </a:r>
            <a:endParaRPr lang="zh-CN" altLang="en-US" dirty="0"/>
          </a:p>
        </p:txBody>
      </p:sp>
      <p:graphicFrame>
        <p:nvGraphicFramePr>
          <p:cNvPr id="6" name="内容占位符 5"/>
          <p:cNvGraphicFramePr>
            <a:graphicFrameLocks noGrp="1"/>
          </p:cNvGraphicFramePr>
          <p:nvPr>
            <p:ph idx="1"/>
            <p:extLst>
              <p:ext uri="{D42A27DB-BD31-4B8C-83A1-F6EECF244321}">
                <p14:modId xmlns:p14="http://schemas.microsoft.com/office/powerpoint/2010/main" val="2807877246"/>
              </p:ext>
            </p:extLst>
          </p:nvPr>
        </p:nvGraphicFramePr>
        <p:xfrm>
          <a:off x="685800" y="1981200"/>
          <a:ext cx="7772400" cy="2225040"/>
        </p:xfrm>
        <a:graphic>
          <a:graphicData uri="http://schemas.openxmlformats.org/drawingml/2006/table">
            <a:tbl>
              <a:tblPr firstRow="1" bandRow="1">
                <a:tableStyleId>{5C22544A-7EE6-4342-B048-85BDC9FD1C3A}</a:tableStyleId>
              </a:tblPr>
              <a:tblGrid>
                <a:gridCol w="1365920"/>
                <a:gridCol w="1584176"/>
                <a:gridCol w="4822304"/>
              </a:tblGrid>
              <a:tr h="370840">
                <a:tc>
                  <a:txBody>
                    <a:bodyPr/>
                    <a:lstStyle/>
                    <a:p>
                      <a:r>
                        <a:rPr lang="en-US" altLang="zh-CN" dirty="0" err="1" smtClean="0"/>
                        <a:t>Revison</a:t>
                      </a:r>
                      <a:endParaRPr lang="zh-CN" altLang="en-US" dirty="0"/>
                    </a:p>
                  </a:txBody>
                  <a:tcPr/>
                </a:tc>
                <a:tc>
                  <a:txBody>
                    <a:bodyPr/>
                    <a:lstStyle/>
                    <a:p>
                      <a:r>
                        <a:rPr lang="en-US" altLang="zh-CN" dirty="0" smtClean="0"/>
                        <a:t>Time</a:t>
                      </a:r>
                      <a:endParaRPr lang="zh-CN" altLang="en-US" dirty="0"/>
                    </a:p>
                  </a:txBody>
                  <a:tcPr/>
                </a:tc>
                <a:tc>
                  <a:txBody>
                    <a:bodyPr/>
                    <a:lstStyle/>
                    <a:p>
                      <a:r>
                        <a:rPr lang="en-US" altLang="zh-CN" dirty="0" smtClean="0"/>
                        <a:t>Note</a:t>
                      </a:r>
                      <a:endParaRPr lang="zh-CN" altLang="en-US" dirty="0"/>
                    </a:p>
                  </a:txBody>
                  <a:tcPr/>
                </a:tc>
              </a:tr>
              <a:tr h="370840">
                <a:tc>
                  <a:txBody>
                    <a:bodyPr/>
                    <a:lstStyle/>
                    <a:p>
                      <a:r>
                        <a:rPr lang="en-US" altLang="zh-CN" dirty="0" smtClean="0"/>
                        <a:t>r0</a:t>
                      </a:r>
                      <a:endParaRPr lang="zh-CN" altLang="en-US" dirty="0"/>
                    </a:p>
                  </a:txBody>
                  <a:tcPr/>
                </a:tc>
                <a:tc>
                  <a:txBody>
                    <a:bodyPr/>
                    <a:lstStyle/>
                    <a:p>
                      <a:r>
                        <a:rPr lang="en-US" altLang="zh-CN" dirty="0" smtClean="0"/>
                        <a:t>Jul</a:t>
                      </a:r>
                      <a:r>
                        <a:rPr lang="en-US" altLang="zh-CN" baseline="0" dirty="0" smtClean="0"/>
                        <a:t>, 2018</a:t>
                      </a:r>
                      <a:endParaRPr lang="zh-CN" altLang="en-US" dirty="0"/>
                    </a:p>
                  </a:txBody>
                  <a:tcPr/>
                </a:tc>
                <a:tc>
                  <a:txBody>
                    <a:bodyPr/>
                    <a:lstStyle/>
                    <a:p>
                      <a:r>
                        <a:rPr lang="en-US" altLang="zh-CN" dirty="0" smtClean="0"/>
                        <a:t>First baseline revision</a:t>
                      </a:r>
                      <a:endParaRPr lang="zh-CN" altLang="en-US" dirty="0"/>
                    </a:p>
                  </a:txBody>
                  <a:tcPr/>
                </a:tc>
              </a:tr>
              <a:tr h="370840">
                <a:tc>
                  <a:txBody>
                    <a:bodyPr/>
                    <a:lstStyle/>
                    <a:p>
                      <a:r>
                        <a:rPr lang="en-US" altLang="zh-CN" dirty="0" smtClean="0"/>
                        <a:t>r1</a:t>
                      </a:r>
                      <a:endParaRPr lang="zh-CN" altLang="en-US" dirty="0"/>
                    </a:p>
                  </a:txBody>
                  <a:tcPr/>
                </a:tc>
                <a:tc>
                  <a:txBody>
                    <a:bodyPr/>
                    <a:lstStyle/>
                    <a:p>
                      <a:r>
                        <a:rPr lang="en-US" altLang="zh-CN" dirty="0" smtClean="0"/>
                        <a:t>Sep, 2018</a:t>
                      </a:r>
                      <a:endParaRPr lang="zh-CN" altLang="en-US" dirty="0"/>
                    </a:p>
                  </a:txBody>
                  <a:tcPr/>
                </a:tc>
                <a:tc>
                  <a:txBody>
                    <a:bodyPr/>
                    <a:lstStyle/>
                    <a:p>
                      <a:r>
                        <a:rPr lang="en-US" altLang="zh-CN" dirty="0" smtClean="0"/>
                        <a:t>Add aerial vehicle ITS application</a:t>
                      </a:r>
                      <a:endParaRPr lang="zh-CN" altLang="en-US" dirty="0"/>
                    </a:p>
                  </a:txBody>
                  <a:tcPr/>
                </a:tc>
              </a:tr>
              <a:tr h="370840">
                <a:tc>
                  <a:txBody>
                    <a:bodyPr/>
                    <a:lstStyle/>
                    <a:p>
                      <a:r>
                        <a:rPr lang="en-US" altLang="zh-CN" dirty="0" smtClean="0"/>
                        <a:t>r2</a:t>
                      </a:r>
                      <a:endParaRPr lang="zh-CN" altLang="en-US" dirty="0"/>
                    </a:p>
                  </a:txBody>
                  <a:tcPr/>
                </a:tc>
                <a:tc>
                  <a:txBody>
                    <a:bodyPr/>
                    <a:lstStyle/>
                    <a:p>
                      <a:r>
                        <a:rPr lang="en-US" altLang="zh-CN" dirty="0" smtClean="0"/>
                        <a:t>Nov, 2018</a:t>
                      </a:r>
                      <a:endParaRPr lang="zh-CN" altLang="en-US" dirty="0"/>
                    </a:p>
                  </a:txBody>
                  <a:tcPr/>
                </a:tc>
                <a:tc>
                  <a:txBody>
                    <a:bodyPr/>
                    <a:lstStyle/>
                    <a:p>
                      <a:r>
                        <a:rPr lang="en-US" altLang="zh-CN" dirty="0" smtClean="0"/>
                        <a:t>Add two train related use cases</a:t>
                      </a:r>
                      <a:endParaRPr lang="zh-CN" altLang="en-US" dirty="0"/>
                    </a:p>
                  </a:txBody>
                  <a:tcPr/>
                </a:tc>
              </a:tr>
              <a:tr h="370840">
                <a:tc>
                  <a:txBody>
                    <a:bodyPr/>
                    <a:lstStyle/>
                    <a:p>
                      <a:endParaRPr lang="zh-CN" altLang="en-US"/>
                    </a:p>
                  </a:txBody>
                  <a:tcPr/>
                </a:tc>
                <a:tc>
                  <a:txBody>
                    <a:bodyPr/>
                    <a:lstStyle/>
                    <a:p>
                      <a:endParaRPr lang="zh-CN" altLang="en-US"/>
                    </a:p>
                  </a:txBody>
                  <a:tcPr/>
                </a:tc>
                <a:tc>
                  <a:txBody>
                    <a:bodyPr/>
                    <a:lstStyle/>
                    <a:p>
                      <a:endParaRPr lang="zh-CN" altLang="en-US"/>
                    </a:p>
                  </a:txBody>
                  <a:tcPr/>
                </a:tc>
              </a:tr>
              <a:tr h="370840">
                <a:tc>
                  <a:txBody>
                    <a:bodyPr/>
                    <a:lstStyle/>
                    <a:p>
                      <a:endParaRPr lang="zh-CN" altLang="en-US"/>
                    </a:p>
                  </a:txBody>
                  <a:tcPr/>
                </a:tc>
                <a:tc>
                  <a:txBody>
                    <a:bodyPr/>
                    <a:lstStyle/>
                    <a:p>
                      <a:endParaRPr lang="zh-CN" altLang="en-US"/>
                    </a:p>
                  </a:txBody>
                  <a:tcPr/>
                </a:tc>
                <a:tc>
                  <a:txBody>
                    <a:bodyPr/>
                    <a:lstStyle/>
                    <a:p>
                      <a:endParaRPr lang="zh-CN" altLang="en-US"/>
                    </a:p>
                  </a:txBody>
                  <a:tcPr/>
                </a:tc>
              </a:tr>
            </a:tbl>
          </a:graphicData>
        </a:graphic>
      </p:graphicFrame>
      <p:sp>
        <p:nvSpPr>
          <p:cNvPr id="4" name="页脚占位符 3"/>
          <p:cNvSpPr>
            <a:spLocks noGrp="1"/>
          </p:cNvSpPr>
          <p:nvPr>
            <p:ph type="ftr" sz="quarter" idx="10"/>
          </p:nvPr>
        </p:nvSpPr>
        <p:spPr/>
        <p:txBody>
          <a:bodyPr/>
          <a:lstStyle/>
          <a:p>
            <a:pPr>
              <a:defRPr/>
            </a:pPr>
            <a:r>
              <a:rPr lang="en-GB" smtClean="0"/>
              <a:t>Bo Sun (ZTE)</a:t>
            </a:r>
            <a:endParaRPr lang="en-GB" dirty="0"/>
          </a:p>
        </p:txBody>
      </p:sp>
      <p:sp>
        <p:nvSpPr>
          <p:cNvPr id="5" name="灯片编号占位符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a:t>
            </a:fld>
            <a:endParaRPr lang="en-GB" dirty="0"/>
          </a:p>
        </p:txBody>
      </p:sp>
    </p:spTree>
    <p:extLst>
      <p:ext uri="{BB962C8B-B14F-4D97-AF65-F5344CB8AC3E}">
        <p14:creationId xmlns:p14="http://schemas.microsoft.com/office/powerpoint/2010/main" val="278425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normAutofit/>
          </a:bodyPr>
          <a:lstStyle/>
          <a:p>
            <a:r>
              <a:rPr lang="en-GB" altLang="en-US" dirty="0"/>
              <a:t>As part of the effort to develop a PAR and 5C for Next Generation V2X (NGV), this document collects the use cases </a:t>
            </a:r>
            <a:r>
              <a:rPr lang="en-GB" altLang="en-US" dirty="0" smtClean="0"/>
              <a:t>that </a:t>
            </a:r>
            <a:r>
              <a:rPr lang="en-GB" altLang="en-US" dirty="0"/>
              <a:t>have been discussed in NGV SG.</a:t>
            </a:r>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3</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244112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85800"/>
            <a:ext cx="8280920" cy="1066800"/>
          </a:xfrm>
        </p:spPr>
        <p:txBody>
          <a:bodyPr/>
          <a:lstStyle/>
          <a:p>
            <a:r>
              <a:rPr lang="en-US" dirty="0"/>
              <a:t>Context: Creation of NGV SG in IEEE 802.11</a:t>
            </a:r>
          </a:p>
        </p:txBody>
      </p:sp>
      <p:sp>
        <p:nvSpPr>
          <p:cNvPr id="3" name="Content Placeholder 2"/>
          <p:cNvSpPr>
            <a:spLocks noGrp="1"/>
          </p:cNvSpPr>
          <p:nvPr>
            <p:ph idx="1"/>
          </p:nvPr>
        </p:nvSpPr>
        <p:spPr>
          <a:xfrm>
            <a:off x="649796" y="1786910"/>
            <a:ext cx="7772400" cy="4114800"/>
          </a:xfrm>
        </p:spPr>
        <p:txBody>
          <a:bodyPr/>
          <a:lstStyle/>
          <a:p>
            <a:r>
              <a:rPr lang="en-GB" sz="1800" b="0" dirty="0"/>
              <a:t>In May 2018, IEEE and the </a:t>
            </a:r>
            <a:r>
              <a:rPr lang="en-GB" sz="1800" b="0" u="sng" dirty="0">
                <a:hlinkClick r:id="rId2"/>
              </a:rPr>
              <a:t>IEEE Standards Association (IEEE-SA)</a:t>
            </a:r>
            <a:r>
              <a:rPr lang="en-GB" sz="1800" b="0" dirty="0"/>
              <a:t>, announced the formation a new study group focused on advancing the technology and deployment of the IEEE 802.11 standard, commonly referred to as “Wi-Fi®”, in Vehicular Environments. The study group is in its initial stage, encouraging stakeholder participation to define the scope of IEEE 802.11 standard amendments that address next generation V2X requirements. </a:t>
            </a:r>
            <a:endParaRPr lang="en-US" sz="1800" b="0" dirty="0"/>
          </a:p>
          <a:p>
            <a:r>
              <a:rPr lang="en-GB" sz="1800" b="0" dirty="0"/>
              <a:t>The IEEE 802.11 Next Generation V2X (NGV) Study Group is exploring ways to leverage more recent 802.11 technologies to address new applications of wireless access in vehicular environments, where new requirements for higher throughput, improved reliability and efficiency, and/or extended range are anticipated. </a:t>
            </a:r>
            <a:endParaRPr lang="en-US" sz="1800" b="0" dirty="0"/>
          </a:p>
          <a:p>
            <a:r>
              <a:rPr lang="en-GB" sz="1800" b="0" dirty="0"/>
              <a:t>For more information, please visit </a:t>
            </a:r>
            <a:r>
              <a:rPr lang="en-GB" sz="1800" b="0" u="sng" dirty="0">
                <a:hlinkClick r:id="rId3"/>
              </a:rPr>
              <a:t>IEEE 802.11 Next Generation V2X (NGV) Study Group</a:t>
            </a:r>
            <a:endParaRPr lang="en-US" sz="1800" b="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4</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319378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a:t>Terminology</a:t>
            </a:r>
          </a:p>
        </p:txBody>
      </p:sp>
      <p:sp>
        <p:nvSpPr>
          <p:cNvPr id="3" name="Content Placeholder 2"/>
          <p:cNvSpPr>
            <a:spLocks noGrp="1"/>
          </p:cNvSpPr>
          <p:nvPr>
            <p:ph idx="1"/>
          </p:nvPr>
        </p:nvSpPr>
        <p:spPr>
          <a:xfrm>
            <a:off x="685800" y="1817440"/>
            <a:ext cx="7772400" cy="4203848"/>
          </a:xfrm>
        </p:spPr>
        <p:txBody>
          <a:bodyPr>
            <a:normAutofit/>
          </a:bodyPr>
          <a:lstStyle/>
          <a:p>
            <a:pPr marL="342900" lvl="1" indent="-342900">
              <a:buFontTx/>
              <a:buChar char="•"/>
            </a:pPr>
            <a:r>
              <a:rPr lang="en-US" altLang="en-US" sz="1800" b="1" dirty="0"/>
              <a:t>Interoperability – </a:t>
            </a:r>
            <a:r>
              <a:rPr lang="en-US" altLang="en-US" sz="1800" dirty="0"/>
              <a:t>IEEE802.</a:t>
            </a:r>
            <a:r>
              <a:rPr lang="en-US" sz="1800" dirty="0"/>
              <a:t>11p devices to be able to decode at least one mode transmission of NGV device, and NGV devices to be able to decode IEEE802.11p transmissions</a:t>
            </a:r>
            <a:endParaRPr lang="en-US" altLang="en-US" sz="1800" b="1" dirty="0"/>
          </a:p>
          <a:p>
            <a:pPr marL="342900" lvl="1" indent="-342900">
              <a:buFontTx/>
              <a:buChar char="•"/>
            </a:pPr>
            <a:r>
              <a:rPr lang="en-US" altLang="en-US" sz="1800" b="1" dirty="0"/>
              <a:t>Co-existence</a:t>
            </a:r>
            <a:r>
              <a:rPr lang="en-US" altLang="en-US" sz="1800" dirty="0"/>
              <a:t> – IEEE802.</a:t>
            </a:r>
            <a:r>
              <a:rPr lang="en-US" sz="1800" dirty="0"/>
              <a:t>11p devices to be able to detect NGV transmissions (and hence defer from transmissions during NGV transmissions causing collisions) and vice versa</a:t>
            </a:r>
          </a:p>
          <a:p>
            <a:pPr marL="342900" lvl="1" indent="-342900">
              <a:buFontTx/>
              <a:buChar char="•"/>
            </a:pPr>
            <a:r>
              <a:rPr lang="en-US" sz="1800" b="1" dirty="0"/>
              <a:t>Backward compatibility</a:t>
            </a:r>
            <a:r>
              <a:rPr lang="en-US" sz="1800" dirty="0"/>
              <a:t> – Ability of NGV devices to operate in a mode in which they can interoperate with IEEE802.11p devices</a:t>
            </a:r>
          </a:p>
          <a:p>
            <a:pPr marL="342900" lvl="1" indent="-342900">
              <a:buFontTx/>
              <a:buChar char="•"/>
            </a:pPr>
            <a:r>
              <a:rPr lang="en-US" altLang="en-US" sz="1800" b="1" dirty="0"/>
              <a:t>Fairness</a:t>
            </a:r>
            <a:r>
              <a:rPr lang="en-US" altLang="en-US" sz="1800" dirty="0"/>
              <a:t> – Ability of IEEE802.</a:t>
            </a:r>
            <a:r>
              <a:rPr lang="en-US" sz="1800" dirty="0"/>
              <a:t>11p devices to have the same opportunities as NGV devices to access the channel </a:t>
            </a:r>
            <a:endParaRPr lang="en-US" altLang="en-US" sz="1800" dirty="0"/>
          </a:p>
          <a:p>
            <a:pPr marL="342900" lvl="1" indent="-342900">
              <a:buFontTx/>
              <a:buChar char="•"/>
            </a:pPr>
            <a:endParaRPr lang="en-US" altLang="en-US" sz="1800" dirty="0"/>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5</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279609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NGV Device Modes</a:t>
            </a:r>
          </a:p>
        </p:txBody>
      </p:sp>
      <p:sp>
        <p:nvSpPr>
          <p:cNvPr id="7" name="Oval 6">
            <a:extLst>
              <a:ext uri="{FF2B5EF4-FFF2-40B4-BE49-F238E27FC236}">
                <a16:creationId xmlns:a16="http://schemas.microsoft.com/office/drawing/2014/main" xmlns="" id="{3D583980-FCA6-4EDD-8473-53E36AAA8DD9}"/>
              </a:ext>
            </a:extLst>
          </p:cNvPr>
          <p:cNvSpPr/>
          <p:nvPr/>
        </p:nvSpPr>
        <p:spPr bwMode="auto">
          <a:xfrm>
            <a:off x="152400" y="2987040"/>
            <a:ext cx="2651760" cy="2651760"/>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a:ln>
                  <a:noFill/>
                </a:ln>
                <a:solidFill>
                  <a:schemeClr val="tx1"/>
                </a:solidFill>
                <a:effectLst/>
                <a:latin typeface="Times New Roman" pitchFamily="16" charset="0"/>
                <a:ea typeface="MS Gothic" charset="-128"/>
              </a:rPr>
              <a:t>TX: New 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22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11p device </a:t>
            </a:r>
            <a:r>
              <a:rPr lang="en-US" sz="2000" dirty="0">
                <a:solidFill>
                  <a:schemeClr val="tx1"/>
                </a:solidFill>
              </a:rPr>
              <a:t>is aware of messages but can’t decode </a:t>
            </a:r>
            <a:r>
              <a:rPr lang="en-US" sz="2200" dirty="0">
                <a:solidFill>
                  <a:schemeClr val="tx1"/>
                </a:solidFill>
              </a:rPr>
              <a:t>(</a:t>
            </a:r>
            <a:r>
              <a:rPr lang="en-US" sz="2200" b="1" dirty="0">
                <a:solidFill>
                  <a:schemeClr val="tx1"/>
                </a:solidFill>
              </a:rPr>
              <a:t>coexistence</a:t>
            </a:r>
            <a:r>
              <a:rPr lang="en-US" sz="2200" dirty="0">
                <a:solidFill>
                  <a:schemeClr val="tx1"/>
                </a:solidFill>
              </a:rPr>
              <a:t>)</a:t>
            </a:r>
            <a:endParaRPr kumimoji="0" lang="en-US" sz="2200" b="0" i="0" u="none" strike="noStrike" cap="none" normalizeH="0" baseline="0" dirty="0">
              <a:ln>
                <a:noFill/>
              </a:ln>
              <a:solidFill>
                <a:schemeClr val="tx1"/>
              </a:solidFill>
              <a:effectLst/>
              <a:latin typeface="Times New Roman" pitchFamily="16" charset="0"/>
              <a:ea typeface="MS Gothic" charset="-128"/>
            </a:endParaRPr>
          </a:p>
        </p:txBody>
      </p:sp>
      <p:sp>
        <p:nvSpPr>
          <p:cNvPr id="8" name="Oval 7">
            <a:extLst>
              <a:ext uri="{FF2B5EF4-FFF2-40B4-BE49-F238E27FC236}">
                <a16:creationId xmlns:a16="http://schemas.microsoft.com/office/drawing/2014/main" xmlns="" id="{7F4BA81E-6806-4F6D-B77B-0B2AB0DD3AC3}"/>
              </a:ext>
            </a:extLst>
          </p:cNvPr>
          <p:cNvSpPr/>
          <p:nvPr/>
        </p:nvSpPr>
        <p:spPr bwMode="auto">
          <a:xfrm>
            <a:off x="3520440" y="2987040"/>
            <a:ext cx="2651760" cy="265176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a:ln>
                  <a:noFill/>
                </a:ln>
                <a:solidFill>
                  <a:schemeClr val="tx1"/>
                </a:solidFill>
                <a:effectLst/>
                <a:latin typeface="Times New Roman" pitchFamily="16" charset="0"/>
                <a:ea typeface="MS Gothic" charset="-128"/>
              </a:rPr>
              <a:t>TX: 11p messages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2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11p device decodes messages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 (</a:t>
            </a:r>
            <a:r>
              <a:rPr lang="en-US" sz="2000" b="1" dirty="0">
                <a:solidFill>
                  <a:schemeClr val="tx1"/>
                </a:solidFill>
              </a:rPr>
              <a:t>interoperate</a:t>
            </a:r>
            <a:r>
              <a:rPr lang="en-US" sz="2000" dirty="0">
                <a:solidFill>
                  <a:schemeClr val="tx1"/>
                </a:solidFill>
              </a:rPr>
              <a:t>)</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cxnSp>
        <p:nvCxnSpPr>
          <p:cNvPr id="12" name="Connector: Curved 11">
            <a:extLst>
              <a:ext uri="{FF2B5EF4-FFF2-40B4-BE49-F238E27FC236}">
                <a16:creationId xmlns:a16="http://schemas.microsoft.com/office/drawing/2014/main" xmlns="" id="{DD7498DF-6FD3-43BC-9CBE-8849BF390D48}"/>
              </a:ext>
            </a:extLst>
          </p:cNvPr>
          <p:cNvCxnSpPr>
            <a:cxnSpLocks/>
            <a:stCxn id="7" idx="7"/>
            <a:endCxn id="8" idx="1"/>
          </p:cNvCxnSpPr>
          <p:nvPr/>
        </p:nvCxnSpPr>
        <p:spPr bwMode="auto">
          <a:xfrm rot="5400000" flipH="1" flipV="1">
            <a:off x="3162300" y="2628900"/>
            <a:ext cx="12700" cy="1492962"/>
          </a:xfrm>
          <a:prstGeom prst="curvedConnector3">
            <a:avLst>
              <a:gd name="adj1" fmla="val 4857803"/>
            </a:avLst>
          </a:prstGeom>
          <a:solidFill>
            <a:srgbClr val="00B8FF"/>
          </a:solidFill>
          <a:ln w="9525" cap="flat" cmpd="sng" algn="ctr">
            <a:solidFill>
              <a:schemeClr val="tx1"/>
            </a:solidFill>
            <a:prstDash val="solid"/>
            <a:round/>
            <a:headEnd type="none" w="med" len="med"/>
            <a:tailEnd type="triangle" w="lg" len="lg"/>
          </a:ln>
          <a:effectLst/>
        </p:spPr>
      </p:cxnSp>
      <p:cxnSp>
        <p:nvCxnSpPr>
          <p:cNvPr id="14" name="Connector: Curved 13">
            <a:extLst>
              <a:ext uri="{FF2B5EF4-FFF2-40B4-BE49-F238E27FC236}">
                <a16:creationId xmlns:a16="http://schemas.microsoft.com/office/drawing/2014/main" xmlns="" id="{FF11B481-81E6-4C15-84E0-5F3C13872DCA}"/>
              </a:ext>
            </a:extLst>
          </p:cNvPr>
          <p:cNvCxnSpPr>
            <a:cxnSpLocks/>
            <a:stCxn id="8" idx="3"/>
            <a:endCxn id="7" idx="5"/>
          </p:cNvCxnSpPr>
          <p:nvPr/>
        </p:nvCxnSpPr>
        <p:spPr bwMode="auto">
          <a:xfrm rot="5400000">
            <a:off x="3162300" y="4503978"/>
            <a:ext cx="12700" cy="1492962"/>
          </a:xfrm>
          <a:prstGeom prst="curvedConnector3">
            <a:avLst>
              <a:gd name="adj1" fmla="val 4857803"/>
            </a:avLst>
          </a:prstGeom>
          <a:solidFill>
            <a:srgbClr val="00B8FF"/>
          </a:solidFill>
          <a:ln w="9525" cap="flat" cmpd="sng" algn="ctr">
            <a:solidFill>
              <a:schemeClr val="tx1"/>
            </a:solidFill>
            <a:prstDash val="solid"/>
            <a:round/>
            <a:headEnd type="none" w="med" len="med"/>
            <a:tailEnd type="triangle" w="lg" len="lg"/>
          </a:ln>
          <a:effectLst/>
        </p:spPr>
      </p:cxnSp>
      <p:sp>
        <p:nvSpPr>
          <p:cNvPr id="20" name="TextBox 19">
            <a:extLst>
              <a:ext uri="{FF2B5EF4-FFF2-40B4-BE49-F238E27FC236}">
                <a16:creationId xmlns:a16="http://schemas.microsoft.com/office/drawing/2014/main" xmlns="" id="{E483B142-0DA4-42CC-A218-919104B9E493}"/>
              </a:ext>
            </a:extLst>
          </p:cNvPr>
          <p:cNvSpPr txBox="1"/>
          <p:nvPr/>
        </p:nvSpPr>
        <p:spPr>
          <a:xfrm>
            <a:off x="1634323" y="2032065"/>
            <a:ext cx="3252814" cy="769441"/>
          </a:xfrm>
          <a:prstGeom prst="rect">
            <a:avLst/>
          </a:prstGeom>
          <a:noFill/>
        </p:spPr>
        <p:txBody>
          <a:bodyPr wrap="none" rtlCol="0">
            <a:spAutoFit/>
          </a:bodyPr>
          <a:lstStyle/>
          <a:p>
            <a:r>
              <a:rPr lang="en-US" sz="2200" dirty="0">
                <a:solidFill>
                  <a:schemeClr val="tx1"/>
                </a:solidFill>
              </a:rPr>
              <a:t>Mode transition </a:t>
            </a:r>
          </a:p>
          <a:p>
            <a:r>
              <a:rPr lang="en-US" sz="2200" dirty="0">
                <a:solidFill>
                  <a:schemeClr val="tx1"/>
                </a:solidFill>
              </a:rPr>
              <a:t>(</a:t>
            </a:r>
            <a:r>
              <a:rPr lang="en-US" sz="2200" b="1" dirty="0">
                <a:solidFill>
                  <a:schemeClr val="tx1"/>
                </a:solidFill>
              </a:rPr>
              <a:t>backward compatibility</a:t>
            </a:r>
            <a:r>
              <a:rPr lang="en-US" sz="2200" dirty="0">
                <a:solidFill>
                  <a:schemeClr val="tx1"/>
                </a:solidFill>
              </a:rPr>
              <a:t>)</a:t>
            </a:r>
          </a:p>
        </p:txBody>
      </p:sp>
      <p:sp>
        <p:nvSpPr>
          <p:cNvPr id="13" name="Oval 12">
            <a:extLst>
              <a:ext uri="{FF2B5EF4-FFF2-40B4-BE49-F238E27FC236}">
                <a16:creationId xmlns:a16="http://schemas.microsoft.com/office/drawing/2014/main" xmlns="" id="{081E4F3A-3599-46C2-98FC-F09034E21CD8}"/>
              </a:ext>
            </a:extLst>
          </p:cNvPr>
          <p:cNvSpPr/>
          <p:nvPr/>
        </p:nvSpPr>
        <p:spPr bwMode="auto">
          <a:xfrm>
            <a:off x="6416040" y="2987040"/>
            <a:ext cx="2651760" cy="265176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200" dirty="0">
                <a:solidFill>
                  <a:schemeClr val="tx1"/>
                </a:solidFill>
              </a:rPr>
              <a:t>R</a:t>
            </a:r>
            <a:r>
              <a:rPr kumimoji="0" lang="en-US" sz="2200" b="0" i="0" u="none" strike="noStrike" cap="none" normalizeH="0" baseline="0" dirty="0">
                <a:ln>
                  <a:noFill/>
                </a:ln>
                <a:solidFill>
                  <a:schemeClr val="tx1"/>
                </a:solidFill>
                <a:effectLst/>
                <a:latin typeface="Times New Roman" pitchFamily="16" charset="0"/>
                <a:ea typeface="MS Gothic" charset="-128"/>
              </a:rPr>
              <a:t>X: Both NGV and 11p messages</a:t>
            </a:r>
          </a:p>
        </p:txBody>
      </p:sp>
      <p:sp>
        <p:nvSpPr>
          <p:cNvPr id="16" name="Slide Number Placeholder 5">
            <a:extLst>
              <a:ext uri="{FF2B5EF4-FFF2-40B4-BE49-F238E27FC236}">
                <a16:creationId xmlns:a16="http://schemas.microsoft.com/office/drawing/2014/main" xmlns="" id="{D4070935-BDE9-488F-B0ED-8AD76ACE0854}"/>
              </a:ext>
            </a:extLst>
          </p:cNvPr>
          <p:cNvSpPr>
            <a:spLocks noGrp="1"/>
          </p:cNvSpPr>
          <p:nvPr>
            <p:ph type="sldNum" sz="quarter" idx="11"/>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en-US" sz="1200" b="0" dirty="0"/>
              <a:t>Slide </a:t>
            </a:r>
            <a:fld id="{204B0C12-B107-43C4-811B-14AB4006B0C0}" type="slidenum">
              <a:rPr lang="en-CA" altLang="en-US" sz="1200" b="0"/>
              <a:pPr>
                <a:spcBef>
                  <a:spcPct val="0"/>
                </a:spcBef>
                <a:buFontTx/>
                <a:buNone/>
              </a:pPr>
              <a:t>6</a:t>
            </a:fld>
            <a:endParaRPr lang="en-CA" altLang="en-US" sz="1200" b="0" dirty="0"/>
          </a:p>
        </p:txBody>
      </p:sp>
      <p:sp>
        <p:nvSpPr>
          <p:cNvPr id="11"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4151031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2852738"/>
            <a:ext cx="7772400" cy="1066800"/>
          </a:xfrm>
        </p:spPr>
        <p:txBody>
          <a:bodyPr/>
          <a:lstStyle/>
          <a:p>
            <a:r>
              <a:rPr lang="en-CA" altLang="en-US" dirty="0"/>
              <a:t>Use Cases</a:t>
            </a:r>
          </a:p>
        </p:txBody>
      </p:sp>
      <p:sp>
        <p:nvSpPr>
          <p:cNvPr id="2867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en-US" sz="1200" b="0" dirty="0"/>
              <a:t>Slide </a:t>
            </a:r>
            <a:fld id="{204B0C12-B107-43C4-811B-14AB4006B0C0}" type="slidenum">
              <a:rPr lang="en-CA" altLang="en-US" sz="1200" b="0"/>
              <a:pPr>
                <a:spcBef>
                  <a:spcPct val="0"/>
                </a:spcBef>
                <a:buFontTx/>
                <a:buNone/>
              </a:pPr>
              <a:t>7</a:t>
            </a:fld>
            <a:endParaRPr lang="en-CA" altLang="en-US" sz="1200" b="0" dirty="0"/>
          </a:p>
        </p:txBody>
      </p:sp>
      <p:sp>
        <p:nvSpPr>
          <p:cNvPr id="5"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517077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Basic Safety Messages (BSM)</a:t>
            </a:r>
          </a:p>
        </p:txBody>
      </p:sp>
      <p:sp>
        <p:nvSpPr>
          <p:cNvPr id="3" name="Content Placeholder 2"/>
          <p:cNvSpPr>
            <a:spLocks noGrp="1"/>
          </p:cNvSpPr>
          <p:nvPr>
            <p:ph idx="1"/>
          </p:nvPr>
        </p:nvSpPr>
        <p:spPr>
          <a:xfrm>
            <a:off x="685800" y="1628800"/>
            <a:ext cx="7918648" cy="4824536"/>
          </a:xfrm>
        </p:spPr>
        <p:txBody>
          <a:bodyPr>
            <a:normAutofit fontScale="92500" lnSpcReduction="20000"/>
          </a:bodyPr>
          <a:lstStyle/>
          <a:p>
            <a:r>
              <a:rPr lang="en-US" dirty="0"/>
              <a:t>Overview: </a:t>
            </a:r>
            <a:r>
              <a:rPr lang="en-US" b="0" dirty="0"/>
              <a:t>All</a:t>
            </a:r>
            <a:r>
              <a:rPr lang="en-US" dirty="0"/>
              <a:t> </a:t>
            </a:r>
            <a:r>
              <a:rPr lang="en-US" b="0" dirty="0"/>
              <a:t>vehicles periodically (typ. 10HZ) broadcast a message containing their basic information. Based on received messages, driver is alerted of an upcoming safety risk</a:t>
            </a:r>
          </a:p>
          <a:p>
            <a:pPr lvl="1"/>
            <a:r>
              <a:rPr lang="en-US" dirty="0"/>
              <a:t>BSM are broadcasted on Channel 172 in US and Channel 180 in EU</a:t>
            </a:r>
          </a:p>
          <a:p>
            <a:r>
              <a:rPr lang="en-US" dirty="0"/>
              <a:t>Deployment timeline: </a:t>
            </a:r>
            <a:r>
              <a:rPr lang="en-US" b="0" dirty="0"/>
              <a:t>IEEE802.11p solutions are deployed now. De-facto solution is applied to transmit diversity</a:t>
            </a:r>
            <a:endParaRPr lang="en-US" sz="1500" b="0" dirty="0">
              <a:solidFill>
                <a:srgbClr val="0000FF"/>
              </a:solidFill>
            </a:endParaRPr>
          </a:p>
          <a:p>
            <a:r>
              <a:rPr lang="en-US" dirty="0"/>
              <a:t>Requirements: </a:t>
            </a:r>
          </a:p>
          <a:p>
            <a:pPr lvl="1"/>
            <a:r>
              <a:rPr lang="en-US" b="0" dirty="0"/>
              <a:t>Antenna diversity (transmit and receive)</a:t>
            </a:r>
          </a:p>
          <a:p>
            <a:pPr marL="342900" lvl="1" indent="-342900">
              <a:buChar char="•"/>
            </a:pPr>
            <a:r>
              <a:rPr lang="en-US" sz="2400" b="1" dirty="0">
                <a:ea typeface="+mn-ea"/>
                <a:cs typeface="+mn-cs"/>
              </a:rPr>
              <a:t>Nice to have:</a:t>
            </a:r>
          </a:p>
          <a:p>
            <a:pPr lvl="1"/>
            <a:r>
              <a:rPr lang="en-US" b="0" dirty="0"/>
              <a:t>Increasing IEEE802.11p range</a:t>
            </a:r>
            <a:r>
              <a:rPr lang="en-US" dirty="0"/>
              <a:t>. Target would be 25% range increase over IEEE802.11p for urban intersection</a:t>
            </a:r>
            <a:endParaRPr lang="en-US" sz="1700" b="0" dirty="0">
              <a:solidFill>
                <a:srgbClr val="0000FF"/>
              </a:solidFill>
            </a:endParaRPr>
          </a:p>
          <a:p>
            <a:r>
              <a:rPr lang="en-US" dirty="0"/>
              <a:t>Limitations: </a:t>
            </a:r>
          </a:p>
          <a:p>
            <a:pPr lvl="1"/>
            <a:r>
              <a:rPr lang="en-US" b="0" dirty="0"/>
              <a:t>Full backward </a:t>
            </a:r>
            <a:r>
              <a:rPr lang="en-US" dirty="0"/>
              <a:t>compatibility, able to transmit, decode and understand 11p messages</a:t>
            </a:r>
          </a:p>
          <a:p>
            <a:pPr lvl="1"/>
            <a:r>
              <a:rPr lang="en-US" dirty="0"/>
              <a:t>Maintaining channel load</a:t>
            </a:r>
            <a:endParaRPr lang="en-US" dirty="0">
              <a:solidFill>
                <a:srgbClr val="0000FF"/>
              </a:solidFill>
            </a:endParaRPr>
          </a:p>
          <a:p>
            <a:pPr lvl="1"/>
            <a:r>
              <a:rPr lang="en-US" dirty="0"/>
              <a:t>Maintaining fairness</a:t>
            </a:r>
          </a:p>
          <a:p>
            <a:pPr lvl="1"/>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8</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3573542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Sensor Sharing</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Vehicles periodically broadcast all detected objects from all sensors, and receive objects from all other vehicles</a:t>
            </a:r>
          </a:p>
          <a:p>
            <a:pPr lvl="1"/>
            <a:r>
              <a:rPr lang="en-US" sz="2100" dirty="0"/>
              <a:t>Sensor sharing message is under definition. Actual packet length is expected to be longer than BSM because many objects can be detected by many sensors</a:t>
            </a:r>
          </a:p>
          <a:p>
            <a:pPr lvl="1"/>
            <a:r>
              <a:rPr lang="en-US" b="0" dirty="0"/>
              <a:t>The channel is yet to be determined</a:t>
            </a:r>
          </a:p>
          <a:p>
            <a:r>
              <a:rPr lang="en-US" dirty="0"/>
              <a:t>Deployment timeline: </a:t>
            </a:r>
            <a:r>
              <a:rPr lang="en-US" b="0" dirty="0"/>
              <a:t>&gt;2023 (expected)</a:t>
            </a:r>
          </a:p>
          <a:p>
            <a:r>
              <a:rPr lang="en-US" dirty="0"/>
              <a:t>Requirements: </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9</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dirty="0" smtClean="0"/>
              <a:t>Bo Sun (ZTE)</a:t>
            </a:r>
            <a:endParaRPr lang="en-GB" dirty="0"/>
          </a:p>
        </p:txBody>
      </p:sp>
    </p:spTree>
    <p:extLst>
      <p:ext uri="{BB962C8B-B14F-4D97-AF65-F5344CB8AC3E}">
        <p14:creationId xmlns:p14="http://schemas.microsoft.com/office/powerpoint/2010/main" val="1832930399"/>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40898</TotalTime>
  <Words>1389</Words>
  <Application>Microsoft Office PowerPoint</Application>
  <PresentationFormat>全屏显示(4:3)</PresentationFormat>
  <Paragraphs>181</Paragraphs>
  <Slides>17</Slides>
  <Notes>4</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3" baseType="lpstr">
      <vt:lpstr>MS Gothic</vt:lpstr>
      <vt:lpstr>MS PGothic</vt:lpstr>
      <vt:lpstr>Arial</vt:lpstr>
      <vt:lpstr>Times New Roman</vt:lpstr>
      <vt:lpstr>ACcord-Submission</vt:lpstr>
      <vt:lpstr>Document</vt:lpstr>
      <vt:lpstr>NGV SG Use Cases (Next Generation V2X Study Group)</vt:lpstr>
      <vt:lpstr>Revision History</vt:lpstr>
      <vt:lpstr>Abstract</vt:lpstr>
      <vt:lpstr>Context: Creation of NGV SG in IEEE 802.11</vt:lpstr>
      <vt:lpstr>Terminology</vt:lpstr>
      <vt:lpstr>NGV Device Modes</vt:lpstr>
      <vt:lpstr>Use Cases</vt:lpstr>
      <vt:lpstr>1. Basic Safety Messages (BSM)</vt:lpstr>
      <vt:lpstr>2. Sensor Sharing</vt:lpstr>
      <vt:lpstr>3. Multi-Channel Operation</vt:lpstr>
      <vt:lpstr>4. Infrastructure Applications</vt:lpstr>
      <vt:lpstr>5. Vehicular Positioning &amp; Location</vt:lpstr>
      <vt:lpstr>6. Automated Driving Assistance</vt:lpstr>
      <vt:lpstr>7. Aerial Vehicle ITS Application</vt:lpstr>
      <vt:lpstr>8. Train-to-Train</vt:lpstr>
      <vt:lpstr>9. Vehicle-to-Train</vt:lpstr>
      <vt:lpstr>References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NGV UC</dc:title>
  <dc:creator>Onn Haran</dc:creator>
  <cp:keywords>CTPClassification=CTP_PUBLIC:VisualMarkings=, CTPClassification=CTP_NT</cp:keywords>
  <cp:lastModifiedBy>孙波10013985</cp:lastModifiedBy>
  <cp:revision>641</cp:revision>
  <cp:lastPrinted>2013-07-10T22:27:23Z</cp:lastPrinted>
  <dcterms:created xsi:type="dcterms:W3CDTF">2009-11-13T19:11:16Z</dcterms:created>
  <dcterms:modified xsi:type="dcterms:W3CDTF">2018-11-15T08:06:30Z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4186763c-b5bd-4c17-80af-c9e68a4b4641</vt:lpwstr>
  </property>
  <property fmtid="{D5CDD505-2E9C-101B-9397-08002B2CF9AE}" pid="4" name="CTP_TimeStamp">
    <vt:lpwstr>2018-06-12 11:18:29Z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