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1" r:id="rId3"/>
    <p:sldId id="305" r:id="rId4"/>
    <p:sldId id="302" r:id="rId5"/>
    <p:sldId id="304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</a:t>
            </a:r>
            <a:r>
              <a:rPr lang="en-US" sz="1600" b="1" smtClean="0"/>
              <a:t>802.11-18/1316r1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July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Extremely High Throughput (EHT) 802.11 </a:t>
            </a:r>
            <a:r>
              <a:rPr lang="en-US" sz="2800" smtClean="0">
                <a:solidFill>
                  <a:schemeClr val="tx1"/>
                </a:solidFill>
              </a:rPr>
              <a:t>– </a:t>
            </a:r>
            <a:r>
              <a:rPr lang="en-US" sz="2800" smtClean="0">
                <a:solidFill>
                  <a:schemeClr val="tx1"/>
                </a:solidFill>
              </a:rPr>
              <a:t>Way forward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2018-07-12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6546"/>
              </p:ext>
            </p:extLst>
          </p:nvPr>
        </p:nvGraphicFramePr>
        <p:xfrm>
          <a:off x="838200" y="2819400"/>
          <a:ext cx="7239000" cy="1173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19404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1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smtClean="0">
                <a:latin typeface="+mj-lt"/>
              </a:rPr>
              <a:t>Summary of discussions this week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Many presentations on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Among them: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Many are confirming the existing features and clarifying what is understood as being in the scope with the simple wording of the TIG motion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Some are asking for considering new features, and among new features, the one that was highlighted the most is Multi-AP coordination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All agree that we want to move to study group at the end of this meeting.</a:t>
            </a: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Motion to start SG</a:t>
            </a:r>
            <a:endParaRPr lang="en-US" sz="280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2 </a:t>
            </a:r>
            <a:r>
              <a:rPr lang="en-US" sz="2000">
                <a:latin typeface="+mj-lt"/>
              </a:rPr>
              <a:t>main </a:t>
            </a:r>
            <a:r>
              <a:rPr lang="en-US" sz="2000" smtClean="0">
                <a:latin typeface="+mj-lt"/>
              </a:rPr>
              <a:t>concepts for </a:t>
            </a:r>
            <a:r>
              <a:rPr lang="en-US" sz="2000">
                <a:latin typeface="+mj-lt"/>
              </a:rPr>
              <a:t>the SG motion: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j-lt"/>
              </a:rPr>
              <a:t>One that lists some features as we started doing for TIG formation, while saying “but not limited </a:t>
            </a:r>
            <a:r>
              <a:rPr lang="en-US" sz="1800">
                <a:latin typeface="+mj-lt"/>
              </a:rPr>
              <a:t>to</a:t>
            </a:r>
            <a:r>
              <a:rPr lang="en-US" sz="1800" smtClean="0">
                <a:latin typeface="+mj-lt"/>
              </a:rPr>
              <a:t>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>
                <a:latin typeface="+mj-lt"/>
              </a:rPr>
              <a:t>Reason for listing the features is to help set the agenda and priorities in the SG, not to preclude anything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>
                <a:latin typeface="+mj-lt"/>
              </a:rPr>
              <a:t>One </a:t>
            </a:r>
            <a:r>
              <a:rPr lang="en-US" sz="1800">
                <a:latin typeface="+mj-lt"/>
              </a:rPr>
              <a:t>that does not list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Let’s </a:t>
            </a:r>
            <a:r>
              <a:rPr lang="en-US" sz="2000" smtClean="0">
                <a:latin typeface="+mj-lt"/>
              </a:rPr>
              <a:t>straw poll each </a:t>
            </a:r>
            <a:r>
              <a:rPr lang="en-US" sz="2000">
                <a:latin typeface="+mj-lt"/>
              </a:rPr>
              <a:t>of these motion texts and compare Y-N. The best is the one the group should agree on.</a:t>
            </a:r>
          </a:p>
          <a:p>
            <a:endParaRPr lang="en-US" sz="200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935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EHT </a:t>
            </a:r>
            <a:r>
              <a:rPr lang="en-US" sz="2800" smtClean="0">
                <a:latin typeface="+mj-lt"/>
              </a:rPr>
              <a:t>study </a:t>
            </a:r>
            <a:r>
              <a:rPr lang="en-US" sz="2800" smtClean="0">
                <a:latin typeface="+mj-lt"/>
              </a:rPr>
              <a:t>group motion proposal 1 (Laurent)</a:t>
            </a:r>
            <a:r>
              <a:rPr lang="en-US" sz="2800">
                <a:latin typeface="+mj-lt"/>
              </a:rPr>
              <a:t/>
            </a:r>
            <a:br>
              <a:rPr lang="en-US" sz="2800">
                <a:latin typeface="+mj-lt"/>
              </a:rPr>
            </a:br>
            <a:r>
              <a:rPr lang="en-US" sz="1800" smtClean="0">
                <a:latin typeface="+mj-lt"/>
              </a:rPr>
              <a:t>with indications on candidate features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80000" lvl="1" indent="0">
              <a:buNone/>
            </a:pPr>
            <a:r>
              <a:rPr lang="en-US" dirty="0">
                <a:latin typeface="+mj-lt"/>
              </a:rPr>
              <a:t>Approve the formation of the 802.11 Extremely High Throughput (EHT) study group to consider development of a Project Authorization Request (PAR) and Criteria for Standards Development (CSD) </a:t>
            </a:r>
            <a:r>
              <a:rPr lang="en-US" dirty="0" smtClean="0">
                <a:latin typeface="+mj-lt"/>
              </a:rPr>
              <a:t>for </a:t>
            </a:r>
            <a:r>
              <a:rPr lang="en-US" dirty="0">
                <a:latin typeface="+mj-lt"/>
              </a:rPr>
              <a:t>1 to 7.125 GHz </a:t>
            </a:r>
            <a:r>
              <a:rPr lang="en-US" dirty="0" smtClean="0">
                <a:latin typeface="+mj-lt"/>
              </a:rPr>
              <a:t>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With </a:t>
            </a:r>
            <a:r>
              <a:rPr lang="en-US" dirty="0">
                <a:latin typeface="+mj-lt"/>
              </a:rPr>
              <a:t>the primary objective of </a:t>
            </a:r>
            <a:r>
              <a:rPr lang="en-US">
                <a:latin typeface="+mj-lt"/>
              </a:rPr>
              <a:t>increasing </a:t>
            </a:r>
            <a:r>
              <a:rPr lang="en-US" smtClean="0">
                <a:latin typeface="+mj-lt"/>
              </a:rPr>
              <a:t>throughput </a:t>
            </a:r>
            <a:r>
              <a:rPr lang="en-US" dirty="0">
                <a:latin typeface="+mj-lt"/>
              </a:rPr>
              <a:t>to support high throughput applications such as video-over-WLAN, AR and VR. </a:t>
            </a:r>
            <a:endParaRPr lang="en-US" dirty="0" smtClean="0">
              <a:latin typeface="+mj-lt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Candidate </a:t>
            </a:r>
            <a:r>
              <a:rPr lang="en-US" dirty="0">
                <a:latin typeface="+mj-lt"/>
              </a:rPr>
              <a:t>features include but are not limited to: 320 MHz bandwidth, multiband aggregation and operation, </a:t>
            </a:r>
            <a:r>
              <a:rPr lang="en-US" dirty="0" smtClean="0">
                <a:latin typeface="+mj-lt"/>
              </a:rPr>
              <a:t>16 </a:t>
            </a:r>
            <a:r>
              <a:rPr lang="en-US">
                <a:latin typeface="+mj-lt"/>
              </a:rPr>
              <a:t>spatial </a:t>
            </a:r>
            <a:r>
              <a:rPr lang="en-US" smtClean="0">
                <a:latin typeface="+mj-lt"/>
              </a:rPr>
              <a:t>streams and </a:t>
            </a:r>
            <a:r>
              <a:rPr lang="en-US" dirty="0" smtClean="0">
                <a:latin typeface="+mj-lt"/>
              </a:rPr>
              <a:t>Multi-AP coordination</a:t>
            </a:r>
            <a:endParaRPr lang="en-US" dirty="0">
              <a:latin typeface="+mj-lt"/>
            </a:endParaRPr>
          </a:p>
          <a:p>
            <a:pPr marL="361338" lvl="2" indent="0">
              <a:buNone/>
            </a:pPr>
            <a:endParaRPr lang="en-US" smtClean="0">
              <a:latin typeface="+mj-lt"/>
            </a:endParaRPr>
          </a:p>
          <a:p>
            <a:pPr marL="361338" lvl="2" indent="0">
              <a:buNone/>
            </a:pPr>
            <a:r>
              <a:rPr lang="en-US" b="1" smtClean="0">
                <a:latin typeface="+mj-lt"/>
              </a:rPr>
              <a:t>SP: Do you support using the above text as the motion text for EHT study group creation?</a:t>
            </a:r>
          </a:p>
          <a:p>
            <a:pPr marL="361338" lvl="2" indent="0">
              <a:buNone/>
            </a:pPr>
            <a:r>
              <a:rPr lang="en-US" b="1" smtClean="0">
                <a:latin typeface="+mj-lt"/>
              </a:rPr>
              <a:t>Y / N / A</a:t>
            </a:r>
            <a:endParaRPr lang="en-US" b="1">
              <a:latin typeface="+mj-lt"/>
            </a:endParaRPr>
          </a:p>
          <a:p>
            <a:pPr marL="361338" lvl="2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EHT </a:t>
            </a:r>
            <a:r>
              <a:rPr lang="en-US" sz="2800" smtClean="0">
                <a:latin typeface="+mj-lt"/>
              </a:rPr>
              <a:t>study </a:t>
            </a:r>
            <a:r>
              <a:rPr lang="en-US" sz="2800" smtClean="0">
                <a:latin typeface="+mj-lt"/>
              </a:rPr>
              <a:t>group motion proposal 2 (Ron)</a:t>
            </a:r>
            <a:r>
              <a:rPr lang="en-US" sz="2800">
                <a:latin typeface="+mj-lt"/>
              </a:rPr>
              <a:t/>
            </a:r>
            <a:br>
              <a:rPr lang="en-US" sz="2800">
                <a:latin typeface="+mj-lt"/>
              </a:rPr>
            </a:br>
            <a:r>
              <a:rPr lang="en-US" sz="1800" smtClean="0">
                <a:latin typeface="+mj-lt"/>
              </a:rPr>
              <a:t>without features (from Ron’s slides 1263r1)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17475" indent="0">
              <a:spcAft>
                <a:spcPts val="600"/>
              </a:spcAft>
              <a:buNone/>
            </a:pPr>
            <a:r>
              <a:rPr lang="en-US" sz="2000" b="0">
                <a:latin typeface="+mj-lt"/>
              </a:rPr>
              <a:t>Move to approve 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+mj-lt"/>
                <a:cs typeface="Times New Roman" panose="02020603050405020304" pitchFamily="18" charset="0"/>
              </a:rPr>
              <a:t>To 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+mj-lt"/>
                <a:cs typeface="Times New Roman" panose="02020603050405020304" pitchFamily="18" charset="0"/>
              </a:rPr>
              <a:t>To support high throughput and low latency applications such as video-over-WLAN</a:t>
            </a:r>
            <a:r>
              <a:rPr lang="en-US" sz="180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sz="1800" smtClean="0">
                <a:latin typeface="+mj-lt"/>
                <a:cs typeface="Times New Roman" panose="02020603050405020304" pitchFamily="18" charset="0"/>
              </a:rPr>
              <a:t>gaming, AR </a:t>
            </a:r>
            <a:r>
              <a:rPr lang="en-US" sz="180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1800" smtClean="0">
                <a:latin typeface="+mj-lt"/>
                <a:cs typeface="Times New Roman" panose="02020603050405020304" pitchFamily="18" charset="0"/>
              </a:rPr>
              <a:t>VR</a:t>
            </a:r>
            <a:endParaRPr lang="en-US">
              <a:latin typeface="+mj-lt"/>
              <a:cs typeface="Times New Roman" panose="02020603050405020304" pitchFamily="18" charset="0"/>
            </a:endParaRP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800" smtClean="0">
                <a:latin typeface="+mj-lt"/>
                <a:cs typeface="Times New Roman" panose="02020603050405020304" pitchFamily="18" charset="0"/>
              </a:rPr>
              <a:t>With target start of the task group in May 2019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800" b="1">
                <a:latin typeface="+mj-lt"/>
                <a:cs typeface="Times New Roman" panose="02020603050405020304" pitchFamily="18" charset="0"/>
              </a:rPr>
              <a:t>SP</a:t>
            </a:r>
            <a:r>
              <a:rPr lang="en-US" sz="1800" b="1">
                <a:latin typeface="+mj-lt"/>
                <a:cs typeface="Times New Roman" panose="02020603050405020304" pitchFamily="18" charset="0"/>
              </a:rPr>
              <a:t>: Do you support using the above text as the motion text for EHT study group creation?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800" b="1">
                <a:latin typeface="+mj-lt"/>
                <a:cs typeface="Times New Roman" panose="02020603050405020304" pitchFamily="18" charset="0"/>
              </a:rPr>
              <a:t>Y / N / A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US" sz="18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90228</TotalTime>
  <Words>463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Courier New</vt:lpstr>
      <vt:lpstr>Intel Clear</vt:lpstr>
      <vt:lpstr>Times New Roman</vt:lpstr>
      <vt:lpstr>Verdana</vt:lpstr>
      <vt:lpstr>ACcord Submission Template</vt:lpstr>
      <vt:lpstr>Extremely High Throughput (EHT) 802.11 – Way forward</vt:lpstr>
      <vt:lpstr>Summary of discussions this week</vt:lpstr>
      <vt:lpstr>Motion to start SG</vt:lpstr>
      <vt:lpstr>EHT study group motion proposal 1 (Laurent) with indications on candidate features</vt:lpstr>
      <vt:lpstr>EHT study group motion proposal 2 (Ron) without features (from Ron’s slides 1263r1)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1060</cp:revision>
  <cp:lastPrinted>1998-02-10T13:28:06Z</cp:lastPrinted>
  <dcterms:created xsi:type="dcterms:W3CDTF">2009-12-02T19:05:24Z</dcterms:created>
  <dcterms:modified xsi:type="dcterms:W3CDTF">2018-07-12T19:08:50Z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aa718a8e-55c9-4319-9e61-667caa3095f4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2018-07-12 19:08:43Z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