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9" r:id="rId3"/>
    <p:sldId id="410" r:id="rId4"/>
    <p:sldId id="419" r:id="rId5"/>
    <p:sldId id="411" r:id="rId6"/>
    <p:sldId id="420" r:id="rId7"/>
    <p:sldId id="421" r:id="rId8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9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52" autoAdjust="0"/>
  </p:normalViewPr>
  <p:slideViewPr>
    <p:cSldViewPr>
      <p:cViewPr varScale="1">
        <p:scale>
          <a:sx n="74" d="100"/>
          <a:sy n="74" d="100"/>
        </p:scale>
        <p:origin x="1699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5" d="100"/>
          <a:sy n="65" d="100"/>
        </p:scale>
        <p:origin x="3120" y="38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r>
              <a:rPr lang="en-US"/>
              <a:t>doc.: IEEE 802.11-18/0933r0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r>
              <a:rPr lang="en-US"/>
              <a:t>Onn Haran (Autotalks)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802.11-18/0933r0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Onn Haran (Autotalks)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Onn Haran (Autotalks)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Onn Haran, Autotalks, et al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802.11-18-1307r1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b="0" dirty="0"/>
              <a:t>NGV Terminology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9177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 (</a:t>
            </a:r>
            <a:r>
              <a:rPr lang="en-GB" dirty="0" err="1"/>
              <a:t>Autotalks</a:t>
            </a:r>
            <a:r>
              <a:rPr lang="en-GB" dirty="0"/>
              <a:t>)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428365"/>
              </p:ext>
            </p:extLst>
          </p:nvPr>
        </p:nvGraphicFramePr>
        <p:xfrm>
          <a:off x="142875" y="2298700"/>
          <a:ext cx="8880475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3" name="Document" r:id="rId4" imgW="8519929" imgH="3017064" progId="Word.Document.8">
                  <p:embed/>
                </p:oleObj>
              </mc:Choice>
              <mc:Fallback>
                <p:oleObj name="Document" r:id="rId4" imgW="8519929" imgH="30170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298700"/>
                        <a:ext cx="8880475" cy="2895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7440"/>
            <a:ext cx="7772400" cy="4203848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800" b="1" dirty="0"/>
              <a:t>Interoperability – </a:t>
            </a:r>
            <a:r>
              <a:rPr lang="en-US" altLang="en-US" sz="1800" dirty="0"/>
              <a:t>IEEE802.</a:t>
            </a:r>
            <a:r>
              <a:rPr lang="en-US" sz="1800" dirty="0"/>
              <a:t>11p devices to be able to decode at least one mode transmission of NGV device, and NGV devices to be able to decode IEEE802.11p transmissions</a:t>
            </a:r>
            <a:endParaRPr lang="en-US" altLang="en-US" sz="1800" b="1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Co-existence</a:t>
            </a:r>
            <a:r>
              <a:rPr lang="en-US" altLang="en-US" sz="1800" dirty="0"/>
              <a:t> – IEEE802.</a:t>
            </a:r>
            <a:r>
              <a:rPr lang="en-US" sz="1800" dirty="0"/>
              <a:t>11p devices to be able to detect NGV transmissions (and hence defer from transmissions during NGV transmissions causing collisions) and vice versa</a:t>
            </a:r>
          </a:p>
          <a:p>
            <a:pPr marL="342900" lvl="1" indent="-342900">
              <a:buFontTx/>
              <a:buChar char="•"/>
            </a:pPr>
            <a:r>
              <a:rPr lang="en-US" sz="1800" b="1" dirty="0"/>
              <a:t>Backward compatibility</a:t>
            </a:r>
            <a:r>
              <a:rPr lang="en-US" sz="1800" dirty="0"/>
              <a:t> – Ability of NGV devices to operate in a mode in which they can interoperate with IEEE802.11p devices</a:t>
            </a:r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Fairness</a:t>
            </a:r>
            <a:r>
              <a:rPr lang="en-US" altLang="en-US" sz="1800" dirty="0"/>
              <a:t> – Ability of IEEE802.</a:t>
            </a:r>
            <a:r>
              <a:rPr lang="en-US" sz="1800" dirty="0"/>
              <a:t>11p devices to have the same opportunities as NGV devices to access the channel </a:t>
            </a:r>
            <a:endParaRPr lang="en-US" altLang="en-US" sz="1800" dirty="0"/>
          </a:p>
          <a:p>
            <a:pPr marL="342900" lvl="1" indent="-342900">
              <a:buFontTx/>
              <a:buChar char="•"/>
            </a:pPr>
            <a:endParaRPr lang="en-US" alt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55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NGV Device Modes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D583980-FCA6-4EDD-8473-53E36AAA8DD9}"/>
              </a:ext>
            </a:extLst>
          </p:cNvPr>
          <p:cNvSpPr/>
          <p:nvPr/>
        </p:nvSpPr>
        <p:spPr bwMode="auto">
          <a:xfrm>
            <a:off x="152400" y="2987040"/>
            <a:ext cx="2651760" cy="26517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TX: New 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2200" dirty="0">
              <a:solidFill>
                <a:schemeClr val="tx1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11p device </a:t>
            </a:r>
            <a:r>
              <a:rPr lang="en-US" sz="2000" dirty="0">
                <a:solidFill>
                  <a:schemeClr val="tx1"/>
                </a:solidFill>
              </a:rPr>
              <a:t>is aware of messages but can’t decode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b="1" dirty="0">
                <a:solidFill>
                  <a:schemeClr val="tx1"/>
                </a:solidFill>
              </a:rPr>
              <a:t>coexistence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F4BA81E-6806-4F6D-B77B-0B2AB0DD3AC3}"/>
              </a:ext>
            </a:extLst>
          </p:cNvPr>
          <p:cNvSpPr/>
          <p:nvPr/>
        </p:nvSpPr>
        <p:spPr bwMode="auto">
          <a:xfrm>
            <a:off x="3520440" y="2987040"/>
            <a:ext cx="2651760" cy="2651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TX: 11p messages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11p device decodes messages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b="1" dirty="0">
                <a:solidFill>
                  <a:schemeClr val="tx1"/>
                </a:solidFill>
              </a:rPr>
              <a:t>interoperate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DD7498DF-6FD3-43BC-9CBE-8849BF390D48}"/>
              </a:ext>
            </a:extLst>
          </p:cNvPr>
          <p:cNvCxnSpPr>
            <a:cxnSpLocks/>
            <a:stCxn id="7" idx="7"/>
            <a:endCxn id="8" idx="1"/>
          </p:cNvCxnSpPr>
          <p:nvPr/>
        </p:nvCxnSpPr>
        <p:spPr bwMode="auto">
          <a:xfrm rot="5400000" flipH="1" flipV="1">
            <a:off x="3162300" y="2628900"/>
            <a:ext cx="12700" cy="1492962"/>
          </a:xfrm>
          <a:prstGeom prst="curvedConnector3">
            <a:avLst>
              <a:gd name="adj1" fmla="val 485780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FF11B481-81E6-4C15-84E0-5F3C13872DCA}"/>
              </a:ext>
            </a:extLst>
          </p:cNvPr>
          <p:cNvCxnSpPr>
            <a:cxnSpLocks/>
            <a:stCxn id="8" idx="3"/>
            <a:endCxn id="7" idx="5"/>
          </p:cNvCxnSpPr>
          <p:nvPr/>
        </p:nvCxnSpPr>
        <p:spPr bwMode="auto">
          <a:xfrm rot="5400000">
            <a:off x="3162300" y="4503978"/>
            <a:ext cx="12700" cy="1492962"/>
          </a:xfrm>
          <a:prstGeom prst="curvedConnector3">
            <a:avLst>
              <a:gd name="adj1" fmla="val 485780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483B142-0DA4-42CC-A218-919104B9E493}"/>
              </a:ext>
            </a:extLst>
          </p:cNvPr>
          <p:cNvSpPr txBox="1"/>
          <p:nvPr/>
        </p:nvSpPr>
        <p:spPr>
          <a:xfrm>
            <a:off x="1634323" y="2032065"/>
            <a:ext cx="3252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Mode transition </a:t>
            </a:r>
          </a:p>
          <a:p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b="1" dirty="0">
                <a:solidFill>
                  <a:schemeClr val="tx1"/>
                </a:solidFill>
              </a:rPr>
              <a:t>backward compatibility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81E4F3A-3599-46C2-98FC-F09034E21CD8}"/>
              </a:ext>
            </a:extLst>
          </p:cNvPr>
          <p:cNvSpPr/>
          <p:nvPr/>
        </p:nvSpPr>
        <p:spPr bwMode="auto">
          <a:xfrm>
            <a:off x="6416040" y="2987040"/>
            <a:ext cx="2651760" cy="2651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200" dirty="0">
                <a:solidFill>
                  <a:schemeClr val="tx1"/>
                </a:solidFill>
              </a:rPr>
              <a:t>R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X: Both NGV and 11p messages</a:t>
            </a:r>
          </a:p>
        </p:txBody>
      </p:sp>
    </p:spTree>
    <p:extLst>
      <p:ext uri="{BB962C8B-B14F-4D97-AF65-F5344CB8AC3E}">
        <p14:creationId xmlns:p14="http://schemas.microsoft.com/office/powerpoint/2010/main" val="415103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NGV Transmit Mode Transitions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2057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Transmit mode may change packet-by-packet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Mode is determined according to transmitted service and discovery of IEEE802.11p vehicles registered to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 device may use a different TX mode per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 mode used for service may change dynamically according to IEEE802.11p discovery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Mode determination layer requires further study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Service-aware layer (i.e. IEEE1609 in US; ETSI ITS-G5 in EU) for advertised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layer (i.e. NGV) for non-advertised services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96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Interoperable Mode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Onn Haran (Autotalks)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A39F854-D907-4FF1-9D6C-DD2A87EBD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2057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interoperable mode may be enhanced if interoperability is maintained</a:t>
            </a:r>
          </a:p>
          <a:p>
            <a:pPr marL="0" indent="0"/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CE722F-C679-490B-B26F-0E1C4122D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496068"/>
              </p:ext>
            </p:extLst>
          </p:nvPr>
        </p:nvGraphicFramePr>
        <p:xfrm>
          <a:off x="1398905" y="3111500"/>
          <a:ext cx="694944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1174072464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636665166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2743057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Transmitter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Receiver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Performance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15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Baseline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4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least as good as baseline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43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least as good as baseline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994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NGV @11p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NGV @11p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803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66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Compatible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067996" y="6475413"/>
            <a:ext cx="3184520" cy="180975"/>
          </a:xfrm>
        </p:spPr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pic>
        <p:nvPicPr>
          <p:cNvPr id="13" name="Picture 2" descr="Image result for vehicle free line">
            <a:extLst>
              <a:ext uri="{FF2B5EF4-FFF2-40B4-BE49-F238E27FC236}">
                <a16:creationId xmlns:a16="http://schemas.microsoft.com/office/drawing/2014/main" id="{73BB3DF5-E4A2-4D07-9DF4-1796C3406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30031"/>
            <a:ext cx="1674060" cy="8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vehicle free line">
            <a:extLst>
              <a:ext uri="{FF2B5EF4-FFF2-40B4-BE49-F238E27FC236}">
                <a16:creationId xmlns:a16="http://schemas.microsoft.com/office/drawing/2014/main" id="{CAB3E5D2-5DD8-4077-81FC-030F22A80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11369"/>
            <a:ext cx="1674060" cy="8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vehicle free line">
            <a:extLst>
              <a:ext uri="{FF2B5EF4-FFF2-40B4-BE49-F238E27FC236}">
                <a16:creationId xmlns:a16="http://schemas.microsoft.com/office/drawing/2014/main" id="{9FE5973D-ED54-47F9-A705-3668B7498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978" y="3230031"/>
            <a:ext cx="1674060" cy="8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9135BE2-69A0-4B49-902C-5E4E25C3CE8A}"/>
              </a:ext>
            </a:extLst>
          </p:cNvPr>
          <p:cNvCxnSpPr>
            <a:cxnSpLocks/>
          </p:cNvCxnSpPr>
          <p:nvPr/>
        </p:nvCxnSpPr>
        <p:spPr bwMode="auto">
          <a:xfrm flipH="1">
            <a:off x="3657601" y="3713771"/>
            <a:ext cx="13716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9D0C400-A192-4548-A88E-CB0F033CE04D}"/>
              </a:ext>
            </a:extLst>
          </p:cNvPr>
          <p:cNvSpPr txBox="1"/>
          <p:nvPr/>
        </p:nvSpPr>
        <p:spPr>
          <a:xfrm>
            <a:off x="270352" y="3347457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NGV</a:t>
            </a:r>
          </a:p>
        </p:txBody>
      </p:sp>
      <p:pic>
        <p:nvPicPr>
          <p:cNvPr id="19" name="Picture 2" descr="Image result for vehicle free line">
            <a:extLst>
              <a:ext uri="{FF2B5EF4-FFF2-40B4-BE49-F238E27FC236}">
                <a16:creationId xmlns:a16="http://schemas.microsoft.com/office/drawing/2014/main" id="{614189D6-738B-4FD1-812F-8961CC834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978" y="5411369"/>
            <a:ext cx="1674060" cy="8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2B3B310-12EF-4197-8E19-22C8FCCDA219}"/>
              </a:ext>
            </a:extLst>
          </p:cNvPr>
          <p:cNvSpPr txBox="1"/>
          <p:nvPr/>
        </p:nvSpPr>
        <p:spPr>
          <a:xfrm>
            <a:off x="379452" y="5477366"/>
            <a:ext cx="634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11p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16380D7-6BE2-40D4-9C51-ADAFD2F8FF2D}"/>
              </a:ext>
            </a:extLst>
          </p:cNvPr>
          <p:cNvCxnSpPr>
            <a:cxnSpLocks/>
          </p:cNvCxnSpPr>
          <p:nvPr/>
        </p:nvCxnSpPr>
        <p:spPr bwMode="auto">
          <a:xfrm flipH="1">
            <a:off x="3657600" y="5708199"/>
            <a:ext cx="13716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6433FE6-9BE0-4206-A7CD-CC65CB97A831}"/>
              </a:ext>
            </a:extLst>
          </p:cNvPr>
          <p:cNvCxnSpPr>
            <a:cxnSpLocks/>
          </p:cNvCxnSpPr>
          <p:nvPr/>
        </p:nvCxnSpPr>
        <p:spPr bwMode="auto">
          <a:xfrm flipH="1">
            <a:off x="2278750" y="4132287"/>
            <a:ext cx="3163" cy="9906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7FE5142-0189-46F9-9908-7886BCE38B92}"/>
              </a:ext>
            </a:extLst>
          </p:cNvPr>
          <p:cNvCxnSpPr>
            <a:cxnSpLocks/>
          </p:cNvCxnSpPr>
          <p:nvPr/>
        </p:nvCxnSpPr>
        <p:spPr bwMode="auto">
          <a:xfrm flipH="1">
            <a:off x="6182845" y="4197513"/>
            <a:ext cx="3163" cy="9906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pic>
        <p:nvPicPr>
          <p:cNvPr id="6148" name="Picture 4" descr="Image result for traffic light">
            <a:extLst>
              <a:ext uri="{FF2B5EF4-FFF2-40B4-BE49-F238E27FC236}">
                <a16:creationId xmlns:a16="http://schemas.microsoft.com/office/drawing/2014/main" id="{8D03A987-0E98-4805-993F-0E5137EC3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592" y="1527394"/>
            <a:ext cx="1661408" cy="166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868A4E3-37C6-46F0-9FDB-83F792A54B29}"/>
              </a:ext>
            </a:extLst>
          </p:cNvPr>
          <p:cNvCxnSpPr>
            <a:cxnSpLocks/>
            <a:endCxn id="6148" idx="2"/>
          </p:cNvCxnSpPr>
          <p:nvPr/>
        </p:nvCxnSpPr>
        <p:spPr bwMode="auto">
          <a:xfrm flipV="1">
            <a:off x="6865250" y="3188802"/>
            <a:ext cx="1448046" cy="22885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6D0B8DC-6D0C-4256-966F-BD70B0086B1F}"/>
              </a:ext>
            </a:extLst>
          </p:cNvPr>
          <p:cNvCxnSpPr>
            <a:cxnSpLocks/>
          </p:cNvCxnSpPr>
          <p:nvPr/>
        </p:nvCxnSpPr>
        <p:spPr bwMode="auto">
          <a:xfrm flipH="1">
            <a:off x="6915377" y="3021710"/>
            <a:ext cx="979889" cy="27034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1401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D82CD-70AB-4440-BF37-A643497E7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27252-C57F-4B94-8A6D-24A5540FF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adopt the terminology on slide 2 in the document #1307 for ongoing discussions?</a:t>
            </a:r>
          </a:p>
          <a:p>
            <a:endParaRPr lang="en-US" dirty="0"/>
          </a:p>
          <a:p>
            <a:r>
              <a:rPr lang="en-US" dirty="0"/>
              <a:t>Y:	 26		N:	2	A: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2E2BA-67FC-48B3-9957-E350F41DD8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593A7-8B6E-4FD8-BF10-6840BE7ABC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4A186-0093-44D6-AA74-4B2DE1F5029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095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69716</TotalTime>
  <Words>374</Words>
  <Application>Microsoft Office PowerPoint</Application>
  <PresentationFormat>On-screen Show (4:3)</PresentationFormat>
  <Paragraphs>76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Gothic</vt:lpstr>
      <vt:lpstr>Arial</vt:lpstr>
      <vt:lpstr>Arial Unicode MS</vt:lpstr>
      <vt:lpstr>Times New Roman</vt:lpstr>
      <vt:lpstr>Office Theme</vt:lpstr>
      <vt:lpstr>Microsoft Word 97 - 2003 Document</vt:lpstr>
      <vt:lpstr>NGV Terminology</vt:lpstr>
      <vt:lpstr>Terminology</vt:lpstr>
      <vt:lpstr>NGV Device Modes</vt:lpstr>
      <vt:lpstr>NGV Transmit Mode Transitions</vt:lpstr>
      <vt:lpstr>Enhanced Interoperable Mode</vt:lpstr>
      <vt:lpstr>Backward Compatible Network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High-level requirements of 802.11ngv</dc:title>
  <dc:creator>Onn Haran</dc:creator>
  <cp:lastModifiedBy>Onn Haran</cp:lastModifiedBy>
  <cp:revision>1708</cp:revision>
  <cp:lastPrinted>2018-03-03T00:02:44Z</cp:lastPrinted>
  <dcterms:created xsi:type="dcterms:W3CDTF">2015-10-31T00:33:08Z</dcterms:created>
  <dcterms:modified xsi:type="dcterms:W3CDTF">2018-07-12T16:22:32Z</dcterms:modified>
</cp:coreProperties>
</file>