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2"/>
  </p:notesMasterIdLst>
  <p:handoutMasterIdLst>
    <p:handoutMasterId r:id="rId13"/>
  </p:handoutMasterIdLst>
  <p:sldIdLst>
    <p:sldId id="256" r:id="rId2"/>
    <p:sldId id="257" r:id="rId3"/>
    <p:sldId id="258" r:id="rId4"/>
    <p:sldId id="259" r:id="rId5"/>
    <p:sldId id="292" r:id="rId6"/>
    <p:sldId id="260" r:id="rId7"/>
    <p:sldId id="293" r:id="rId8"/>
    <p:sldId id="294" r:id="rId9"/>
    <p:sldId id="295" r:id="rId10"/>
    <p:sldId id="291" r:id="rId11"/>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392" y="2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2624"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2E3C189-4302-4B95-A356-209735BB4331}" type="datetimeFigureOut">
              <a:rPr lang="en-US" smtClean="0"/>
              <a:t>7/11/2018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281" name="Shape 281"/>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282" name="Shape 282"/>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283" name="Shape 283"/>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84" name="Shape 284"/>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85" name="Shape 285"/>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2018</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IEEE </a:t>
            </a:r>
            <a:r>
              <a:rPr lang="en-US" sz="1600" b="1" i="0" u="none" strike="noStrike" cap="none" dirty="0" smtClean="0">
                <a:solidFill>
                  <a:srgbClr val="000000"/>
                </a:solidFill>
                <a:effectLst/>
                <a:latin typeface="Arial"/>
                <a:ea typeface="Arial"/>
                <a:cs typeface="Arial"/>
                <a:sym typeface="Arial"/>
              </a:rPr>
              <a:t>802.11-18/1295r0</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63575"/>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a:t>3GPP RAN1 </a:t>
            </a:r>
            <a:r>
              <a:rPr lang="en-US" sz="2800" dirty="0" smtClean="0"/>
              <a:t>and RAN4 status </a:t>
            </a:r>
            <a:r>
              <a:rPr lang="en-US" sz="2800" dirty="0"/>
              <a:t>on </a:t>
            </a:r>
            <a:r>
              <a:rPr lang="en-US" sz="2800" dirty="0" smtClean="0"/>
              <a:t>NR-Unlicensed and LAA</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2018-07-1</a:t>
            </a:r>
            <a:r>
              <a:rPr lang="en-US" sz="2000" b="0" dirty="0"/>
              <a:t>1</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July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3105918406"/>
              </p:ext>
            </p:extLst>
          </p:nvPr>
        </p:nvGraphicFramePr>
        <p:xfrm>
          <a:off x="1044400" y="2471150"/>
          <a:ext cx="10826200" cy="2192250"/>
        </p:xfrm>
        <a:graphic>
          <a:graphicData uri="http://schemas.openxmlformats.org/drawingml/2006/table">
            <a:tbl>
              <a:tblPr>
                <a:noFill/>
                <a:tableStyleId>{A1A19DCD-474F-49A0-BD6E-79F9A4CA8838}</a:tableStyleId>
              </a:tblPr>
              <a:tblGrid>
                <a:gridCol w="2163300"/>
                <a:gridCol w="1840650"/>
                <a:gridCol w="2078525"/>
                <a:gridCol w="1314475"/>
                <a:gridCol w="3429250"/>
              </a:tblGrid>
              <a:tr h="1019575">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email</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455350">
                <a:tc>
                  <a:txBody>
                    <a:bodyPr/>
                    <a:lstStyle/>
                    <a:p>
                      <a:pPr marL="0" marR="0" lvl="0" indent="0" algn="l" rtl="0">
                        <a:lnSpc>
                          <a:spcPct val="115000"/>
                        </a:lnSpc>
                        <a:spcBef>
                          <a:spcPts val="0"/>
                        </a:spcBef>
                        <a:spcAft>
                          <a:spcPts val="0"/>
                        </a:spcAft>
                        <a:buNone/>
                      </a:pPr>
                      <a:r>
                        <a:rPr lang="en-US" dirty="0" smtClean="0"/>
                        <a:t>Shubhodeep Adhikari</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dirty="0" smtClean="0"/>
                        <a:t>shubhodeep.adhikari@broadcom.com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717325">
                <a:tc>
                  <a:txBody>
                    <a:bodyPr/>
                    <a:lstStyle/>
                    <a:p>
                      <a:pPr marL="0" marR="0" lvl="0" indent="0" algn="l" rtl="0">
                        <a:lnSpc>
                          <a:spcPct val="115000"/>
                        </a:lnSpc>
                        <a:spcBef>
                          <a:spcPts val="0"/>
                        </a:spcBef>
                        <a:spcAft>
                          <a:spcPts val="0"/>
                        </a:spcAft>
                        <a:buNone/>
                      </a:pPr>
                      <a:r>
                        <a:rPr lang="en-US" dirty="0" smtClean="0"/>
                        <a:t>Sindhu</a:t>
                      </a:r>
                      <a:r>
                        <a:rPr lang="en-US" baseline="0" dirty="0" smtClean="0"/>
                        <a:t> Verma</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Broadcom</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t> sindhu.verma@broadcom.com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381000" y="6858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References</a:t>
            </a:r>
            <a:endParaRPr dirty="0"/>
          </a:p>
        </p:txBody>
      </p:sp>
      <p:sp>
        <p:nvSpPr>
          <p:cNvPr id="288" name="Shape 288"/>
          <p:cNvSpPr txBox="1">
            <a:spLocks noGrp="1"/>
          </p:cNvSpPr>
          <p:nvPr>
            <p:ph type="body" idx="1"/>
          </p:nvPr>
        </p:nvSpPr>
        <p:spPr>
          <a:xfrm>
            <a:off x="609600" y="1295400"/>
            <a:ext cx="11002500" cy="4876800"/>
          </a:xfrm>
          <a:prstGeom prst="rect">
            <a:avLst/>
          </a:prstGeom>
          <a:noFill/>
          <a:ln>
            <a:noFill/>
          </a:ln>
        </p:spPr>
        <p:txBody>
          <a:bodyPr spcFirstLastPara="1" wrap="square" lIns="92150" tIns="46075" rIns="92150" bIns="46075" anchor="t" anchorCtr="0">
            <a:noAutofit/>
          </a:bodyPr>
          <a:lstStyle/>
          <a:p>
            <a:pPr marL="342900" lvl="0" indent="-342900">
              <a:spcBef>
                <a:spcPts val="0"/>
              </a:spcBef>
            </a:pPr>
            <a:r>
              <a:rPr lang="en-US" sz="1800" b="0" i="0" u="none" strike="noStrike" cap="none" dirty="0">
                <a:solidFill>
                  <a:srgbClr val="000000"/>
                </a:solidFill>
                <a:latin typeface="Times New Roman"/>
                <a:ea typeface="Times New Roman"/>
                <a:cs typeface="Times New Roman"/>
                <a:sym typeface="Times New Roman"/>
              </a:rPr>
              <a:t>[1] </a:t>
            </a:r>
            <a:r>
              <a:rPr lang="en-US" sz="1800" b="0" dirty="0"/>
              <a:t>Chairman’s notes RAN1 </a:t>
            </a:r>
            <a:r>
              <a:rPr lang="en-US" sz="1800" b="0" dirty="0" smtClean="0"/>
              <a:t>93 </a:t>
            </a:r>
            <a:r>
              <a:rPr lang="en-US" sz="1800" b="0" dirty="0" smtClean="0"/>
              <a:t>final, </a:t>
            </a:r>
            <a:r>
              <a:rPr lang="de-DE" sz="1800" b="0" dirty="0" smtClean="0"/>
              <a:t>RAN1#93, 21-25/May </a:t>
            </a:r>
            <a:r>
              <a:rPr lang="de-DE" sz="1800" b="0" dirty="0"/>
              <a:t>in </a:t>
            </a:r>
            <a:r>
              <a:rPr lang="de-DE" sz="1800" b="0" dirty="0" smtClean="0"/>
              <a:t>Busan</a:t>
            </a:r>
            <a:r>
              <a:rPr lang="de-DE" sz="1800" b="0" dirty="0" smtClean="0"/>
              <a:t>, Korea</a:t>
            </a:r>
            <a:endParaRPr sz="1800" b="0" i="0" u="none" strike="noStrike" cap="none" dirty="0">
              <a:solidFill>
                <a:srgbClr val="000000"/>
              </a:solidFill>
              <a:latin typeface="Times New Roman"/>
              <a:ea typeface="Times New Roman"/>
              <a:cs typeface="Times New Roman"/>
              <a:sym typeface="Times New Roman"/>
            </a:endParaRPr>
          </a:p>
          <a:p>
            <a:pPr marL="342900" lvl="0" indent="-342900"/>
            <a:r>
              <a:rPr lang="en-US" sz="1800" b="0" i="0" u="none" strike="noStrike" cap="none" dirty="0">
                <a:solidFill>
                  <a:srgbClr val="000000"/>
                </a:solidFill>
                <a:latin typeface="Times New Roman"/>
                <a:ea typeface="Times New Roman"/>
                <a:cs typeface="Times New Roman"/>
                <a:sym typeface="Times New Roman"/>
              </a:rPr>
              <a:t>[2</a:t>
            </a:r>
            <a:r>
              <a:rPr lang="en-US" sz="1800" b="0" dirty="0"/>
              <a:t>] </a:t>
            </a:r>
            <a:r>
              <a:rPr lang="en-US" sz="1800" b="0" dirty="0" smtClean="0"/>
              <a:t>ETSI </a:t>
            </a:r>
            <a:r>
              <a:rPr lang="en-US" sz="1800" b="0" dirty="0"/>
              <a:t>EN 301 893, 5 GHz RLAN  </a:t>
            </a:r>
            <a:r>
              <a:rPr lang="en-US" sz="1800" b="0" dirty="0" err="1"/>
              <a:t>Harmonised</a:t>
            </a:r>
            <a:r>
              <a:rPr lang="en-US" sz="1800" b="0" dirty="0"/>
              <a:t> Standard covering the essential requirements of article 3.2 of Directive 2014/53/EU.</a:t>
            </a:r>
            <a:endParaRPr lang="en-US" sz="1800" b="0" dirty="0" smtClean="0"/>
          </a:p>
          <a:p>
            <a:pPr marL="342900" lvl="0" indent="-342900"/>
            <a:r>
              <a:rPr lang="en-US" sz="1800" b="0" dirty="0"/>
              <a:t>[3] </a:t>
            </a:r>
            <a:r>
              <a:rPr lang="en-US" sz="1800" b="0" dirty="0" smtClean="0"/>
              <a:t>3GPP </a:t>
            </a:r>
            <a:r>
              <a:rPr lang="en-US" sz="1800" b="0" dirty="0"/>
              <a:t>TS 36.101, E-UTRA UE radio transmission and reception V15.2.0 (2018-03)</a:t>
            </a:r>
            <a:r>
              <a:rPr lang="en-US" sz="1800" b="0" i="0" u="none" strike="noStrike" cap="none" dirty="0" smtClean="0">
                <a:solidFill>
                  <a:srgbClr val="000000"/>
                </a:solidFill>
                <a:latin typeface="Times New Roman"/>
                <a:ea typeface="Times New Roman"/>
                <a:cs typeface="Times New Roman"/>
                <a:sym typeface="Times New Roman"/>
              </a:rPr>
              <a:t>[</a:t>
            </a:r>
            <a:r>
              <a:rPr lang="en-US" sz="1800" b="0" i="0" u="none" strike="noStrike" cap="none" dirty="0" smtClean="0">
                <a:solidFill>
                  <a:srgbClr val="000000"/>
                </a:solidFill>
                <a:latin typeface="Times New Roman"/>
                <a:ea typeface="Times New Roman"/>
                <a:cs typeface="Times New Roman"/>
                <a:sym typeface="Times New Roman"/>
              </a:rPr>
              <a:t>4</a:t>
            </a:r>
            <a:r>
              <a:rPr lang="en-US" sz="1800" b="0" dirty="0"/>
              <a:t>] </a:t>
            </a:r>
            <a:r>
              <a:rPr lang="en-US" sz="1800" b="0" dirty="0" smtClean="0"/>
              <a:t>“Study </a:t>
            </a:r>
            <a:r>
              <a:rPr lang="en-US" sz="1800" b="0" dirty="0"/>
              <a:t>on channel model for frequencies from 0.5 to 100 GHz”, 3GPP TR 38.901 V14.3.0 (2017-12</a:t>
            </a:r>
            <a:r>
              <a:rPr lang="en-US" sz="1800" b="0" dirty="0" smtClean="0"/>
              <a:t>)</a:t>
            </a:r>
            <a:endParaRPr lang="en-US" sz="1800" b="0" dirty="0" smtClean="0"/>
          </a:p>
        </p:txBody>
      </p:sp>
      <p:sp>
        <p:nvSpPr>
          <p:cNvPr id="289" name="Shape 28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90" name="Shape 290"/>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July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129989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marR="0" lvl="0" indent="-342900" algn="l" rtl="0">
              <a:spcBef>
                <a:spcPts val="0"/>
              </a:spcBef>
              <a:spcAft>
                <a:spcPts val="0"/>
              </a:spcAft>
              <a:buClr>
                <a:srgbClr val="000000"/>
              </a:buClr>
              <a:buSzPts val="2400"/>
              <a:buFont typeface="Arial"/>
              <a:buChar char="•"/>
            </a:pPr>
            <a:r>
              <a:rPr lang="en-US" sz="2400" b="0" i="0" u="none" strike="noStrike" cap="none" dirty="0">
                <a:solidFill>
                  <a:srgbClr val="000000"/>
                </a:solidFill>
              </a:rPr>
              <a:t>This </a:t>
            </a:r>
            <a:r>
              <a:rPr lang="en-US" b="0" dirty="0"/>
              <a:t>presentation</a:t>
            </a:r>
            <a:r>
              <a:rPr lang="en-US" sz="2400" b="0" i="0" u="none" strike="noStrike" cap="none" dirty="0">
                <a:solidFill>
                  <a:srgbClr val="000000"/>
                </a:solidFill>
              </a:rPr>
              <a:t> provides </a:t>
            </a:r>
            <a:r>
              <a:rPr lang="en-US" sz="2400" b="0" i="0" u="none" strike="noStrike" cap="none" dirty="0" smtClean="0">
                <a:solidFill>
                  <a:srgbClr val="000000"/>
                </a:solidFill>
              </a:rPr>
              <a:t>updates from the latest 3GPP RAN1 </a:t>
            </a:r>
            <a:r>
              <a:rPr lang="en-US" sz="2400" b="0" i="0" u="none" strike="noStrike" cap="none" dirty="0" smtClean="0">
                <a:solidFill>
                  <a:srgbClr val="000000"/>
                </a:solidFill>
              </a:rPr>
              <a:t>and RAN4 meeting </a:t>
            </a:r>
            <a:r>
              <a:rPr lang="en-US" sz="2400" b="0" i="0" u="none" strike="noStrike" cap="none" dirty="0" smtClean="0">
                <a:solidFill>
                  <a:srgbClr val="000000"/>
                </a:solidFill>
              </a:rPr>
              <a:t>(RAN1#93, </a:t>
            </a:r>
            <a:r>
              <a:rPr lang="en-US" sz="2400" b="0" i="0" u="none" strike="noStrike" cap="none" dirty="0" smtClean="0">
                <a:solidFill>
                  <a:srgbClr val="000000"/>
                </a:solidFill>
              </a:rPr>
              <a:t>RAN4#87 in 21-25/May </a:t>
            </a:r>
            <a:r>
              <a:rPr lang="en-US" sz="2400" b="0" i="0" u="none" strike="noStrike" cap="none" dirty="0" smtClean="0">
                <a:solidFill>
                  <a:srgbClr val="000000"/>
                </a:solidFill>
              </a:rPr>
              <a:t>in </a:t>
            </a:r>
            <a:r>
              <a:rPr lang="en-US" b="0" dirty="0" smtClean="0"/>
              <a:t>Busan</a:t>
            </a:r>
            <a:r>
              <a:rPr lang="en-US" sz="2400" b="0" i="0" u="none" strike="noStrike" cap="none" dirty="0" smtClean="0">
                <a:solidFill>
                  <a:srgbClr val="000000"/>
                </a:solidFill>
              </a:rPr>
              <a:t>, South Korea) on the standardization of </a:t>
            </a:r>
            <a:r>
              <a:rPr lang="en-US" b="0" dirty="0" smtClean="0"/>
              <a:t>NR-Unlicensed </a:t>
            </a:r>
            <a:r>
              <a:rPr lang="en-US" b="0" dirty="0" smtClean="0"/>
              <a:t>and LAA, with </a:t>
            </a:r>
            <a:r>
              <a:rPr lang="en-US" b="0" dirty="0" smtClean="0"/>
              <a:t>a focus on fair coexistence with 802.11. </a:t>
            </a:r>
            <a:endParaRPr sz="2400" b="0" i="0" u="none" strike="noStrike" cap="none" dirty="0">
              <a:solidFill>
                <a:srgbClr val="000000"/>
              </a:solidFil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July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a:t>
            </a:r>
            <a:endParaRPr sz="240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US" sz="2000" b="0" dirty="0">
                <a:solidFill>
                  <a:schemeClr val="dk1"/>
                </a:solidFill>
                <a:latin typeface="Times New Roman" panose="02020603050405020304" pitchFamily="18" charset="0"/>
                <a:ea typeface="Arial"/>
                <a:cs typeface="Times New Roman" panose="02020603050405020304" pitchFamily="18" charset="0"/>
                <a:sym typeface="Arial"/>
              </a:rPr>
              <a:t>The presentation discusses the following </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topics</a:t>
            </a:r>
            <a:r>
              <a:rPr lang="en-US" sz="2000" b="0" dirty="0" smtClean="0">
                <a:latin typeface="Times New Roman" panose="02020603050405020304" pitchFamily="18" charset="0"/>
                <a:ea typeface="Arial"/>
                <a:cs typeface="Times New Roman" panose="02020603050405020304" pitchFamily="18" charset="0"/>
                <a:sym typeface="Arial"/>
              </a:rPr>
              <a:t>:</a:t>
            </a:r>
            <a:endParaRPr sz="2000" b="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mj-lt"/>
              <a:buAutoNum type="arabicPeriod"/>
            </a:pPr>
            <a:r>
              <a:rPr lang="en-US" sz="2000" b="0" dirty="0" smtClean="0">
                <a:latin typeface="Times New Roman" panose="02020603050405020304" pitchFamily="18" charset="0"/>
                <a:ea typeface="Arial"/>
                <a:cs typeface="Times New Roman" panose="02020603050405020304" pitchFamily="18" charset="0"/>
                <a:sym typeface="Arial"/>
              </a:rPr>
              <a:t>Channel access features</a:t>
            </a:r>
            <a:r>
              <a:rPr lang="en-US" sz="2000" b="0" dirty="0" smtClean="0">
                <a:latin typeface="Times New Roman" panose="02020603050405020304" pitchFamily="18" charset="0"/>
                <a:ea typeface="Arial"/>
                <a:cs typeface="Times New Roman" panose="02020603050405020304" pitchFamily="18" charset="0"/>
                <a:sym typeface="Arial"/>
              </a:rPr>
              <a:t> </a:t>
            </a:r>
            <a:r>
              <a:rPr lang="en-US" sz="2000" b="0" dirty="0" smtClean="0">
                <a:latin typeface="Times New Roman" panose="02020603050405020304" pitchFamily="18" charset="0"/>
                <a:ea typeface="Arial"/>
                <a:cs typeface="Times New Roman" panose="02020603050405020304" pitchFamily="18" charset="0"/>
                <a:sym typeface="Arial"/>
              </a:rPr>
              <a:t>to </a:t>
            </a:r>
            <a:r>
              <a:rPr lang="en-US" sz="2000" b="0" dirty="0" smtClean="0">
                <a:latin typeface="Times New Roman" panose="02020603050405020304" pitchFamily="18" charset="0"/>
                <a:ea typeface="Arial"/>
                <a:cs typeface="Times New Roman" panose="02020603050405020304" pitchFamily="18" charset="0"/>
                <a:sym typeface="Arial"/>
              </a:rPr>
              <a:t>considered for </a:t>
            </a:r>
            <a:r>
              <a:rPr lang="en-US" sz="2000" b="0" dirty="0" smtClean="0">
                <a:latin typeface="Times New Roman" panose="02020603050405020304" pitchFamily="18" charset="0"/>
                <a:ea typeface="Arial"/>
                <a:cs typeface="Times New Roman" panose="02020603050405020304" pitchFamily="18" charset="0"/>
                <a:sym typeface="Arial"/>
              </a:rPr>
              <a:t>NR-U</a:t>
            </a:r>
          </a:p>
          <a:p>
            <a:pPr marL="469900" indent="-342900">
              <a:spcBef>
                <a:spcPts val="0"/>
              </a:spcBef>
              <a:buSzPts val="1600"/>
              <a:buFont typeface="+mj-lt"/>
              <a:buAutoNum type="arabicPeriod"/>
            </a:pPr>
            <a:r>
              <a:rPr lang="en-US" sz="2000" b="0" dirty="0" smtClean="0">
                <a:latin typeface="Times New Roman" panose="02020603050405020304" pitchFamily="18" charset="0"/>
                <a:ea typeface="Arial"/>
                <a:cs typeface="Times New Roman" panose="02020603050405020304" pitchFamily="18" charset="0"/>
                <a:sym typeface="Arial"/>
              </a:rPr>
              <a:t>Simulation </a:t>
            </a:r>
            <a:r>
              <a:rPr lang="en-US" sz="2000" b="0" dirty="0" smtClean="0">
                <a:latin typeface="Times New Roman" panose="02020603050405020304" pitchFamily="18" charset="0"/>
                <a:ea typeface="Arial"/>
                <a:cs typeface="Times New Roman" panose="02020603050405020304" pitchFamily="18" charset="0"/>
                <a:sym typeface="Arial"/>
              </a:rPr>
              <a:t>configuration for Outdoor </a:t>
            </a:r>
            <a:r>
              <a:rPr lang="en-US" sz="2000" b="0" dirty="0" smtClean="0">
                <a:latin typeface="Times New Roman" panose="02020603050405020304" pitchFamily="18" charset="0"/>
                <a:ea typeface="Arial"/>
                <a:cs typeface="Times New Roman" panose="02020603050405020304" pitchFamily="18" charset="0"/>
                <a:sym typeface="Arial"/>
              </a:rPr>
              <a:t>sub-7GHz for NR-U</a:t>
            </a:r>
            <a:endParaRPr sz="2000" b="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SzPts val="1600"/>
              <a:buFont typeface="+mj-lt"/>
              <a:buAutoNum type="arabicPeriod"/>
            </a:pPr>
            <a:r>
              <a:rPr lang="en-US" sz="2000" b="0" dirty="0" smtClean="0">
                <a:latin typeface="Times New Roman" panose="02020603050405020304" pitchFamily="18" charset="0"/>
                <a:ea typeface="Arial"/>
                <a:cs typeface="Times New Roman" panose="02020603050405020304" pitchFamily="18" charset="0"/>
                <a:sym typeface="Arial"/>
              </a:rPr>
              <a:t>Invalid band combinations in LAA</a:t>
            </a:r>
          </a:p>
          <a:p>
            <a:pPr marL="469900" indent="-342900">
              <a:spcBef>
                <a:spcPts val="0"/>
              </a:spcBef>
              <a:buSzPts val="1600"/>
              <a:buFont typeface="+mj-lt"/>
              <a:buAutoNum type="arabicPeriod"/>
            </a:pPr>
            <a:r>
              <a:rPr lang="en-US" sz="2000" b="0" dirty="0" smtClean="0">
                <a:latin typeface="Times New Roman" panose="02020603050405020304" pitchFamily="18" charset="0"/>
                <a:ea typeface="Arial"/>
                <a:cs typeface="Times New Roman" panose="02020603050405020304" pitchFamily="18" charset="0"/>
                <a:sym typeface="Arial"/>
              </a:rPr>
              <a:t>Next </a:t>
            </a:r>
            <a:r>
              <a:rPr lang="en-US" sz="2000" b="0" dirty="0" smtClean="0">
                <a:latin typeface="Times New Roman" panose="02020603050405020304" pitchFamily="18" charset="0"/>
                <a:ea typeface="Arial"/>
                <a:cs typeface="Times New Roman" panose="02020603050405020304" pitchFamily="18" charset="0"/>
                <a:sym typeface="Arial"/>
              </a:rPr>
              <a:t>Steps</a:t>
            </a:r>
          </a:p>
          <a:p>
            <a:pPr marL="584200" lvl="1" indent="0" algn="l" rtl="0">
              <a:spcBef>
                <a:spcPts val="0"/>
              </a:spcBef>
              <a:spcAft>
                <a:spcPts val="0"/>
              </a:spcAft>
              <a:buSzPts val="1600"/>
            </a:pP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July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457200"/>
            <a:ext cx="112755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NR-Unlicensed: Features to be considered (1)</a:t>
            </a:r>
            <a:endParaRPr sz="2400" b="1" i="0" u="none" strike="noStrike" cap="none" dirty="0">
              <a:solidFill>
                <a:srgbClr val="000000"/>
              </a:solidFill>
              <a:latin typeface="Times New Roman"/>
              <a:ea typeface="Times New Roman"/>
              <a:cs typeface="Times New Roman"/>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July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76200" y="838200"/>
            <a:ext cx="12420600" cy="5410200"/>
          </a:xfrm>
          <a:prstGeom prst="rect">
            <a:avLst/>
          </a:prstGeom>
          <a:noFill/>
          <a:ln>
            <a:noFill/>
          </a:ln>
        </p:spPr>
        <p:txBody>
          <a:bodyPr spcFirstLastPara="1" wrap="square" lIns="92150" tIns="46075" rIns="92150" bIns="46075" anchor="t" anchorCtr="0">
            <a:noAutofit/>
          </a:bodyPr>
          <a:lstStyle/>
          <a:p>
            <a:pPr lvl="0"/>
            <a:r>
              <a:rPr lang="en-US" sz="1600" b="0" dirty="0" smtClean="0"/>
              <a:t>The following agreements in NR-U are relevant for </a:t>
            </a:r>
            <a:r>
              <a:rPr lang="en-US" sz="1600" b="0" dirty="0" smtClean="0"/>
              <a:t>fair </a:t>
            </a:r>
            <a:r>
              <a:rPr lang="en-US" sz="1600" b="0" dirty="0" smtClean="0"/>
              <a:t>coexistence between 802.11 and NR-U. They are copied below from [1]:</a:t>
            </a:r>
          </a:p>
          <a:p>
            <a:pPr marL="514350" lvl="0" indent="-285750">
              <a:buFont typeface="Arial" panose="020B0604020202020204" pitchFamily="34" charset="0"/>
              <a:buChar char="•"/>
            </a:pPr>
            <a:r>
              <a:rPr lang="en-US" sz="1600" b="0" i="1" dirty="0" smtClean="0">
                <a:solidFill>
                  <a:srgbClr val="C00000"/>
                </a:solidFill>
              </a:rPr>
              <a:t>Single </a:t>
            </a:r>
            <a:r>
              <a:rPr lang="en-US" sz="1600" b="0" i="1" dirty="0">
                <a:solidFill>
                  <a:srgbClr val="C00000"/>
                </a:solidFill>
              </a:rPr>
              <a:t>and multiple DL to UL and UL to DL switching within a shared </a:t>
            </a:r>
            <a:r>
              <a:rPr lang="en-US" sz="1600" b="0" i="1" dirty="0" err="1">
                <a:solidFill>
                  <a:srgbClr val="C00000"/>
                </a:solidFill>
              </a:rPr>
              <a:t>gNB</a:t>
            </a:r>
            <a:r>
              <a:rPr lang="en-US" sz="1600" b="0" i="1" dirty="0">
                <a:solidFill>
                  <a:srgbClr val="C00000"/>
                </a:solidFill>
              </a:rPr>
              <a:t> COT is identified to be beneficial and can be supported</a:t>
            </a:r>
          </a:p>
          <a:p>
            <a:pPr marL="971550" lvl="1" indent="-285750">
              <a:buFont typeface="Arial" panose="020B0604020202020204" pitchFamily="34" charset="0"/>
              <a:buChar char="•"/>
            </a:pPr>
            <a:r>
              <a:rPr lang="en-US" sz="1600" b="0" i="1" dirty="0" smtClean="0">
                <a:solidFill>
                  <a:srgbClr val="C00000"/>
                </a:solidFill>
              </a:rPr>
              <a:t>LBT </a:t>
            </a:r>
            <a:r>
              <a:rPr lang="en-US" sz="1600" b="0" i="1" dirty="0">
                <a:solidFill>
                  <a:srgbClr val="C00000"/>
                </a:solidFill>
              </a:rPr>
              <a:t>requirements to support single or multiple switching points, </a:t>
            </a:r>
            <a:r>
              <a:rPr lang="en-US" sz="1600" b="0" i="1" dirty="0" smtClean="0">
                <a:solidFill>
                  <a:srgbClr val="C00000"/>
                </a:solidFill>
              </a:rPr>
              <a:t>include</a:t>
            </a:r>
          </a:p>
          <a:p>
            <a:pPr marL="1428750" lvl="2" indent="-285750">
              <a:buFont typeface="Arial" panose="020B0604020202020204" pitchFamily="34" charset="0"/>
              <a:buChar char="•"/>
            </a:pPr>
            <a:r>
              <a:rPr lang="en-US" sz="1600" b="0" i="1" dirty="0" smtClean="0">
                <a:solidFill>
                  <a:srgbClr val="C00000"/>
                </a:solidFill>
              </a:rPr>
              <a:t>For </a:t>
            </a:r>
            <a:r>
              <a:rPr lang="en-US" sz="1600" b="0" i="1" dirty="0">
                <a:solidFill>
                  <a:srgbClr val="C00000"/>
                </a:solidFill>
              </a:rPr>
              <a:t>gap of less than 16us: no-LBT can be used </a:t>
            </a:r>
          </a:p>
          <a:p>
            <a:pPr marL="1885950" lvl="3" indent="-285750">
              <a:buFont typeface="Arial" panose="020B0604020202020204" pitchFamily="34" charset="0"/>
              <a:buChar char="•"/>
            </a:pPr>
            <a:r>
              <a:rPr lang="en-US" b="0" i="1" dirty="0" smtClean="0">
                <a:solidFill>
                  <a:srgbClr val="00B050"/>
                </a:solidFill>
              </a:rPr>
              <a:t>Restrictions/conditions </a:t>
            </a:r>
            <a:r>
              <a:rPr lang="en-US" b="0" i="1" dirty="0">
                <a:solidFill>
                  <a:srgbClr val="00B050"/>
                </a:solidFill>
              </a:rPr>
              <a:t>on when no-LBT option can be used will be further identified, in consideration of fair coexistence</a:t>
            </a:r>
            <a:r>
              <a:rPr lang="en-US" b="0" i="1" dirty="0">
                <a:solidFill>
                  <a:srgbClr val="C00000"/>
                </a:solidFill>
              </a:rPr>
              <a:t>. </a:t>
            </a:r>
          </a:p>
          <a:p>
            <a:pPr marL="1428750" lvl="2" indent="-285750">
              <a:buFont typeface="Arial" panose="020B0604020202020204" pitchFamily="34" charset="0"/>
              <a:buChar char="•"/>
            </a:pPr>
            <a:r>
              <a:rPr lang="en-US" sz="1600" b="0" i="1" dirty="0" smtClean="0">
                <a:solidFill>
                  <a:srgbClr val="C00000"/>
                </a:solidFill>
              </a:rPr>
              <a:t>For </a:t>
            </a:r>
            <a:r>
              <a:rPr lang="en-US" sz="1600" b="0" i="1" dirty="0">
                <a:solidFill>
                  <a:srgbClr val="C00000"/>
                </a:solidFill>
              </a:rPr>
              <a:t>gap of above 16us but does not exceed 25us: one-shot LBT can be used </a:t>
            </a:r>
          </a:p>
          <a:p>
            <a:pPr marL="1885950" lvl="3" indent="-285750">
              <a:buFont typeface="Arial" panose="020B0604020202020204" pitchFamily="34" charset="0"/>
              <a:buChar char="•"/>
            </a:pPr>
            <a:r>
              <a:rPr lang="en-US" i="1" dirty="0">
                <a:solidFill>
                  <a:srgbClr val="00B050"/>
                </a:solidFill>
              </a:rPr>
              <a:t>Restrictions/conditions </a:t>
            </a:r>
            <a:r>
              <a:rPr lang="en-US" i="1" dirty="0">
                <a:solidFill>
                  <a:srgbClr val="00B050"/>
                </a:solidFill>
              </a:rPr>
              <a:t>on when one-shot LBT option can be used will be further identified, in consideration of fair coexistence.</a:t>
            </a:r>
            <a:r>
              <a:rPr lang="en-US" i="1" dirty="0">
                <a:solidFill>
                  <a:srgbClr val="C00000"/>
                </a:solidFill>
              </a:rPr>
              <a:t> </a:t>
            </a:r>
          </a:p>
          <a:p>
            <a:pPr marL="1428750" lvl="2" indent="-285750">
              <a:buFont typeface="Arial" panose="020B0604020202020204" pitchFamily="34" charset="0"/>
              <a:buChar char="•"/>
            </a:pPr>
            <a:r>
              <a:rPr lang="en-US" sz="1600" b="0" i="1" dirty="0" smtClean="0">
                <a:solidFill>
                  <a:srgbClr val="C00000"/>
                </a:solidFill>
              </a:rPr>
              <a:t>For </a:t>
            </a:r>
            <a:r>
              <a:rPr lang="en-US" sz="1600" b="0" i="1" dirty="0">
                <a:solidFill>
                  <a:srgbClr val="C00000"/>
                </a:solidFill>
              </a:rPr>
              <a:t>single switching point, for the gap from DL transmission to UL transmission exceeds 25us: one-shot LBT is used </a:t>
            </a:r>
          </a:p>
          <a:p>
            <a:pPr marL="1885950" lvl="3" indent="-285750">
              <a:buFont typeface="Arial" panose="020B0604020202020204" pitchFamily="34" charset="0"/>
              <a:buChar char="•"/>
            </a:pPr>
            <a:r>
              <a:rPr lang="en-US" i="1" dirty="0">
                <a:solidFill>
                  <a:srgbClr val="00B050"/>
                </a:solidFill>
              </a:rPr>
              <a:t>Further </a:t>
            </a:r>
            <a:r>
              <a:rPr lang="en-US" i="1" dirty="0">
                <a:solidFill>
                  <a:srgbClr val="00B050"/>
                </a:solidFill>
              </a:rPr>
              <a:t>study needed </a:t>
            </a:r>
            <a:r>
              <a:rPr lang="en-US" i="1" dirty="0">
                <a:solidFill>
                  <a:srgbClr val="C00000"/>
                </a:solidFill>
              </a:rPr>
              <a:t>on how many one-shot LBT attempts is allowed for granted UL transmission </a:t>
            </a:r>
          </a:p>
          <a:p>
            <a:pPr marL="1428750" lvl="2" indent="-285750">
              <a:buFont typeface="Arial" panose="020B0604020202020204" pitchFamily="34" charset="0"/>
              <a:buChar char="•"/>
            </a:pPr>
            <a:r>
              <a:rPr lang="en-US" sz="1600" b="0" i="1" dirty="0" smtClean="0">
                <a:solidFill>
                  <a:srgbClr val="00B050"/>
                </a:solidFill>
              </a:rPr>
              <a:t>FFS</a:t>
            </a:r>
            <a:r>
              <a:rPr lang="en-US" sz="1600" b="0" i="1" dirty="0">
                <a:solidFill>
                  <a:srgbClr val="C00000"/>
                </a:solidFill>
              </a:rPr>
              <a:t>: For multiple switching points, for the gap from DL transmission to UL transmission exceeds 25us, one-shot LBT is used. Regulations for this option.</a:t>
            </a:r>
          </a:p>
          <a:p>
            <a:pPr lvl="0"/>
            <a:r>
              <a:rPr lang="en-US" sz="1600" b="0" dirty="0" smtClean="0"/>
              <a:t>Note:</a:t>
            </a:r>
          </a:p>
          <a:p>
            <a:pPr marL="571500" lvl="0" indent="-342900">
              <a:buFont typeface="+mj-lt"/>
              <a:buAutoNum type="arabicPeriod"/>
            </a:pPr>
            <a:r>
              <a:rPr lang="en-US" sz="1600" b="0" dirty="0" smtClean="0"/>
              <a:t>Some of the channel access schemes under study such no-LBT for gap &lt; 16us, multiple switching points, multiple/unrestricted number of one-shot LBT attempts etc. are more aggressive than what is present in LAA and hence need careful evaluation with respect to fair coexistence with 802.11.   </a:t>
            </a:r>
          </a:p>
          <a:p>
            <a:pPr marL="571500" lvl="0" indent="-342900">
              <a:buFont typeface="+mj-lt"/>
              <a:buAutoNum type="arabicPeriod"/>
            </a:pPr>
            <a:r>
              <a:rPr lang="en-US" sz="1600" b="0" dirty="0" smtClean="0"/>
              <a:t>Multiple </a:t>
            </a:r>
            <a:r>
              <a:rPr lang="en-US" sz="1600" b="0" dirty="0"/>
              <a:t>one-shot LBT attempts was </a:t>
            </a:r>
            <a:r>
              <a:rPr lang="en-US" sz="1600" b="0" dirty="0" smtClean="0"/>
              <a:t>discussed </a:t>
            </a:r>
            <a:r>
              <a:rPr lang="en-US" sz="1600" b="0" dirty="0"/>
              <a:t>and restriction on the number is FFS. We </a:t>
            </a:r>
            <a:r>
              <a:rPr lang="en-US" sz="1600" b="0" dirty="0" smtClean="0"/>
              <a:t>think only </a:t>
            </a:r>
            <a:r>
              <a:rPr lang="en-US" sz="1600" b="0" dirty="0"/>
              <a:t>one </a:t>
            </a:r>
            <a:r>
              <a:rPr lang="en-US" sz="1600" b="0" dirty="0" smtClean="0"/>
              <a:t>attempt </a:t>
            </a:r>
            <a:r>
              <a:rPr lang="en-US" sz="1600" b="0" dirty="0"/>
              <a:t>is allowed by </a:t>
            </a:r>
            <a:r>
              <a:rPr lang="en-US" sz="1600" b="0" dirty="0" smtClean="0"/>
              <a:t>ETSI-BRAN.</a:t>
            </a:r>
          </a:p>
          <a:p>
            <a:pPr marL="571500" lvl="0" indent="-342900">
              <a:buFont typeface="+mj-lt"/>
              <a:buAutoNum type="arabicPeriod"/>
            </a:pPr>
            <a:r>
              <a:rPr lang="en-US" sz="1600" b="0" dirty="0"/>
              <a:t>We </a:t>
            </a:r>
            <a:r>
              <a:rPr lang="en-US" sz="1600" b="0" dirty="0" smtClean="0"/>
              <a:t>also maintained that multiple DL-UL-DL switching </a:t>
            </a:r>
            <a:r>
              <a:rPr lang="en-US" sz="1600" b="0" dirty="0"/>
              <a:t>points </a:t>
            </a:r>
            <a:r>
              <a:rPr lang="en-US" sz="1600" b="0" dirty="0" smtClean="0"/>
              <a:t>with </a:t>
            </a:r>
            <a:r>
              <a:rPr lang="en-US" sz="1600" b="0" dirty="0"/>
              <a:t>gaps &gt; 25us </a:t>
            </a:r>
            <a:r>
              <a:rPr lang="en-US" sz="1600" b="0" dirty="0" smtClean="0"/>
              <a:t>and one-shot LBT are </a:t>
            </a:r>
            <a:r>
              <a:rPr lang="en-US" sz="1600" b="0" dirty="0"/>
              <a:t>not allowed by </a:t>
            </a:r>
            <a:r>
              <a:rPr lang="en-US" sz="1600" b="0" dirty="0" smtClean="0"/>
              <a:t>ETSI-BRAN. </a:t>
            </a:r>
            <a:r>
              <a:rPr lang="en-US" sz="1600" b="0" dirty="0"/>
              <a:t>However, other companies disagreed and hence, the evaluation of this scheme is FFS</a:t>
            </a:r>
            <a:endParaRPr lang="en-US" sz="16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457200"/>
            <a:ext cx="112755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NR-Unlicensed: Features to be considered </a:t>
            </a:r>
            <a:r>
              <a:rPr lang="en-US" sz="2400" dirty="0" smtClean="0"/>
              <a:t>(2)</a:t>
            </a:r>
            <a:endParaRPr sz="2400" b="1" i="0" u="none" strike="noStrike" cap="none" dirty="0">
              <a:solidFill>
                <a:srgbClr val="000000"/>
              </a:solidFill>
              <a:latin typeface="Times New Roman"/>
              <a:ea typeface="Times New Roman"/>
              <a:cs typeface="Times New Roman"/>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July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381000" y="990600"/>
            <a:ext cx="11811000" cy="5410200"/>
          </a:xfrm>
          <a:prstGeom prst="rect">
            <a:avLst/>
          </a:prstGeom>
          <a:noFill/>
          <a:ln>
            <a:noFill/>
          </a:ln>
        </p:spPr>
        <p:txBody>
          <a:bodyPr spcFirstLastPara="1" wrap="square" lIns="92150" tIns="46075" rIns="92150" bIns="46075" anchor="t" anchorCtr="0">
            <a:noAutofit/>
          </a:bodyPr>
          <a:lstStyle/>
          <a:p>
            <a:pPr lvl="0"/>
            <a:r>
              <a:rPr lang="en-US" sz="1600" b="0" dirty="0" smtClean="0"/>
              <a:t>Continued from </a:t>
            </a:r>
            <a:r>
              <a:rPr lang="en-US" sz="1600" b="0" dirty="0" smtClean="0"/>
              <a:t>[1</a:t>
            </a:r>
            <a:r>
              <a:rPr lang="en-US" sz="1600" b="0" dirty="0" smtClean="0"/>
              <a:t>]:</a:t>
            </a:r>
          </a:p>
          <a:p>
            <a:pPr marL="514350" lvl="0" indent="-285750">
              <a:buFont typeface="Arial" panose="020B0604020202020204" pitchFamily="34" charset="0"/>
              <a:buChar char="•"/>
            </a:pPr>
            <a:r>
              <a:rPr lang="en-US" sz="1600" b="0" i="1" dirty="0" smtClean="0">
                <a:solidFill>
                  <a:srgbClr val="C00000"/>
                </a:solidFill>
              </a:rPr>
              <a:t>Study </a:t>
            </a:r>
            <a:r>
              <a:rPr lang="en-US" sz="1600" b="0" i="1" dirty="0">
                <a:solidFill>
                  <a:srgbClr val="C00000"/>
                </a:solidFill>
              </a:rPr>
              <a:t>FBE (as in the ETSI BRAN specifications) based frame structure</a:t>
            </a:r>
          </a:p>
          <a:p>
            <a:pPr marL="971550" lvl="1" indent="-285750">
              <a:buFont typeface="Arial" panose="020B0604020202020204" pitchFamily="34" charset="0"/>
              <a:buChar char="•"/>
            </a:pPr>
            <a:r>
              <a:rPr lang="en-US" sz="1600" b="0" i="1" dirty="0" smtClean="0">
                <a:solidFill>
                  <a:srgbClr val="C00000"/>
                </a:solidFill>
              </a:rPr>
              <a:t>Identify </a:t>
            </a:r>
            <a:r>
              <a:rPr lang="en-US" sz="1600" b="0" i="1" dirty="0">
                <a:solidFill>
                  <a:srgbClr val="C00000"/>
                </a:solidFill>
              </a:rPr>
              <a:t>the changes needed to support FBE operation of NR-U</a:t>
            </a:r>
          </a:p>
          <a:p>
            <a:pPr marL="1428750" lvl="2" indent="-285750">
              <a:buFont typeface="Arial" panose="020B0604020202020204" pitchFamily="34" charset="0"/>
              <a:buChar char="•"/>
            </a:pPr>
            <a:r>
              <a:rPr lang="en-US" sz="1600" b="0" i="1" dirty="0" smtClean="0">
                <a:solidFill>
                  <a:srgbClr val="00B050"/>
                </a:solidFill>
              </a:rPr>
              <a:t>Restrictions/conditions </a:t>
            </a:r>
            <a:r>
              <a:rPr lang="en-US" sz="1600" b="0" i="1" dirty="0">
                <a:solidFill>
                  <a:srgbClr val="00B050"/>
                </a:solidFill>
              </a:rPr>
              <a:t>on when FBE option can be used will be further identified, in consideration of fair coexistence</a:t>
            </a:r>
            <a:r>
              <a:rPr lang="en-US" sz="1600" b="0" i="1" dirty="0">
                <a:solidFill>
                  <a:srgbClr val="C00000"/>
                </a:solidFill>
              </a:rPr>
              <a:t>. </a:t>
            </a:r>
            <a:endParaRPr lang="en-US" sz="1400" b="0" i="1" dirty="0">
              <a:solidFill>
                <a:srgbClr val="C00000"/>
              </a:solidFill>
            </a:endParaRPr>
          </a:p>
          <a:p>
            <a:pPr marL="971550" lvl="1" indent="-285750">
              <a:buFont typeface="Arial" panose="020B0604020202020204" pitchFamily="34" charset="0"/>
              <a:buChar char="•"/>
            </a:pPr>
            <a:r>
              <a:rPr lang="en-US" sz="1600" b="0" i="1" dirty="0" smtClean="0">
                <a:solidFill>
                  <a:srgbClr val="C00000"/>
                </a:solidFill>
              </a:rPr>
              <a:t>Strive </a:t>
            </a:r>
            <a:r>
              <a:rPr lang="en-US" sz="1600" b="0" i="1" dirty="0">
                <a:solidFill>
                  <a:srgbClr val="C00000"/>
                </a:solidFill>
              </a:rPr>
              <a:t>to minimize the change from current NR </a:t>
            </a:r>
            <a:r>
              <a:rPr lang="en-US" sz="1600" b="0" i="1" dirty="0" smtClean="0">
                <a:solidFill>
                  <a:srgbClr val="C00000"/>
                </a:solidFill>
              </a:rPr>
              <a:t>design</a:t>
            </a:r>
            <a:endParaRPr lang="en-US" sz="1600" b="0" i="1" dirty="0">
              <a:solidFill>
                <a:srgbClr val="C00000"/>
              </a:solidFill>
            </a:endParaRPr>
          </a:p>
          <a:p>
            <a:pPr marL="514350" lvl="0" indent="-285750">
              <a:buFont typeface="Arial" panose="020B0604020202020204" pitchFamily="34" charset="0"/>
              <a:buChar char="•"/>
            </a:pPr>
            <a:r>
              <a:rPr lang="en-US" sz="1600" b="0" i="1" dirty="0" smtClean="0">
                <a:solidFill>
                  <a:srgbClr val="C00000"/>
                </a:solidFill>
              </a:rPr>
              <a:t>Benefits </a:t>
            </a:r>
            <a:r>
              <a:rPr lang="en-US" sz="1600" b="0" i="1" dirty="0">
                <a:solidFill>
                  <a:srgbClr val="C00000"/>
                </a:solidFill>
              </a:rPr>
              <a:t>of using a signal that facilitates its detection with low complexity can be investigated including all/part of the following scenarios/use cases: </a:t>
            </a:r>
            <a:endParaRPr lang="en-US" sz="1600" b="0" i="1" dirty="0" smtClean="0">
              <a:solidFill>
                <a:srgbClr val="C00000"/>
              </a:solidFill>
            </a:endParaRPr>
          </a:p>
          <a:p>
            <a:pPr marL="971550" lvl="1" indent="-285750">
              <a:buFont typeface="Arial" panose="020B0604020202020204" pitchFamily="34" charset="0"/>
              <a:buChar char="•"/>
            </a:pPr>
            <a:r>
              <a:rPr lang="en-US" sz="1600" b="0" i="1" dirty="0" smtClean="0">
                <a:solidFill>
                  <a:srgbClr val="C00000"/>
                </a:solidFill>
              </a:rPr>
              <a:t>UE </a:t>
            </a:r>
            <a:r>
              <a:rPr lang="en-US" sz="1600" b="0" i="1" dirty="0">
                <a:solidFill>
                  <a:srgbClr val="C00000"/>
                </a:solidFill>
              </a:rPr>
              <a:t>power saving</a:t>
            </a:r>
          </a:p>
          <a:p>
            <a:pPr marL="971550" lvl="1" indent="-285750">
              <a:buFont typeface="Arial" panose="020B0604020202020204" pitchFamily="34" charset="0"/>
              <a:buChar char="•"/>
            </a:pPr>
            <a:r>
              <a:rPr lang="en-US" sz="1600" b="0" i="1" dirty="0" smtClean="0">
                <a:solidFill>
                  <a:srgbClr val="C00000"/>
                </a:solidFill>
              </a:rPr>
              <a:t>Improved </a:t>
            </a:r>
            <a:r>
              <a:rPr lang="en-US" sz="1600" b="0" i="1" dirty="0">
                <a:solidFill>
                  <a:srgbClr val="C00000"/>
                </a:solidFill>
              </a:rPr>
              <a:t>coexistence</a:t>
            </a:r>
          </a:p>
          <a:p>
            <a:pPr marL="971550" lvl="1" indent="-285750">
              <a:buFont typeface="Arial" panose="020B0604020202020204" pitchFamily="34" charset="0"/>
              <a:buChar char="•"/>
            </a:pPr>
            <a:r>
              <a:rPr lang="en-US" sz="1600" b="0" i="1" dirty="0" smtClean="0">
                <a:solidFill>
                  <a:srgbClr val="C00000"/>
                </a:solidFill>
              </a:rPr>
              <a:t>Spatial </a:t>
            </a:r>
            <a:r>
              <a:rPr lang="en-US" sz="1600" b="0" i="1" dirty="0">
                <a:solidFill>
                  <a:srgbClr val="C00000"/>
                </a:solidFill>
              </a:rPr>
              <a:t>reuse at least within the same operator network </a:t>
            </a:r>
          </a:p>
          <a:p>
            <a:pPr marL="971550" lvl="1" indent="-285750">
              <a:buFont typeface="Arial" panose="020B0604020202020204" pitchFamily="34" charset="0"/>
              <a:buChar char="•"/>
            </a:pPr>
            <a:r>
              <a:rPr lang="en-US" sz="1600" b="0" i="1" dirty="0" smtClean="0">
                <a:solidFill>
                  <a:srgbClr val="C00000"/>
                </a:solidFill>
              </a:rPr>
              <a:t>Serving </a:t>
            </a:r>
            <a:r>
              <a:rPr lang="en-US" sz="1600" b="0" i="1" dirty="0">
                <a:solidFill>
                  <a:srgbClr val="C00000"/>
                </a:solidFill>
              </a:rPr>
              <a:t>cell transmission burst acquisition</a:t>
            </a:r>
          </a:p>
          <a:p>
            <a:pPr marL="971550" lvl="1" indent="-285750">
              <a:buFont typeface="Arial" panose="020B0604020202020204" pitchFamily="34" charset="0"/>
              <a:buChar char="•"/>
            </a:pPr>
            <a:r>
              <a:rPr lang="en-US" sz="1600" b="0" i="1" dirty="0" smtClean="0">
                <a:solidFill>
                  <a:srgbClr val="C00000"/>
                </a:solidFill>
              </a:rPr>
              <a:t>FFS</a:t>
            </a:r>
            <a:r>
              <a:rPr lang="en-US" sz="1600" b="0" i="1" dirty="0">
                <a:solidFill>
                  <a:srgbClr val="C00000"/>
                </a:solidFill>
              </a:rPr>
              <a:t>: further usage </a:t>
            </a:r>
            <a:r>
              <a:rPr lang="en-US" sz="1600" b="0" i="1" dirty="0" smtClean="0">
                <a:solidFill>
                  <a:srgbClr val="C00000"/>
                </a:solidFill>
              </a:rPr>
              <a:t>scenarios</a:t>
            </a:r>
            <a:endParaRPr lang="en-US" sz="1600" b="0" dirty="0" smtClean="0"/>
          </a:p>
          <a:p>
            <a:pPr lvl="0"/>
            <a:endParaRPr lang="en-US" sz="1600" b="0" dirty="0" smtClean="0"/>
          </a:p>
          <a:p>
            <a:pPr lvl="0"/>
            <a:r>
              <a:rPr lang="en-US" sz="1600" b="0" dirty="0" smtClean="0"/>
              <a:t>Note: RAN1 has agreed to study Preamble Detection as a facilitator of better coexistence between NR-U and 802.11. Some cellular vendors and operators recognize the benefits of PD over ED. We have proposed the use of the basic 802.11a preamble. Given the significant benefit provided by mutual PD between NR-U and 802.11 and the long history of discussions on this topic, the 802.11 community needs to support this initiative in RAN1 by participating in the next few RAN1 meetings.</a:t>
            </a:r>
          </a:p>
        </p:txBody>
      </p:sp>
    </p:spTree>
    <p:extLst>
      <p:ext uri="{BB962C8B-B14F-4D97-AF65-F5344CB8AC3E}">
        <p14:creationId xmlns:p14="http://schemas.microsoft.com/office/powerpoint/2010/main" val="1840347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400" dirty="0" smtClean="0"/>
              <a:t>NR-U simulation </a:t>
            </a:r>
            <a:r>
              <a:rPr lang="en-US" sz="2400" dirty="0"/>
              <a:t>configuration for </a:t>
            </a:r>
            <a:r>
              <a:rPr lang="en-US" sz="2400" dirty="0" smtClean="0"/>
              <a:t>outdoor sub-7GHz  </a:t>
            </a:r>
            <a:r>
              <a:rPr lang="en-US" sz="2400" dirty="0" smtClean="0"/>
              <a:t>(1)</a:t>
            </a:r>
            <a:endParaRPr sz="2400" b="1" i="0" u="none" strike="noStrike" cap="none" dirty="0">
              <a:solidFill>
                <a:srgbClr val="000000"/>
              </a:solidFill>
              <a:latin typeface="Times New Roman"/>
              <a:ea typeface="Times New Roman"/>
              <a:cs typeface="Times New Roman"/>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July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299200"/>
          </a:xfrm>
          <a:prstGeom prst="rect">
            <a:avLst/>
          </a:prstGeom>
          <a:noFill/>
          <a:ln>
            <a:noFill/>
          </a:ln>
        </p:spPr>
        <p:txBody>
          <a:bodyPr spcFirstLastPara="1" wrap="square" lIns="92150" tIns="46075" rIns="92150" bIns="46075" anchor="t" anchorCtr="0">
            <a:noAutofit/>
          </a:bodyPr>
          <a:lstStyle/>
          <a:p>
            <a:pPr marL="514350" indent="-285750">
              <a:buFont typeface="Arial" panose="020B0604020202020204" pitchFamily="34" charset="0"/>
              <a:buChar char="•"/>
            </a:pPr>
            <a:r>
              <a:rPr lang="en-US" sz="1600" b="0" dirty="0"/>
              <a:t>The simulation configuration for sub-7 GHz will be used to study the performance of </a:t>
            </a:r>
            <a:r>
              <a:rPr lang="en-US" sz="1600" b="0" dirty="0" smtClean="0"/>
              <a:t>NR-U </a:t>
            </a:r>
            <a:r>
              <a:rPr lang="en-US" sz="1600" b="0" dirty="0"/>
              <a:t>as well as the coexistence between 802.11ac and NR-U. </a:t>
            </a:r>
            <a:endParaRPr lang="en-US" sz="1600" b="0" dirty="0" smtClean="0"/>
          </a:p>
          <a:p>
            <a:pPr marL="514350" lvl="1" indent="-285750">
              <a:spcBef>
                <a:spcPts val="600"/>
              </a:spcBef>
              <a:buFont typeface="Arial" panose="020B0604020202020204" pitchFamily="34" charset="0"/>
              <a:buChar char="•"/>
            </a:pPr>
            <a:r>
              <a:rPr lang="en-US" sz="1600" dirty="0"/>
              <a:t>It is also possible that the same configuration may be used to study the coexistence between 802.11ax and NR-U. </a:t>
            </a:r>
          </a:p>
          <a:p>
            <a:pPr marL="514350" lvl="1" indent="-285750">
              <a:spcBef>
                <a:spcPts val="600"/>
              </a:spcBef>
              <a:buFont typeface="Arial" panose="020B0604020202020204" pitchFamily="34" charset="0"/>
              <a:buChar char="•"/>
            </a:pPr>
            <a:r>
              <a:rPr lang="en-US" sz="1600" b="0" dirty="0" smtClean="0"/>
              <a:t>The </a:t>
            </a:r>
            <a:r>
              <a:rPr lang="en-US" sz="1600" b="0" dirty="0"/>
              <a:t>Outdoor sub 7 GHz topology is </a:t>
            </a:r>
            <a:r>
              <a:rPr lang="en-US" sz="1600" b="0" dirty="0" smtClean="0"/>
              <a:t>under </a:t>
            </a:r>
            <a:r>
              <a:rPr lang="en-US" sz="1600" b="0" dirty="0"/>
              <a:t>discussion. RAN1 has broadly agreed to </a:t>
            </a:r>
            <a:r>
              <a:rPr lang="en-US" sz="1600" b="0" dirty="0" smtClean="0"/>
              <a:t>selecting the following topology. </a:t>
            </a:r>
          </a:p>
          <a:p>
            <a:pPr marL="971550" lvl="1" indent="-285750">
              <a:buFont typeface="Arial" panose="020B0604020202020204" pitchFamily="34" charset="0"/>
              <a:buChar char="•"/>
            </a:pPr>
            <a:r>
              <a:rPr lang="en-US" sz="1600" b="0" i="1" dirty="0" smtClean="0">
                <a:solidFill>
                  <a:srgbClr val="C00000"/>
                </a:solidFill>
              </a:rPr>
              <a:t>Macro </a:t>
            </a:r>
            <a:r>
              <a:rPr lang="en-US" sz="1600" b="0" i="1" dirty="0">
                <a:solidFill>
                  <a:srgbClr val="C00000"/>
                </a:solidFill>
              </a:rPr>
              <a:t>deployment with ISD=200×A meters</a:t>
            </a:r>
          </a:p>
          <a:p>
            <a:pPr marL="971550" lvl="1" indent="-285750">
              <a:buFont typeface="Arial" panose="020B0604020202020204" pitchFamily="34" charset="0"/>
              <a:buChar char="•"/>
            </a:pPr>
            <a:r>
              <a:rPr lang="en-US" sz="1600" b="0" i="1" dirty="0" smtClean="0">
                <a:solidFill>
                  <a:srgbClr val="C00000"/>
                </a:solidFill>
              </a:rPr>
              <a:t>Each </a:t>
            </a:r>
            <a:r>
              <a:rPr lang="en-US" sz="1600" b="0" i="1" dirty="0">
                <a:solidFill>
                  <a:srgbClr val="C00000"/>
                </a:solidFill>
              </a:rPr>
              <a:t>operator randomly drops 1 micro-layer TRP within each macro cell sector with minimum distance between micro-layer TRPs equals 57.9×A meters</a:t>
            </a:r>
          </a:p>
          <a:p>
            <a:pPr marL="971550" lvl="1" indent="-285750">
              <a:buFont typeface="Arial" panose="020B0604020202020204" pitchFamily="34" charset="0"/>
              <a:buChar char="•"/>
            </a:pPr>
            <a:r>
              <a:rPr lang="en-US" sz="1600" b="0" i="1" dirty="0" smtClean="0">
                <a:solidFill>
                  <a:srgbClr val="C00000"/>
                </a:solidFill>
              </a:rPr>
              <a:t>Independent </a:t>
            </a:r>
            <a:r>
              <a:rPr lang="en-US" sz="1600" b="0" i="1" dirty="0">
                <a:solidFill>
                  <a:srgbClr val="C00000"/>
                </a:solidFill>
              </a:rPr>
              <a:t>dropping between two operators</a:t>
            </a:r>
          </a:p>
          <a:p>
            <a:pPr marL="1428750" lvl="2" indent="-285750">
              <a:buFont typeface="Arial" panose="020B0604020202020204" pitchFamily="34" charset="0"/>
              <a:buChar char="•"/>
            </a:pPr>
            <a:r>
              <a:rPr lang="en-US" b="0" i="1" dirty="0" smtClean="0">
                <a:solidFill>
                  <a:srgbClr val="C00000"/>
                </a:solidFill>
              </a:rPr>
              <a:t>Use </a:t>
            </a:r>
            <a:r>
              <a:rPr lang="en-US" b="0" i="1" dirty="0">
                <a:solidFill>
                  <a:srgbClr val="C00000"/>
                </a:solidFill>
              </a:rPr>
              <a:t>10 meters as the inter-operator micro-layer TRP minimum distance</a:t>
            </a:r>
          </a:p>
          <a:p>
            <a:pPr marL="1428750" lvl="2" indent="-285750">
              <a:buFont typeface="Arial" panose="020B0604020202020204" pitchFamily="34" charset="0"/>
              <a:buChar char="•"/>
            </a:pPr>
            <a:r>
              <a:rPr lang="en-US" b="0" i="1" dirty="0" smtClean="0">
                <a:solidFill>
                  <a:srgbClr val="C00000"/>
                </a:solidFill>
              </a:rPr>
              <a:t>For </a:t>
            </a:r>
            <a:r>
              <a:rPr lang="en-US" b="0" i="1" dirty="0">
                <a:solidFill>
                  <a:srgbClr val="C00000"/>
                </a:solidFill>
              </a:rPr>
              <a:t>the inter-operator micro-layer TRP maximum distance</a:t>
            </a:r>
          </a:p>
          <a:p>
            <a:pPr marL="1885950" lvl="3" indent="-285750">
              <a:buFont typeface="Arial" panose="020B0604020202020204" pitchFamily="34" charset="0"/>
              <a:buChar char="•"/>
            </a:pPr>
            <a:r>
              <a:rPr lang="en-US" sz="1800" b="0" i="1" dirty="0" smtClean="0">
                <a:solidFill>
                  <a:srgbClr val="00B050"/>
                </a:solidFill>
              </a:rPr>
              <a:t>Outdoor </a:t>
            </a:r>
            <a:r>
              <a:rPr lang="en-US" sz="1800" b="0" i="1" dirty="0">
                <a:solidFill>
                  <a:srgbClr val="00B050"/>
                </a:solidFill>
              </a:rPr>
              <a:t>scenario 1: 30</a:t>
            </a:r>
          </a:p>
          <a:p>
            <a:pPr marL="1885950" lvl="3" indent="-285750">
              <a:buFont typeface="Arial" panose="020B0604020202020204" pitchFamily="34" charset="0"/>
              <a:buChar char="•"/>
            </a:pPr>
            <a:r>
              <a:rPr lang="en-US" sz="1800" b="0" i="1" dirty="0" smtClean="0">
                <a:solidFill>
                  <a:srgbClr val="00B050"/>
                </a:solidFill>
              </a:rPr>
              <a:t>Outdoor </a:t>
            </a:r>
            <a:r>
              <a:rPr lang="en-US" sz="1800" b="0" i="1" dirty="0">
                <a:solidFill>
                  <a:srgbClr val="00B050"/>
                </a:solidFill>
              </a:rPr>
              <a:t>scenario 2: No limit as long as the TRP is within the macro cell</a:t>
            </a:r>
          </a:p>
          <a:p>
            <a:pPr marL="971550" lvl="1" indent="-285750">
              <a:buFont typeface="Arial" panose="020B0604020202020204" pitchFamily="34" charset="0"/>
              <a:buChar char="•"/>
            </a:pPr>
            <a:r>
              <a:rPr lang="en-US" sz="1600" b="0" i="1" dirty="0" smtClean="0">
                <a:solidFill>
                  <a:srgbClr val="C00000"/>
                </a:solidFill>
              </a:rPr>
              <a:t>UE </a:t>
            </a:r>
            <a:r>
              <a:rPr lang="en-US" sz="1600" b="0" i="1" dirty="0">
                <a:solidFill>
                  <a:srgbClr val="C00000"/>
                </a:solidFill>
              </a:rPr>
              <a:t>randomly dropped within macro cell sector with a minimum serving cell RSSI of -82dBm</a:t>
            </a:r>
          </a:p>
          <a:p>
            <a:pPr marL="971550" lvl="1" indent="-285750">
              <a:buFont typeface="Arial" panose="020B0604020202020204" pitchFamily="34" charset="0"/>
              <a:buChar char="•"/>
            </a:pPr>
            <a:r>
              <a:rPr lang="en-US" sz="1600" b="0" i="1" dirty="0" smtClean="0">
                <a:solidFill>
                  <a:srgbClr val="C00000"/>
                </a:solidFill>
              </a:rPr>
              <a:t>Try </a:t>
            </a:r>
            <a:r>
              <a:rPr lang="en-US" sz="1600" b="0" i="1" dirty="0">
                <a:solidFill>
                  <a:srgbClr val="C00000"/>
                </a:solidFill>
              </a:rPr>
              <a:t>A&gt;=1 and find the A that satisfies serving cell received power distribution satisfies (10+X)% to (15+X)%] UEs below -</a:t>
            </a:r>
            <a:r>
              <a:rPr lang="en-US" sz="1600" b="0" i="1" dirty="0" smtClean="0">
                <a:solidFill>
                  <a:srgbClr val="C00000"/>
                </a:solidFill>
              </a:rPr>
              <a:t>72dBm</a:t>
            </a:r>
          </a:p>
          <a:p>
            <a:pPr lvl="0"/>
            <a:r>
              <a:rPr lang="en-US" sz="1600" b="0" dirty="0" smtClean="0"/>
              <a:t>Note: It </a:t>
            </a:r>
            <a:r>
              <a:rPr lang="en-US" sz="1600" b="0" dirty="0"/>
              <a:t>is </a:t>
            </a:r>
            <a:r>
              <a:rPr lang="en-US" sz="1600" b="0" dirty="0" smtClean="0"/>
              <a:t>important </a:t>
            </a:r>
            <a:r>
              <a:rPr lang="en-US" sz="1600" b="0" dirty="0"/>
              <a:t>that the </a:t>
            </a:r>
            <a:r>
              <a:rPr lang="en-US" sz="1600" b="0" dirty="0" smtClean="0"/>
              <a:t>selected simulation </a:t>
            </a:r>
            <a:r>
              <a:rPr lang="en-US" sz="1600" b="0" dirty="0"/>
              <a:t>configuration mirrors typical deployments of </a:t>
            </a:r>
            <a:r>
              <a:rPr lang="en-US" sz="1600" b="0" dirty="0" smtClean="0"/>
              <a:t>Outdoor </a:t>
            </a:r>
            <a:r>
              <a:rPr lang="en-US" sz="1600" b="0" dirty="0"/>
              <a:t>802.11 networks</a:t>
            </a:r>
            <a:r>
              <a:rPr lang="en-US" sz="1600" b="0" dirty="0" smtClean="0"/>
              <a:t>. We need RSSI data of deployed outdoor 802.11 networks with separate CDF for own-BSS RSSI and other-BSS RSSI in order to propose an appropriate network topology.</a:t>
            </a:r>
            <a:endParaRPr lang="en-US" sz="16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582400" cy="763500"/>
          </a:xfrm>
          <a:prstGeom prst="rect">
            <a:avLst/>
          </a:prstGeom>
          <a:noFill/>
          <a:ln>
            <a:noFill/>
          </a:ln>
        </p:spPr>
        <p:txBody>
          <a:bodyPr spcFirstLastPara="1" wrap="square" lIns="92150" tIns="46075" rIns="92150" bIns="46075" anchor="ctr" anchorCtr="0">
            <a:noAutofit/>
          </a:bodyPr>
          <a:lstStyle/>
          <a:p>
            <a:pPr lvl="0"/>
            <a:r>
              <a:rPr lang="en-US" sz="2400" dirty="0" smtClean="0"/>
              <a:t>Invalid band combinations defined for LAA in 5GHz (1</a:t>
            </a:r>
            <a:r>
              <a:rPr lang="en-US" sz="2400" dirty="0" smtClean="0"/>
              <a:t>)</a:t>
            </a:r>
            <a:endParaRPr sz="2400" b="1" i="0" u="none" strike="noStrike" cap="none" dirty="0">
              <a:solidFill>
                <a:srgbClr val="000000"/>
              </a:solidFill>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July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299200"/>
          </a:xfrm>
          <a:prstGeom prst="rect">
            <a:avLst/>
          </a:prstGeom>
          <a:noFill/>
          <a:ln>
            <a:noFill/>
          </a:ln>
        </p:spPr>
        <p:txBody>
          <a:bodyPr spcFirstLastPara="1" wrap="square" lIns="92150" tIns="46075" rIns="92150" bIns="46075" anchor="t" anchorCtr="0">
            <a:noAutofit/>
          </a:bodyPr>
          <a:lstStyle/>
          <a:p>
            <a:r>
              <a:rPr lang="en-US" sz="1600" b="0" dirty="0" smtClean="0"/>
              <a:t>Overview: The LAA standards specify that </a:t>
            </a:r>
            <a:r>
              <a:rPr lang="en-US" sz="1600" b="0" dirty="0"/>
              <a:t>if the maximum number of channels that LAA can simultaneously transmit is &lt;= 4, the maximum frequency separation between the center frequencies of any two carriers should be &lt;= 62MHz. </a:t>
            </a:r>
            <a:r>
              <a:rPr lang="en-US" sz="1600" b="0" dirty="0" smtClean="0"/>
              <a:t>This clause has been put to </a:t>
            </a:r>
            <a:r>
              <a:rPr lang="en-US" sz="1600" b="0" dirty="0"/>
              <a:t>ensure fair coexistence with </a:t>
            </a:r>
            <a:r>
              <a:rPr lang="en-US" sz="1600" b="0" dirty="0" smtClean="0"/>
              <a:t>802.11 </a:t>
            </a:r>
            <a:r>
              <a:rPr lang="en-US" sz="1600" b="0" dirty="0"/>
              <a:t>multi-carrier transmissions that use a fixed “channel bonded” structure as shown below. </a:t>
            </a:r>
          </a:p>
          <a:p>
            <a:r>
              <a:rPr lang="en-US" sz="1600" b="0" dirty="0"/>
              <a:t> </a:t>
            </a:r>
          </a:p>
          <a:p>
            <a:r>
              <a:rPr lang="en-US" sz="1600" b="0" dirty="0"/>
              <a:t> </a:t>
            </a:r>
          </a:p>
          <a:p>
            <a:endParaRPr lang="en-US" sz="1600" b="0" dirty="0" smtClean="0"/>
          </a:p>
          <a:p>
            <a:endParaRPr lang="en-US" sz="1600" b="0" dirty="0"/>
          </a:p>
          <a:p>
            <a:endParaRPr lang="en-US" sz="1600" b="0" dirty="0" smtClean="0"/>
          </a:p>
          <a:p>
            <a:endParaRPr lang="en-US" sz="1600" b="0" dirty="0" smtClean="0"/>
          </a:p>
          <a:p>
            <a:endParaRPr lang="en-US" sz="1600" b="0" dirty="0" smtClean="0"/>
          </a:p>
          <a:p>
            <a:endParaRPr lang="en-US" sz="1600" b="0" dirty="0"/>
          </a:p>
          <a:p>
            <a:r>
              <a:rPr lang="en-US" sz="1600" b="0" dirty="0" smtClean="0"/>
              <a:t>The bonded </a:t>
            </a:r>
            <a:r>
              <a:rPr lang="en-US" sz="1600" b="0" dirty="0"/>
              <a:t>structure ensures the following: </a:t>
            </a:r>
            <a:endParaRPr lang="en-US" sz="1600" b="0" dirty="0" smtClean="0"/>
          </a:p>
          <a:p>
            <a:pPr marL="514350" lvl="0" indent="-285750">
              <a:buFont typeface="Arial" panose="020B0604020202020204" pitchFamily="34" charset="0"/>
              <a:buChar char="•"/>
            </a:pPr>
            <a:r>
              <a:rPr lang="en-US" sz="1600" b="0" dirty="0" smtClean="0"/>
              <a:t>Concurrent </a:t>
            </a:r>
            <a:r>
              <a:rPr lang="en-US" sz="1600" b="0" dirty="0"/>
              <a:t>transmissions of the same bandwidth from two </a:t>
            </a:r>
            <a:r>
              <a:rPr lang="en-US" sz="1600" b="0" dirty="0" smtClean="0"/>
              <a:t>802.11 </a:t>
            </a:r>
            <a:r>
              <a:rPr lang="en-US" sz="1600" b="0" dirty="0"/>
              <a:t>nodes are either completely overlapping or completely disjoint. </a:t>
            </a:r>
          </a:p>
          <a:p>
            <a:pPr marL="514350" lvl="0" indent="-285750">
              <a:buFont typeface="Arial" panose="020B0604020202020204" pitchFamily="34" charset="0"/>
              <a:buChar char="•"/>
            </a:pPr>
            <a:r>
              <a:rPr lang="en-US" sz="1600" b="0" dirty="0"/>
              <a:t>All co-channel </a:t>
            </a:r>
            <a:r>
              <a:rPr lang="en-US" sz="1600" b="0" dirty="0" smtClean="0"/>
              <a:t>802.11 </a:t>
            </a:r>
            <a:r>
              <a:rPr lang="en-US" sz="1600" b="0" dirty="0"/>
              <a:t>nodes get similar priority to access their primary/secondary channels.  </a:t>
            </a:r>
            <a:endParaRPr lang="en-US" sz="1600" b="0" dirty="0" smtClean="0"/>
          </a:p>
          <a:p>
            <a:pPr marL="228600" lvl="0" indent="0"/>
            <a:r>
              <a:rPr lang="en-US" sz="1600" b="0" u="sng" dirty="0" smtClean="0"/>
              <a:t>The ETSI-BRAN regulations ([2]) also require that LAA must follow the above 802.11 bonded multi-carrier transmission scheme if the multi-carrier LBT scheme is the same as 802.11.</a:t>
            </a:r>
            <a:endParaRPr lang="en-US" sz="1600" b="0" u="sng"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799" y="2321658"/>
            <a:ext cx="5629637" cy="18693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0308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582400" cy="763500"/>
          </a:xfrm>
          <a:prstGeom prst="rect">
            <a:avLst/>
          </a:prstGeom>
          <a:noFill/>
          <a:ln>
            <a:noFill/>
          </a:ln>
        </p:spPr>
        <p:txBody>
          <a:bodyPr spcFirstLastPara="1" wrap="square" lIns="92150" tIns="46075" rIns="92150" bIns="46075" anchor="ctr" anchorCtr="0">
            <a:noAutofit/>
          </a:bodyPr>
          <a:lstStyle/>
          <a:p>
            <a:pPr lvl="0"/>
            <a:r>
              <a:rPr lang="en-US" sz="2400" dirty="0" smtClean="0"/>
              <a:t>Invalid band combinations defined for LAA in 5GHz (2)</a:t>
            </a:r>
            <a:endParaRPr sz="2400" b="1" i="0" u="none" strike="noStrike" cap="none" dirty="0">
              <a:solidFill>
                <a:srgbClr val="000000"/>
              </a:solidFill>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July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445050"/>
          </a:xfrm>
          <a:prstGeom prst="rect">
            <a:avLst/>
          </a:prstGeom>
          <a:noFill/>
          <a:ln>
            <a:noFill/>
          </a:ln>
        </p:spPr>
        <p:txBody>
          <a:bodyPr spcFirstLastPara="1" wrap="square" lIns="92150" tIns="46075" rIns="92150" bIns="46075" anchor="t" anchorCtr="0">
            <a:noAutofit/>
          </a:bodyPr>
          <a:lstStyle/>
          <a:p>
            <a:r>
              <a:rPr lang="en-US" sz="1600" b="0" dirty="0"/>
              <a:t>The following are the adverse consequences to 802.11 if LAA was allowed to carrier aggregate channels in an unrestricted manner while using the </a:t>
            </a:r>
            <a:r>
              <a:rPr lang="en-US" sz="1600" b="0" dirty="0" smtClean="0"/>
              <a:t>LBT </a:t>
            </a:r>
            <a:r>
              <a:rPr lang="en-US" sz="1600" b="0" dirty="0"/>
              <a:t>scheme similar to 802.11:</a:t>
            </a:r>
          </a:p>
          <a:p>
            <a:pPr marL="514350" lvl="0" indent="-285750">
              <a:buFont typeface="Arial" panose="020B0604020202020204" pitchFamily="34" charset="0"/>
              <a:buChar char="•"/>
            </a:pPr>
            <a:r>
              <a:rPr lang="en-US" sz="1600" b="0" dirty="0"/>
              <a:t>LAA multicarrier transmission of a given bandwidth can restrict 802.11 multicarrier transmissions over a much wider band. For example, if one 80 MHz LAA transmission consisting of four 20 MHz carriers is allowed in an unrestricted non-contiguous manner, it can block transmissions on two 802.11 80 MHz channels or four 802.11 40 MHz channels, even though it uses only 80 MHz of the total 160 MHz spectrum. On the contrary, as noted earlier, 802.11 multicarrier transmission on 80 MHz can block other 802.11 multicarrier transmissions only over the given 80 MHz and no more. </a:t>
            </a:r>
          </a:p>
          <a:p>
            <a:pPr marL="514350" lvl="0" indent="-285750">
              <a:buFont typeface="Arial" panose="020B0604020202020204" pitchFamily="34" charset="0"/>
              <a:buChar char="•"/>
            </a:pPr>
            <a:r>
              <a:rPr lang="en-US" sz="1600" b="0" dirty="0" smtClean="0"/>
              <a:t>LAA </a:t>
            </a:r>
            <a:r>
              <a:rPr lang="en-US" sz="1600" b="0" dirty="0"/>
              <a:t>can choose multiple primary </a:t>
            </a:r>
            <a:r>
              <a:rPr lang="en-US" sz="1600" b="0" dirty="0" smtClean="0"/>
              <a:t>802.11 channels </a:t>
            </a:r>
            <a:r>
              <a:rPr lang="en-US" sz="1600" b="0" dirty="0"/>
              <a:t>to carrier aggregate and also to use them as its own secondary channels. This will result in unfair priority sharing between Wi-Fi and LAA. </a:t>
            </a:r>
          </a:p>
          <a:p>
            <a:r>
              <a:rPr lang="en-US" sz="1600" b="0" u="sng" dirty="0"/>
              <a:t>To prevent </a:t>
            </a:r>
            <a:r>
              <a:rPr lang="en-US" sz="1600" b="0" u="sng" dirty="0" smtClean="0"/>
              <a:t>this, the following clause was put in the LAA </a:t>
            </a:r>
            <a:r>
              <a:rPr lang="en-US" sz="1600" b="0" u="sng" dirty="0"/>
              <a:t>specification “</a:t>
            </a:r>
            <a:r>
              <a:rPr lang="en-US" sz="1600" b="0" i="1" dirty="0"/>
              <a:t>the maximum frequency separation between any two carrier center frequencies on which LAA </a:t>
            </a:r>
            <a:r>
              <a:rPr lang="en-US" sz="1600" b="0" i="1" dirty="0" err="1"/>
              <a:t>SCell</a:t>
            </a:r>
            <a:r>
              <a:rPr lang="en-US" sz="1600" b="0" i="1" dirty="0"/>
              <a:t> transmissions are performed should be less than or equal to 62MHz</a:t>
            </a:r>
            <a:r>
              <a:rPr lang="en-US" sz="1600" b="0" dirty="0" smtClean="0"/>
              <a:t>”</a:t>
            </a:r>
          </a:p>
          <a:p>
            <a:r>
              <a:rPr lang="en-US" sz="1600" b="0" dirty="0" smtClean="0"/>
              <a:t>However, 3GPP RAN4 (the working group responsible for defining band configurations and performance requirements) has defined band combinations for LAA multi-carrier transmission that violate the above coexistence clause in the LAA standard. For example, it has defined inter-band carrier </a:t>
            </a:r>
            <a:r>
              <a:rPr lang="en-US" sz="1600" b="0" dirty="0"/>
              <a:t>aggregation configurations CA_2A-46A-46D, CA_4A-46A-46D, </a:t>
            </a:r>
            <a:r>
              <a:rPr lang="en-US" sz="1600" b="0" dirty="0" smtClean="0"/>
              <a:t>CA_46A-46D-66A ([3]). Band 46 is the unlicensed 5 GHz band and A,B,C,D…denote the number of contiguous carriers (as </a:t>
            </a:r>
            <a:r>
              <a:rPr lang="en-US" sz="1600" b="0" dirty="0"/>
              <a:t>defined in </a:t>
            </a:r>
            <a:r>
              <a:rPr lang="en-US" sz="1600" b="0" dirty="0" smtClean="0"/>
              <a:t>Table 5.6A-1 of [3])</a:t>
            </a:r>
            <a:endParaRPr lang="en-US" sz="1600" b="0" dirty="0"/>
          </a:p>
        </p:txBody>
      </p:sp>
      <p:graphicFrame>
        <p:nvGraphicFramePr>
          <p:cNvPr id="2" name="Table 1"/>
          <p:cNvGraphicFramePr>
            <a:graphicFrameLocks noGrp="1"/>
          </p:cNvGraphicFramePr>
          <p:nvPr>
            <p:extLst>
              <p:ext uri="{D42A27DB-BD31-4B8C-83A1-F6EECF244321}">
                <p14:modId xmlns:p14="http://schemas.microsoft.com/office/powerpoint/2010/main" val="883015992"/>
              </p:ext>
            </p:extLst>
          </p:nvPr>
        </p:nvGraphicFramePr>
        <p:xfrm>
          <a:off x="2743200" y="5242560"/>
          <a:ext cx="4724400" cy="1158240"/>
        </p:xfrm>
        <a:graphic>
          <a:graphicData uri="http://schemas.openxmlformats.org/drawingml/2006/table">
            <a:tbl>
              <a:tblPr firstRow="1" firstCol="1" lastRow="1" lastCol="1" bandRow="1" bandCol="1">
                <a:tableStyleId>{A1A19DCD-474F-49A0-BD6E-79F9A4CA8838}</a:tableStyleId>
              </a:tblPr>
              <a:tblGrid>
                <a:gridCol w="2107809"/>
                <a:gridCol w="2616591"/>
              </a:tblGrid>
              <a:tr h="304800">
                <a:tc>
                  <a:txBody>
                    <a:bodyPr/>
                    <a:lstStyle/>
                    <a:p>
                      <a:pPr marL="0" marR="0" algn="ctr" hangingPunct="0">
                        <a:spcBef>
                          <a:spcPts val="0"/>
                        </a:spcBef>
                        <a:spcAft>
                          <a:spcPts val="0"/>
                        </a:spcAft>
                      </a:pPr>
                      <a:r>
                        <a:rPr lang="en-GB" sz="1400" dirty="0">
                          <a:effectLst/>
                        </a:rPr>
                        <a:t>CA Bandwidth Class</a:t>
                      </a:r>
                      <a:endParaRPr lang="en-US" sz="1400" b="1" dirty="0">
                        <a:effectLst/>
                        <a:latin typeface="Arial"/>
                        <a:ea typeface="Times New Roman"/>
                        <a:cs typeface="Times New Roman"/>
                      </a:endParaRPr>
                    </a:p>
                  </a:txBody>
                  <a:tcPr marL="68580" marR="68580" marT="0" marB="0"/>
                </a:tc>
                <a:tc>
                  <a:txBody>
                    <a:bodyPr/>
                    <a:lstStyle/>
                    <a:p>
                      <a:pPr marL="0" marR="0" algn="ctr" hangingPunct="0">
                        <a:spcBef>
                          <a:spcPts val="0"/>
                        </a:spcBef>
                        <a:spcAft>
                          <a:spcPts val="0"/>
                        </a:spcAft>
                      </a:pPr>
                      <a:r>
                        <a:rPr lang="en-GB" sz="1400" dirty="0">
                          <a:effectLst/>
                        </a:rPr>
                        <a:t>Number of contiguous CC</a:t>
                      </a:r>
                      <a:endParaRPr lang="en-US" sz="1400" b="1" dirty="0">
                        <a:effectLst/>
                        <a:latin typeface="Arial"/>
                        <a:ea typeface="Times New Roman"/>
                        <a:cs typeface="Times New Roman"/>
                      </a:endParaRPr>
                    </a:p>
                  </a:txBody>
                  <a:tcPr marL="68580" marR="68580" marT="0" marB="0"/>
                </a:tc>
              </a:tr>
              <a:tr h="171450">
                <a:tc>
                  <a:txBody>
                    <a:bodyPr/>
                    <a:lstStyle/>
                    <a:p>
                      <a:pPr marL="0" marR="0" algn="ctr" hangingPunct="0">
                        <a:spcBef>
                          <a:spcPts val="0"/>
                        </a:spcBef>
                        <a:spcAft>
                          <a:spcPts val="0"/>
                        </a:spcAft>
                      </a:pPr>
                      <a:r>
                        <a:rPr lang="en-GB" sz="1400">
                          <a:effectLst/>
                        </a:rPr>
                        <a:t>A</a:t>
                      </a:r>
                      <a:endParaRPr lang="en-US" sz="1400">
                        <a:effectLst/>
                        <a:latin typeface="Arial"/>
                        <a:ea typeface="Times New Roman"/>
                        <a:cs typeface="Times New Roman"/>
                      </a:endParaRPr>
                    </a:p>
                  </a:txBody>
                  <a:tcPr marL="68580" marR="68580" marT="0" marB="0"/>
                </a:tc>
                <a:tc>
                  <a:txBody>
                    <a:bodyPr/>
                    <a:lstStyle/>
                    <a:p>
                      <a:pPr marL="0" marR="0" algn="ctr" hangingPunct="0">
                        <a:spcBef>
                          <a:spcPts val="0"/>
                        </a:spcBef>
                        <a:spcAft>
                          <a:spcPts val="0"/>
                        </a:spcAft>
                      </a:pPr>
                      <a:r>
                        <a:rPr lang="en-GB" sz="1400">
                          <a:effectLst/>
                        </a:rPr>
                        <a:t>1</a:t>
                      </a:r>
                      <a:endParaRPr lang="en-US" sz="1400">
                        <a:effectLst/>
                        <a:latin typeface="Arial"/>
                        <a:ea typeface="Times New Roman"/>
                        <a:cs typeface="Times New Roman"/>
                      </a:endParaRPr>
                    </a:p>
                  </a:txBody>
                  <a:tcPr marL="68580" marR="68580" marT="0" marB="0"/>
                </a:tc>
              </a:tr>
              <a:tr h="171450">
                <a:tc>
                  <a:txBody>
                    <a:bodyPr/>
                    <a:lstStyle/>
                    <a:p>
                      <a:pPr marL="0" marR="0" algn="ctr" hangingPunct="0">
                        <a:spcBef>
                          <a:spcPts val="0"/>
                        </a:spcBef>
                        <a:spcAft>
                          <a:spcPts val="0"/>
                        </a:spcAft>
                      </a:pPr>
                      <a:r>
                        <a:rPr lang="en-GB" sz="1400">
                          <a:effectLst/>
                        </a:rPr>
                        <a:t>B</a:t>
                      </a:r>
                      <a:endParaRPr lang="en-US" sz="1400">
                        <a:effectLst/>
                        <a:latin typeface="Arial"/>
                        <a:ea typeface="Times New Roman"/>
                        <a:cs typeface="Times New Roman"/>
                      </a:endParaRPr>
                    </a:p>
                  </a:txBody>
                  <a:tcPr marL="68580" marR="68580" marT="0" marB="0"/>
                </a:tc>
                <a:tc>
                  <a:txBody>
                    <a:bodyPr/>
                    <a:lstStyle/>
                    <a:p>
                      <a:pPr marL="0" marR="0" algn="ctr" hangingPunct="0">
                        <a:spcBef>
                          <a:spcPts val="0"/>
                        </a:spcBef>
                        <a:spcAft>
                          <a:spcPts val="0"/>
                        </a:spcAft>
                      </a:pPr>
                      <a:r>
                        <a:rPr lang="en-GB" sz="1400">
                          <a:effectLst/>
                        </a:rPr>
                        <a:t>2</a:t>
                      </a:r>
                      <a:endParaRPr lang="en-US" sz="1400">
                        <a:effectLst/>
                        <a:latin typeface="Arial"/>
                        <a:ea typeface="Times New Roman"/>
                        <a:cs typeface="Times New Roman"/>
                      </a:endParaRPr>
                    </a:p>
                  </a:txBody>
                  <a:tcPr marL="68580" marR="68580" marT="0" marB="0"/>
                </a:tc>
              </a:tr>
              <a:tr h="171450">
                <a:tc>
                  <a:txBody>
                    <a:bodyPr/>
                    <a:lstStyle/>
                    <a:p>
                      <a:pPr marL="0" marR="0" algn="ctr" hangingPunct="0">
                        <a:spcBef>
                          <a:spcPts val="0"/>
                        </a:spcBef>
                        <a:spcAft>
                          <a:spcPts val="0"/>
                        </a:spcAft>
                      </a:pPr>
                      <a:r>
                        <a:rPr lang="en-GB" sz="1400">
                          <a:effectLst/>
                        </a:rPr>
                        <a:t>C</a:t>
                      </a:r>
                      <a:endParaRPr lang="en-US" sz="1400">
                        <a:effectLst/>
                        <a:latin typeface="Arial"/>
                        <a:ea typeface="Times New Roman"/>
                        <a:cs typeface="Times New Roman"/>
                      </a:endParaRPr>
                    </a:p>
                  </a:txBody>
                  <a:tcPr marL="68580" marR="68580" marT="0" marB="0"/>
                </a:tc>
                <a:tc>
                  <a:txBody>
                    <a:bodyPr/>
                    <a:lstStyle/>
                    <a:p>
                      <a:pPr marL="0" marR="0" algn="ctr" hangingPunct="0">
                        <a:spcBef>
                          <a:spcPts val="0"/>
                        </a:spcBef>
                        <a:spcAft>
                          <a:spcPts val="0"/>
                        </a:spcAft>
                      </a:pPr>
                      <a:r>
                        <a:rPr lang="en-GB" sz="1400">
                          <a:effectLst/>
                        </a:rPr>
                        <a:t>2</a:t>
                      </a:r>
                      <a:endParaRPr lang="en-US" sz="1400">
                        <a:effectLst/>
                        <a:latin typeface="Arial"/>
                        <a:ea typeface="Times New Roman"/>
                        <a:cs typeface="Times New Roman"/>
                      </a:endParaRPr>
                    </a:p>
                  </a:txBody>
                  <a:tcPr marL="68580" marR="68580" marT="0" marB="0"/>
                </a:tc>
              </a:tr>
              <a:tr h="171450">
                <a:tc>
                  <a:txBody>
                    <a:bodyPr/>
                    <a:lstStyle/>
                    <a:p>
                      <a:pPr marL="0" marR="0" algn="ctr" hangingPunct="0">
                        <a:spcBef>
                          <a:spcPts val="0"/>
                        </a:spcBef>
                        <a:spcAft>
                          <a:spcPts val="0"/>
                        </a:spcAft>
                      </a:pPr>
                      <a:r>
                        <a:rPr lang="en-GB" sz="1400">
                          <a:effectLst/>
                        </a:rPr>
                        <a:t>D</a:t>
                      </a:r>
                      <a:endParaRPr lang="en-US" sz="1400">
                        <a:effectLst/>
                        <a:latin typeface="Arial"/>
                        <a:ea typeface="Times New Roman"/>
                        <a:cs typeface="Times New Roman"/>
                      </a:endParaRPr>
                    </a:p>
                  </a:txBody>
                  <a:tcPr marL="68580" marR="68580" marT="0" marB="0"/>
                </a:tc>
                <a:tc>
                  <a:txBody>
                    <a:bodyPr/>
                    <a:lstStyle/>
                    <a:p>
                      <a:pPr marL="0" marR="0" algn="ctr" hangingPunct="0">
                        <a:spcBef>
                          <a:spcPts val="0"/>
                        </a:spcBef>
                        <a:spcAft>
                          <a:spcPts val="0"/>
                        </a:spcAft>
                      </a:pPr>
                      <a:r>
                        <a:rPr lang="en-GB" sz="1400" dirty="0">
                          <a:effectLst/>
                        </a:rPr>
                        <a:t>3</a:t>
                      </a:r>
                      <a:endParaRPr lang="en-US" sz="1400" dirty="0">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8382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582400" cy="763500"/>
          </a:xfrm>
          <a:prstGeom prst="rect">
            <a:avLst/>
          </a:prstGeom>
          <a:noFill/>
          <a:ln>
            <a:noFill/>
          </a:ln>
        </p:spPr>
        <p:txBody>
          <a:bodyPr spcFirstLastPara="1" wrap="square" lIns="92150" tIns="46075" rIns="92150" bIns="46075" anchor="ctr" anchorCtr="0">
            <a:noAutofit/>
          </a:bodyPr>
          <a:lstStyle/>
          <a:p>
            <a:pPr lvl="0"/>
            <a:r>
              <a:rPr lang="en-US" sz="2400" dirty="0" smtClean="0"/>
              <a:t>Invalid band combinations defined for LAA in 5GHz (3)</a:t>
            </a:r>
            <a:endParaRPr sz="2400" b="1" i="0" u="none" strike="noStrike" cap="none" dirty="0">
              <a:solidFill>
                <a:srgbClr val="000000"/>
              </a:solidFill>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July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445050"/>
          </a:xfrm>
          <a:prstGeom prst="rect">
            <a:avLst/>
          </a:prstGeom>
          <a:noFill/>
          <a:ln>
            <a:noFill/>
          </a:ln>
        </p:spPr>
        <p:txBody>
          <a:bodyPr spcFirstLastPara="1" wrap="square" lIns="92150" tIns="46075" rIns="92150" bIns="46075" anchor="t" anchorCtr="0">
            <a:noAutofit/>
          </a:bodyPr>
          <a:lstStyle/>
          <a:p>
            <a:pPr marL="514350" indent="-285750">
              <a:buFont typeface="Arial" panose="020B0604020202020204" pitchFamily="34" charset="0"/>
              <a:buChar char="•"/>
            </a:pPr>
            <a:r>
              <a:rPr lang="en-US" sz="1600" b="0" dirty="0" smtClean="0"/>
              <a:t>Given the above situation and that the given clause is very important for fair coexistence between LAA and 802.11, it is requested that the 802.11 Coexistence SC send an LS to 3GPP RAN4 asking its opinion on the given band combinations for LAA.</a:t>
            </a:r>
          </a:p>
          <a:p>
            <a:pPr marL="228600" indent="0"/>
            <a:endParaRPr lang="en-US" sz="1600" b="0" dirty="0"/>
          </a:p>
          <a:p>
            <a:pPr marL="514350" indent="-285750">
              <a:buFont typeface="Arial" panose="020B0604020202020204" pitchFamily="34" charset="0"/>
              <a:buChar char="•"/>
            </a:pPr>
            <a:r>
              <a:rPr lang="en-US" sz="1600" b="0" dirty="0" smtClean="0"/>
              <a:t>Proposed text </a:t>
            </a:r>
            <a:r>
              <a:rPr lang="en-US" sz="1600" b="0" dirty="0"/>
              <a:t>“The 802.11 Coexistence SC send an LS to 3GPP RAN4 bringing to its notice that some of the band combinations in LAA such </a:t>
            </a:r>
            <a:r>
              <a:rPr lang="en-US" sz="1600" b="0" dirty="0"/>
              <a:t>as CA_2A-46A-46D, CA_4A-46A-46D, CA_46A-46D-66A </a:t>
            </a:r>
            <a:r>
              <a:rPr lang="en-US" sz="1600" b="0" dirty="0" smtClean="0"/>
              <a:t>may be </a:t>
            </a:r>
            <a:r>
              <a:rPr lang="en-US" sz="1600" b="0" dirty="0" err="1" smtClean="0"/>
              <a:t>violative</a:t>
            </a:r>
            <a:r>
              <a:rPr lang="en-US" sz="1600" b="0" dirty="0" smtClean="0"/>
              <a:t> </a:t>
            </a:r>
            <a:r>
              <a:rPr lang="en-US" sz="1600" b="0" dirty="0"/>
              <a:t>of the following clause in the LAA </a:t>
            </a:r>
            <a:r>
              <a:rPr lang="en-US" sz="1600" b="0" dirty="0"/>
              <a:t>specification “the maximum frequency separation between any two carrier center frequencies on which LAA </a:t>
            </a:r>
            <a:r>
              <a:rPr lang="en-US" sz="1600" b="0" dirty="0" err="1"/>
              <a:t>SCell</a:t>
            </a:r>
            <a:r>
              <a:rPr lang="en-US" sz="1600" b="0" dirty="0"/>
              <a:t> transmissions are performed should be less than or equal to 62MHz</a:t>
            </a:r>
            <a:r>
              <a:rPr lang="en-US" sz="1600" b="0" dirty="0"/>
              <a:t>” and </a:t>
            </a:r>
            <a:r>
              <a:rPr lang="en-US" sz="1600" b="0" dirty="0" smtClean="0"/>
              <a:t>request </a:t>
            </a:r>
            <a:r>
              <a:rPr lang="en-US" sz="1600" b="0" dirty="0"/>
              <a:t>RAN4 </a:t>
            </a:r>
            <a:r>
              <a:rPr lang="en-US" sz="1600" b="0" dirty="0" smtClean="0"/>
              <a:t>on how it intends </a:t>
            </a:r>
            <a:r>
              <a:rPr lang="en-US" sz="1600" b="0" dirty="0"/>
              <a:t>to resolve the </a:t>
            </a:r>
            <a:r>
              <a:rPr lang="en-US" sz="1600" b="0" dirty="0" smtClean="0"/>
              <a:t>situation”.</a:t>
            </a:r>
            <a:endParaRPr lang="en-US" sz="1600" b="0" dirty="0"/>
          </a:p>
          <a:p>
            <a:endParaRPr lang="en-US" sz="1600" b="0" dirty="0"/>
          </a:p>
        </p:txBody>
      </p:sp>
    </p:spTree>
    <p:extLst>
      <p:ext uri="{BB962C8B-B14F-4D97-AF65-F5344CB8AC3E}">
        <p14:creationId xmlns:p14="http://schemas.microsoft.com/office/powerpoint/2010/main" val="33576817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4574</TotalTime>
  <Words>1536</Words>
  <Application>Microsoft Office PowerPoint</Application>
  <PresentationFormat>Custom</PresentationFormat>
  <Paragraphs>146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3GPP RAN1 and RAN4 status on NR-Unlicensed and LAA</vt:lpstr>
      <vt:lpstr>Abstract</vt:lpstr>
      <vt:lpstr>Outline</vt:lpstr>
      <vt:lpstr>NR-Unlicensed: Features to be considered (1)</vt:lpstr>
      <vt:lpstr>NR-Unlicensed: Features to be considered (2)</vt:lpstr>
      <vt:lpstr>NR-U simulation configuration for outdoor sub-7GHz  (1)</vt:lpstr>
      <vt:lpstr>Invalid band combinations defined for LAA in 5GHz (1)</vt:lpstr>
      <vt:lpstr>Invalid band combinations defined for LAA in 5GHz (2)</vt:lpstr>
      <vt:lpstr>Invalid band combinations defined for LAA in 5GHz (3)</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dc:creator>Shubhodeep Adhikari</dc:creator>
  <cp:lastModifiedBy>Shubhodeep Adhikari</cp:lastModifiedBy>
  <cp:revision>113</cp:revision>
  <dcterms:modified xsi:type="dcterms:W3CDTF">2018-07-11T20:25:26Z</dcterms:modified>
</cp:coreProperties>
</file>