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84" r:id="rId3"/>
    <p:sldId id="282" r:id="rId4"/>
    <p:sldId id="280" r:id="rId5"/>
    <p:sldId id="283" r:id="rId6"/>
    <p:sldId id="279"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p:restoredLeft sz="4831" autoAdjust="0"/>
    <p:restoredTop sz="94127" autoAdjust="0"/>
  </p:normalViewPr>
  <p:slideViewPr>
    <p:cSldViewPr>
      <p:cViewPr varScale="1">
        <p:scale>
          <a:sx n="80" d="100"/>
          <a:sy n="80" d="100"/>
        </p:scale>
        <p:origin x="-2184" y="-11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7/11/18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802.11-18</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/1294r0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July </a:t>
            </a:r>
            <a:r>
              <a:rPr lang="en-US" dirty="0" smtClean="0"/>
              <a:t>2018</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July </a:t>
            </a:r>
            <a:r>
              <a:rPr lang="en-GB" sz="3600" dirty="0"/>
              <a:t>2018 </a:t>
            </a:r>
            <a:r>
              <a:rPr lang="en-GB" sz="3600" dirty="0" smtClean="0"/>
              <a:t>802.19 Liaison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a:t>
            </a:r>
            <a:r>
              <a:rPr lang="en-GB" sz="2133" b="0" dirty="0" smtClean="0"/>
              <a:t>07-</a:t>
            </a:r>
            <a:r>
              <a:rPr lang="en-GB" sz="2133" b="0" dirty="0" smtClean="0"/>
              <a:t>11</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817622189"/>
              </p:ext>
            </p:extLst>
          </p:nvPr>
        </p:nvGraphicFramePr>
        <p:xfrm>
          <a:off x="450850" y="4054475"/>
          <a:ext cx="9202738" cy="1573213"/>
        </p:xfrm>
        <a:graphic>
          <a:graphicData uri="http://schemas.openxmlformats.org/presentationml/2006/ole">
            <mc:AlternateContent xmlns:mc="http://schemas.openxmlformats.org/markup-compatibility/2006">
              <mc:Choice xmlns:v="urn:schemas-microsoft-com:vml" Requires="v">
                <p:oleObj spid="_x0000_s3235" name="Document" r:id="rId4" imgW="8851900" imgH="1612900" progId="Word.Document.8">
                  <p:embed/>
                </p:oleObj>
              </mc:Choice>
              <mc:Fallback>
                <p:oleObj name="Document" r:id="rId4" imgW="8851900" imgH="1612900" progId="Word.Document.8">
                  <p:embed/>
                  <p:pic>
                    <p:nvPicPr>
                      <p:cNvPr id="0" name=""/>
                      <p:cNvPicPr>
                        <a:picLocks noChangeAspect="1" noChangeArrowheads="1"/>
                      </p:cNvPicPr>
                      <p:nvPr/>
                    </p:nvPicPr>
                    <p:blipFill>
                      <a:blip r:embed="rId5"/>
                      <a:srcRect/>
                      <a:stretch>
                        <a:fillRect/>
                      </a:stretch>
                    </p:blipFill>
                    <p:spPr bwMode="auto">
                      <a:xfrm>
                        <a:off x="450850" y="4054475"/>
                        <a:ext cx="9202738" cy="1573213"/>
                      </a:xfrm>
                      <a:prstGeom prst="rect">
                        <a:avLst/>
                      </a:prstGeom>
                      <a:noFill/>
                      <a:extLst/>
                    </p:spPr>
                  </p:pic>
                </p:oleObj>
              </mc:Fallback>
            </mc:AlternateContent>
          </a:graphicData>
        </a:graphic>
      </p:graphicFrame>
      <p:sp>
        <p:nvSpPr>
          <p:cNvPr id="13"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802.19 WG</a:t>
            </a:r>
            <a:endParaRPr lang="en-US" dirty="0"/>
          </a:p>
        </p:txBody>
      </p:sp>
      <p:sp>
        <p:nvSpPr>
          <p:cNvPr id="3" name="Content Placeholder 2"/>
          <p:cNvSpPr>
            <a:spLocks noGrp="1"/>
          </p:cNvSpPr>
          <p:nvPr>
            <p:ph idx="1"/>
          </p:nvPr>
        </p:nvSpPr>
        <p:spPr/>
        <p:txBody>
          <a:bodyPr/>
          <a:lstStyle/>
          <a:p>
            <a:r>
              <a:rPr lang="en-US" dirty="0" smtClean="0"/>
              <a:t>802.11ax CAD</a:t>
            </a:r>
          </a:p>
          <a:p>
            <a:r>
              <a:rPr lang="en-US" dirty="0" smtClean="0"/>
              <a:t>802.19 Revision Task Group</a:t>
            </a:r>
          </a:p>
          <a:p>
            <a:r>
              <a:rPr lang="en-US" dirty="0" smtClean="0"/>
              <a:t>Sub 1GHz Coexistence Interest Group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44996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Tuncer Baykas (IMU)</a:t>
            </a:r>
            <a:endParaRPr lang="en-GB" dirty="0"/>
          </a:p>
        </p:txBody>
      </p:sp>
      <p:sp>
        <p:nvSpPr>
          <p:cNvPr id="6" name="Date Placeholder 5"/>
          <p:cNvSpPr>
            <a:spLocks noGrp="1"/>
          </p:cNvSpPr>
          <p:nvPr>
            <p:ph type="dt" idx="15"/>
          </p:nvPr>
        </p:nvSpPr>
        <p:spPr/>
        <p:txBody>
          <a:bodyPr/>
          <a:lstStyle/>
          <a:p>
            <a:r>
              <a:rPr lang="en-US" dirty="0" smtClean="0"/>
              <a:t>July </a:t>
            </a:r>
            <a:r>
              <a:rPr lang="en-US" dirty="0" smtClean="0"/>
              <a:t>2018</a:t>
            </a:r>
            <a:endParaRPr lang="en-GB" dirty="0"/>
          </a:p>
        </p:txBody>
      </p:sp>
      <p:sp>
        <p:nvSpPr>
          <p:cNvPr id="9" name="Title 1">
            <a:extLst>
              <a:ext uri="{FF2B5EF4-FFF2-40B4-BE49-F238E27FC236}">
                <a16:creationId xmlns:a16="http://schemas.microsoft.com/office/drawing/2014/main" xmlns="" id="{BD109464-3EBE-43D0-803B-BE3E1B8D3056}"/>
              </a:ext>
            </a:extLst>
          </p:cNvPr>
          <p:cNvSpPr>
            <a:spLocks noGrp="1"/>
          </p:cNvSpPr>
          <p:nvPr>
            <p:ph type="title"/>
          </p:nvPr>
        </p:nvSpPr>
        <p:spPr>
          <a:xfrm>
            <a:off x="152400" y="731522"/>
            <a:ext cx="9296400" cy="1136227"/>
          </a:xfrm>
        </p:spPr>
        <p:txBody>
          <a:bodyPr/>
          <a:lstStyle/>
          <a:p>
            <a:r>
              <a:rPr lang="en-US" sz="3200" dirty="0"/>
              <a:t>802.11ax Coexistence Assurance Document Ballot</a:t>
            </a:r>
          </a:p>
        </p:txBody>
      </p:sp>
      <p:sp>
        <p:nvSpPr>
          <p:cNvPr id="10" name="Content Placeholder 2">
            <a:extLst>
              <a:ext uri="{FF2B5EF4-FFF2-40B4-BE49-F238E27FC236}">
                <a16:creationId xmlns:a16="http://schemas.microsoft.com/office/drawing/2014/main" xmlns="" id="{55326492-CDE9-4105-9B61-751BD6400A9E}"/>
              </a:ext>
            </a:extLst>
          </p:cNvPr>
          <p:cNvSpPr>
            <a:spLocks noGrp="1"/>
          </p:cNvSpPr>
          <p:nvPr>
            <p:ph idx="1"/>
          </p:nvPr>
        </p:nvSpPr>
        <p:spPr>
          <a:xfrm>
            <a:off x="731520" y="2113282"/>
            <a:ext cx="8288868" cy="4387427"/>
          </a:xfrm>
        </p:spPr>
        <p:txBody>
          <a:bodyPr/>
          <a:lstStyle/>
          <a:p>
            <a:r>
              <a:rPr lang="en-US" sz="2400" dirty="0"/>
              <a:t>Held 802.19 ballot on 802.11ax CA Document</a:t>
            </a:r>
          </a:p>
          <a:p>
            <a:r>
              <a:rPr lang="en-US" sz="2400" dirty="0"/>
              <a:t>Ballot closed June 23</a:t>
            </a:r>
          </a:p>
          <a:p>
            <a:r>
              <a:rPr lang="en-US" sz="2400" dirty="0"/>
              <a:t>Vote: 16/6/0.  Ballot Failed</a:t>
            </a:r>
          </a:p>
          <a:p>
            <a:r>
              <a:rPr lang="en-US" sz="2400" dirty="0"/>
              <a:t>30 comments provided to 802.11 via the 11ax </a:t>
            </a:r>
            <a:r>
              <a:rPr lang="en-US" sz="2400" dirty="0" smtClean="0"/>
              <a:t>ballot</a:t>
            </a:r>
          </a:p>
          <a:p>
            <a:pPr marL="0" indent="0">
              <a:buNone/>
            </a:pPr>
            <a:endParaRPr lang="en-US" sz="2400" dirty="0"/>
          </a:p>
        </p:txBody>
      </p:sp>
    </p:spTree>
    <p:extLst>
      <p:ext uri="{BB962C8B-B14F-4D97-AF65-F5344CB8AC3E}">
        <p14:creationId xmlns:p14="http://schemas.microsoft.com/office/powerpoint/2010/main" val="161617518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dirty="0" smtClean="0"/>
              <a:t>July </a:t>
            </a:r>
            <a:r>
              <a:rPr lang="en-US" dirty="0" smtClean="0"/>
              <a:t>2018</a:t>
            </a:r>
            <a:endParaRPr lang="en-GB" dirty="0"/>
          </a:p>
        </p:txBody>
      </p:sp>
      <p:sp>
        <p:nvSpPr>
          <p:cNvPr id="7"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
        <p:nvSpPr>
          <p:cNvPr id="11" name="Title 1">
            <a:extLst>
              <a:ext uri="{FF2B5EF4-FFF2-40B4-BE49-F238E27FC236}">
                <a16:creationId xmlns:a16="http://schemas.microsoft.com/office/drawing/2014/main" xmlns="" id="{C52234CD-F7FE-4209-AB5C-722DE4C2D9A9}"/>
              </a:ext>
            </a:extLst>
          </p:cNvPr>
          <p:cNvSpPr>
            <a:spLocks noGrp="1"/>
          </p:cNvSpPr>
          <p:nvPr>
            <p:ph type="title"/>
          </p:nvPr>
        </p:nvSpPr>
        <p:spPr>
          <a:xfrm>
            <a:off x="731520" y="731522"/>
            <a:ext cx="8288868" cy="1136227"/>
          </a:xfrm>
        </p:spPr>
        <p:txBody>
          <a:bodyPr/>
          <a:lstStyle/>
          <a:p>
            <a:r>
              <a:rPr lang="en-US" sz="3600" dirty="0"/>
              <a:t>802.19.1 Revision Task Group</a:t>
            </a:r>
          </a:p>
        </p:txBody>
      </p:sp>
      <p:sp>
        <p:nvSpPr>
          <p:cNvPr id="12" name="Content Placeholder 2">
            <a:extLst>
              <a:ext uri="{FF2B5EF4-FFF2-40B4-BE49-F238E27FC236}">
                <a16:creationId xmlns:a16="http://schemas.microsoft.com/office/drawing/2014/main" xmlns="" id="{E681A7BA-E28D-4313-9904-D4EEC5ED2F20}"/>
              </a:ext>
            </a:extLst>
          </p:cNvPr>
          <p:cNvSpPr>
            <a:spLocks noGrp="1"/>
          </p:cNvSpPr>
          <p:nvPr>
            <p:ph idx="1"/>
          </p:nvPr>
        </p:nvSpPr>
        <p:spPr>
          <a:xfrm>
            <a:off x="731520" y="1867750"/>
            <a:ext cx="8288868" cy="4632960"/>
          </a:xfrm>
        </p:spPr>
        <p:txBody>
          <a:bodyPr/>
          <a:lstStyle/>
          <a:p>
            <a:r>
              <a:rPr lang="en-US" sz="2400" dirty="0"/>
              <a:t>Since the May Interim held two Sponsor Recirculation ballots</a:t>
            </a:r>
          </a:p>
          <a:p>
            <a:pPr lvl="1"/>
            <a:r>
              <a:rPr lang="en-US" sz="2400" dirty="0"/>
              <a:t>Recirc #1 – Closed June 16.  96% Approval Rate</a:t>
            </a:r>
          </a:p>
          <a:p>
            <a:pPr lvl="1"/>
            <a:r>
              <a:rPr lang="en-US" sz="2400" dirty="0"/>
              <a:t>Recirc #2 – Closed June 30.  96% Approval </a:t>
            </a:r>
            <a:r>
              <a:rPr lang="en-US" sz="2400" dirty="0" smtClean="0"/>
              <a:t>Rate</a:t>
            </a:r>
          </a:p>
          <a:p>
            <a:r>
              <a:rPr lang="en-US" sz="2400" dirty="0" smtClean="0"/>
              <a:t>The TG will resolve comments of the 2</a:t>
            </a:r>
            <a:r>
              <a:rPr lang="en-US" sz="2400" baseline="30000" dirty="0" smtClean="0"/>
              <a:t>nd</a:t>
            </a:r>
            <a:r>
              <a:rPr lang="en-US" sz="2400" dirty="0" smtClean="0"/>
              <a:t> recirculation this meeting. </a:t>
            </a:r>
            <a:endParaRPr lang="en-US" sz="2400" dirty="0"/>
          </a:p>
          <a:p>
            <a:pPr marL="0" indent="0">
              <a:buNone/>
            </a:pPr>
            <a:endParaRPr lang="en-US" sz="2400" dirty="0"/>
          </a:p>
        </p:txBody>
      </p:sp>
    </p:spTree>
    <p:extLst>
      <p:ext uri="{BB962C8B-B14F-4D97-AF65-F5344CB8AC3E}">
        <p14:creationId xmlns:p14="http://schemas.microsoft.com/office/powerpoint/2010/main" val="1628697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
        <p:nvSpPr>
          <p:cNvPr id="7" name="Title 1">
            <a:extLst>
              <a:ext uri="{FF2B5EF4-FFF2-40B4-BE49-F238E27FC236}">
                <a16:creationId xmlns:a16="http://schemas.microsoft.com/office/drawing/2014/main" xmlns="" id="{08BA519C-DE1F-4573-B83E-8DF786518135}"/>
              </a:ext>
            </a:extLst>
          </p:cNvPr>
          <p:cNvSpPr>
            <a:spLocks noGrp="1"/>
          </p:cNvSpPr>
          <p:nvPr>
            <p:ph type="title"/>
          </p:nvPr>
        </p:nvSpPr>
        <p:spPr>
          <a:xfrm>
            <a:off x="731520" y="731522"/>
            <a:ext cx="8288868" cy="1136227"/>
          </a:xfrm>
        </p:spPr>
        <p:txBody>
          <a:bodyPr/>
          <a:lstStyle/>
          <a:p>
            <a:r>
              <a:rPr lang="en-US" sz="3600" dirty="0"/>
              <a:t>Sub-1GHz Coexistence Interest Group</a:t>
            </a:r>
          </a:p>
        </p:txBody>
      </p:sp>
      <p:sp>
        <p:nvSpPr>
          <p:cNvPr id="8"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731520" y="2113282"/>
            <a:ext cx="8288868" cy="4387427"/>
          </a:xfrm>
        </p:spPr>
        <p:txBody>
          <a:bodyPr/>
          <a:lstStyle/>
          <a:p>
            <a:r>
              <a:rPr lang="en-US" sz="2400" dirty="0"/>
              <a:t>The IG held several conference calls since May Interim</a:t>
            </a:r>
          </a:p>
          <a:p>
            <a:r>
              <a:rPr lang="en-US" sz="2400" dirty="0"/>
              <a:t>They will meet twice this week</a:t>
            </a:r>
          </a:p>
          <a:p>
            <a:pPr lvl="1"/>
            <a:r>
              <a:rPr lang="en-US" sz="2400" dirty="0"/>
              <a:t>Tuesday PM1</a:t>
            </a:r>
          </a:p>
          <a:p>
            <a:pPr lvl="1"/>
            <a:r>
              <a:rPr lang="en-US" sz="2400" dirty="0"/>
              <a:t>Thursday </a:t>
            </a:r>
            <a:r>
              <a:rPr lang="en-US" sz="2400" dirty="0" smtClean="0"/>
              <a:t>PM1</a:t>
            </a:r>
          </a:p>
          <a:p>
            <a:r>
              <a:rPr lang="en-US" sz="2400" dirty="0"/>
              <a:t>S1GHz Use Case </a:t>
            </a:r>
            <a:r>
              <a:rPr lang="en-US" sz="2400" dirty="0" smtClean="0"/>
              <a:t>Framework 802.19-18/60r0</a:t>
            </a:r>
          </a:p>
          <a:p>
            <a:endParaRPr lang="en-US" sz="2400" dirty="0"/>
          </a:p>
          <a:p>
            <a:endParaRPr lang="en-US" sz="2400" dirty="0"/>
          </a:p>
        </p:txBody>
      </p:sp>
    </p:spTree>
    <p:extLst>
      <p:ext uri="{BB962C8B-B14F-4D97-AF65-F5344CB8AC3E}">
        <p14:creationId xmlns:p14="http://schemas.microsoft.com/office/powerpoint/2010/main" val="2224995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2234CD-F7FE-4209-AB5C-722DE4C2D9A9}"/>
              </a:ext>
            </a:extLst>
          </p:cNvPr>
          <p:cNvSpPr>
            <a:spLocks noGrp="1"/>
          </p:cNvSpPr>
          <p:nvPr>
            <p:ph type="title"/>
          </p:nvPr>
        </p:nvSpPr>
        <p:spPr/>
        <p:txBody>
          <a:bodyPr/>
          <a:lstStyle/>
          <a:p>
            <a:r>
              <a:rPr lang="en-US" sz="3600" dirty="0" smtClean="0"/>
              <a:t>Objectives of the IG</a:t>
            </a:r>
            <a:endParaRPr lang="en-US" sz="3600" dirty="0"/>
          </a:p>
        </p:txBody>
      </p:sp>
      <p:sp>
        <p:nvSpPr>
          <p:cNvPr id="3" name="Content Placeholder 2">
            <a:extLst>
              <a:ext uri="{FF2B5EF4-FFF2-40B4-BE49-F238E27FC236}">
                <a16:creationId xmlns:a16="http://schemas.microsoft.com/office/drawing/2014/main" xmlns="" id="{E681A7BA-E28D-4313-9904-D4EEC5ED2F20}"/>
              </a:ext>
            </a:extLst>
          </p:cNvPr>
          <p:cNvSpPr>
            <a:spLocks noGrp="1"/>
          </p:cNvSpPr>
          <p:nvPr>
            <p:ph idx="1"/>
          </p:nvPr>
        </p:nvSpPr>
        <p:spPr>
          <a:xfrm>
            <a:off x="731520" y="1676400"/>
            <a:ext cx="8288868" cy="4824310"/>
          </a:xfrm>
        </p:spPr>
        <p:txBody>
          <a:bodyPr/>
          <a:lstStyle/>
          <a:p>
            <a:r>
              <a:rPr lang="en-US" sz="2400" dirty="0" smtClean="0"/>
              <a:t>Examine coexistence situation with respect to 802.15.4 and 802.11 based systems operating in Sub-1GHz frequency bands</a:t>
            </a:r>
            <a:endParaRPr lang="en-US" sz="2400" dirty="0"/>
          </a:p>
          <a:p>
            <a:r>
              <a:rPr lang="en-US" sz="2400" dirty="0" smtClean="0"/>
              <a:t>Evaluate possible actions in 802 to improve coexistence characteristics</a:t>
            </a:r>
          </a:p>
          <a:p>
            <a:pPr lvl="1"/>
            <a:r>
              <a:rPr lang="en-US" sz="2400" dirty="0" smtClean="0"/>
              <a:t>Review and discuss coexistence results</a:t>
            </a:r>
          </a:p>
          <a:p>
            <a:pPr lvl="1"/>
            <a:r>
              <a:rPr lang="en-US" sz="2400" dirty="0" smtClean="0"/>
              <a:t>Review possible mitigation techniques</a:t>
            </a:r>
            <a:r>
              <a:rPr lang="en-US" sz="2400" dirty="0"/>
              <a:t> </a:t>
            </a:r>
            <a:r>
              <a:rPr lang="en-US" sz="2400" dirty="0" smtClean="0"/>
              <a:t>and strategies</a:t>
            </a:r>
          </a:p>
          <a:p>
            <a:pPr lvl="2"/>
            <a:r>
              <a:rPr lang="en-US" sz="2067" dirty="0" smtClean="0"/>
              <a:t>Standard changes?</a:t>
            </a:r>
          </a:p>
          <a:p>
            <a:pPr lvl="2"/>
            <a:r>
              <a:rPr lang="en-US" sz="2067" dirty="0" smtClean="0"/>
              <a:t>Implementation Strategies?</a:t>
            </a:r>
          </a:p>
          <a:p>
            <a:pPr lvl="2"/>
            <a:r>
              <a:rPr lang="en-US" sz="2067" dirty="0" smtClean="0"/>
              <a:t>Operational/deployment guidance?</a:t>
            </a:r>
          </a:p>
          <a:p>
            <a:pPr lvl="2"/>
            <a:r>
              <a:rPr lang="en-US" sz="2067" dirty="0" smtClean="0"/>
              <a:t>Other options?</a:t>
            </a:r>
          </a:p>
          <a:p>
            <a:r>
              <a:rPr lang="en-US" sz="2827" dirty="0" smtClean="0"/>
              <a:t>Make recommendation(s) to the Working Group(s)</a:t>
            </a:r>
            <a:endParaRPr lang="en-US" sz="2827" dirty="0"/>
          </a:p>
        </p:txBody>
      </p:sp>
      <p:sp>
        <p:nvSpPr>
          <p:cNvPr id="4" name="Slide Number Placeholder 3">
            <a:extLst>
              <a:ext uri="{FF2B5EF4-FFF2-40B4-BE49-F238E27FC236}">
                <a16:creationId xmlns:a16="http://schemas.microsoft.com/office/drawing/2014/main" xmlns="" id="{C711973C-B85C-4B31-BECE-D7BBF6B41D4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xmlns="" id="{B13FE938-6519-4958-91C6-A195F9378531}"/>
              </a:ext>
            </a:extLst>
          </p:cNvPr>
          <p:cNvSpPr>
            <a:spLocks noGrp="1"/>
          </p:cNvSpPr>
          <p:nvPr>
            <p:ph type="dt" idx="15"/>
          </p:nvPr>
        </p:nvSpPr>
        <p:spPr/>
        <p:txBody>
          <a:bodyPr/>
          <a:lstStyle/>
          <a:p>
            <a:r>
              <a:rPr lang="en-US" smtClean="0"/>
              <a:t>May 2018</a:t>
            </a:r>
            <a:endParaRPr lang="en-GB" dirty="0"/>
          </a:p>
        </p:txBody>
      </p:sp>
      <p:sp>
        <p:nvSpPr>
          <p:cNvPr id="7"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Tree>
    <p:extLst>
      <p:ext uri="{BB962C8B-B14F-4D97-AF65-F5344CB8AC3E}">
        <p14:creationId xmlns:p14="http://schemas.microsoft.com/office/powerpoint/2010/main" val="6872453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933</TotalTime>
  <Words>360</Words>
  <Application>Microsoft Macintosh PowerPoint</Application>
  <PresentationFormat>Custom</PresentationFormat>
  <Paragraphs>56</Paragraphs>
  <Slides>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Document</vt:lpstr>
      <vt:lpstr>July 2018 802.19 Liaison Report</vt:lpstr>
      <vt:lpstr>802.19 WG</vt:lpstr>
      <vt:lpstr>802.11ax Coexistence Assurance Document Ballot</vt:lpstr>
      <vt:lpstr>802.19.1 Revision Task Group</vt:lpstr>
      <vt:lpstr>Sub-1GHz Coexistence Interest Group</vt:lpstr>
      <vt:lpstr>Objectives of the IG</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155</cp:revision>
  <cp:lastPrinted>2015-01-08T23:35:49Z</cp:lastPrinted>
  <dcterms:created xsi:type="dcterms:W3CDTF">2014-10-30T17:06:39Z</dcterms:created>
  <dcterms:modified xsi:type="dcterms:W3CDTF">2018-07-11T17:18:00Z</dcterms:modified>
</cp:coreProperties>
</file>