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2" r:id="rId3"/>
  </p:sldMasterIdLst>
  <p:notesMasterIdLst>
    <p:notesMasterId r:id="rId13"/>
  </p:notesMasterIdLst>
  <p:handoutMasterIdLst>
    <p:handoutMasterId r:id="rId14"/>
  </p:handoutMasterIdLst>
  <p:sldIdLst>
    <p:sldId id="256" r:id="rId4"/>
    <p:sldId id="475" r:id="rId5"/>
    <p:sldId id="530" r:id="rId6"/>
    <p:sldId id="531" r:id="rId7"/>
    <p:sldId id="344" r:id="rId8"/>
    <p:sldId id="342" r:id="rId9"/>
    <p:sldId id="340" r:id="rId10"/>
    <p:sldId id="343" r:id="rId11"/>
    <p:sldId id="532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4F81BD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pPr marL="0" marR="0" lvl="0" indent="0" algn="r" defTabSz="9207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D7C50F-071E-4D3B-9A71-41D99FA7C3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075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19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pPr marL="0" marR="0" lvl="0" indent="0" algn="r" defTabSz="9207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D7C50F-071E-4D3B-9A71-41D99FA7C3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075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490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pPr marL="0" marR="0" lvl="0" indent="0" algn="r" defTabSz="9207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D7C50F-071E-4D3B-9A71-41D99FA7C3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075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849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5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6D73CE-C056-4CA1-A47F-8DB40418D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2018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E95B20-0ABF-4950-97AB-2B5448FB37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68880DB3-480F-498E-A660-E853E589C86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21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50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marL="682625" lvl="1" indent="-284163" algn="l" defTabSz="457200" rtl="0" eaLnBrk="1" latinLnBrk="0" hangingPunct="1">
              <a:spcBef>
                <a:spcPts val="600"/>
              </a:spcBef>
              <a:buFont typeface="Arial"/>
              <a:buChar char="–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9" y="6537399"/>
            <a:ext cx="372218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>
          <a:xfrm>
            <a:off x="5154774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07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E2A76A-5CD5-46EB-9774-BC834BFC9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D6CB5B7-8E52-47F6-AF0C-C8759E32E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991770-BC44-46FF-9EBA-51D1D0C096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2018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4F14376-F15D-4A85-9D66-44B4E8A935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Sean Coffey, Realtek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859D78-6EF1-40A1-9419-82F668EAB3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CD16A4FD-8FF9-420D-9994-48857B25EDD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82CDAF9-40B3-4C31-A199-C1C0CEB93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33375"/>
            <a:ext cx="328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/>
              <a:t>doc.: IEEE 802.11-14/0617r1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BDF54EB-1CE5-4272-9489-472B4B842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7F96DE9-0C40-4169-B393-74D40F94D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0E3FCDA-0755-4DFC-86E1-F47296B2BF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9896" y="6475413"/>
            <a:ext cx="1604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Sean Coffey, Realtek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802.11-14/0649r1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0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59-00-0000-a-cascading-process-for-major-amendment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Predicting timelines: the track record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2018-07-10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Recent presentations have discussed how to reform IEEE’s process for developing amendments, with a view to making it all more efficient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latin typeface="Calibri" pitchFamily="34" charset="0"/>
              </a:rPr>
              <a:t>	― See 11-18/1259r0, “</a:t>
            </a:r>
            <a:r>
              <a:rPr lang="en-US" sz="1800" b="0" dirty="0">
                <a:latin typeface="Calibri" pitchFamily="34" charset="0"/>
                <a:hlinkClick r:id="rId3"/>
              </a:rPr>
              <a:t>A cascading process for major amendments</a:t>
            </a:r>
            <a:r>
              <a:rPr lang="en-US" sz="1800" b="0" dirty="0">
                <a:latin typeface="Calibri" pitchFamily="34" charset="0"/>
              </a:rPr>
              <a:t>”, R. Stacey et al., July 2018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We have been here before: this presentation reviews the track record from ax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The conclusion is that estimates almost always err on the very optimistic side </a:t>
            </a: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15A4D5C8-D3F1-40D4-91B9-01D21575455A}"/>
              </a:ext>
            </a:extLst>
          </p:cNvPr>
          <p:cNvSpPr/>
          <p:nvPr/>
        </p:nvSpPr>
        <p:spPr>
          <a:xfrm>
            <a:off x="4494213" y="4191000"/>
            <a:ext cx="2516187" cy="1508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long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1156D9E-7676-4AE2-A267-8E15F0C3955E}"/>
              </a:ext>
            </a:extLst>
          </p:cNvPr>
          <p:cNvSpPr/>
          <p:nvPr/>
        </p:nvSpPr>
        <p:spPr>
          <a:xfrm>
            <a:off x="4494213" y="4598988"/>
            <a:ext cx="1346200" cy="1254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fast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9460" name="Titre 1">
            <a:extLst>
              <a:ext uri="{FF2B5EF4-FFF2-40B4-BE49-F238E27FC236}">
                <a16:creationId xmlns:a16="http://schemas.microsoft.com/office/drawing/2014/main" id="{234DBFAE-CC34-46CC-86E1-BB1F5B81E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Illustration of potential timelines for 802.11ax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9F5F4-51ED-4905-97A9-403E48AE47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2018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462" name="Espace réservé du numéro de diapositive 4">
            <a:extLst>
              <a:ext uri="{FF2B5EF4-FFF2-40B4-BE49-F238E27FC236}">
                <a16:creationId xmlns:a16="http://schemas.microsoft.com/office/drawing/2014/main" id="{99E03CD2-6A35-47B2-9731-8D71EEAA9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ECCFCA68-E3C5-478C-9F32-3130DB25617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pSp>
        <p:nvGrpSpPr>
          <p:cNvPr id="19463" name="Groupe 27">
            <a:extLst>
              <a:ext uri="{FF2B5EF4-FFF2-40B4-BE49-F238E27FC236}">
                <a16:creationId xmlns:a16="http://schemas.microsoft.com/office/drawing/2014/main" id="{10ED6807-B49C-4715-B5EC-427FD4FCB2D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054225"/>
            <a:ext cx="6705600" cy="1679575"/>
            <a:chOff x="1337512" y="4759622"/>
            <a:chExt cx="3783150" cy="1047133"/>
          </a:xfrm>
        </p:grpSpPr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CA49DDA-0F17-4119-A61E-C72DD855F477}"/>
                </a:ext>
              </a:extLst>
            </p:cNvPr>
            <p:cNvCxnSpPr/>
            <p:nvPr/>
          </p:nvCxnSpPr>
          <p:spPr>
            <a:xfrm>
              <a:off x="1951916" y="497637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7058006E-CA0F-429B-B54F-5C363B347B3A}"/>
                </a:ext>
              </a:extLst>
            </p:cNvPr>
            <p:cNvCxnSpPr/>
            <p:nvPr/>
          </p:nvCxnSpPr>
          <p:spPr>
            <a:xfrm>
              <a:off x="1951916" y="5503898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01" name="ZoneTexte 18">
              <a:extLst>
                <a:ext uri="{FF2B5EF4-FFF2-40B4-BE49-F238E27FC236}">
                  <a16:creationId xmlns:a16="http://schemas.microsoft.com/office/drawing/2014/main" id="{0B931703-5C04-410A-BA41-CA14FC09B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502" name="ZoneTexte 19">
              <a:extLst>
                <a:ext uri="{FF2B5EF4-FFF2-40B4-BE49-F238E27FC236}">
                  <a16:creationId xmlns:a16="http://schemas.microsoft.com/office/drawing/2014/main" id="{A6EFBC23-D030-4234-A016-4E2E8850D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B3CF151-20B3-4244-9FB3-FBF1C8AE3861}"/>
                </a:ext>
              </a:extLst>
            </p:cNvPr>
            <p:cNvSpPr/>
            <p:nvPr/>
          </p:nvSpPr>
          <p:spPr>
            <a:xfrm>
              <a:off x="2285987" y="4760612"/>
              <a:ext cx="2376112" cy="21576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46D5B53-3B8D-4260-9B51-82BD4A2FF370}"/>
                </a:ext>
              </a:extLst>
            </p:cNvPr>
            <p:cNvSpPr/>
            <p:nvPr/>
          </p:nvSpPr>
          <p:spPr>
            <a:xfrm>
              <a:off x="3824683" y="5179267"/>
              <a:ext cx="608134" cy="3236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5019522-4FD3-4253-9580-E53A83388F5B}"/>
                </a:ext>
              </a:extLst>
            </p:cNvPr>
            <p:cNvSpPr txBox="1"/>
            <p:nvPr/>
          </p:nvSpPr>
          <p:spPr>
            <a:xfrm>
              <a:off x="1880265" y="5552395"/>
              <a:ext cx="454086" cy="25436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E2ECF0B-847C-4408-9A8B-5AB4B22901A9}"/>
                </a:ext>
              </a:extLst>
            </p:cNvPr>
            <p:cNvCxnSpPr/>
            <p:nvPr/>
          </p:nvCxnSpPr>
          <p:spPr>
            <a:xfrm>
              <a:off x="2096113" y="4905112"/>
              <a:ext cx="0" cy="6472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EEB5F791-D3F0-4DA4-A160-BAA42EFB1624}"/>
                </a:ext>
              </a:extLst>
            </p:cNvPr>
            <p:cNvCxnSpPr/>
            <p:nvPr/>
          </p:nvCxnSpPr>
          <p:spPr>
            <a:xfrm>
              <a:off x="3896333" y="4976373"/>
              <a:ext cx="0" cy="2167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CBB7867-D88F-4BD3-B083-1DBC7AF3E6C0}"/>
              </a:ext>
            </a:extLst>
          </p:cNvPr>
          <p:cNvSpPr/>
          <p:nvPr/>
        </p:nvSpPr>
        <p:spPr>
          <a:xfrm>
            <a:off x="6770688" y="27273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ACF92FE-E273-464B-8A0A-C6F130C6FB77}"/>
              </a:ext>
            </a:extLst>
          </p:cNvPr>
          <p:cNvSpPr txBox="1"/>
          <p:nvPr/>
        </p:nvSpPr>
        <p:spPr>
          <a:xfrm>
            <a:off x="3157538" y="33877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630A544-5D30-4796-B7F6-11DE5D9320CF}"/>
              </a:ext>
            </a:extLst>
          </p:cNvPr>
          <p:cNvCxnSpPr/>
          <p:nvPr/>
        </p:nvCxnSpPr>
        <p:spPr>
          <a:xfrm>
            <a:off x="3540125" y="23479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BBF5BEF0-66D9-418B-A527-2EE8DFDC4CC1}"/>
              </a:ext>
            </a:extLst>
          </p:cNvPr>
          <p:cNvSpPr txBox="1"/>
          <p:nvPr/>
        </p:nvSpPr>
        <p:spPr>
          <a:xfrm>
            <a:off x="42672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4E73C04-8F63-4063-9240-74CEAE630744}"/>
              </a:ext>
            </a:extLst>
          </p:cNvPr>
          <p:cNvCxnSpPr/>
          <p:nvPr/>
        </p:nvCxnSpPr>
        <p:spPr>
          <a:xfrm>
            <a:off x="46497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6763EB16-7425-4698-964D-AA71CB0BA848}"/>
              </a:ext>
            </a:extLst>
          </p:cNvPr>
          <p:cNvSpPr txBox="1"/>
          <p:nvPr/>
        </p:nvSpPr>
        <p:spPr>
          <a:xfrm>
            <a:off x="52578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6259E58-AF7E-4779-8813-B9CB6C384CA0}"/>
              </a:ext>
            </a:extLst>
          </p:cNvPr>
          <p:cNvCxnSpPr/>
          <p:nvPr/>
        </p:nvCxnSpPr>
        <p:spPr>
          <a:xfrm>
            <a:off x="56403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5083F4BA-665A-43DF-9B32-60C7A05C7F03}"/>
              </a:ext>
            </a:extLst>
          </p:cNvPr>
          <p:cNvSpPr txBox="1"/>
          <p:nvPr/>
        </p:nvSpPr>
        <p:spPr>
          <a:xfrm>
            <a:off x="6205538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F9BC0CC-1DD2-4278-A596-4EA5815621AC}"/>
              </a:ext>
            </a:extLst>
          </p:cNvPr>
          <p:cNvCxnSpPr/>
          <p:nvPr/>
        </p:nvCxnSpPr>
        <p:spPr>
          <a:xfrm>
            <a:off x="6588125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A9B44307-4F8C-4AE9-A59E-9161A2008CA0}"/>
              </a:ext>
            </a:extLst>
          </p:cNvPr>
          <p:cNvSpPr txBox="1"/>
          <p:nvPr/>
        </p:nvSpPr>
        <p:spPr>
          <a:xfrm>
            <a:off x="7242175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8C290E0-9ED3-457B-820F-FBF4CA6EAD3D}"/>
              </a:ext>
            </a:extLst>
          </p:cNvPr>
          <p:cNvCxnSpPr/>
          <p:nvPr/>
        </p:nvCxnSpPr>
        <p:spPr>
          <a:xfrm>
            <a:off x="7624763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75" name="Groupe 61">
            <a:extLst>
              <a:ext uri="{FF2B5EF4-FFF2-40B4-BE49-F238E27FC236}">
                <a16:creationId xmlns:a16="http://schemas.microsoft.com/office/drawing/2014/main" id="{ADE95C35-88E8-4E4C-A7CC-30725D7AA0C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191000"/>
            <a:ext cx="6705600" cy="1905000"/>
            <a:chOff x="1337512" y="4618580"/>
            <a:chExt cx="3783150" cy="1188175"/>
          </a:xfrm>
        </p:grpSpPr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043D3F6D-B410-4423-BB7B-45E7C967C910}"/>
                </a:ext>
              </a:extLst>
            </p:cNvPr>
            <p:cNvCxnSpPr/>
            <p:nvPr/>
          </p:nvCxnSpPr>
          <p:spPr>
            <a:xfrm>
              <a:off x="1951916" y="497701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>
              <a:extLst>
                <a:ext uri="{FF2B5EF4-FFF2-40B4-BE49-F238E27FC236}">
                  <a16:creationId xmlns:a16="http://schemas.microsoft.com/office/drawing/2014/main" id="{5F44E9AC-3B28-4556-8A2B-9AE851578988}"/>
                </a:ext>
              </a:extLst>
            </p:cNvPr>
            <p:cNvCxnSpPr/>
            <p:nvPr/>
          </p:nvCxnSpPr>
          <p:spPr>
            <a:xfrm>
              <a:off x="1951916" y="5503770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92" name="ZoneTexte 64">
              <a:extLst>
                <a:ext uri="{FF2B5EF4-FFF2-40B4-BE49-F238E27FC236}">
                  <a16:creationId xmlns:a16="http://schemas.microsoft.com/office/drawing/2014/main" id="{D7A2E913-A85F-4F25-9461-62C430720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493" name="ZoneTexte 65">
              <a:extLst>
                <a:ext uri="{FF2B5EF4-FFF2-40B4-BE49-F238E27FC236}">
                  <a16:creationId xmlns:a16="http://schemas.microsoft.com/office/drawing/2014/main" id="{9D3D3064-0D07-4D5F-A891-ADE9BFCFC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5735E2C-16E3-4B21-9B17-789B369244F1}"/>
                </a:ext>
              </a:extLst>
            </p:cNvPr>
            <p:cNvSpPr/>
            <p:nvPr/>
          </p:nvSpPr>
          <p:spPr>
            <a:xfrm>
              <a:off x="2285987" y="4618580"/>
              <a:ext cx="942205" cy="33268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F28AB52-63DF-4EA2-B1CA-B582320B2977}"/>
                </a:ext>
              </a:extLst>
            </p:cNvPr>
            <p:cNvSpPr/>
            <p:nvPr/>
          </p:nvSpPr>
          <p:spPr>
            <a:xfrm>
              <a:off x="3394779" y="5179003"/>
              <a:ext cx="608134" cy="32377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47B9ABD0-DEF3-4EFB-ADB5-166D58F4F480}"/>
                </a:ext>
              </a:extLst>
            </p:cNvPr>
            <p:cNvSpPr txBox="1"/>
            <p:nvPr/>
          </p:nvSpPr>
          <p:spPr>
            <a:xfrm>
              <a:off x="1880265" y="5553278"/>
              <a:ext cx="454086" cy="2534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C98C8539-4F93-46EC-88C9-5F576F45BA4E}"/>
                </a:ext>
              </a:extLst>
            </p:cNvPr>
            <p:cNvCxnSpPr/>
            <p:nvPr/>
          </p:nvCxnSpPr>
          <p:spPr>
            <a:xfrm>
              <a:off x="2096113" y="4904732"/>
              <a:ext cx="0" cy="6485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AB909BEE-2F55-4EE3-9D5E-304A26ACFE12}"/>
                </a:ext>
              </a:extLst>
            </p:cNvPr>
            <p:cNvCxnSpPr/>
            <p:nvPr/>
          </p:nvCxnSpPr>
          <p:spPr>
            <a:xfrm>
              <a:off x="3530019" y="4977013"/>
              <a:ext cx="0" cy="2158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E96867AD-2904-4DA2-B17E-F56A89899804}"/>
              </a:ext>
            </a:extLst>
          </p:cNvPr>
          <p:cNvSpPr/>
          <p:nvPr/>
        </p:nvSpPr>
        <p:spPr>
          <a:xfrm>
            <a:off x="6770688" y="50895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076300B2-470E-4906-9999-28C724183512}"/>
              </a:ext>
            </a:extLst>
          </p:cNvPr>
          <p:cNvSpPr txBox="1"/>
          <p:nvPr/>
        </p:nvSpPr>
        <p:spPr>
          <a:xfrm>
            <a:off x="3157538" y="57499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75167B37-2761-4C1F-92BD-9B484B134F81}"/>
              </a:ext>
            </a:extLst>
          </p:cNvPr>
          <p:cNvCxnSpPr/>
          <p:nvPr/>
        </p:nvCxnSpPr>
        <p:spPr>
          <a:xfrm>
            <a:off x="3540125" y="47101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3AFC24DA-AE30-46B7-9E74-0C1B3A1C9F42}"/>
              </a:ext>
            </a:extLst>
          </p:cNvPr>
          <p:cNvSpPr txBox="1"/>
          <p:nvPr/>
        </p:nvSpPr>
        <p:spPr>
          <a:xfrm>
            <a:off x="42672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6DF17572-7516-45E5-A6E3-44C390C3D231}"/>
              </a:ext>
            </a:extLst>
          </p:cNvPr>
          <p:cNvCxnSpPr/>
          <p:nvPr/>
        </p:nvCxnSpPr>
        <p:spPr>
          <a:xfrm>
            <a:off x="4649788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>
            <a:extLst>
              <a:ext uri="{FF2B5EF4-FFF2-40B4-BE49-F238E27FC236}">
                <a16:creationId xmlns:a16="http://schemas.microsoft.com/office/drawing/2014/main" id="{DFDF9FB5-5405-48B9-B72D-CE9022CB860E}"/>
              </a:ext>
            </a:extLst>
          </p:cNvPr>
          <p:cNvSpPr txBox="1"/>
          <p:nvPr/>
        </p:nvSpPr>
        <p:spPr>
          <a:xfrm>
            <a:off x="52578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AB68DC59-E727-4073-97CA-F071CF3F2C01}"/>
              </a:ext>
            </a:extLst>
          </p:cNvPr>
          <p:cNvCxnSpPr/>
          <p:nvPr/>
        </p:nvCxnSpPr>
        <p:spPr>
          <a:xfrm>
            <a:off x="5640388" y="4675188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8553DE45-98B8-42C7-B806-0339624A1E9C}"/>
              </a:ext>
            </a:extLst>
          </p:cNvPr>
          <p:cNvSpPr txBox="1"/>
          <p:nvPr/>
        </p:nvSpPr>
        <p:spPr>
          <a:xfrm>
            <a:off x="6205538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DB5DFF33-E1EE-40A1-9C8A-C8A8EDEE534C}"/>
              </a:ext>
            </a:extLst>
          </p:cNvPr>
          <p:cNvCxnSpPr/>
          <p:nvPr/>
        </p:nvCxnSpPr>
        <p:spPr>
          <a:xfrm>
            <a:off x="6588125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5833E16A-82D2-4803-B4AB-782EDB35B6AC}"/>
              </a:ext>
            </a:extLst>
          </p:cNvPr>
          <p:cNvSpPr txBox="1"/>
          <p:nvPr/>
        </p:nvSpPr>
        <p:spPr>
          <a:xfrm>
            <a:off x="7242175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6384A5D-882C-44F8-B509-304CDED222E7}"/>
              </a:ext>
            </a:extLst>
          </p:cNvPr>
          <p:cNvCxnSpPr/>
          <p:nvPr/>
        </p:nvCxnSpPr>
        <p:spPr>
          <a:xfrm>
            <a:off x="7624763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CE9A3AC3-FEDF-4957-9C89-1239247288F1}"/>
              </a:ext>
            </a:extLst>
          </p:cNvPr>
          <p:cNvCxnSpPr/>
          <p:nvPr/>
        </p:nvCxnSpPr>
        <p:spPr bwMode="auto">
          <a:xfrm>
            <a:off x="6858000" y="4418013"/>
            <a:ext cx="0" cy="728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488" name="Flèche courbée vers la droite 2">
            <a:extLst>
              <a:ext uri="{FF2B5EF4-FFF2-40B4-BE49-F238E27FC236}">
                <a16:creationId xmlns:a16="http://schemas.microsoft.com/office/drawing/2014/main" id="{39767940-8D41-4624-B4A2-A8B41627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1988"/>
            <a:ext cx="381000" cy="1293812"/>
          </a:xfrm>
          <a:prstGeom prst="curvedRightArrow">
            <a:avLst>
              <a:gd name="adj1" fmla="val 24997"/>
              <a:gd name="adj2" fmla="val 49994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9489" name="Footer Placeholder 4">
            <a:extLst>
              <a:ext uri="{FF2B5EF4-FFF2-40B4-BE49-F238E27FC236}">
                <a16:creationId xmlns:a16="http://schemas.microsoft.com/office/drawing/2014/main" id="{BFB95E45-093B-4D86-B92B-E25B02109E9C}"/>
              </a:ext>
            </a:extLst>
          </p:cNvPr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Laurent Cariou (Orange)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484540-42C7-425F-AFA4-02C810D3E2D1}"/>
              </a:ext>
            </a:extLst>
          </p:cNvPr>
          <p:cNvSpPr txBox="1"/>
          <p:nvPr/>
        </p:nvSpPr>
        <p:spPr>
          <a:xfrm>
            <a:off x="314179" y="6136859"/>
            <a:ext cx="7723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11-14/0617r1, “Discussion on timeline for 802.11ax:, L. Cariou, T. Derham, May 2014 </a:t>
            </a:r>
          </a:p>
        </p:txBody>
      </p:sp>
    </p:spTree>
    <p:extLst>
      <p:ext uri="{BB962C8B-B14F-4D97-AF65-F5344CB8AC3E}">
        <p14:creationId xmlns:p14="http://schemas.microsoft.com/office/powerpoint/2010/main" val="351358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15A4D5C8-D3F1-40D4-91B9-01D21575455A}"/>
              </a:ext>
            </a:extLst>
          </p:cNvPr>
          <p:cNvSpPr/>
          <p:nvPr/>
        </p:nvSpPr>
        <p:spPr>
          <a:xfrm>
            <a:off x="4494213" y="4191000"/>
            <a:ext cx="2516187" cy="1508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long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1156D9E-7676-4AE2-A267-8E15F0C3955E}"/>
              </a:ext>
            </a:extLst>
          </p:cNvPr>
          <p:cNvSpPr/>
          <p:nvPr/>
        </p:nvSpPr>
        <p:spPr>
          <a:xfrm>
            <a:off x="4494213" y="4598988"/>
            <a:ext cx="1346200" cy="1254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fast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9460" name="Titre 1">
            <a:extLst>
              <a:ext uri="{FF2B5EF4-FFF2-40B4-BE49-F238E27FC236}">
                <a16:creationId xmlns:a16="http://schemas.microsoft.com/office/drawing/2014/main" id="{234DBFAE-CC34-46CC-86E1-BB1F5B81E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Illustration of potential timelines for 802.11ax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9F5F4-51ED-4905-97A9-403E48AE47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2018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462" name="Espace réservé du numéro de diapositive 4">
            <a:extLst>
              <a:ext uri="{FF2B5EF4-FFF2-40B4-BE49-F238E27FC236}">
                <a16:creationId xmlns:a16="http://schemas.microsoft.com/office/drawing/2014/main" id="{99E03CD2-6A35-47B2-9731-8D71EEAA9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ECCFCA68-E3C5-478C-9F32-3130DB25617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pSp>
        <p:nvGrpSpPr>
          <p:cNvPr id="19463" name="Groupe 27">
            <a:extLst>
              <a:ext uri="{FF2B5EF4-FFF2-40B4-BE49-F238E27FC236}">
                <a16:creationId xmlns:a16="http://schemas.microsoft.com/office/drawing/2014/main" id="{10ED6807-B49C-4715-B5EC-427FD4FCB2D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054225"/>
            <a:ext cx="6705600" cy="1679575"/>
            <a:chOff x="1337512" y="4759622"/>
            <a:chExt cx="3783150" cy="1047133"/>
          </a:xfrm>
        </p:grpSpPr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CA49DDA-0F17-4119-A61E-C72DD855F477}"/>
                </a:ext>
              </a:extLst>
            </p:cNvPr>
            <p:cNvCxnSpPr/>
            <p:nvPr/>
          </p:nvCxnSpPr>
          <p:spPr>
            <a:xfrm>
              <a:off x="1951916" y="497637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7058006E-CA0F-429B-B54F-5C363B347B3A}"/>
                </a:ext>
              </a:extLst>
            </p:cNvPr>
            <p:cNvCxnSpPr/>
            <p:nvPr/>
          </p:nvCxnSpPr>
          <p:spPr>
            <a:xfrm>
              <a:off x="1951916" y="5503898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01" name="ZoneTexte 18">
              <a:extLst>
                <a:ext uri="{FF2B5EF4-FFF2-40B4-BE49-F238E27FC236}">
                  <a16:creationId xmlns:a16="http://schemas.microsoft.com/office/drawing/2014/main" id="{0B931703-5C04-410A-BA41-CA14FC09B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502" name="ZoneTexte 19">
              <a:extLst>
                <a:ext uri="{FF2B5EF4-FFF2-40B4-BE49-F238E27FC236}">
                  <a16:creationId xmlns:a16="http://schemas.microsoft.com/office/drawing/2014/main" id="{A6EFBC23-D030-4234-A016-4E2E8850D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B3CF151-20B3-4244-9FB3-FBF1C8AE3861}"/>
                </a:ext>
              </a:extLst>
            </p:cNvPr>
            <p:cNvSpPr/>
            <p:nvPr/>
          </p:nvSpPr>
          <p:spPr>
            <a:xfrm>
              <a:off x="2285987" y="4760612"/>
              <a:ext cx="2376112" cy="21576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46D5B53-3B8D-4260-9B51-82BD4A2FF370}"/>
                </a:ext>
              </a:extLst>
            </p:cNvPr>
            <p:cNvSpPr/>
            <p:nvPr/>
          </p:nvSpPr>
          <p:spPr>
            <a:xfrm>
              <a:off x="3824683" y="5179267"/>
              <a:ext cx="608134" cy="3236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5019522-4FD3-4253-9580-E53A83388F5B}"/>
                </a:ext>
              </a:extLst>
            </p:cNvPr>
            <p:cNvSpPr txBox="1"/>
            <p:nvPr/>
          </p:nvSpPr>
          <p:spPr>
            <a:xfrm>
              <a:off x="1880265" y="5552395"/>
              <a:ext cx="454086" cy="25436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E2ECF0B-847C-4408-9A8B-5AB4B22901A9}"/>
                </a:ext>
              </a:extLst>
            </p:cNvPr>
            <p:cNvCxnSpPr/>
            <p:nvPr/>
          </p:nvCxnSpPr>
          <p:spPr>
            <a:xfrm>
              <a:off x="2096113" y="4905112"/>
              <a:ext cx="0" cy="6472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EEB5F791-D3F0-4DA4-A160-BAA42EFB1624}"/>
                </a:ext>
              </a:extLst>
            </p:cNvPr>
            <p:cNvCxnSpPr/>
            <p:nvPr/>
          </p:nvCxnSpPr>
          <p:spPr>
            <a:xfrm>
              <a:off x="3896333" y="4976373"/>
              <a:ext cx="0" cy="2167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CBB7867-D88F-4BD3-B083-1DBC7AF3E6C0}"/>
              </a:ext>
            </a:extLst>
          </p:cNvPr>
          <p:cNvSpPr/>
          <p:nvPr/>
        </p:nvSpPr>
        <p:spPr>
          <a:xfrm>
            <a:off x="6770688" y="27273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ACF92FE-E273-464B-8A0A-C6F130C6FB77}"/>
              </a:ext>
            </a:extLst>
          </p:cNvPr>
          <p:cNvSpPr txBox="1"/>
          <p:nvPr/>
        </p:nvSpPr>
        <p:spPr>
          <a:xfrm>
            <a:off x="3157538" y="33877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630A544-5D30-4796-B7F6-11DE5D9320CF}"/>
              </a:ext>
            </a:extLst>
          </p:cNvPr>
          <p:cNvCxnSpPr/>
          <p:nvPr/>
        </p:nvCxnSpPr>
        <p:spPr>
          <a:xfrm>
            <a:off x="3540125" y="23479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BBF5BEF0-66D9-418B-A527-2EE8DFDC4CC1}"/>
              </a:ext>
            </a:extLst>
          </p:cNvPr>
          <p:cNvSpPr txBox="1"/>
          <p:nvPr/>
        </p:nvSpPr>
        <p:spPr>
          <a:xfrm>
            <a:off x="42672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4E73C04-8F63-4063-9240-74CEAE630744}"/>
              </a:ext>
            </a:extLst>
          </p:cNvPr>
          <p:cNvCxnSpPr/>
          <p:nvPr/>
        </p:nvCxnSpPr>
        <p:spPr>
          <a:xfrm>
            <a:off x="46497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6763EB16-7425-4698-964D-AA71CB0BA848}"/>
              </a:ext>
            </a:extLst>
          </p:cNvPr>
          <p:cNvSpPr txBox="1"/>
          <p:nvPr/>
        </p:nvSpPr>
        <p:spPr>
          <a:xfrm>
            <a:off x="52578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6259E58-AF7E-4779-8813-B9CB6C384CA0}"/>
              </a:ext>
            </a:extLst>
          </p:cNvPr>
          <p:cNvCxnSpPr/>
          <p:nvPr/>
        </p:nvCxnSpPr>
        <p:spPr>
          <a:xfrm>
            <a:off x="56403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5083F4BA-665A-43DF-9B32-60C7A05C7F03}"/>
              </a:ext>
            </a:extLst>
          </p:cNvPr>
          <p:cNvSpPr txBox="1"/>
          <p:nvPr/>
        </p:nvSpPr>
        <p:spPr>
          <a:xfrm>
            <a:off x="6205538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F9BC0CC-1DD2-4278-A596-4EA5815621AC}"/>
              </a:ext>
            </a:extLst>
          </p:cNvPr>
          <p:cNvCxnSpPr/>
          <p:nvPr/>
        </p:nvCxnSpPr>
        <p:spPr>
          <a:xfrm>
            <a:off x="6588125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A9B44307-4F8C-4AE9-A59E-9161A2008CA0}"/>
              </a:ext>
            </a:extLst>
          </p:cNvPr>
          <p:cNvSpPr txBox="1"/>
          <p:nvPr/>
        </p:nvSpPr>
        <p:spPr>
          <a:xfrm>
            <a:off x="7242175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8C290E0-9ED3-457B-820F-FBF4CA6EAD3D}"/>
              </a:ext>
            </a:extLst>
          </p:cNvPr>
          <p:cNvCxnSpPr/>
          <p:nvPr/>
        </p:nvCxnSpPr>
        <p:spPr>
          <a:xfrm>
            <a:off x="7624763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75" name="Groupe 61">
            <a:extLst>
              <a:ext uri="{FF2B5EF4-FFF2-40B4-BE49-F238E27FC236}">
                <a16:creationId xmlns:a16="http://schemas.microsoft.com/office/drawing/2014/main" id="{ADE95C35-88E8-4E4C-A7CC-30725D7AA0C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191000"/>
            <a:ext cx="6705600" cy="1905000"/>
            <a:chOff x="1337512" y="4618580"/>
            <a:chExt cx="3783150" cy="1188175"/>
          </a:xfrm>
        </p:grpSpPr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043D3F6D-B410-4423-BB7B-45E7C967C910}"/>
                </a:ext>
              </a:extLst>
            </p:cNvPr>
            <p:cNvCxnSpPr/>
            <p:nvPr/>
          </p:nvCxnSpPr>
          <p:spPr>
            <a:xfrm>
              <a:off x="1951916" y="497701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>
              <a:extLst>
                <a:ext uri="{FF2B5EF4-FFF2-40B4-BE49-F238E27FC236}">
                  <a16:creationId xmlns:a16="http://schemas.microsoft.com/office/drawing/2014/main" id="{5F44E9AC-3B28-4556-8A2B-9AE851578988}"/>
                </a:ext>
              </a:extLst>
            </p:cNvPr>
            <p:cNvCxnSpPr/>
            <p:nvPr/>
          </p:nvCxnSpPr>
          <p:spPr>
            <a:xfrm>
              <a:off x="1951916" y="5503770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92" name="ZoneTexte 64">
              <a:extLst>
                <a:ext uri="{FF2B5EF4-FFF2-40B4-BE49-F238E27FC236}">
                  <a16:creationId xmlns:a16="http://schemas.microsoft.com/office/drawing/2014/main" id="{D7A2E913-A85F-4F25-9461-62C430720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493" name="ZoneTexte 65">
              <a:extLst>
                <a:ext uri="{FF2B5EF4-FFF2-40B4-BE49-F238E27FC236}">
                  <a16:creationId xmlns:a16="http://schemas.microsoft.com/office/drawing/2014/main" id="{9D3D3064-0D07-4D5F-A891-ADE9BFCFC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5735E2C-16E3-4B21-9B17-789B369244F1}"/>
                </a:ext>
              </a:extLst>
            </p:cNvPr>
            <p:cNvSpPr/>
            <p:nvPr/>
          </p:nvSpPr>
          <p:spPr>
            <a:xfrm>
              <a:off x="2285987" y="4618580"/>
              <a:ext cx="942205" cy="33268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F28AB52-63DF-4EA2-B1CA-B582320B2977}"/>
                </a:ext>
              </a:extLst>
            </p:cNvPr>
            <p:cNvSpPr/>
            <p:nvPr/>
          </p:nvSpPr>
          <p:spPr>
            <a:xfrm>
              <a:off x="3394779" y="5179003"/>
              <a:ext cx="608134" cy="32377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47B9ABD0-DEF3-4EFB-ADB5-166D58F4F480}"/>
                </a:ext>
              </a:extLst>
            </p:cNvPr>
            <p:cNvSpPr txBox="1"/>
            <p:nvPr/>
          </p:nvSpPr>
          <p:spPr>
            <a:xfrm>
              <a:off x="1880265" y="5553278"/>
              <a:ext cx="454086" cy="2534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C98C8539-4F93-46EC-88C9-5F576F45BA4E}"/>
                </a:ext>
              </a:extLst>
            </p:cNvPr>
            <p:cNvCxnSpPr/>
            <p:nvPr/>
          </p:nvCxnSpPr>
          <p:spPr>
            <a:xfrm>
              <a:off x="2096113" y="4904732"/>
              <a:ext cx="0" cy="6485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AB909BEE-2F55-4EE3-9D5E-304A26ACFE12}"/>
                </a:ext>
              </a:extLst>
            </p:cNvPr>
            <p:cNvCxnSpPr/>
            <p:nvPr/>
          </p:nvCxnSpPr>
          <p:spPr>
            <a:xfrm>
              <a:off x="3530019" y="4977013"/>
              <a:ext cx="0" cy="2158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E96867AD-2904-4DA2-B17E-F56A89899804}"/>
              </a:ext>
            </a:extLst>
          </p:cNvPr>
          <p:cNvSpPr/>
          <p:nvPr/>
        </p:nvSpPr>
        <p:spPr>
          <a:xfrm>
            <a:off x="6770688" y="50895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076300B2-470E-4906-9999-28C724183512}"/>
              </a:ext>
            </a:extLst>
          </p:cNvPr>
          <p:cNvSpPr txBox="1"/>
          <p:nvPr/>
        </p:nvSpPr>
        <p:spPr>
          <a:xfrm>
            <a:off x="3157538" y="57499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75167B37-2761-4C1F-92BD-9B484B134F81}"/>
              </a:ext>
            </a:extLst>
          </p:cNvPr>
          <p:cNvCxnSpPr/>
          <p:nvPr/>
        </p:nvCxnSpPr>
        <p:spPr>
          <a:xfrm>
            <a:off x="3540125" y="47101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3AFC24DA-AE30-46B7-9E74-0C1B3A1C9F42}"/>
              </a:ext>
            </a:extLst>
          </p:cNvPr>
          <p:cNvSpPr txBox="1"/>
          <p:nvPr/>
        </p:nvSpPr>
        <p:spPr>
          <a:xfrm>
            <a:off x="42672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6DF17572-7516-45E5-A6E3-44C390C3D231}"/>
              </a:ext>
            </a:extLst>
          </p:cNvPr>
          <p:cNvCxnSpPr/>
          <p:nvPr/>
        </p:nvCxnSpPr>
        <p:spPr>
          <a:xfrm>
            <a:off x="4649788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>
            <a:extLst>
              <a:ext uri="{FF2B5EF4-FFF2-40B4-BE49-F238E27FC236}">
                <a16:creationId xmlns:a16="http://schemas.microsoft.com/office/drawing/2014/main" id="{DFDF9FB5-5405-48B9-B72D-CE9022CB860E}"/>
              </a:ext>
            </a:extLst>
          </p:cNvPr>
          <p:cNvSpPr txBox="1"/>
          <p:nvPr/>
        </p:nvSpPr>
        <p:spPr>
          <a:xfrm>
            <a:off x="52578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AB68DC59-E727-4073-97CA-F071CF3F2C01}"/>
              </a:ext>
            </a:extLst>
          </p:cNvPr>
          <p:cNvCxnSpPr/>
          <p:nvPr/>
        </p:nvCxnSpPr>
        <p:spPr>
          <a:xfrm>
            <a:off x="5640388" y="4675188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8553DE45-98B8-42C7-B806-0339624A1E9C}"/>
              </a:ext>
            </a:extLst>
          </p:cNvPr>
          <p:cNvSpPr txBox="1"/>
          <p:nvPr/>
        </p:nvSpPr>
        <p:spPr>
          <a:xfrm>
            <a:off x="6205538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DB5DFF33-E1EE-40A1-9C8A-C8A8EDEE534C}"/>
              </a:ext>
            </a:extLst>
          </p:cNvPr>
          <p:cNvCxnSpPr/>
          <p:nvPr/>
        </p:nvCxnSpPr>
        <p:spPr>
          <a:xfrm>
            <a:off x="6588125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5833E16A-82D2-4803-B4AB-782EDB35B6AC}"/>
              </a:ext>
            </a:extLst>
          </p:cNvPr>
          <p:cNvSpPr txBox="1"/>
          <p:nvPr/>
        </p:nvSpPr>
        <p:spPr>
          <a:xfrm>
            <a:off x="7242175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6384A5D-882C-44F8-B509-304CDED222E7}"/>
              </a:ext>
            </a:extLst>
          </p:cNvPr>
          <p:cNvCxnSpPr/>
          <p:nvPr/>
        </p:nvCxnSpPr>
        <p:spPr>
          <a:xfrm>
            <a:off x="7624763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CE9A3AC3-FEDF-4957-9C89-1239247288F1}"/>
              </a:ext>
            </a:extLst>
          </p:cNvPr>
          <p:cNvCxnSpPr/>
          <p:nvPr/>
        </p:nvCxnSpPr>
        <p:spPr bwMode="auto">
          <a:xfrm>
            <a:off x="6858000" y="4418013"/>
            <a:ext cx="0" cy="728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488" name="Flèche courbée vers la droite 2">
            <a:extLst>
              <a:ext uri="{FF2B5EF4-FFF2-40B4-BE49-F238E27FC236}">
                <a16:creationId xmlns:a16="http://schemas.microsoft.com/office/drawing/2014/main" id="{39767940-8D41-4624-B4A2-A8B41627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1988"/>
            <a:ext cx="381000" cy="1293812"/>
          </a:xfrm>
          <a:prstGeom prst="curvedRightArrow">
            <a:avLst>
              <a:gd name="adj1" fmla="val 24997"/>
              <a:gd name="adj2" fmla="val 49994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9489" name="Footer Placeholder 4">
            <a:extLst>
              <a:ext uri="{FF2B5EF4-FFF2-40B4-BE49-F238E27FC236}">
                <a16:creationId xmlns:a16="http://schemas.microsoft.com/office/drawing/2014/main" id="{BFB95E45-093B-4D86-B92B-E25B02109E9C}"/>
              </a:ext>
            </a:extLst>
          </p:cNvPr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Laurent Cariou (Orange)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833F08A-35A1-45B9-BDC8-5B67DF7396D3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2800" y="1676400"/>
            <a:ext cx="0" cy="4419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C131F6E-DE6A-46FD-AA4E-3D8EF4191FEB}"/>
              </a:ext>
            </a:extLst>
          </p:cNvPr>
          <p:cNvSpPr txBox="1"/>
          <p:nvPr/>
        </p:nvSpPr>
        <p:spPr>
          <a:xfrm>
            <a:off x="6858000" y="6096000"/>
            <a:ext cx="642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NOW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EC1D27-EF4A-4F42-ADF6-81560C149E62}"/>
              </a:ext>
            </a:extLst>
          </p:cNvPr>
          <p:cNvSpPr txBox="1"/>
          <p:nvPr/>
        </p:nvSpPr>
        <p:spPr>
          <a:xfrm>
            <a:off x="7924800" y="2819400"/>
            <a:ext cx="1284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Overoptimistic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A7A231E-08BA-46DD-92EA-9A82966BD76E}"/>
              </a:ext>
            </a:extLst>
          </p:cNvPr>
          <p:cNvSpPr txBox="1"/>
          <p:nvPr/>
        </p:nvSpPr>
        <p:spPr>
          <a:xfrm>
            <a:off x="7902358" y="5178623"/>
            <a:ext cx="1258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Way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overoptimistic</a:t>
            </a:r>
          </a:p>
        </p:txBody>
      </p:sp>
    </p:spTree>
    <p:extLst>
      <p:ext uri="{BB962C8B-B14F-4D97-AF65-F5344CB8AC3E}">
        <p14:creationId xmlns:p14="http://schemas.microsoft.com/office/powerpoint/2010/main" val="130433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2017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2014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2013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2016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2019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Preliminary Timeline Projection, Scenario A, with ‘normalized’* .11ac timeline for reference </a:t>
            </a:r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‘08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PAR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SFD R0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11ac SFD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SFD R21, D 0.1  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  ‘11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1.0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 ‘11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2.0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Feb ‘12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Final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 ‘13</a:t>
            </a: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* .11ac timeline shown based on the .11ax PAR approval date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4554860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2.0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(Nov 2016)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065862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Final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 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2014)</a:t>
            </a: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4800177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3607140" y="3425520"/>
            <a:ext cx="88866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1.0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(January 2016)</a:t>
            </a: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395283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Study Group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Launch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(March 2013)</a:t>
            </a: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286000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 Framework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Document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(Sept 14 -  July  2015)</a:t>
            </a: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376890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438401" y="3124200"/>
            <a:ext cx="1066800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 SFD</a:t>
            </a:r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TG Kick Off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(May 2014)</a:t>
            </a: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A3832C0-BD3E-4EA7-ABCA-3CB3DDA322C2}"/>
              </a:ext>
            </a:extLst>
          </p:cNvPr>
          <p:cNvSpPr txBox="1"/>
          <p:nvPr/>
        </p:nvSpPr>
        <p:spPr>
          <a:xfrm>
            <a:off x="314179" y="5791200"/>
            <a:ext cx="7684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  </a:t>
            </a:r>
            <a:r>
              <a:rPr lang="en-US" sz="1600" u="sng" dirty="0">
                <a:solidFill>
                  <a:schemeClr val="accent2"/>
                </a:solidFill>
                <a:latin typeface="Calibri" panose="020F0502020204030204" pitchFamily="34" charset="0"/>
              </a:rPr>
              <a:t>(D2.0: Nov 2016)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B5BF1-41F3-42DE-8229-9C8B3E32A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319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2017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2014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2013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2016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2019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Preliminary Timeline Projection, Scenario B, with ‘normalized* .11ac timeline for reference </a:t>
            </a:r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‘08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PAR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SFD R0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11ac SFD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SFD R21, D 0.1  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  ‘11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1.0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 ‘11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2.0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Feb ‘12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Final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 ‘13</a:t>
            </a: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* .11ac timeline shown based on the .11ax PAR approval date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5054196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2.0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2017)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272679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Final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 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2014)</a:t>
            </a: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5282373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4163670" y="3425520"/>
            <a:ext cx="699507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1.0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2016)</a:t>
            </a: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445890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Study Group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Launch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(March 2013)</a:t>
            </a: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796304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 Framework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Document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(Nov 14 -  Jan  2016)</a:t>
            </a: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583707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663619" y="3144779"/>
            <a:ext cx="1374981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 SFD</a:t>
            </a:r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TG Kick Off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(May 2014)</a:t>
            </a: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4CB7598-19DE-42AA-91E7-23A4CB0B9B90}"/>
              </a:ext>
            </a:extLst>
          </p:cNvPr>
          <p:cNvSpPr txBox="1"/>
          <p:nvPr/>
        </p:nvSpPr>
        <p:spPr>
          <a:xfrm>
            <a:off x="314179" y="5791200"/>
            <a:ext cx="7695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 </a:t>
            </a:r>
            <a:r>
              <a:rPr lang="en-US" sz="1600" u="sng" dirty="0">
                <a:solidFill>
                  <a:schemeClr val="accent2"/>
                </a:solidFill>
                <a:latin typeface="Calibri" panose="020F0502020204030204" pitchFamily="34" charset="0"/>
              </a:rPr>
              <a:t>(D2.0: Mar 2017)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5FA47-EFD1-4DF3-AFA5-A44655C43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703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2017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2014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2013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2016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 flipH="1">
            <a:off x="5685570" y="3432806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2.0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(Nov 2017)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 flipH="1">
            <a:off x="7847700" y="3458617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Final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 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2014)</a:t>
            </a:r>
          </a:p>
        </p:txBody>
      </p:sp>
      <p:sp>
        <p:nvSpPr>
          <p:cNvPr id="37" name="Isosceles Triangle 36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9" name="Isosceles Triangle 38"/>
          <p:cNvSpPr>
            <a:spLocks noChangeArrowheads="1"/>
          </p:cNvSpPr>
          <p:nvPr/>
        </p:nvSpPr>
        <p:spPr bwMode="auto">
          <a:xfrm flipH="1">
            <a:off x="5913747" y="3158064"/>
            <a:ext cx="190050" cy="24083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4836817" y="3418250"/>
            <a:ext cx="67065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1.0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(Jan 2017)</a:t>
            </a:r>
          </a:p>
        </p:txBody>
      </p:sp>
      <p:sp>
        <p:nvSpPr>
          <p:cNvPr id="43" name="Isosceles Triangle 42"/>
          <p:cNvSpPr>
            <a:spLocks noChangeArrowheads="1"/>
          </p:cNvSpPr>
          <p:nvPr/>
        </p:nvSpPr>
        <p:spPr bwMode="auto">
          <a:xfrm>
            <a:off x="5117624" y="317074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" name="Isosceles Triangle 49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515935" y="3432806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Study Group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Launch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(March 2013)</a:t>
            </a: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2995802" y="346523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 Framework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Document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(Jan 15 -  July 2016)</a:t>
            </a:r>
          </a:p>
        </p:txBody>
      </p:sp>
      <p:sp>
        <p:nvSpPr>
          <p:cNvPr id="74" name="Isosceles Triangle 73"/>
          <p:cNvSpPr>
            <a:spLocks noChangeArrowheads="1"/>
          </p:cNvSpPr>
          <p:nvPr/>
        </p:nvSpPr>
        <p:spPr bwMode="auto">
          <a:xfrm>
            <a:off x="8169426" y="3216557"/>
            <a:ext cx="252125" cy="25450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2019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1083" y="3152274"/>
            <a:ext cx="1760917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 SFD</a:t>
            </a:r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1715083" y="3452789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TG Kick Off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(May 2014)</a:t>
            </a:r>
          </a:p>
        </p:txBody>
      </p:sp>
      <p:sp>
        <p:nvSpPr>
          <p:cNvPr id="68" name="Isosceles Triangle 67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Preliminary Timeline Projection, Scenario C, with ‘normalized* .11ac timeline for reference </a:t>
            </a:r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‘08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PAR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SFD R0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11ac SFD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SFD R21, D 0.1  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  ‘11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1.0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 ‘11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2.0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Feb ‘12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Final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 ‘13</a:t>
            </a: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* .11ac timeline shown based on the .11ax PAR approval date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D06EC3C-6C6C-4589-AD77-F68B0E03E32B}"/>
              </a:ext>
            </a:extLst>
          </p:cNvPr>
          <p:cNvSpPr txBox="1"/>
          <p:nvPr/>
        </p:nvSpPr>
        <p:spPr>
          <a:xfrm>
            <a:off x="314179" y="5791200"/>
            <a:ext cx="9015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 </a:t>
            </a:r>
            <a:r>
              <a:rPr lang="en-US" sz="1600" u="sng" dirty="0">
                <a:solidFill>
                  <a:schemeClr val="accent2"/>
                </a:solidFill>
                <a:latin typeface="Calibri" panose="020F0502020204030204" pitchFamily="34" charset="0"/>
              </a:rPr>
              <a:t>(D1.0 Jan 2017; D2.0: Nov 2017)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EE3A6-FA89-4742-9CCB-B777390D1C8B}"/>
              </a:ext>
            </a:extLst>
          </p:cNvPr>
          <p:cNvSpPr txBox="1"/>
          <p:nvPr/>
        </p:nvSpPr>
        <p:spPr>
          <a:xfrm>
            <a:off x="6553200" y="6015335"/>
            <a:ext cx="2618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(!—good estimate!)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44CBD-4D10-45B7-A28B-58D5F7298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924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984071" cy="4511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scenario should be reflected in the 802.11ax timeline estimate: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 Scenario A (D1.0 in Jan  2016): 48</a:t>
            </a:r>
          </a:p>
          <a:p>
            <a:pPr marL="0" indent="0">
              <a:buNone/>
            </a:pPr>
            <a:r>
              <a:rPr lang="en-US" dirty="0"/>
              <a:t>B: Scenario B (D1.0 in July 2016): 54</a:t>
            </a:r>
          </a:p>
          <a:p>
            <a:pPr marL="0" indent="0">
              <a:buNone/>
            </a:pPr>
            <a:r>
              <a:rPr lang="en-US" dirty="0"/>
              <a:t>C: Scenario C (D1.0 in Jan 2017): 12</a:t>
            </a:r>
          </a:p>
          <a:p>
            <a:pPr marL="0" indent="0">
              <a:buNone/>
            </a:pPr>
            <a:r>
              <a:rPr lang="en-US" dirty="0"/>
              <a:t>D: Other timeline: 6</a:t>
            </a:r>
          </a:p>
          <a:p>
            <a:pPr marL="0" indent="0">
              <a:buNone/>
            </a:pPr>
            <a:r>
              <a:rPr lang="en-US" dirty="0"/>
              <a:t>E: Don’t know / Abstain: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A1D1B-FDB1-46BF-ABC3-848D278973BB}"/>
              </a:ext>
            </a:extLst>
          </p:cNvPr>
          <p:cNvSpPr txBox="1"/>
          <p:nvPr/>
        </p:nvSpPr>
        <p:spPr>
          <a:xfrm>
            <a:off x="314179" y="5791200"/>
            <a:ext cx="811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</a:t>
            </a:r>
          </a:p>
          <a:p>
            <a:r>
              <a:rPr lang="en-US" sz="1600" i="1" dirty="0">
                <a:solidFill>
                  <a:srgbClr val="FF0000"/>
                </a:solidFill>
                <a:latin typeface="Calibri" panose="020F0502020204030204" pitchFamily="34" charset="0"/>
              </a:rPr>
              <a:t>The good news is that we had the exact schedule. The bad news is that we refused to believe it.</a:t>
            </a:r>
            <a:endParaRPr lang="en-US" sz="1600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90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It is not enough to sketch a possible parallel process: without rigorous enforcement mechanisms it just won’t happen that way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Even the most optimistic, least realistic estimates at the beginning of ax did not achieve </a:t>
            </a:r>
            <a:r>
              <a:rPr lang="en-GB" b="0" dirty="0">
                <a:latin typeface="Calibri" pitchFamily="34" charset="0"/>
              </a:rPr>
              <a:t>PAR </a:t>
            </a:r>
            <a:r>
              <a:rPr lang="en-GB" b="0" dirty="0">
                <a:latin typeface="Calibri" pitchFamily="34" charset="0"/>
                <a:sym typeface="Symbol" panose="05050102010706020507" pitchFamily="18" charset="2"/>
              </a:rPr>
              <a:t> </a:t>
            </a:r>
            <a:r>
              <a:rPr lang="en-GB" b="0" dirty="0">
                <a:latin typeface="Calibri" pitchFamily="34" charset="0"/>
              </a:rPr>
              <a:t>D2.0 in 24 months</a:t>
            </a:r>
            <a:endParaRPr lang="en-US" b="0" dirty="0"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latin typeface="Calibri" pitchFamily="34" charset="0"/>
              </a:rPr>
              <a:t>E</a:t>
            </a:r>
            <a:r>
              <a:rPr lang="en-US" b="0" dirty="0">
                <a:latin typeface="Calibri" pitchFamily="34" charset="0"/>
              </a:rPr>
              <a:t>ventually took 44 months</a:t>
            </a:r>
            <a:endParaRPr lang="en-GB" b="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The best timeline estimates are those derived from actual past experience in IEEE 802.11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Start with 24 month target (PAR </a:t>
            </a:r>
            <a:r>
              <a:rPr lang="en-GB" dirty="0">
                <a:latin typeface="Calibri" pitchFamily="34" charset="0"/>
                <a:sym typeface="Symbol" panose="05050102010706020507" pitchFamily="18" charset="2"/>
              </a:rPr>
              <a:t> </a:t>
            </a:r>
            <a:r>
              <a:rPr lang="en-GB" dirty="0">
                <a:latin typeface="Calibri" pitchFamily="34" charset="0"/>
              </a:rPr>
              <a:t>D2.0), and work backwards to see what steps can be fitted in—discard the other steps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We can’t spend 18 months on an SFD and</a:t>
            </a:r>
            <a:r>
              <a:rPr lang="en-GB" dirty="0">
                <a:latin typeface="Calibri" pitchFamily="34" charset="0"/>
              </a:rPr>
              <a:t> then get to D2.0 in 24 months</a:t>
            </a:r>
            <a:endParaRPr lang="en-GB" b="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03379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79260</TotalTime>
  <Words>835</Words>
  <Application>Microsoft Office PowerPoint</Application>
  <PresentationFormat>On-screen Show (4:3)</PresentationFormat>
  <Paragraphs>238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 Unicode MS</vt:lpstr>
      <vt:lpstr>MS Gothic</vt:lpstr>
      <vt:lpstr>MS PGothic</vt:lpstr>
      <vt:lpstr>MS PGothic</vt:lpstr>
      <vt:lpstr>Arial</vt:lpstr>
      <vt:lpstr>Calibri</vt:lpstr>
      <vt:lpstr>Symbol</vt:lpstr>
      <vt:lpstr>Times</vt:lpstr>
      <vt:lpstr>Times New Roman</vt:lpstr>
      <vt:lpstr>802-11-Submission</vt:lpstr>
      <vt:lpstr>1_802-11-Submission</vt:lpstr>
      <vt:lpstr>802-11-PathProtection</vt:lpstr>
      <vt:lpstr>Document</vt:lpstr>
      <vt:lpstr>Predicting timelines: the track record</vt:lpstr>
      <vt:lpstr>Abstract</vt:lpstr>
      <vt:lpstr>Illustration of potential timelines for 802.11ax</vt:lpstr>
      <vt:lpstr>Illustration of potential timelines for 802.11ax</vt:lpstr>
      <vt:lpstr>Preliminary Timeline Projection, Scenario A, with ‘normalized’* .11ac timeline for reference </vt:lpstr>
      <vt:lpstr>Preliminary Timeline Projection, Scenario B, with ‘normalized* .11ac timeline for reference </vt:lpstr>
      <vt:lpstr>Preliminary Timeline Projection, Scenario C, with ‘normalized* .11ac timeline for reference </vt:lpstr>
      <vt:lpstr>Strawpoll</vt:lpstr>
      <vt:lpstr>Conclusion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Mandatory Protection</dc:title>
  <dc:creator>Sean Coffey</dc:creator>
  <cp:lastModifiedBy>Sean Coffey</cp:lastModifiedBy>
  <cp:revision>1145</cp:revision>
  <cp:lastPrinted>1601-01-01T00:00:00Z</cp:lastPrinted>
  <dcterms:created xsi:type="dcterms:W3CDTF">2014-07-14T14:49:11Z</dcterms:created>
  <dcterms:modified xsi:type="dcterms:W3CDTF">2018-07-11T01:56:18Z</dcterms:modified>
</cp:coreProperties>
</file>