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5" r:id="rId5"/>
    <p:sldId id="266" r:id="rId6"/>
    <p:sldId id="267" r:id="rId7"/>
    <p:sldId id="272" r:id="rId8"/>
    <p:sldId id="268" r:id="rId9"/>
    <p:sldId id="269" r:id="rId10"/>
    <p:sldId id="271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9" d="100"/>
          <a:sy n="89" d="100"/>
        </p:scale>
        <p:origin x="-190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266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90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41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3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60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95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/1284r0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846-02-0wng-next-generation-phy-mac-in-sub-7ghz.pptx" TargetMode="External"/><Relationship Id="rId4" Type="http://schemas.openxmlformats.org/officeDocument/2006/relationships/hyperlink" Target="https://mentor.ieee.org/802-ec/dcn/17/ec-17-0090-21-0PNP-ieee-802-lmsc-operations-manual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mentor.ieee.org/802.11/dcn/18/11-18-0846-02-0wng-next-generation-phy-mac-in-sub-7ghz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-ec/dcn/17/ec-17-0090-21-0PNP-ieee-802-lmsc-operations-manual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Proposed Way Forward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</a:t>
            </a:r>
            <a:r>
              <a:rPr lang="en-GB" sz="2000" b="0" dirty="0" smtClean="0"/>
              <a:t>-</a:t>
            </a:r>
            <a:r>
              <a:rPr lang="en-GB" sz="2000" b="0" dirty="0" smtClean="0"/>
              <a:t>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907884"/>
              </p:ext>
            </p:extLst>
          </p:nvPr>
        </p:nvGraphicFramePr>
        <p:xfrm>
          <a:off x="508000" y="2586037"/>
          <a:ext cx="8156575" cy="236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586037"/>
                        <a:ext cx="8156575" cy="236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839342"/>
              </p:ext>
            </p:extLst>
          </p:nvPr>
        </p:nvGraphicFramePr>
        <p:xfrm>
          <a:off x="1051322" y="1912000"/>
          <a:ext cx="2096294" cy="32334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48147"/>
                <a:gridCol w="1048147"/>
              </a:tblGrid>
              <a:tr h="3988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Technology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Project</a:t>
                      </a:r>
                      <a:endParaRPr lang="en-US" sz="1200" dirty="0"/>
                    </a:p>
                  </a:txBody>
                  <a:tcPr/>
                </a:tc>
              </a:tr>
              <a:tr h="2563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#1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Scope of next</a:t>
                      </a:r>
                      <a:r>
                        <a:rPr lang="en-US" sz="1200" baseline="0" dirty="0" smtClean="0"/>
                        <a:t> project</a:t>
                      </a:r>
                      <a:endParaRPr lang="en-US" sz="1200" dirty="0"/>
                    </a:p>
                  </a:txBody>
                  <a:tcPr/>
                </a:tc>
              </a:tr>
              <a:tr h="2563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#2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63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#3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63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  <a:tr h="2563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#k-1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710498"/>
              </p:ext>
            </p:extLst>
          </p:nvPr>
        </p:nvGraphicFramePr>
        <p:xfrm>
          <a:off x="4191000" y="1893890"/>
          <a:ext cx="2096294" cy="30702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48147"/>
                <a:gridCol w="1048147"/>
              </a:tblGrid>
              <a:tr h="3988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Technology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Project</a:t>
                      </a:r>
                      <a:endParaRPr lang="en-US" sz="1200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#4</a:t>
                      </a:r>
                      <a:endParaRPr lang="en-US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Scope</a:t>
                      </a:r>
                      <a:r>
                        <a:rPr lang="en-US" sz="1200" baseline="0" dirty="0" smtClean="0"/>
                        <a:t> of next +1 project</a:t>
                      </a:r>
                      <a:endParaRPr lang="en-US" sz="1200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#5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#k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63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  <a:tr h="2563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#k-1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#k+1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18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#k+2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ight Arrow 2"/>
          <p:cNvSpPr/>
          <p:nvPr/>
        </p:nvSpPr>
        <p:spPr bwMode="auto">
          <a:xfrm>
            <a:off x="3261122" y="3053412"/>
            <a:ext cx="838200" cy="60960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6516823" y="3053412"/>
            <a:ext cx="838200" cy="60960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696200" y="3200400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50991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mentor.ieee.org/802.11/dcn/18/11-18-0846-02-0wng-next-generation-phy-mac-in-sub-7ghz.pptx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ea typeface="华文细黑"/>
                <a:cs typeface="Calibri" panose="020F0502020204030204" pitchFamily="34" charset="0"/>
                <a:hlinkClick r:id="rId4"/>
              </a:rPr>
              <a:t>https://</a:t>
            </a:r>
            <a:r>
              <a:rPr lang="en-US" altLang="zh-CN" dirty="0" smtClean="0">
                <a:ea typeface="华文细黑"/>
                <a:cs typeface="Calibri" panose="020F0502020204030204" pitchFamily="34" charset="0"/>
                <a:hlinkClick r:id="rId4"/>
              </a:rPr>
              <a:t>mentor.ieee.org/802-ec/dcn/17/ec-17-0090-21-0PNP-ieee-802-lmsc-operations-manual.pdf</a:t>
            </a:r>
            <a:endParaRPr lang="en-US" altLang="zh-CN" dirty="0"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describes a new process for the 802.11 WG “main” PHY/MAC projects with the aim to speed up the standard development cycle.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Submission </a:t>
            </a:r>
            <a:r>
              <a:rPr lang="en-US" dirty="0"/>
              <a:t>11-18/0846r2 (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mentor.ieee.org/802.11/dcn/18/11-18-0846-02-0wng-next-generation-phy-mac-in-sub-7ghz.pptx</a:t>
            </a:r>
            <a:r>
              <a:rPr lang="en-US" dirty="0" smtClean="0"/>
              <a:t> ) has proposed a new process with the objective to speed up the time needed to complete 802.11 WG main PHY and MAC projects.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process is too slow and it takes 5+ years to finalize a PHY/MAC amendment (802.11n, 802.11ac, and 802.11ax)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Proposed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3868100"/>
            <a:ext cx="7770813" cy="18269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proposed new process aims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Make the formation of a SG a rare event hence saving SG overhead (usually one year).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PAR and CSD for the immediate next project are prepared in the current TG.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There is no requirement to form a SG to prepare a PAR and CSD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华文细黑"/>
                <a:cs typeface="Calibri" panose="020F0502020204030204" pitchFamily="34" charset="0"/>
                <a:hlinkClick r:id="rId2"/>
              </a:rPr>
              <a:t>https://</a:t>
            </a:r>
            <a:r>
              <a:rPr lang="en-US" altLang="zh-CN" sz="1200" dirty="0" smtClean="0">
                <a:ea typeface="华文细黑"/>
                <a:cs typeface="Calibri" panose="020F0502020204030204" pitchFamily="34" charset="0"/>
                <a:hlinkClick r:id="rId2"/>
              </a:rPr>
              <a:t>mentor.ieee.org/802-ec/dcn/17/ec-17-0090-21-0PNP-ieee-802-lmsc-operations-manual.pdf</a:t>
            </a:r>
            <a:endParaRPr lang="en-US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Speed up the development cycle by prioritizing a list of candidate technologies as an input to the PAR/CSD discussions.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grpSp>
        <p:nvGrpSpPr>
          <p:cNvPr id="7" name="Group 15"/>
          <p:cNvGrpSpPr/>
          <p:nvPr/>
        </p:nvGrpSpPr>
        <p:grpSpPr>
          <a:xfrm>
            <a:off x="265906" y="1676400"/>
            <a:ext cx="8878094" cy="2063080"/>
            <a:chOff x="718222" y="2132856"/>
            <a:chExt cx="6369043" cy="2808108"/>
          </a:xfrm>
        </p:grpSpPr>
        <p:grpSp>
          <p:nvGrpSpPr>
            <p:cNvPr id="8" name="Group 11"/>
            <p:cNvGrpSpPr/>
            <p:nvPr/>
          </p:nvGrpSpPr>
          <p:grpSpPr>
            <a:xfrm>
              <a:off x="718222" y="2132856"/>
              <a:ext cx="3510748" cy="809821"/>
              <a:chOff x="718222" y="2494458"/>
              <a:chExt cx="3510748" cy="809821"/>
            </a:xfrm>
          </p:grpSpPr>
          <p:sp>
            <p:nvSpPr>
              <p:cNvPr id="20" name="矩形 70"/>
              <p:cNvSpPr/>
              <p:nvPr/>
            </p:nvSpPr>
            <p:spPr bwMode="auto">
              <a:xfrm>
                <a:off x="718222" y="2494458"/>
                <a:ext cx="581372" cy="367642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altLang="zh-CN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Calibri" panose="020F0502020204030204" pitchFamily="34" charset="0"/>
                  </a:rPr>
                  <a:t>PAR, CSD for set 1</a:t>
                </a:r>
                <a:endParaRPr kumimoji="0" lang="zh-CN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Calibri" panose="020F0502020204030204" pitchFamily="34" charset="0"/>
                </a:endParaRPr>
              </a:p>
            </p:txBody>
          </p:sp>
          <p:sp>
            <p:nvSpPr>
              <p:cNvPr id="21" name="矩形 71"/>
              <p:cNvSpPr/>
              <p:nvPr/>
            </p:nvSpPr>
            <p:spPr bwMode="auto">
              <a:xfrm>
                <a:off x="1299594" y="2494458"/>
                <a:ext cx="1001146" cy="371067"/>
              </a:xfrm>
              <a:prstGeom prst="rect">
                <a:avLst/>
              </a:prstGeom>
              <a:solidFill>
                <a:srgbClr val="5B9BD5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Calibri" panose="020F0502020204030204" pitchFamily="34" charset="0"/>
                  </a:rPr>
                  <a:t>Contributions for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set</a:t>
                </a: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Calibri" panose="020F0502020204030204" pitchFamily="34" charset="0"/>
                  </a:rPr>
                  <a:t> 1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Calibri" panose="020F0502020204030204" pitchFamily="34" charset="0"/>
                </a:endParaRPr>
              </a:p>
            </p:txBody>
          </p:sp>
          <p:sp>
            <p:nvSpPr>
              <p:cNvPr id="22" name="矩形 72"/>
              <p:cNvSpPr/>
              <p:nvPr/>
            </p:nvSpPr>
            <p:spPr bwMode="auto">
              <a:xfrm>
                <a:off x="2300740" y="2494458"/>
                <a:ext cx="927085" cy="371067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Calibri" panose="020F0502020204030204" pitchFamily="34" charset="0"/>
                  </a:rPr>
                  <a:t>Lett</a:t>
                </a:r>
                <a:r>
                  <a:rPr lang="en-US" altLang="zh-CN" sz="10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er Ballot for set 1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Calibri" panose="020F0502020204030204" pitchFamily="34" charset="0"/>
                </a:endParaRPr>
              </a:p>
            </p:txBody>
          </p:sp>
          <p:cxnSp>
            <p:nvCxnSpPr>
              <p:cNvPr id="23" name="直接箭头连接符 75"/>
              <p:cNvCxnSpPr/>
              <p:nvPr/>
            </p:nvCxnSpPr>
            <p:spPr bwMode="auto">
              <a:xfrm flipV="1">
                <a:off x="718222" y="3204248"/>
                <a:ext cx="3510748" cy="25377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4" name="矩形 3"/>
              <p:cNvSpPr/>
              <p:nvPr/>
            </p:nvSpPr>
            <p:spPr>
              <a:xfrm>
                <a:off x="734952" y="2927249"/>
                <a:ext cx="3494017" cy="377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200" b="1" kern="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Project 1 (approx. 2~3 years)</a:t>
                </a:r>
                <a:endParaRPr lang="zh-CN" alt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矩形 73"/>
              <p:cNvSpPr/>
              <p:nvPr/>
            </p:nvSpPr>
            <p:spPr bwMode="auto">
              <a:xfrm>
                <a:off x="3227385" y="2494459"/>
                <a:ext cx="1001585" cy="367642"/>
              </a:xfrm>
              <a:prstGeom prst="rect">
                <a:avLst/>
              </a:prstGeom>
              <a:solidFill>
                <a:srgbClr val="CCECFF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lang="en-US" altLang="zh-CN" sz="10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Sponsor Ballot for set 1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" name="Group 66"/>
            <p:cNvGrpSpPr/>
            <p:nvPr/>
          </p:nvGrpSpPr>
          <p:grpSpPr>
            <a:xfrm>
              <a:off x="2645428" y="3068959"/>
              <a:ext cx="3510748" cy="809821"/>
              <a:chOff x="718222" y="2494457"/>
              <a:chExt cx="3510748" cy="809821"/>
            </a:xfrm>
          </p:grpSpPr>
          <p:sp>
            <p:nvSpPr>
              <p:cNvPr id="14" name="矩形 70"/>
              <p:cNvSpPr/>
              <p:nvPr/>
            </p:nvSpPr>
            <p:spPr bwMode="auto">
              <a:xfrm>
                <a:off x="718222" y="2494457"/>
                <a:ext cx="581372" cy="367644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altLang="zh-CN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Calibri" panose="020F0502020204030204" pitchFamily="34" charset="0"/>
                  </a:rPr>
                  <a:t>PAR</a:t>
                </a:r>
                <a:r>
                  <a:rPr lang="en-US" altLang="zh-CN" sz="8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, CSD for set 2</a:t>
                </a:r>
                <a:endParaRPr kumimoji="0" lang="zh-CN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Calibri" panose="020F0502020204030204" pitchFamily="34" charset="0"/>
                </a:endParaRPr>
              </a:p>
            </p:txBody>
          </p:sp>
          <p:sp>
            <p:nvSpPr>
              <p:cNvPr id="15" name="矩形 71"/>
              <p:cNvSpPr/>
              <p:nvPr/>
            </p:nvSpPr>
            <p:spPr bwMode="auto">
              <a:xfrm>
                <a:off x="1299594" y="2494458"/>
                <a:ext cx="1001146" cy="371067"/>
              </a:xfrm>
              <a:prstGeom prst="rect">
                <a:avLst/>
              </a:prstGeom>
              <a:solidFill>
                <a:srgbClr val="5B9BD5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Calibri" panose="020F0502020204030204" pitchFamily="34" charset="0"/>
                  </a:rPr>
                  <a:t>Contributions for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set</a:t>
                </a: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Calibri" panose="020F0502020204030204" pitchFamily="34" charset="0"/>
                  </a:rPr>
                  <a:t> 2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Calibri" panose="020F0502020204030204" pitchFamily="34" charset="0"/>
                </a:endParaRPr>
              </a:p>
            </p:txBody>
          </p:sp>
          <p:sp>
            <p:nvSpPr>
              <p:cNvPr id="16" name="矩形 72"/>
              <p:cNvSpPr/>
              <p:nvPr/>
            </p:nvSpPr>
            <p:spPr bwMode="auto">
              <a:xfrm>
                <a:off x="2300740" y="2494458"/>
                <a:ext cx="927085" cy="371067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Calibri" panose="020F0502020204030204" pitchFamily="34" charset="0"/>
                  </a:rPr>
                  <a:t>Lett</a:t>
                </a:r>
                <a:r>
                  <a:rPr lang="en-US" altLang="zh-CN" sz="10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er Ballot for set 2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Calibri" panose="020F0502020204030204" pitchFamily="34" charset="0"/>
                </a:endParaRPr>
              </a:p>
            </p:txBody>
          </p:sp>
          <p:cxnSp>
            <p:nvCxnSpPr>
              <p:cNvPr id="17" name="直接箭头连接符 75"/>
              <p:cNvCxnSpPr/>
              <p:nvPr/>
            </p:nvCxnSpPr>
            <p:spPr bwMode="auto">
              <a:xfrm flipV="1">
                <a:off x="718222" y="3204248"/>
                <a:ext cx="3510748" cy="25377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8" name="矩形 3"/>
              <p:cNvSpPr/>
              <p:nvPr/>
            </p:nvSpPr>
            <p:spPr>
              <a:xfrm>
                <a:off x="734952" y="2927248"/>
                <a:ext cx="3494017" cy="377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200" b="1" kern="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Project 2 (approx. 2~3 years)</a:t>
                </a:r>
                <a:endParaRPr lang="zh-CN" alt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矩形 73"/>
              <p:cNvSpPr/>
              <p:nvPr/>
            </p:nvSpPr>
            <p:spPr bwMode="auto">
              <a:xfrm>
                <a:off x="3227385" y="2494459"/>
                <a:ext cx="1001585" cy="367642"/>
              </a:xfrm>
              <a:prstGeom prst="rect">
                <a:avLst/>
              </a:prstGeom>
              <a:solidFill>
                <a:srgbClr val="CCECFF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lang="en-US" altLang="zh-CN" sz="10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Sponsor Ballot for set 2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0" name="矩形 85"/>
            <p:cNvSpPr/>
            <p:nvPr/>
          </p:nvSpPr>
          <p:spPr bwMode="auto">
            <a:xfrm>
              <a:off x="3215390" y="4077276"/>
              <a:ext cx="1939201" cy="43184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000" dirty="0" smtClean="0">
                  <a:solidFill>
                    <a:schemeClr val="tx1"/>
                  </a:solidFill>
                  <a:cs typeface="Calibri" panose="020F0502020204030204" pitchFamily="34" charset="0"/>
                </a:rPr>
                <a:t>Certification program outside of IEEE for set 1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anose="020F0502020204030204" pitchFamily="34" charset="0"/>
              </a:endParaRPr>
            </a:p>
          </p:txBody>
        </p:sp>
        <p:sp>
          <p:nvSpPr>
            <p:cNvPr id="11" name="矩形 85"/>
            <p:cNvSpPr/>
            <p:nvPr/>
          </p:nvSpPr>
          <p:spPr bwMode="auto">
            <a:xfrm>
              <a:off x="5148064" y="4509120"/>
              <a:ext cx="1939201" cy="43184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000" dirty="0" smtClean="0">
                  <a:solidFill>
                    <a:schemeClr val="tx1"/>
                  </a:solidFill>
                  <a:cs typeface="Calibri" panose="020F0502020204030204" pitchFamily="34" charset="0"/>
                </a:rPr>
                <a:t>Certification program outside of IEEE for set 2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anose="020F0502020204030204" pitchFamily="34" charset="0"/>
              </a:endParaRPr>
            </a:p>
          </p:txBody>
        </p:sp>
        <p:cxnSp>
          <p:nvCxnSpPr>
            <p:cNvPr id="12" name="直接连接符 88"/>
            <p:cNvCxnSpPr/>
            <p:nvPr/>
          </p:nvCxnSpPr>
          <p:spPr bwMode="auto">
            <a:xfrm flipH="1">
              <a:off x="3226800" y="2492896"/>
              <a:ext cx="1025" cy="158438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88"/>
            <p:cNvCxnSpPr/>
            <p:nvPr/>
          </p:nvCxnSpPr>
          <p:spPr bwMode="auto">
            <a:xfrm>
              <a:off x="5145714" y="3436603"/>
              <a:ext cx="8876" cy="640673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56729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to develop the list of candidate technologies?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to prioritize items in the list?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does a TG start preparing the PAR and the CSD for the next project?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does the TG prepare the PAR and the CSD for the next project?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08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Prepare and Prioritize the Candidate Technologies List?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Participants work together to develop the list.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Rationales and benefits for each technology need to be articulated.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e.g. Technology 1 improves aggregate throughput x times.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Options for developing the list: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Be as inclusive as possible;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Conduct a vote for each technology;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Others…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81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</a:t>
            </a:r>
            <a:r>
              <a:rPr lang="en-US" dirty="0" smtClean="0"/>
              <a:t>Prioritize and Update </a:t>
            </a:r>
            <a:r>
              <a:rPr lang="en-US" dirty="0"/>
              <a:t>the Candidate Technologies List?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main purpose of candidate technologies prioritization is to </a:t>
            </a:r>
            <a:r>
              <a:rPr lang="en-US" dirty="0" smtClean="0"/>
              <a:t>have a preliminary agreement </a:t>
            </a:r>
            <a:r>
              <a:rPr lang="en-US" dirty="0"/>
              <a:t>on the feature sets for </a:t>
            </a:r>
            <a:r>
              <a:rPr lang="en-US" dirty="0" smtClean="0"/>
              <a:t>the next and subsequent projects.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Changes (additions or deletions) to the list are always possible to make sure latest research results are included if appropriate.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Prioritization can be achieved by consensus, voting, or even an </a:t>
            </a:r>
            <a:r>
              <a:rPr lang="en-US" dirty="0" err="1" smtClean="0"/>
              <a:t>ePoll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493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1206"/>
            <a:ext cx="8305800" cy="1065213"/>
          </a:xfrm>
        </p:spPr>
        <p:txBody>
          <a:bodyPr/>
          <a:lstStyle/>
          <a:p>
            <a:r>
              <a:rPr lang="en-US" dirty="0" smtClean="0"/>
              <a:t>When and How the current TG Starts Preparing the PAR and CSD for the next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0813" cy="3884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Starting of the Sponsor Ballot seems to be a good mark to start preparing the PAR and the CSD for the next project.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Sponsor ballot usually lasts for about 6 months.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Other options are also possible.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present TG may form an ad hoc (PAR/CSD ad hoc) sub-group to work on the next project PAR and CSD.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preparing the next PAR/CSD the TG relies on the existing (and up to date) list of candidate technologies.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8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 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 EHT SG is expected to be formed and have its first meeting in September 2018.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 addition to develop the PAR/CSD for the next project, the SG should also spend time developing the candidate feature list.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the time is right the next TG makes use of the prioritized list to generate the PAR/CSD for the subsequent 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443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257</TotalTime>
  <Words>998</Words>
  <Application>Microsoft Macintosh PowerPoint</Application>
  <PresentationFormat>On-screen Show (4:3)</PresentationFormat>
  <Paragraphs>135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Microsoft Word 97 - 2004 Document</vt:lpstr>
      <vt:lpstr>A Proposed Way Forward</vt:lpstr>
      <vt:lpstr>Abstract</vt:lpstr>
      <vt:lpstr>Background</vt:lpstr>
      <vt:lpstr>Overview of the Proposed Process</vt:lpstr>
      <vt:lpstr>Issues</vt:lpstr>
      <vt:lpstr>How to Prepare and Prioritize the Candidate Technologies List? </vt:lpstr>
      <vt:lpstr>How to Prioritize and Update the Candidate Technologies List? </vt:lpstr>
      <vt:lpstr>When and How the current TG Starts Preparing the PAR and CSD for the next project</vt:lpstr>
      <vt:lpstr>The Proposed Way Forward</vt:lpstr>
      <vt:lpstr>Example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Proposed Way Forward</dc:title>
  <dc:creator>Osama AboulMagd</dc:creator>
  <cp:lastModifiedBy>Osama  Aboul-Magd</cp:lastModifiedBy>
  <cp:revision>20</cp:revision>
  <cp:lastPrinted>1601-01-01T00:00:00Z</cp:lastPrinted>
  <dcterms:created xsi:type="dcterms:W3CDTF">2018-06-20T13:16:59Z</dcterms:created>
  <dcterms:modified xsi:type="dcterms:W3CDTF">2018-07-10T21:09:54Z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1530099260</vt:lpwstr>
  </property>
</Properties>
</file>