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65" r:id="rId2"/>
    <p:sldId id="321" r:id="rId3"/>
    <p:sldId id="361" r:id="rId4"/>
    <p:sldId id="319" r:id="rId5"/>
    <p:sldId id="363" r:id="rId6"/>
    <p:sldId id="322" r:id="rId7"/>
    <p:sldId id="356" r:id="rId8"/>
    <p:sldId id="357" r:id="rId9"/>
    <p:sldId id="358" r:id="rId10"/>
    <p:sldId id="359" r:id="rId11"/>
    <p:sldId id="364" r:id="rId12"/>
    <p:sldId id="353" r:id="rId13"/>
    <p:sldId id="320" r:id="rId14"/>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952" autoAdjust="0"/>
  </p:normalViewPr>
  <p:slideViewPr>
    <p:cSldViewPr>
      <p:cViewPr varScale="1">
        <p:scale>
          <a:sx n="84" d="100"/>
          <a:sy n="84" d="100"/>
        </p:scale>
        <p:origin x="90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5</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6</a:t>
            </a:fld>
            <a:endParaRPr lang="en-GB" dirty="0"/>
          </a:p>
        </p:txBody>
      </p:sp>
    </p:spTree>
    <p:extLst>
      <p:ext uri="{BB962C8B-B14F-4D97-AF65-F5344CB8AC3E}">
        <p14:creationId xmlns:p14="http://schemas.microsoft.com/office/powerpoint/2010/main" val="276340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GB" dirty="0"/>
              <a:t>doc.: IEEE 802.11-yy/xxxxr0</a:t>
            </a:r>
          </a:p>
        </p:txBody>
      </p:sp>
      <p:sp>
        <p:nvSpPr>
          <p:cNvPr id="5" name="日期占位符 4"/>
          <p:cNvSpPr>
            <a:spLocks noGrp="1"/>
          </p:cNvSpPr>
          <p:nvPr>
            <p:ph type="dt" idx="11"/>
          </p:nvPr>
        </p:nvSpPr>
        <p:spPr/>
        <p:txBody>
          <a:bodyPr/>
          <a:lstStyle/>
          <a:p>
            <a:pPr>
              <a:defRPr/>
            </a:pPr>
            <a:r>
              <a:rPr lang="en-GB" dirty="0"/>
              <a:t>Month Year</a:t>
            </a:r>
          </a:p>
        </p:txBody>
      </p:sp>
      <p:sp>
        <p:nvSpPr>
          <p:cNvPr id="6" name="页脚占位符 5"/>
          <p:cNvSpPr>
            <a:spLocks noGrp="1"/>
          </p:cNvSpPr>
          <p:nvPr>
            <p:ph type="ftr" sz="quarter" idx="12"/>
          </p:nvPr>
        </p:nvSpPr>
        <p:spPr>
          <a:xfrm>
            <a:off x="3458146" y="9012916"/>
            <a:ext cx="2904128" cy="184666"/>
          </a:xfrm>
        </p:spPr>
        <p:txBody>
          <a:bodyPr/>
          <a:lstStyle/>
          <a:p>
            <a:pPr lvl="4">
              <a:defRPr/>
            </a:pPr>
            <a:r>
              <a:rPr lang="en-GB" dirty="0"/>
              <a:t>Yasantha Rajakarunanayake, MediaTek</a:t>
            </a:r>
          </a:p>
        </p:txBody>
      </p:sp>
      <p:sp>
        <p:nvSpPr>
          <p:cNvPr id="7" name="灯片编号占位符 6"/>
          <p:cNvSpPr>
            <a:spLocks noGrp="1"/>
          </p:cNvSpPr>
          <p:nvPr>
            <p:ph type="sldNum" sz="quarter" idx="13"/>
          </p:nvPr>
        </p:nvSpPr>
        <p:spPr>
          <a:xfrm>
            <a:off x="3368101" y="9012916"/>
            <a:ext cx="415177" cy="184666"/>
          </a:xfrm>
        </p:spPr>
        <p:txBody>
          <a:bodyPr/>
          <a:lstStyle/>
          <a:p>
            <a:pPr>
              <a:defRPr/>
            </a:pPr>
            <a:r>
              <a:rPr lang="en-GB" dirty="0"/>
              <a:t>Page </a:t>
            </a:r>
            <a:fld id="{D2D11A6C-B4D3-4B35-9488-F1E9620A2584}" type="slidenum">
              <a:rPr lang="en-GB" smtClean="0"/>
              <a:pPr>
                <a:defRPr/>
              </a:pPr>
              <a:t>12</a:t>
            </a:fld>
            <a:endParaRPr lang="en-GB" dirty="0"/>
          </a:p>
        </p:txBody>
      </p:sp>
    </p:spTree>
    <p:extLst>
      <p:ext uri="{BB962C8B-B14F-4D97-AF65-F5344CB8AC3E}">
        <p14:creationId xmlns:p14="http://schemas.microsoft.com/office/powerpoint/2010/main" val="2722836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196247" y="6475413"/>
            <a:ext cx="1347678" cy="184666"/>
          </a:xfrm>
          <a:ln/>
        </p:spPr>
        <p:txBody>
          <a:bodyPr/>
          <a:lstStyle>
            <a:lvl1pPr>
              <a:defRPr/>
            </a:lvl1pPr>
          </a:lstStyle>
          <a:p>
            <a:pPr>
              <a:defRPr/>
            </a:pPr>
            <a:r>
              <a:rPr lang="en-GB" dirty="0"/>
              <a:t>Onn Haran, Autotalks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10002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a:t>
            </a: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2018</a:t>
            </a:r>
          </a:p>
        </p:txBody>
      </p:sp>
      <p:sp>
        <p:nvSpPr>
          <p:cNvPr id="8" name="Rectangle 7"/>
          <p:cNvSpPr>
            <a:spLocks noChangeArrowheads="1"/>
          </p:cNvSpPr>
          <p:nvPr userDrawn="1"/>
        </p:nvSpPr>
        <p:spPr bwMode="auto">
          <a:xfrm>
            <a:off x="5085541" y="332601"/>
            <a:ext cx="335995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802.11-18-1281/r0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196247" y="6475413"/>
            <a:ext cx="13476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Onn Haran, Autotalks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Use cases and requirements for </a:t>
            </a:r>
            <a:br>
              <a:rPr lang="en-US" dirty="0" smtClean="0"/>
            </a:br>
            <a:r>
              <a:rPr lang="en-US" dirty="0" smtClean="0"/>
              <a:t>Next Generation V2X </a:t>
            </a:r>
            <a:r>
              <a:rPr lang="en-US" dirty="0" smtClean="0"/>
              <a:t>Study </a:t>
            </a:r>
            <a:r>
              <a:rPr lang="en-US" dirty="0" smtClean="0"/>
              <a:t>G</a:t>
            </a:r>
            <a:r>
              <a:rPr lang="en-US" dirty="0" smtClean="0"/>
              <a:t>roup </a:t>
            </a:r>
            <a:r>
              <a:rPr lang="en-US" dirty="0" smtClean="0"/>
              <a:t/>
            </a:r>
            <a:br>
              <a:rPr lang="en-US" dirty="0" smtClean="0"/>
            </a:br>
            <a:r>
              <a:rPr lang="en-US" dirty="0" smtClean="0"/>
              <a:t>(NGV SG)</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a:t>
            </a:r>
            <a:r>
              <a:rPr lang="en-GB" sz="2000" b="0" dirty="0" smtClean="0"/>
              <a:t>2018-07-10</a:t>
            </a:r>
            <a:endParaRPr lang="en-GB" sz="2000" b="0" dirty="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196247" y="6475413"/>
            <a:ext cx="1347678" cy="184666"/>
          </a:xfrm>
        </p:spPr>
        <p:txBody>
          <a:bodyPr/>
          <a:lstStyle/>
          <a:p>
            <a:pPr>
              <a:defRPr/>
            </a:pPr>
            <a:r>
              <a:rPr lang="en-GB" dirty="0"/>
              <a:t>Onn Haran, Autotalks</a:t>
            </a:r>
          </a:p>
        </p:txBody>
      </p:sp>
      <p:graphicFrame>
        <p:nvGraphicFramePr>
          <p:cNvPr id="8" name="Object 3"/>
          <p:cNvGraphicFramePr>
            <a:graphicFrameLocks noChangeAspect="1"/>
          </p:cNvGraphicFramePr>
          <p:nvPr>
            <p:extLst>
              <p:ext uri="{D42A27DB-BD31-4B8C-83A1-F6EECF244321}">
                <p14:modId xmlns:p14="http://schemas.microsoft.com/office/powerpoint/2010/main" val="4243625581"/>
              </p:ext>
            </p:extLst>
          </p:nvPr>
        </p:nvGraphicFramePr>
        <p:xfrm>
          <a:off x="693738" y="2728913"/>
          <a:ext cx="7624762" cy="2874962"/>
        </p:xfrm>
        <a:graphic>
          <a:graphicData uri="http://schemas.openxmlformats.org/presentationml/2006/ole">
            <mc:AlternateContent xmlns:mc="http://schemas.openxmlformats.org/markup-compatibility/2006">
              <mc:Choice xmlns:v="urn:schemas-microsoft-com:vml" Requires="v">
                <p:oleObj spid="_x0000_s4112" name="Document" r:id="rId4" imgW="8234562" imgH="3106756" progId="Word.Document.8">
                  <p:embed/>
                </p:oleObj>
              </mc:Choice>
              <mc:Fallback>
                <p:oleObj name="Document" r:id="rId4" imgW="8234562" imgH="3106756" progId="Word.Document.8">
                  <p:embed/>
                  <p:pic>
                    <p:nvPicPr>
                      <p:cNvPr id="0" name=""/>
                      <p:cNvPicPr>
                        <a:picLocks noChangeAspect="1" noChangeArrowheads="1"/>
                      </p:cNvPicPr>
                      <p:nvPr/>
                    </p:nvPicPr>
                    <p:blipFill>
                      <a:blip r:embed="rId5"/>
                      <a:srcRect/>
                      <a:stretch>
                        <a:fillRect/>
                      </a:stretch>
                    </p:blipFill>
                    <p:spPr bwMode="auto">
                      <a:xfrm>
                        <a:off x="693738" y="2728913"/>
                        <a:ext cx="7624762" cy="28749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a:t>
            </a:r>
            <a:r>
              <a:rPr lang="en-US" dirty="0" smtClean="0"/>
              <a:t>Positioning &amp; Location</a:t>
            </a:r>
            <a:endParaRPr lang="en-US" dirty="0"/>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smtClean="0"/>
              <a:t>Positioning of the vehicle </a:t>
            </a:r>
            <a:r>
              <a:rPr lang="en-US" sz="1800" dirty="0" err="1" smtClean="0"/>
              <a:t>wrt</a:t>
            </a:r>
            <a:r>
              <a:rPr lang="en-US" sz="1800" dirty="0" smtClean="0"/>
              <a:t> other road-users:</a:t>
            </a:r>
          </a:p>
          <a:p>
            <a:pPr lvl="2"/>
            <a:r>
              <a:rPr lang="en-US" sz="1600" dirty="0" smtClean="0"/>
              <a:t>Radar </a:t>
            </a:r>
            <a:r>
              <a:rPr lang="en-US" sz="1600" dirty="0"/>
              <a:t>technology is not always accurate, </a:t>
            </a:r>
            <a:r>
              <a:rPr lang="en-US" sz="1600" dirty="0" smtClean="0"/>
              <a:t>especially in case of pedestrians/bikes. </a:t>
            </a:r>
            <a:r>
              <a:rPr lang="en-US" sz="1600" b="0" dirty="0"/>
              <a:t>Measure accurate distance to other </a:t>
            </a:r>
            <a:r>
              <a:rPr lang="en-US" sz="1600" b="0" dirty="0" smtClean="0"/>
              <a:t>road-users based </a:t>
            </a:r>
            <a:r>
              <a:rPr lang="en-US" sz="1600" b="0" dirty="0"/>
              <a:t>on known antenna </a:t>
            </a:r>
            <a:r>
              <a:rPr lang="en-US" sz="1600" b="0" dirty="0" smtClean="0"/>
              <a:t>position</a:t>
            </a:r>
            <a:r>
              <a:rPr lang="en-US" sz="1600" dirty="0" smtClean="0"/>
              <a:t>.</a:t>
            </a:r>
          </a:p>
          <a:p>
            <a:pPr lvl="1"/>
            <a:r>
              <a:rPr lang="en-US" sz="1800" b="0" dirty="0" smtClean="0"/>
              <a:t>Locating and navigating the car in locations with no GPS coverage, i.e., parking lots or urban canyon.</a:t>
            </a:r>
            <a:endParaRPr lang="en-US" sz="1800" b="0" dirty="0"/>
          </a:p>
          <a:p>
            <a:r>
              <a:rPr lang="en-US" sz="2000" dirty="0"/>
              <a:t>Requirements: </a:t>
            </a:r>
          </a:p>
          <a:p>
            <a:pPr lvl="1"/>
            <a:r>
              <a:rPr lang="en-US" sz="1800" dirty="0" smtClean="0"/>
              <a:t>Positioning:</a:t>
            </a:r>
          </a:p>
          <a:p>
            <a:pPr lvl="2"/>
            <a:r>
              <a:rPr lang="en-US" sz="1600" dirty="0" smtClean="0"/>
              <a:t>0.3m </a:t>
            </a:r>
            <a:r>
              <a:rPr lang="en-US" sz="1600" dirty="0"/>
              <a:t>LoS accuracy, 10Hz typical refresh rate, w</a:t>
            </a:r>
            <a:r>
              <a:rPr lang="en-US" sz="1600" dirty="0" smtClean="0"/>
              <a:t>ith </a:t>
            </a:r>
            <a:r>
              <a:rPr lang="en-US" sz="1600" dirty="0"/>
              <a:t>or without orientation. </a:t>
            </a:r>
          </a:p>
          <a:p>
            <a:pPr lvl="2"/>
            <a:r>
              <a:rPr lang="en-US" sz="1600" dirty="0"/>
              <a:t>V2V, V2I and V2P operation, with variable refresh rate</a:t>
            </a:r>
            <a:r>
              <a:rPr lang="en-US" sz="1600" dirty="0" smtClean="0"/>
              <a:t>.</a:t>
            </a:r>
          </a:p>
          <a:p>
            <a:pPr lvl="1"/>
            <a:r>
              <a:rPr lang="en-US" sz="1800" dirty="0" smtClean="0"/>
              <a:t>Location: </a:t>
            </a:r>
            <a:r>
              <a:rPr lang="en-US" sz="1800" dirty="0"/>
              <a:t>1-2m </a:t>
            </a:r>
            <a:r>
              <a:rPr lang="en-US" sz="1800" dirty="0" err="1"/>
              <a:t>NLoS</a:t>
            </a:r>
            <a:r>
              <a:rPr lang="en-US" sz="1800" dirty="0"/>
              <a:t> positioning accuracy, 10hz refresh rate</a:t>
            </a:r>
            <a:r>
              <a:rPr lang="en-US" sz="1800" dirty="0" smtClean="0"/>
              <a:t>.</a:t>
            </a:r>
            <a:endParaRPr lang="en-US" sz="1800" dirty="0"/>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Tree>
    <p:extLst>
      <p:ext uri="{BB962C8B-B14F-4D97-AF65-F5344CB8AC3E}">
        <p14:creationId xmlns:p14="http://schemas.microsoft.com/office/powerpoint/2010/main" val="4026079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 </a:t>
            </a:r>
            <a:r>
              <a:rPr lang="en-US" dirty="0"/>
              <a:t>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Tree>
    <p:extLst>
      <p:ext uri="{BB962C8B-B14F-4D97-AF65-F5344CB8AC3E}">
        <p14:creationId xmlns:p14="http://schemas.microsoft.com/office/powerpoint/2010/main" val="1319880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Requirements Summary</a:t>
            </a:r>
          </a:p>
        </p:txBody>
      </p:sp>
      <p:sp>
        <p:nvSpPr>
          <p:cNvPr id="3" name="Content Placeholder 2"/>
          <p:cNvSpPr>
            <a:spLocks noGrp="1"/>
          </p:cNvSpPr>
          <p:nvPr>
            <p:ph idx="1"/>
          </p:nvPr>
        </p:nvSpPr>
        <p:spPr>
          <a:xfrm>
            <a:off x="755576" y="1772816"/>
            <a:ext cx="8206680" cy="4114800"/>
          </a:xfrm>
        </p:spPr>
        <p:txBody>
          <a:bodyPr/>
          <a:lstStyle/>
          <a:p>
            <a:r>
              <a:rPr lang="en-US" altLang="zh-CN" dirty="0"/>
              <a:t>Backward compatible mode</a:t>
            </a:r>
          </a:p>
          <a:p>
            <a:pPr lvl="1"/>
            <a:r>
              <a:rPr lang="en-US" altLang="zh-CN" dirty="0"/>
              <a:t>Antenna diversity (transmit and receive)</a:t>
            </a:r>
            <a:endParaRPr lang="en-US" dirty="0"/>
          </a:p>
          <a:p>
            <a:pPr lvl="1"/>
            <a:r>
              <a:rPr lang="en-US" dirty="0"/>
              <a:t>Longer range (nice to have)</a:t>
            </a:r>
          </a:p>
          <a:p>
            <a:r>
              <a:rPr lang="en-US" dirty="0"/>
              <a:t>Potential non-backward compatible mode</a:t>
            </a:r>
          </a:p>
          <a:p>
            <a:pPr lvl="1"/>
            <a:r>
              <a:rPr lang="en-US" dirty="0"/>
              <a:t>High throughput</a:t>
            </a:r>
          </a:p>
          <a:p>
            <a:pPr lvl="1"/>
            <a:r>
              <a:rPr lang="en-US" dirty="0"/>
              <a:t>High channel utilization </a:t>
            </a:r>
          </a:p>
          <a:p>
            <a:pPr lvl="1"/>
            <a:r>
              <a:rPr lang="en-US" dirty="0"/>
              <a:t>Up to 500km/h relative speed operation </a:t>
            </a:r>
          </a:p>
          <a:p>
            <a:pPr lvl="1"/>
            <a:r>
              <a:rPr lang="en-US" dirty="0"/>
              <a:t>Migration to backward compatible mode</a:t>
            </a:r>
          </a:p>
          <a:p>
            <a:r>
              <a:rPr lang="en-US" dirty="0"/>
              <a:t>Multi-channel operation </a:t>
            </a:r>
          </a:p>
          <a:p>
            <a:pPr lvl="1"/>
            <a:r>
              <a:rPr lang="en-US" dirty="0"/>
              <a:t>High availability of safety channel</a:t>
            </a:r>
          </a:p>
          <a:p>
            <a:pPr lvl="1"/>
            <a:r>
              <a:rPr lang="en-US" dirty="0"/>
              <a:t>High utilization of all channels</a:t>
            </a:r>
          </a:p>
          <a:p>
            <a:pPr lvl="1"/>
            <a:endParaRPr lang="en-US" sz="1600" dirty="0">
              <a:solidFill>
                <a:srgbClr val="FF0000"/>
              </a:solidFill>
            </a:endParaRPr>
          </a:p>
          <a:p>
            <a:endParaRPr lang="en-US" sz="28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7" name="页脚占位符 3"/>
          <p:cNvSpPr>
            <a:spLocks noGrp="1"/>
          </p:cNvSpPr>
          <p:nvPr>
            <p:ph type="ftr" sz="quarter" idx="10"/>
          </p:nvPr>
        </p:nvSpPr>
        <p:spPr>
          <a:xfrm>
            <a:off x="7196247" y="6475413"/>
            <a:ext cx="1347678" cy="184666"/>
          </a:xfrm>
        </p:spPr>
        <p:txBody>
          <a:bodyPr/>
          <a:lstStyle/>
          <a:p>
            <a:pPr>
              <a:defRPr/>
            </a:pPr>
            <a:r>
              <a:rPr lang="en-GB" altLang="zh-CN" dirty="0"/>
              <a:t>Onn Haran, Autotalks</a:t>
            </a:r>
          </a:p>
        </p:txBody>
      </p:sp>
    </p:spTree>
    <p:extLst>
      <p:ext uri="{BB962C8B-B14F-4D97-AF65-F5344CB8AC3E}">
        <p14:creationId xmlns:p14="http://schemas.microsoft.com/office/powerpoint/2010/main" val="3033825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r>
              <a:rPr lang="en-GB" altLang="en-US" dirty="0"/>
              <a:t>As part of the effort to develop a PAR and 5C for Next Generation V2X (NGV), </a:t>
            </a:r>
            <a:r>
              <a:rPr lang="en-GB" altLang="en-US" dirty="0" smtClean="0"/>
              <a:t>this document collects the use cases and requirements that have been discussed in NGV SG.</a:t>
            </a:r>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Tree>
    <p:extLst>
      <p:ext uri="{BB962C8B-B14F-4D97-AF65-F5344CB8AC3E}">
        <p14:creationId xmlns:p14="http://schemas.microsoft.com/office/powerpoint/2010/main" val="24411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a:t>
            </a:r>
            <a:r>
              <a:rPr lang="en-GB" sz="1800" b="0" dirty="0" smtClean="0"/>
              <a:t>IEEE and </a:t>
            </a:r>
            <a:r>
              <a:rPr lang="en-GB" sz="1800" b="0" dirty="0"/>
              <a:t>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Tree>
    <p:extLst>
      <p:ext uri="{BB962C8B-B14F-4D97-AF65-F5344CB8AC3E}">
        <p14:creationId xmlns:p14="http://schemas.microsoft.com/office/powerpoint/2010/main" val="33193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a:t>Terminology</a:t>
            </a:r>
          </a:p>
        </p:txBody>
      </p:sp>
      <p:sp>
        <p:nvSpPr>
          <p:cNvPr id="3" name="Content Placeholder 2"/>
          <p:cNvSpPr>
            <a:spLocks noGrp="1"/>
          </p:cNvSpPr>
          <p:nvPr>
            <p:ph idx="1"/>
          </p:nvPr>
        </p:nvSpPr>
        <p:spPr>
          <a:xfrm>
            <a:off x="685800" y="1817440"/>
            <a:ext cx="7772400" cy="4203848"/>
          </a:xfrm>
        </p:spPr>
        <p:txBody>
          <a:bodyPr>
            <a:normAutofit/>
          </a:bodyPr>
          <a:lstStyle/>
          <a:p>
            <a:pPr marL="342900" lvl="1" indent="-342900">
              <a:buFontTx/>
              <a:buChar char="•"/>
            </a:pPr>
            <a:r>
              <a:rPr lang="en-US" altLang="en-US" sz="1800" b="1" dirty="0"/>
              <a:t>Backward Compatible – </a:t>
            </a:r>
            <a:r>
              <a:rPr lang="en-US" altLang="en-US" sz="1800" dirty="0"/>
              <a:t>IEEE802.</a:t>
            </a:r>
            <a:r>
              <a:rPr lang="en-US" sz="1800" dirty="0"/>
              <a:t>11p devices to be able to decode backward compatible NGV transmissions,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altLang="en-US" sz="1800" b="1" dirty="0"/>
              <a:t>Fairness</a:t>
            </a:r>
            <a:r>
              <a:rPr lang="en-US" altLang="en-US" sz="1800" dirty="0"/>
              <a:t> – Ability of IEEE802.</a:t>
            </a:r>
            <a:r>
              <a:rPr lang="en-US" sz="1800" dirty="0"/>
              <a:t>11p devices to compete fairly with NGV devices for channel access</a:t>
            </a:r>
            <a:endParaRPr lang="en-US" altLang="en-US" sz="1800" dirty="0"/>
          </a:p>
          <a:p>
            <a:pPr marL="342900" lvl="1" indent="-342900">
              <a:buFontTx/>
              <a:buChar char="•"/>
            </a:pPr>
            <a:endParaRPr lang="en-US" altLang="en-US" sz="1800" dirty="0"/>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Tree>
    <p:extLst>
      <p:ext uri="{BB962C8B-B14F-4D97-AF65-F5344CB8AC3E}">
        <p14:creationId xmlns:p14="http://schemas.microsoft.com/office/powerpoint/2010/main" val="420855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5</a:t>
            </a:fld>
            <a:endParaRPr lang="en-CA" altLang="en-US" sz="1200" b="0" dirty="0"/>
          </a:p>
        </p:txBody>
      </p:sp>
      <p:sp>
        <p:nvSpPr>
          <p:cNvPr id="28676"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r">
              <a:spcBef>
                <a:spcPct val="0"/>
              </a:spcBef>
              <a:buFontTx/>
              <a:buNone/>
            </a:pPr>
            <a:r>
              <a:rPr lang="en-US" altLang="en-US" sz="1200" b="0" dirty="0"/>
              <a:t>Laurent Cariou (Orange)</a:t>
            </a:r>
          </a:p>
        </p:txBody>
      </p:sp>
      <p:sp>
        <p:nvSpPr>
          <p:cNvPr id="2867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2013</a:t>
            </a:r>
          </a:p>
        </p:txBody>
      </p:sp>
    </p:spTree>
    <p:extLst>
      <p:ext uri="{BB962C8B-B14F-4D97-AF65-F5344CB8AC3E}">
        <p14:creationId xmlns:p14="http://schemas.microsoft.com/office/powerpoint/2010/main" val="1517077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6</a:t>
            </a:fld>
            <a:endParaRPr lang="en-GB" dirty="0"/>
          </a:p>
        </p:txBody>
      </p:sp>
    </p:spTree>
    <p:extLst>
      <p:ext uri="{BB962C8B-B14F-4D97-AF65-F5344CB8AC3E}">
        <p14:creationId xmlns:p14="http://schemas.microsoft.com/office/powerpoint/2010/main" val="357354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Tree>
    <p:extLst>
      <p:ext uri="{BB962C8B-B14F-4D97-AF65-F5344CB8AC3E}">
        <p14:creationId xmlns:p14="http://schemas.microsoft.com/office/powerpoint/2010/main" val="183293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Tree>
    <p:extLst>
      <p:ext uri="{BB962C8B-B14F-4D97-AF65-F5344CB8AC3E}">
        <p14:creationId xmlns:p14="http://schemas.microsoft.com/office/powerpoint/2010/main" val="2393759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Tree>
    <p:extLst>
      <p:ext uri="{BB962C8B-B14F-4D97-AF65-F5344CB8AC3E}">
        <p14:creationId xmlns:p14="http://schemas.microsoft.com/office/powerpoint/2010/main" val="1224611963"/>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40799</TotalTime>
  <Words>1105</Words>
  <Application>Microsoft Office PowerPoint</Application>
  <PresentationFormat>On-screen Show (4:3)</PresentationFormat>
  <Paragraphs>137</Paragraphs>
  <Slides>13</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MS PGothic</vt:lpstr>
      <vt:lpstr>SimSun</vt:lpstr>
      <vt:lpstr>Times New Roman</vt:lpstr>
      <vt:lpstr>ACcord-Submission</vt:lpstr>
      <vt:lpstr>Document</vt:lpstr>
      <vt:lpstr>Use cases and requirements for  Next Generation V2X Study Group  (NGV SG)</vt:lpstr>
      <vt:lpstr>Abstract</vt:lpstr>
      <vt:lpstr>Context: Creation of NGV SG in IEEE 802.11</vt:lpstr>
      <vt:lpstr>Terminology</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Requirements Summary</vt:lpstr>
      <vt:lpstr>References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Sadeghi, Bahareh</cp:lastModifiedBy>
  <cp:revision>626</cp:revision>
  <cp:lastPrinted>2013-07-10T22:27:23Z</cp:lastPrinted>
  <dcterms:created xsi:type="dcterms:W3CDTF">2009-11-13T19:11:16Z</dcterms:created>
  <dcterms:modified xsi:type="dcterms:W3CDTF">2018-07-10T19:26:17Z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