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56" r:id="rId11"/>
    <p:sldId id="338" r:id="rId12"/>
    <p:sldId id="374" r:id="rId13"/>
    <p:sldId id="343" r:id="rId14"/>
    <p:sldId id="348" r:id="rId15"/>
    <p:sldId id="357" r:id="rId16"/>
    <p:sldId id="368" r:id="rId17"/>
    <p:sldId id="366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3" autoAdjust="0"/>
    <p:restoredTop sz="50000" autoAdjust="0"/>
  </p:normalViewPr>
  <p:slideViewPr>
    <p:cSldViewPr>
      <p:cViewPr varScale="1">
        <p:scale>
          <a:sx n="142" d="100"/>
          <a:sy n="142" d="100"/>
        </p:scale>
        <p:origin x="1296" y="1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39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802.11-18/1280r0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capport-architecture/" TargetMode="External"/><Relationship Id="rId4" Type="http://schemas.openxmlformats.org/officeDocument/2006/relationships/hyperlink" Target="https://datatracker.ietf.org/doc/draft-ietf-capport-api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radext-coa-proxy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emu-rfc5448bis/" TargetMode="External"/><Relationship Id="rId4" Type="http://schemas.openxmlformats.org/officeDocument/2006/relationships/hyperlink" Target="https://datatracker.ietf.org/doc/draft-ietf-emu-eap-tls13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datatracker.ietf.org/doc/draft-ietf-opsawg-mud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topics/netmgmt/" TargetMode="External"/><Relationship Id="rId5" Type="http://schemas.openxmlformats.org/officeDocument/2006/relationships/hyperlink" Target="https://datatracker.ietf.org/doc/rfc7548/" TargetMode="External"/><Relationship Id="rId4" Type="http://schemas.openxmlformats.org/officeDocument/2006/relationships/hyperlink" Target="https://tools.ietf.org/html/rfc6632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tls13-vectors/" TargetMode="External"/><Relationship Id="rId5" Type="http://schemas.openxmlformats.org/officeDocument/2006/relationships/hyperlink" Target="https://datatracker.ietf.org/doc/draft-ietf-tls-dtls13/" TargetMode="External"/><Relationship Id="rId4" Type="http://schemas.openxmlformats.org/officeDocument/2006/relationships/hyperlink" Target="https://datatracker.ietf.org/doc/draft-ietf-tls-tls13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problem-statement/" TargetMode="External"/><Relationship Id="rId5" Type="http://schemas.openxmlformats.org/officeDocument/2006/relationships/hyperlink" Target="https://datatracker.ietf.org/doc/draft-ietf-detnet-use-cases/" TargetMode="External"/><Relationship Id="rId4" Type="http://schemas.openxmlformats.org/officeDocument/2006/relationships/hyperlink" Target="https://datatracker.ietf.org/doc/draft-ietf-detnet-architecture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ipwave-ipv6-over-80211ocb/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rfc829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draft-deconinck-quic-multipath-00" TargetMode="External"/><Relationship Id="rId4" Type="http://schemas.openxmlformats.org/officeDocument/2006/relationships/hyperlink" Target="https://www.bufferbloat.net/projects/make-wifi-fast/wiki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driu/about/" TargetMode="External"/><Relationship Id="rId5" Type="http://schemas.openxmlformats.org/officeDocument/2006/relationships/hyperlink" Target="https://datatracker.ietf.org/group/rfcplusplus/about/" TargetMode="External"/><Relationship Id="rId4" Type="http://schemas.openxmlformats.org/officeDocument/2006/relationships/hyperlink" Target="https://datatracker.ietf.org/wg/i18nrp/about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charterin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spring/about/" TargetMode="External"/><Relationship Id="rId5" Type="http://schemas.openxmlformats.org/officeDocument/2006/relationships/hyperlink" Target="https://datatracker.ietf.org/wg/lamps/about/" TargetMode="External"/><Relationship Id="rId4" Type="http://schemas.openxmlformats.org/officeDocument/2006/relationships/hyperlink" Target="https://datatracker.ietf.org/doc/charter-ietf-ipsecme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2017/04/yang-catalog-latest-development-ietf-98-hackathon/Insight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rfc7973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jjmb-v6ops-unique-ipv6-prefix-per-host-00" TargetMode="External"/><Relationship Id="rId5" Type="http://schemas.openxmlformats.org/officeDocument/2006/relationships/hyperlink" Target="https://mentor.ieee.org/802.11/dcn/15/11-15-1085-00-0wng-6lowpan-over-802-11.pptx" TargetMode="External"/><Relationship Id="rId4" Type="http://schemas.openxmlformats.org/officeDocument/2006/relationships/hyperlink" Target="https://tools.ietf.org/html/draft-ietf-6lo-rfc6775-update-21" TargetMode="External"/><Relationship Id="rId9" Type="http://schemas.openxmlformats.org/officeDocument/2006/relationships/hyperlink" Target="http://datatracker.ietf.org/wg/co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2018-07-11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556181"/>
              </p:ext>
            </p:extLst>
          </p:nvPr>
        </p:nvGraphicFramePr>
        <p:xfrm>
          <a:off x="541506" y="2365578"/>
          <a:ext cx="8255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" name="Document" r:id="rId4" imgW="16510000" imgH="5334000" progId="Word.Document.8">
                  <p:embed/>
                </p:oleObj>
              </mc:Choice>
              <mc:Fallback>
                <p:oleObj name="Document" r:id="rId4" imgW="16510000" imgH="53340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506" y="2365578"/>
                        <a:ext cx="82550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https://datatracker.ietf.org/wg/capport/charter/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[July 2018]</a:t>
            </a:r>
          </a:p>
          <a:p>
            <a:pPr lvl="1"/>
            <a:r>
              <a:rPr lang="en-US" sz="1600" dirty="0"/>
              <a:t>Updated: Captive Portal API, see </a:t>
            </a:r>
            <a:r>
              <a:rPr lang="en-US" sz="1600" dirty="0">
                <a:hlinkClick r:id="rId4"/>
              </a:rPr>
              <a:t>https://datatracker.ietf.org/doc/draft-ietf-capport-api/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Updated: CAPPORT architecture: </a:t>
            </a:r>
            <a:r>
              <a:rPr lang="en-US" sz="1600" dirty="0">
                <a:hlinkClick r:id="rId5"/>
              </a:rPr>
              <a:t>https://datatracker.ietf.org/doc/draft-ietf-capport-architecture/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http://datatracker.ietf.org/wg/radext/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RADIUS Extensions Working Group will focus on extensions to the</a:t>
            </a:r>
            <a:br>
              <a:rPr lang="en-US" sz="1600" dirty="0"/>
            </a:br>
            <a:r>
              <a:rPr lang="en-US" sz="1600" dirty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In addition, RADEXT will work on RADIUS Design Guidelines and define new attributes for particular applications of authentication, authorization and</a:t>
            </a:r>
            <a:br>
              <a:rPr lang="en-US" sz="1600" dirty="0"/>
            </a:br>
            <a:r>
              <a:rPr lang="en-US" sz="1600" dirty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[July 2018]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In evaluation: Dynamic Authorization Proxy: </a:t>
            </a:r>
            <a:r>
              <a:rPr lang="en-US" sz="1600" dirty="0">
                <a:hlinkClick r:id="rId4"/>
              </a:rPr>
              <a:t>https://datatracker.ietf.org/doc/draft-ietf-radext-coa-proxy/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[July 2018]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New: Using EAP-TLS with TLS 1.3: </a:t>
            </a:r>
            <a:r>
              <a:rPr lang="en-US" sz="1600" dirty="0">
                <a:hlinkClick r:id="rId4"/>
              </a:rPr>
              <a:t>https://datatracker.ietf.org/doc/draft-ietf-emu-eap-tls13/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Updated: Improved Extensible Authentication Protocol Method for 3rd Generation Authentication and Key Agreement (EAP-AKA’): </a:t>
            </a:r>
            <a:r>
              <a:rPr lang="en-US" sz="1600" dirty="0">
                <a:hlinkClick r:id="rId5"/>
              </a:rPr>
              <a:t>https://datatracker.ietf.org/doc/draft-ietf-emu-rfc5448bis/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[July 2018] Operations Area Working Group work group items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6632, An Overview of the IETF Network Management Protocols, see </a:t>
            </a:r>
            <a:r>
              <a:rPr lang="en-US" sz="1600" dirty="0">
                <a:hlinkClick r:id="rId4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7548, Management of Networks with Constrained Devices: Use Cases, see </a:t>
            </a:r>
            <a:r>
              <a:rPr lang="en-US" sz="1600" dirty="0">
                <a:hlinkClick r:id="rId5"/>
              </a:rPr>
              <a:t>https://datatracker.ietf.org/doc/rfc7548/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6"/>
              </a:rPr>
              <a:t>https://www.ietf.org/topics/netmgmt/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Manufacturer Usage Description Specification, see </a:t>
            </a:r>
            <a:r>
              <a:rPr lang="en-US" sz="1600" dirty="0">
                <a:hlinkClick r:id="rId7"/>
              </a:rPr>
              <a:t>https://datatracker.ietf.org/doc/draft-ietf-opsawg-mud/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[July 2018]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Approved for publication by the IESG: TLS version 1.3 </a:t>
            </a:r>
            <a:r>
              <a:rPr lang="en-US" sz="1600" u="sng" dirty="0">
                <a:hlinkClick r:id="rId4"/>
              </a:rPr>
              <a:t>https://datatracker.ietf.org/doc/draft-ietf-tls-tls13/</a:t>
            </a:r>
            <a:r>
              <a:rPr lang="en-US" sz="1600" dirty="0"/>
              <a:t> (now version -28)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Updated: Datagram Transport Layer Security (DTLS) Protocol Version 1.3, see </a:t>
            </a:r>
            <a:r>
              <a:rPr lang="en-US" sz="1600" dirty="0">
                <a:hlinkClick r:id="rId5"/>
              </a:rPr>
              <a:t>https://datatracker.ietf.org/doc/draft-ietf-tls-dtls13/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Updated: Example Handshake Traces for TLS 1.3, see </a:t>
            </a:r>
            <a:r>
              <a:rPr lang="en-US" sz="1600" dirty="0">
                <a:hlinkClick r:id="rId6"/>
              </a:rPr>
              <a:t>https://datatracker.ietf.org/doc/draft-ietf-tls-tls13-vectors/</a:t>
            </a:r>
            <a:r>
              <a:rPr lang="en-US" sz="1600" dirty="0"/>
              <a:t>  </a:t>
            </a:r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>
              <a:buNone/>
            </a:pPr>
            <a:r>
              <a:rPr lang="en-US" sz="1800" dirty="0"/>
              <a:t>Of interest:</a:t>
            </a:r>
          </a:p>
          <a:p>
            <a:pPr lvl="1"/>
            <a:r>
              <a:rPr lang="en-US" sz="1400" dirty="0"/>
              <a:t>Updated: Deterministic Networking Architecture, see </a:t>
            </a:r>
            <a:r>
              <a:rPr lang="en-US" sz="1400" dirty="0">
                <a:hlinkClick r:id="rId4"/>
              </a:rPr>
              <a:t>https://datatracker.ietf.org/doc/draft-ietf-detnet-architecture/</a:t>
            </a:r>
            <a:endParaRPr lang="en-US" sz="1400" dirty="0"/>
          </a:p>
          <a:p>
            <a:pPr lvl="1"/>
            <a:r>
              <a:rPr lang="en-US" sz="1400" dirty="0"/>
              <a:t>Updated: Deterministic Networking Use Cases, see </a:t>
            </a:r>
            <a:r>
              <a:rPr lang="en-US" sz="1400" dirty="0">
                <a:hlinkClick r:id="rId5"/>
              </a:rPr>
              <a:t>https://datatracker.ietf.org/doc/draft-ietf-detnet-use-cases/</a:t>
            </a:r>
            <a:r>
              <a:rPr lang="en-US" sz="1400" dirty="0"/>
              <a:t> (note 5.1.1, reference to </a:t>
            </a:r>
            <a:r>
              <a:rPr lang="en-US" sz="1400" dirty="0" err="1"/>
              <a:t>WiFi</a:t>
            </a:r>
            <a:r>
              <a:rPr lang="en-US" sz="1400" dirty="0"/>
              <a:t>) [has WG consensus]</a:t>
            </a:r>
          </a:p>
          <a:p>
            <a:pPr lvl="1"/>
            <a:r>
              <a:rPr lang="en-US" sz="1400" dirty="0"/>
              <a:t>Updated: Deterministic Networking Problem Statement, see </a:t>
            </a:r>
            <a:r>
              <a:rPr lang="en-US" sz="1400" dirty="0">
                <a:hlinkClick r:id="rId6"/>
              </a:rPr>
              <a:t>https://datatracker.ietf.org/doc/draft-ietf-detnet-problem-statement/</a:t>
            </a:r>
            <a:r>
              <a:rPr lang="en-US" sz="1400" dirty="0"/>
              <a:t> [has WG consensus]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will specify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Updated: Use 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https://datatracker.ietf.org/doc/draft-ietf-ipwave-vehicular-networking/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Updated: Draft deliverable: </a:t>
            </a:r>
            <a:r>
              <a:rPr lang="en-US" sz="1800" dirty="0">
                <a:hlinkClick r:id="rId5"/>
              </a:rPr>
              <a:t>https://datatracker.ietf.org/doc/draft-ietf-ipwave-ipv6-over-80211ocb/</a:t>
            </a:r>
            <a:r>
              <a:rPr lang="en-US" sz="1800" dirty="0"/>
              <a:t> [has WG consensus]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July 2018.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July 14-20, 2018 –  Montreal</a:t>
            </a:r>
          </a:p>
          <a:p>
            <a:pPr lvl="1"/>
            <a:r>
              <a:rPr lang="en-US" dirty="0"/>
              <a:t>November 3-9, 2018 – Bangkok</a:t>
            </a:r>
          </a:p>
          <a:p>
            <a:pPr lvl="1"/>
            <a:r>
              <a:rPr lang="en-US" dirty="0"/>
              <a:t>March 23-29, 2019 – Prague</a:t>
            </a:r>
          </a:p>
          <a:p>
            <a:pPr lvl="1"/>
            <a:r>
              <a:rPr lang="en-US" dirty="0"/>
              <a:t>July 20-26, 2019 – Montreal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July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/>
              <a:t>Teleconference held 2018-06-28 – no new 802.11 items</a:t>
            </a:r>
            <a:br>
              <a:rPr lang="en-US" sz="1600" dirty="0"/>
            </a:b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>
                <a:hlinkClick r:id="rId4"/>
              </a:rPr>
              <a:t>ipwave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GB" b="0" dirty="0"/>
              <a:t>RFC 8290 and applicability of 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Flow Control Controlled Delay (FC-</a:t>
            </a:r>
            <a:r>
              <a:rPr lang="en-US" b="0" dirty="0" err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CoDel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) to Wi-Fi/802.11 systems for reduction of latency and jitter. </a:t>
            </a:r>
          </a:p>
          <a:p>
            <a:pPr lvl="1"/>
            <a:r>
              <a:rPr lang="en-GB" u="sng" dirty="0">
                <a:hlinkClick r:id="rId3"/>
              </a:rPr>
              <a:t>https://tools.ietf.org/html/rfc8290</a:t>
            </a:r>
            <a:r>
              <a:rPr lang="en-GB" dirty="0"/>
              <a:t> (January 2018)</a:t>
            </a:r>
            <a:endParaRPr lang="en-GB" u="sng" dirty="0"/>
          </a:p>
          <a:p>
            <a:pPr lvl="1"/>
            <a:r>
              <a:rPr lang="en-GB" dirty="0">
                <a:hlinkClick r:id="rId4"/>
              </a:rPr>
              <a:t>https://www.bufferbloat.net/projects/make-wifi-fast/wiki/</a:t>
            </a:r>
            <a:endParaRPr lang="en-GB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Multi-path extensions for QUIC – includes Wi-Fi and LTE QUIC flow example: 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5"/>
              </a:rPr>
              <a:t>draft-deconinck-quic-multipath-00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(replacement draft, not currently on IETF 102 agenda)</a:t>
            </a: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8352 “Energy-Efficient Features of Internet of Things Protocols” (April 2018) – 802.11 power saving features</a:t>
            </a: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8361 “TRILL: Centralized Replication for Active-Active BUM Traffic” (April 2018) – mentions 802.11ax DRNI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br>
              <a:rPr lang="en-GB" dirty="0"/>
            </a:br>
            <a:endParaRPr lang="en-GB" dirty="0"/>
          </a:p>
          <a:p>
            <a:pPr>
              <a:lnSpc>
                <a:spcPct val="80000"/>
              </a:lnSpc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BOFs IETF July 14-20, 2018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311446"/>
              </p:ext>
            </p:extLst>
          </p:nvPr>
        </p:nvGraphicFramePr>
        <p:xfrm>
          <a:off x="1066800" y="2875632"/>
          <a:ext cx="6977557" cy="157024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i18nrp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Internationalization Review Procedures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617586798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5"/>
                        </a:rPr>
                        <a:t>rfcplusplus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The Label “RFC”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82559524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6"/>
                        </a:rPr>
                        <a:t>driu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DNS Resolver Identification and Use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547398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919235"/>
              </p:ext>
            </p:extLst>
          </p:nvPr>
        </p:nvGraphicFramePr>
        <p:xfrm>
          <a:off x="1066800" y="2875632"/>
          <a:ext cx="6977557" cy="161281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4"/>
                        </a:rPr>
                        <a:t>ipsecme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IP Security Maintenance and Extensions (internal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5309269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5"/>
                        </a:rPr>
                        <a:t>lamps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Limited Additional Mechanisms for PKIX and SMIME (external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260302079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spring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Source Packet Routing in Networking (internal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232476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 lvl="1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https://www.ietf.org/blog/2017/04/yang-catalog-latest-development-ietf-98-hackathon/Insights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Approved for publications: IPv6 over Networks of Resource-constrained Nodes (6LO) draft: “An update to 6LO ND”, see </a:t>
            </a:r>
            <a:r>
              <a:rPr lang="en-US" sz="1400" dirty="0">
                <a:hlinkClick r:id="rId4"/>
              </a:rPr>
              <a:t>https://tools.ietf.org/html/draft-ietf-6lo-rfc6775-update-21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See WNG presentation: </a:t>
            </a:r>
            <a:r>
              <a:rPr lang="en-US" sz="1400" dirty="0">
                <a:hlinkClick r:id="rId5"/>
              </a:rPr>
              <a:t>https://mentor.ieee.org/802.11/dcn/15/11-15-1085-00-0wng-6lowpan-over-802-11.pptx</a:t>
            </a:r>
            <a:r>
              <a:rPr lang="en-US" sz="1400" dirty="0"/>
              <a:t> and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Unique IPv6 Prefix Per Host, </a:t>
            </a:r>
            <a:r>
              <a:rPr lang="en-US" sz="1400" dirty="0">
                <a:hlinkClick r:id="rId6"/>
              </a:rPr>
              <a:t>https://tools.ietf.org/html/draft-jjmb-v6ops-unique-ipv6-prefix-per-host-00</a:t>
            </a:r>
            <a:r>
              <a:rPr lang="en-US" sz="1400" dirty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400" i="1" dirty="0"/>
              <a:t>The concepts in this document were originally developed as part of a large scale, production deployment of IPv6 support for a community Wi-Fi service. </a:t>
            </a:r>
            <a:br>
              <a:rPr lang="en-US" sz="1400" i="1" dirty="0"/>
            </a:br>
            <a:endParaRPr lang="en-US" sz="1400" i="1" dirty="0"/>
          </a:p>
          <a:p>
            <a:pPr>
              <a:lnSpc>
                <a:spcPct val="80000"/>
              </a:lnSpc>
            </a:pPr>
            <a:r>
              <a:rPr lang="en-US" sz="1800" dirty="0"/>
              <a:t> 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7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pPr lvl="1"/>
            <a:r>
              <a:rPr lang="en-US" sz="1400" dirty="0"/>
              <a:t>Of interest: </a:t>
            </a:r>
            <a:r>
              <a:rPr lang="en-US" sz="1400" dirty="0">
                <a:hlinkClick r:id="rId8"/>
              </a:rPr>
              <a:t>RFC 7973</a:t>
            </a:r>
            <a:r>
              <a:rPr lang="en-US" sz="1400" dirty="0"/>
              <a:t>: Assignment of an Ethertype for IPv6 with </a:t>
            </a:r>
            <a:r>
              <a:rPr lang="en-US" sz="1400" dirty="0" err="1"/>
              <a:t>LoWPAN</a:t>
            </a:r>
            <a:endParaRPr lang="en-US" sz="1400" b="1" dirty="0"/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9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113487</TotalTime>
  <Words>1937</Words>
  <Application>Microsoft Macintosh PowerPoint</Application>
  <PresentationFormat>On-screen Show (4:3)</PresentationFormat>
  <Paragraphs>329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 Unicode MS</vt:lpstr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IETF BOFs IETF July 14-20, 2018</vt:lpstr>
      <vt:lpstr>IETF new groups being (re-)chartered</vt:lpstr>
      <vt:lpstr>YANG Model Catalog</vt:lpstr>
      <vt:lpstr>IoT related work</vt:lpstr>
      <vt:lpstr>CAPPORT WG</vt:lpstr>
      <vt:lpstr>RADEXT WG</vt:lpstr>
      <vt:lpstr>EMU WG</vt:lpstr>
      <vt:lpstr>Operations Area Working Group</vt:lpstr>
      <vt:lpstr>Transport Layer Security (TLS)</vt:lpstr>
      <vt:lpstr>Deterministic Networking (DETNET)</vt:lpstr>
      <vt:lpstr>IP Wireless Access in Vehicular Environments  (IPWAVE)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730</cp:revision>
  <cp:lastPrinted>1998-02-10T13:28:06Z</cp:lastPrinted>
  <dcterms:created xsi:type="dcterms:W3CDTF">2005-01-04T21:26:55Z</dcterms:created>
  <dcterms:modified xsi:type="dcterms:W3CDTF">2018-07-10T23:28:53Z</dcterms:modified>
  <cp:category/>
</cp:coreProperties>
</file>