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448" r:id="rId2"/>
    <p:sldId id="449" r:id="rId3"/>
    <p:sldId id="627" r:id="rId4"/>
    <p:sldId id="632" r:id="rId5"/>
    <p:sldId id="635" r:id="rId6"/>
    <p:sldId id="611" r:id="rId7"/>
  </p:sldIdLst>
  <p:sldSz cx="9144000" cy="6858000" type="screen4x3"/>
  <p:notesSz cx="6934200" cy="9280525"/>
  <p:custDataLst>
    <p:tags r:id="rId10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9387" autoAdjust="0"/>
  </p:normalViewPr>
  <p:slideViewPr>
    <p:cSldViewPr>
      <p:cViewPr varScale="1">
        <p:scale>
          <a:sx n="112" d="100"/>
          <a:sy n="112" d="100"/>
        </p:scale>
        <p:origin x="1506" y="114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90" d="100"/>
          <a:sy n="90" d="100"/>
        </p:scale>
        <p:origin x="-1190" y="-58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43017" y="175081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</a:t>
            </a:r>
            <a:r>
              <a:rPr lang="en-US" dirty="0" smtClean="0"/>
              <a:t>802.11-17/xxxxr0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942893" y="8982075"/>
            <a:ext cx="137537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</a:t>
            </a:r>
            <a:r>
              <a:rPr lang="en-US" dirty="0"/>
              <a:t>/ </a:t>
            </a:r>
            <a:r>
              <a:rPr lang="en-US" dirty="0" err="1" smtClean="0"/>
              <a:t>Huawei</a:t>
            </a: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r>
              <a:rPr lang="en-US" altLang="zh-CN"/>
              <a:t>Page </a:t>
            </a:r>
            <a:fld id="{68DF600E-99F4-4E07-A990-3A8D312B7CAC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26630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6631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altLang="zh-CN" smtClean="0"/>
              <a:t>Submission</a:t>
            </a:r>
          </a:p>
        </p:txBody>
      </p:sp>
      <p:sp>
        <p:nvSpPr>
          <p:cNvPr id="26632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0992468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doc.: IEEE 802.11-16/</a:t>
            </a:r>
            <a:r>
              <a:rPr lang="en-US" dirty="0" err="1" smtClean="0"/>
              <a:t>xxxxr0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2018</a:t>
            </a:r>
            <a:endParaRPr lang="en-US" dirty="0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907260" y="8985250"/>
            <a:ext cx="133690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>
              <a:defRPr/>
            </a:pPr>
            <a:r>
              <a:rPr lang="en-US" altLang="zh-CN" dirty="0" smtClean="0"/>
              <a:t>Jiamin Chen /Huawei</a:t>
            </a:r>
            <a:endParaRPr lang="en-US" altLang="zh-CN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r>
              <a:rPr lang="en-US" altLang="zh-CN"/>
              <a:t>Page </a:t>
            </a:r>
            <a:fld id="{868DDD5A-3682-499C-BA38-9EBBE651821E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altLang="zh-CN" smtClean="0"/>
              <a:t>Submission</a:t>
            </a:r>
          </a:p>
        </p:txBody>
      </p:sp>
      <p:sp>
        <p:nvSpPr>
          <p:cNvPr id="276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76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6175475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anose="020B0600070205080204" pitchFamily="34" charset="-128"/>
        <a:cs typeface="MS PGothic" panose="020B0600070205080204" pitchFamily="34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anose="020B0600070205080204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charset="0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charset="0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charset="0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zh-CN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</p:spPr>
        <p:txBody>
          <a:bodyPr/>
          <a:lstStyle/>
          <a:p>
            <a:pPr>
              <a:defRPr/>
            </a:pPr>
            <a:r>
              <a:rPr lang="en-US" dirty="0"/>
              <a:t>doc.: IEEE </a:t>
            </a:r>
            <a:r>
              <a:rPr lang="en-US" dirty="0" smtClean="0"/>
              <a:t>802.11-17/xxxxr0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>
          <a:xfrm>
            <a:off x="654050" y="95706"/>
            <a:ext cx="359073" cy="215444"/>
          </a:xfrm>
        </p:spPr>
        <p:txBody>
          <a:bodyPr/>
          <a:lstStyle/>
          <a:p>
            <a:pPr>
              <a:defRPr/>
            </a:pPr>
            <a:r>
              <a:rPr lang="en-US" dirty="0" err="1" smtClean="0"/>
              <a:t>xxxx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Jiamin Chen /Huawei</a:t>
            </a:r>
            <a:endParaRPr lang="en-US" altLang="zh-CN" dirty="0"/>
          </a:p>
        </p:txBody>
      </p:sp>
      <p:sp>
        <p:nvSpPr>
          <p:cNvPr id="29702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Page </a:t>
            </a:r>
            <a:fld id="{45DC9AC9-EAA8-401A-B70A-F187E0BF0C2A}" type="slidenum">
              <a:rPr lang="en-US" altLang="zh-CN"/>
              <a:pPr/>
              <a:t>1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073706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802.11-16/xxxxr0</a:t>
            </a:r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>
          <a:xfrm>
            <a:off x="654050" y="95706"/>
            <a:ext cx="269304" cy="21544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xxx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Jiamin Chen /Huawei</a:t>
            </a:r>
            <a:endParaRPr lang="en-US" altLang="zh-CN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altLang="zh-CN" smtClean="0"/>
              <a:t>Page </a:t>
            </a:r>
            <a:fld id="{868DDD5A-3682-499C-BA38-9EBBE651821E}" type="slidenum">
              <a:rPr lang="en-US" altLang="zh-CN" smtClean="0"/>
              <a:pPr/>
              <a:t>2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444129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802.11-16/xxxxr0</a:t>
            </a:r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>
          <a:xfrm>
            <a:off x="654050" y="95706"/>
            <a:ext cx="269304" cy="21544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xxx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Jiamin Chen /Huawei</a:t>
            </a:r>
            <a:endParaRPr lang="en-US" altLang="zh-CN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altLang="zh-CN" smtClean="0"/>
              <a:t>Page </a:t>
            </a:r>
            <a:fld id="{868DDD5A-3682-499C-BA38-9EBBE651821E}" type="slidenum">
              <a:rPr lang="en-US" altLang="zh-CN" smtClean="0"/>
              <a:pPr/>
              <a:t>6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116511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dirty="0" smtClean="0"/>
              <a:t>July 2018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200316B2-9C48-417E-82B7-1AE29C3B35FC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7151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dirty="0" smtClean="0"/>
              <a:t>July 2018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EB4783C2-F1BF-4332-9B50-A002CFC1FE92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2791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dirty="0" smtClean="0"/>
              <a:t>July 2018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55E4833B-F047-4A78-8E5A-F4F9E4B5B012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340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July 2018</a:t>
            </a:r>
            <a:endParaRPr lang="en-US" altLang="zh-CN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934A8C01-C2BB-4676-9004-17970ACCC694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2135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dirty="0" smtClean="0"/>
              <a:t>July 2018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5367285A-48D6-424D-83DC-E3A6A596A85B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6741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July 2018</a:t>
            </a:r>
            <a:endParaRPr lang="en-US" altLang="zh-CN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A3360ABF-F91C-4C7E-90D5-CCF452F2CA01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5473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dirty="0" smtClean="0"/>
              <a:t>July 2018</a:t>
            </a:r>
            <a:endParaRPr lang="en-US" altLang="zh-CN" dirty="0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8B0F5597-A47C-4D34-9350-611EB446D352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7022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942566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dirty="0" smtClean="0"/>
              <a:t>July 2018</a:t>
            </a:r>
            <a:endParaRPr lang="en-US" altLang="zh-CN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137EAC34-0A89-4B6A-900D-CD6A6B432A55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6625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942566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dirty="0" smtClean="0"/>
              <a:t>July 2018</a:t>
            </a:r>
            <a:endParaRPr lang="en-US" altLang="zh-CN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C141AB8C-4256-4A1E-AA46-F5E1E30E34B0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4217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942566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dirty="0" smtClean="0"/>
              <a:t>July 2017</a:t>
            </a:r>
            <a:endParaRPr lang="en-US" altLang="zh-CN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FCBA75C4-5DAF-4D56-9050-985095B3A87B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9469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3008313" cy="74240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92696"/>
            <a:ext cx="5111750" cy="543346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dirty="0" smtClean="0"/>
              <a:t>July 2018</a:t>
            </a:r>
            <a:endParaRPr lang="en-US" altLang="zh-CN" dirty="0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4C44CF88-5581-4670-AD88-38D674FFA9DF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5362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942566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dirty="0" smtClean="0"/>
              <a:t>July 2018</a:t>
            </a:r>
            <a:endParaRPr lang="en-US" altLang="zh-CN" dirty="0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08E85C3D-7453-42B2-91D1-069BB7DF0030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917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dirty="0" smtClean="0"/>
              <a:t>Click to edit Master text styles</a:t>
            </a:r>
          </a:p>
          <a:p>
            <a:pPr lvl="1"/>
            <a:r>
              <a:rPr lang="en-US" altLang="zh-CN" dirty="0" smtClean="0"/>
              <a:t>Second level</a:t>
            </a:r>
          </a:p>
          <a:p>
            <a:pPr lvl="2"/>
            <a:r>
              <a:rPr lang="en-US" altLang="zh-CN" dirty="0" smtClean="0"/>
              <a:t>Third level</a:t>
            </a:r>
          </a:p>
          <a:p>
            <a:pPr lvl="3"/>
            <a:r>
              <a:rPr lang="en-US" altLang="zh-CN" dirty="0" smtClean="0"/>
              <a:t>Fourth level</a:t>
            </a:r>
          </a:p>
          <a:p>
            <a:pPr lvl="4"/>
            <a:r>
              <a:rPr lang="en-US" altLang="zh-CN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 smtClean="0">
                <a:latin typeface="Times New Roman" pitchFamily="18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r>
              <a:rPr lang="en-US" altLang="zh-CN" dirty="0" smtClean="0"/>
              <a:t>July 2018</a:t>
            </a:r>
            <a:endParaRPr lang="en-US" altLang="zh-CN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72132" y="6477000"/>
            <a:ext cx="296226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Jiamin Chen (Huawei)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r>
              <a:rPr lang="en-US" altLang="zh-CN"/>
              <a:t>Slide </a:t>
            </a:r>
            <a:fld id="{3ACB54E5-DC7F-4A67-8E5F-9D363F7EE765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8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lvl="4" algn="r">
              <a:defRPr/>
            </a:pPr>
            <a:r>
              <a:rPr lang="en-US" altLang="zh-CN" sz="1800" b="1" dirty="0" smtClean="0"/>
              <a:t>doc.: IEEE 802.11-18/1277r0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altLang="zh-CN" smtClean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737" r:id="rId1"/>
    <p:sldLayoutId id="2147486738" r:id="rId2"/>
    <p:sldLayoutId id="2147486724" r:id="rId3"/>
    <p:sldLayoutId id="2147486739" r:id="rId4"/>
    <p:sldLayoutId id="2147486740" r:id="rId5"/>
    <p:sldLayoutId id="2147486741" r:id="rId6"/>
    <p:sldLayoutId id="2147486742" r:id="rId7"/>
    <p:sldLayoutId id="2147486743" r:id="rId8"/>
    <p:sldLayoutId id="2147486744" r:id="rId9"/>
    <p:sldLayoutId id="2147486745" r:id="rId10"/>
    <p:sldLayoutId id="2147486746" r:id="rId11"/>
    <p:sldLayoutId id="2147486725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anose="020B0600070205080204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anose="020B0600070205080204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anose="020B0600070205080204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anose="020B0600070205080204" pitchFamily="34" charset="-128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charset="0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charset="0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charset="0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__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42566" cy="276999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800" dirty="0" smtClean="0"/>
              <a:t>July 2018</a:t>
            </a:r>
            <a:endParaRPr lang="en-US" altLang="zh-CN" sz="1800" dirty="0"/>
          </a:p>
        </p:txBody>
      </p:sp>
      <p:sp>
        <p:nvSpPr>
          <p:cNvPr id="286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Slide </a:t>
            </a:r>
            <a:fld id="{7FFBB0B3-AD33-44BA-8B37-4C7E9D1EE6B5}" type="slidenum">
              <a:rPr lang="en-US" altLang="zh-CN"/>
              <a:pPr/>
              <a:t>1</a:t>
            </a:fld>
            <a:endParaRPr lang="en-US" altLang="zh-CN"/>
          </a:p>
        </p:txBody>
      </p:sp>
      <p:sp>
        <p:nvSpPr>
          <p:cNvPr id="9" name="Rectangle 6"/>
          <p:cNvSpPr txBox="1">
            <a:spLocks noChangeArrowheads="1"/>
          </p:cNvSpPr>
          <p:nvPr/>
        </p:nvSpPr>
        <p:spPr>
          <a:xfrm>
            <a:off x="685800" y="1752600"/>
            <a:ext cx="7772400" cy="381000"/>
          </a:xfrm>
          <a:prstGeom prst="rect">
            <a:avLst/>
          </a:prstGeom>
          <a:noFill/>
        </p:spPr>
        <p:txBody>
          <a:bodyPr/>
          <a:lstStyle/>
          <a:p>
            <a:pPr marL="342900" indent="-342900" algn="ctr" eaLnBrk="0" hangingPunct="0">
              <a:spcBef>
                <a:spcPct val="20000"/>
              </a:spcBef>
              <a:defRPr/>
            </a:pPr>
            <a:r>
              <a:rPr lang="en-US" sz="2000" b="1" kern="0" dirty="0">
                <a:latin typeface="+mn-lt"/>
                <a:ea typeface="+mn-ea"/>
              </a:rPr>
              <a:t>Date:</a:t>
            </a:r>
            <a:r>
              <a:rPr lang="en-US" sz="2000" kern="0" dirty="0">
                <a:latin typeface="+mn-lt"/>
                <a:ea typeface="+mn-ea"/>
              </a:rPr>
              <a:t> </a:t>
            </a:r>
            <a:r>
              <a:rPr lang="en-US" sz="2000" kern="0" dirty="0" smtClean="0">
                <a:latin typeface="+mn-lt"/>
                <a:ea typeface="+mn-ea"/>
              </a:rPr>
              <a:t>2018-07-11</a:t>
            </a:r>
            <a:endParaRPr lang="en-US" sz="2000" kern="0" dirty="0">
              <a:latin typeface="+mn-lt"/>
              <a:ea typeface="+mn-ea"/>
            </a:endParaRPr>
          </a:p>
        </p:txBody>
      </p:sp>
      <p:sp>
        <p:nvSpPr>
          <p:cNvPr id="28678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zh-CN" sz="2000" b="1" dirty="0" smtClean="0"/>
              <a:t>Author(s):</a:t>
            </a:r>
            <a:endParaRPr lang="en-US" altLang="zh-CN" sz="2000" dirty="0"/>
          </a:p>
        </p:txBody>
      </p:sp>
      <p:graphicFrame>
        <p:nvGraphicFramePr>
          <p:cNvPr id="10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0908867"/>
              </p:ext>
            </p:extLst>
          </p:nvPr>
        </p:nvGraphicFramePr>
        <p:xfrm>
          <a:off x="854075" y="3071813"/>
          <a:ext cx="7226300" cy="1450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94" name="Document" r:id="rId4" imgW="9104835" imgH="1824715" progId="Word.Document.8">
                  <p:embed/>
                </p:oleObj>
              </mc:Choice>
              <mc:Fallback>
                <p:oleObj name="Document" r:id="rId4" imgW="9104835" imgH="1824715" progId="Word.Document.8">
                  <p:embed/>
                  <p:pic>
                    <p:nvPicPr>
                      <p:cNvPr id="0" name="Picture 9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4075" y="3071813"/>
                        <a:ext cx="7226300" cy="1450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14876" y="6475413"/>
            <a:ext cx="3829049" cy="184666"/>
          </a:xfrm>
        </p:spPr>
        <p:txBody>
          <a:bodyPr/>
          <a:lstStyle/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3" name="Rectangle 1"/>
          <p:cNvSpPr txBox="1">
            <a:spLocks noChangeArrowheads="1"/>
          </p:cNvSpPr>
          <p:nvPr/>
        </p:nvSpPr>
        <p:spPr bwMode="auto">
          <a:xfrm>
            <a:off x="685800" y="684213"/>
            <a:ext cx="7772400" cy="915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j-cs"/>
              </a:rPr>
              <a:t>TGaj</a:t>
            </a:r>
            <a:r>
              <a:rPr kumimoji="0" lang="en-US" sz="32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j-cs"/>
              </a:rPr>
              <a:t> Awards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Slide </a:t>
            </a:r>
            <a:fld id="{FD6BE815-0371-47F0-9123-A193831FD0E8}" type="slidenum">
              <a:rPr lang="en-US" altLang="zh-CN"/>
              <a:pPr/>
              <a:t>2</a:t>
            </a:fld>
            <a:endParaRPr lang="en-US" altLang="zh-CN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 eaLnBrk="0" hangingPunct="0">
              <a:defRPr/>
            </a:pPr>
            <a:r>
              <a:rPr lang="en-GB" altLang="zh-CN" sz="3200" b="1" dirty="0" smtClean="0"/>
              <a:t>Abstract</a:t>
            </a:r>
            <a:endParaRPr lang="en-US" sz="3200" b="1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81000" y="1844824"/>
            <a:ext cx="8458200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lvl="0" indent="-342900" defTabSz="449263">
              <a:spcBef>
                <a:spcPts val="600"/>
              </a:spcBef>
              <a:buClr>
                <a:srgbClr val="000000"/>
              </a:buClr>
              <a:buSzPct val="10000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sz="2400" b="1" kern="0" dirty="0" smtClean="0">
                <a:solidFill>
                  <a:srgbClr val="000000"/>
                </a:solidFill>
                <a:latin typeface="Times New Roman"/>
                <a:ea typeface="MS Gothic"/>
              </a:rPr>
              <a:t>This presentation contains the list of awards for </a:t>
            </a:r>
            <a:r>
              <a:rPr lang="en-GB" altLang="zh-CN" sz="2400" b="1" kern="0" dirty="0" err="1" smtClean="0">
                <a:solidFill>
                  <a:srgbClr val="000000"/>
                </a:solidFill>
                <a:latin typeface="Times New Roman"/>
                <a:ea typeface="MS Gothic"/>
              </a:rPr>
              <a:t>TGaj</a:t>
            </a:r>
            <a:r>
              <a:rPr lang="en-GB" altLang="zh-CN" sz="2400" b="1" kern="0" dirty="0" smtClean="0">
                <a:solidFill>
                  <a:srgbClr val="000000"/>
                </a:solidFill>
                <a:latin typeface="Times New Roman"/>
                <a:ea typeface="MS Gothic"/>
              </a:rPr>
              <a:t>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GB" altLang="zh-CN" sz="2400" b="1" kern="0" dirty="0" smtClean="0">
              <a:solidFill>
                <a:srgbClr val="000000"/>
              </a:solidFill>
              <a:latin typeface="Times New Roman"/>
              <a:ea typeface="ＭＳ Ｐゴシック" pitchFamily="34" charset="-128"/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28926" y="6475413"/>
            <a:ext cx="5614999" cy="184666"/>
          </a:xfrm>
        </p:spPr>
        <p:txBody>
          <a:bodyPr/>
          <a:lstStyle/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0725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42566" cy="276999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800" dirty="0" smtClean="0"/>
              <a:t>July 2018</a:t>
            </a:r>
            <a:endParaRPr lang="en-US" altLang="zh-CN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July 2018</a:t>
            </a:r>
            <a:endParaRPr lang="en-US" altLang="zh-CN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FCBA75C4-5DAF-4D56-9050-985095B3A87B}" type="slidenum">
              <a:rPr lang="en-US" altLang="zh-CN" smtClean="0"/>
              <a:pPr/>
              <a:t>3</a:t>
            </a:fld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Jiamin Chen (Huawei)</a:t>
            </a:r>
            <a:endParaRPr lang="en-US" dirty="0"/>
          </a:p>
        </p:txBody>
      </p:sp>
      <p:sp>
        <p:nvSpPr>
          <p:cNvPr id="5" name="Rectangle 1"/>
          <p:cNvSpPr txBox="1">
            <a:spLocks noChangeArrowheads="1"/>
          </p:cNvSpPr>
          <p:nvPr/>
        </p:nvSpPr>
        <p:spPr>
          <a:xfrm>
            <a:off x="685800" y="684213"/>
            <a:ext cx="7772400" cy="915987"/>
          </a:xfrm>
          <a:prstGeom prst="rect">
            <a:avLst/>
          </a:prstGeom>
          <a:ln/>
        </p:spPr>
        <p:txBody>
          <a:bodyPr lIns="90000" tIns="46800" rIns="90000" bIns="46800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ＭＳ Ｐゴシック" charset="0"/>
              </a:rPr>
              <a:t>TGaj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ＭＳ Ｐゴシック" charset="0"/>
              </a:rPr>
              <a:t> Officer Awards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MS PGothic" panose="020B0600070205080204" pitchFamily="34" charset="-128"/>
              <a:cs typeface="ＭＳ Ｐゴシック" charset="0"/>
            </a:endParaRPr>
          </a:p>
        </p:txBody>
      </p:sp>
      <p:graphicFrame>
        <p:nvGraphicFramePr>
          <p:cNvPr id="6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47498082"/>
              </p:ext>
            </p:extLst>
          </p:nvPr>
        </p:nvGraphicFramePr>
        <p:xfrm>
          <a:off x="685800" y="1484784"/>
          <a:ext cx="7772400" cy="44917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5486400"/>
              </a:tblGrid>
              <a:tr h="43204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Person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Officer position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and c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ontributions to </a:t>
                      </a:r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TGaj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600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600" b="1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Dorothy V. Stanley</a:t>
                      </a:r>
                      <a:endParaRPr lang="en-US" sz="1600" b="1" dirty="0" smtClean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WG Chair</a:t>
                      </a:r>
                    </a:p>
                  </a:txBody>
                  <a:tcPr marL="68580" marR="68580" marT="0" marB="0"/>
                </a:tc>
              </a:tr>
              <a:tr h="28803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600" b="1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Jon W. Rosdahl</a:t>
                      </a:r>
                      <a:endParaRPr lang="en-US" altLang="zh-CN" sz="16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WG Vice Chair</a:t>
                      </a:r>
                    </a:p>
                  </a:txBody>
                  <a:tcPr marL="68580" marR="68580" marT="0" marB="0"/>
                </a:tc>
              </a:tr>
              <a:tr h="3600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Robert Stacey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WG Vice Chair, and Technical Editor 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9948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Stephen McCann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WG 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Secretary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2059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Adrian P. Stephens 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Former </a:t>
                      </a:r>
                      <a:r>
                        <a:rPr lang="en-US" altLang="zh-CN" sz="16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WG Chair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41833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Bruce P. Kraemer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Former </a:t>
                      </a:r>
                      <a:r>
                        <a:rPr lang="en-US" altLang="zh-CN" sz="16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WG Chair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1714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Jiamin Chen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TG Chair, and </a:t>
                      </a:r>
                      <a:r>
                        <a:rPr lang="en-US" altLang="zh-CN" sz="1600" b="1" kern="1200" dirty="0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Arial"/>
                        </a:rPr>
                        <a:t>Technical Editor 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 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17149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/>
                          <a:cs typeface="Arial"/>
                        </a:rPr>
                        <a:t>Xiaoming Peng</a:t>
                      </a:r>
                      <a:endParaRPr lang="en-US" sz="1600" b="1" dirty="0">
                        <a:latin typeface="Arial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/>
                          <a:cs typeface="Arial"/>
                        </a:rPr>
                        <a:t>Former TG Chair</a:t>
                      </a:r>
                      <a:endParaRPr lang="en-US" sz="1600" b="1" dirty="0">
                        <a:latin typeface="Arial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0180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Haiming Wang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TG Vice Chair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latin typeface="Arial"/>
                          <a:cs typeface="Arial"/>
                        </a:rPr>
                        <a:t>Shiwen</a:t>
                      </a:r>
                      <a:r>
                        <a:rPr lang="en-US" sz="1600" b="1" dirty="0" smtClean="0">
                          <a:latin typeface="Arial"/>
                          <a:cs typeface="Arial"/>
                        </a:rPr>
                        <a:t> He</a:t>
                      </a:r>
                      <a:endParaRPr lang="en-US" sz="1600" b="1" dirty="0">
                        <a:latin typeface="Arial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/>
                          <a:cs typeface="Arial"/>
                        </a:rPr>
                        <a:t>TG Sub-Technical Editor</a:t>
                      </a:r>
                      <a:endParaRPr lang="en-US" sz="1600" b="1" dirty="0">
                        <a:latin typeface="Arial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44503"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latin typeface="Arial"/>
                          <a:cs typeface="Arial"/>
                        </a:rPr>
                        <a:t>Eldad</a:t>
                      </a:r>
                      <a:r>
                        <a:rPr lang="en-US" sz="1600" b="1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600" b="1" dirty="0" err="1" smtClean="0">
                          <a:latin typeface="Arial"/>
                          <a:cs typeface="Arial"/>
                        </a:rPr>
                        <a:t>Perahia</a:t>
                      </a:r>
                      <a:endParaRPr lang="en-US" sz="1600" b="1" dirty="0">
                        <a:latin typeface="Arial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/>
                          <a:cs typeface="Arial"/>
                        </a:rPr>
                        <a:t>Former TG vice Chair</a:t>
                      </a:r>
                      <a:endParaRPr lang="en-US" sz="1600" b="1" dirty="0">
                        <a:latin typeface="Arial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44503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/>
                          <a:cs typeface="Arial"/>
                        </a:rPr>
                        <a:t>Peng Hao</a:t>
                      </a:r>
                      <a:endParaRPr lang="en-US" sz="1600" b="1" dirty="0">
                        <a:latin typeface="Arial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/>
                          <a:cs typeface="Arial"/>
                        </a:rPr>
                        <a:t>Former </a:t>
                      </a:r>
                      <a:r>
                        <a:rPr lang="en-US" altLang="zh-CN" sz="1600" b="1" kern="1200" dirty="0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Arial"/>
                        </a:rPr>
                        <a:t>Secretary</a:t>
                      </a:r>
                      <a:endParaRPr lang="en-US" sz="1600" b="1" dirty="0">
                        <a:latin typeface="Arial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July 2018</a:t>
            </a:r>
            <a:endParaRPr lang="en-US" altLang="zh-CN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FCBA75C4-5DAF-4D56-9050-985095B3A87B}" type="slidenum">
              <a:rPr lang="en-US" altLang="zh-CN" smtClean="0"/>
              <a:pPr/>
              <a:t>4</a:t>
            </a:fld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Jiamin Chen (Huawei)</a:t>
            </a:r>
            <a:endParaRPr lang="en-US" dirty="0"/>
          </a:p>
        </p:txBody>
      </p:sp>
      <p:sp>
        <p:nvSpPr>
          <p:cNvPr id="7" name="Rectangle 1"/>
          <p:cNvSpPr txBox="1">
            <a:spLocks noChangeArrowheads="1"/>
          </p:cNvSpPr>
          <p:nvPr/>
        </p:nvSpPr>
        <p:spPr bwMode="auto">
          <a:xfrm>
            <a:off x="685800" y="684213"/>
            <a:ext cx="7772400" cy="915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j-cs"/>
              </a:rPr>
              <a:t>TGaj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j-cs"/>
              </a:rPr>
              <a:t>  Awards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  <a:cs typeface="+mj-cs"/>
            </a:endParaRPr>
          </a:p>
        </p:txBody>
      </p:sp>
      <p:graphicFrame>
        <p:nvGraphicFramePr>
          <p:cNvPr id="8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51605494"/>
              </p:ext>
            </p:extLst>
          </p:nvPr>
        </p:nvGraphicFramePr>
        <p:xfrm>
          <a:off x="685800" y="1484784"/>
          <a:ext cx="7848600" cy="4821168"/>
        </p:xfrm>
        <a:graphic>
          <a:graphicData uri="http://schemas.openxmlformats.org/drawingml/2006/table">
            <a:tbl>
              <a:tblPr firstRow="1" bandRow="1"/>
              <a:tblGrid>
                <a:gridCol w="2286000"/>
                <a:gridCol w="5562600"/>
              </a:tblGrid>
              <a:tr h="432048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Person</a:t>
                      </a:r>
                      <a:endParaRPr lang="en-US" sz="1600" b="1" i="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Contributions to </a:t>
                      </a:r>
                      <a:r>
                        <a:rPr lang="en-US" sz="1600" b="1" i="0" dirty="0" err="1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TGaj</a:t>
                      </a:r>
                      <a:endParaRPr lang="en-US" sz="1600" b="1" i="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/>
                    </a:solidFill>
                  </a:tcPr>
                </a:tc>
              </a:tr>
              <a:tr h="365760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kern="1200" dirty="0" err="1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Zhiqiang</a:t>
                      </a:r>
                      <a:r>
                        <a:rPr lang="en-US" sz="1600" b="1" i="0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 Li</a:t>
                      </a:r>
                      <a:endParaRPr lang="en-US" sz="1600" b="1" i="0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for major contributions to 60GHz PHY channelization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20000"/>
                      </a:srgbClr>
                    </a:solidFill>
                  </a:tcPr>
                </a:tc>
              </a:tr>
              <a:tr h="365760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600" b="1" i="0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Qian Chen</a:t>
                      </a:r>
                      <a:endParaRPr lang="en-US" sz="1600" b="1" i="0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i="0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for significant </a:t>
                      </a:r>
                      <a:r>
                        <a:rPr lang="en-US" sz="1600" b="1" i="0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contributions to 60</a:t>
                      </a:r>
                      <a:r>
                        <a:rPr lang="en-US" altLang="zh-CN" sz="1600" b="1" i="0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GHz MAC specification</a:t>
                      </a:r>
                      <a:endParaRPr lang="en-US" sz="1600" b="1" i="0" kern="1200" dirty="0" smtClean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20000"/>
                      </a:srgbClr>
                    </a:solidFill>
                  </a:tcPr>
                </a:tc>
              </a:tr>
              <a:tr h="365760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600" b="1" i="0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Bo</a:t>
                      </a:r>
                      <a:r>
                        <a:rPr lang="en-US" sz="1600" b="1" i="0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 Sun </a:t>
                      </a:r>
                      <a:endParaRPr lang="en-US" sz="1600" b="1" i="0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for </a:t>
                      </a:r>
                      <a:r>
                        <a:rPr lang="en-US" altLang="zh-CN" sz="1600" b="1" i="0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significant </a:t>
                      </a:r>
                      <a:r>
                        <a:rPr lang="en-US" sz="1600" b="1" i="0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contributions to FRD and 45GHz MAC/PHY specifications</a:t>
                      </a:r>
                    </a:p>
                  </a:txBody>
                  <a:tcPr marL="68580" marR="68580" marT="0" marB="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40000"/>
                      </a:srgbClr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altLang="zh-CN" sz="1600" b="1" i="0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Hao Wang</a:t>
                      </a:r>
                      <a:endParaRPr lang="zh-CN" altLang="en-US" sz="1600" b="1" i="0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i="0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for major contributions to 60GHz MAC specification</a:t>
                      </a:r>
                      <a:endParaRPr lang="zh-CN" altLang="en-US" sz="1600" b="1" i="0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20000"/>
                      </a:srgbClr>
                    </a:solidFill>
                  </a:tcPr>
                </a:tc>
              </a:tr>
              <a:tr h="365760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altLang="zh-CN" sz="1600" b="1" i="0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Xiaojing Fan</a:t>
                      </a:r>
                      <a:endParaRPr lang="zh-CN" altLang="zh-CN" sz="1600" b="1" i="0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i="0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for major contributions to 60GHz MAC specification</a:t>
                      </a:r>
                    </a:p>
                  </a:txBody>
                  <a:tcPr marL="68580" marR="68580" marT="0" marB="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40000"/>
                      </a:srgbClr>
                    </a:solidFill>
                  </a:tcPr>
                </a:tc>
              </a:tr>
              <a:tr h="365760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600" b="1" i="0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Jianhan Liu</a:t>
                      </a:r>
                      <a:endParaRPr lang="en-US" sz="1600" b="1" i="0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for significant contributions to  60/45GHz PHY specifications and comment resolution process </a:t>
                      </a:r>
                    </a:p>
                  </a:txBody>
                  <a:tcPr marL="68580" marR="68580" marT="0" marB="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20000"/>
                      </a:srgbClr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600" b="1" i="0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James Yee</a:t>
                      </a:r>
                      <a:r>
                        <a:rPr lang="en-US" sz="1600" b="1" i="0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 </a:t>
                      </a:r>
                      <a:endParaRPr lang="en-US" sz="1600" b="1" i="0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for significant contributions to 802.11aj MAC specification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20000"/>
                      </a:srgbClr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600" b="1" i="0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Frank Hsu</a:t>
                      </a:r>
                      <a:endParaRPr lang="en-US" sz="1600" b="1" i="0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for significant contributions to 802.11aj preamble design and comment resolution process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20000"/>
                      </a:srgbClr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kern="1200" dirty="0" err="1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Weixia</a:t>
                      </a:r>
                      <a:r>
                        <a:rPr lang="en-US" sz="1600" b="1" i="0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 Zou</a:t>
                      </a:r>
                      <a:endParaRPr lang="en-US" sz="1600" b="1" i="0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i="0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for major contributions to 60GHz MAC specification</a:t>
                      </a:r>
                      <a:endParaRPr lang="en-US" sz="1600" b="1" i="0" kern="1200" dirty="0" smtClean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20000"/>
                      </a:srgbClr>
                    </a:solidFill>
                  </a:tcPr>
                </a:tc>
              </a:tr>
              <a:tr h="365760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i="0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Dejian Li</a:t>
                      </a:r>
                      <a:endParaRPr lang="en-US" sz="1600" b="1" i="0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i="0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for significant </a:t>
                      </a:r>
                      <a:r>
                        <a:rPr lang="en-US" sz="1600" b="1" i="0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contributions to 60</a:t>
                      </a:r>
                      <a:r>
                        <a:rPr lang="en-US" altLang="zh-CN" sz="1600" b="1" i="0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GHz MAC/PHY specifications</a:t>
                      </a:r>
                      <a:endParaRPr lang="en-US" sz="1600" b="1" i="0" kern="1200" dirty="0" smtClean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20000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39136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>
                <a:solidFill>
                  <a:srgbClr val="000000"/>
                </a:solidFill>
              </a:rPr>
              <a:t>July 2018</a:t>
            </a: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>
                <a:solidFill>
                  <a:srgbClr val="000000"/>
                </a:solidFill>
              </a:rPr>
              <a:t>Slide </a:t>
            </a:r>
            <a:fld id="{FCBA75C4-5DAF-4D56-9050-985095B3A87B}" type="slidenum">
              <a:rPr lang="en-US" altLang="zh-CN" smtClean="0">
                <a:solidFill>
                  <a:srgbClr val="000000"/>
                </a:solidFill>
              </a:rPr>
              <a:pPr/>
              <a:t>5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Jiamin Chen (Huawei)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1"/>
          <p:cNvSpPr txBox="1">
            <a:spLocks noChangeArrowheads="1"/>
          </p:cNvSpPr>
          <p:nvPr/>
        </p:nvSpPr>
        <p:spPr bwMode="auto">
          <a:xfrm>
            <a:off x="685800" y="684213"/>
            <a:ext cx="7772400" cy="915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algn="ctr" defTabSz="449263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3200" b="1" kern="0" dirty="0" err="1" smtClean="0">
                <a:solidFill>
                  <a:srgbClr val="000000"/>
                </a:solidFill>
                <a:latin typeface="Times New Roman"/>
                <a:ea typeface="MS Gothic"/>
              </a:rPr>
              <a:t>TGaj</a:t>
            </a:r>
            <a:r>
              <a:rPr lang="en-US" sz="3200" b="1" kern="0" dirty="0" smtClean="0">
                <a:solidFill>
                  <a:srgbClr val="000000"/>
                </a:solidFill>
                <a:latin typeface="Times New Roman"/>
                <a:ea typeface="MS Gothic"/>
              </a:rPr>
              <a:t>  Awards</a:t>
            </a:r>
            <a:endParaRPr lang="en-US" sz="3200" b="1" kern="0" dirty="0">
              <a:solidFill>
                <a:srgbClr val="000000"/>
              </a:solidFill>
              <a:latin typeface="Times New Roman"/>
              <a:ea typeface="MS Gothic"/>
            </a:endParaRPr>
          </a:p>
        </p:txBody>
      </p:sp>
      <p:graphicFrame>
        <p:nvGraphicFramePr>
          <p:cNvPr id="8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94148204"/>
              </p:ext>
            </p:extLst>
          </p:nvPr>
        </p:nvGraphicFramePr>
        <p:xfrm>
          <a:off x="685800" y="1484784"/>
          <a:ext cx="7848600" cy="4810723"/>
        </p:xfrm>
        <a:graphic>
          <a:graphicData uri="http://schemas.openxmlformats.org/drawingml/2006/table">
            <a:tbl>
              <a:tblPr firstRow="1" bandRow="1"/>
              <a:tblGrid>
                <a:gridCol w="2286000"/>
                <a:gridCol w="5562600"/>
              </a:tblGrid>
              <a:tr h="432048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Person</a:t>
                      </a:r>
                      <a:endParaRPr lang="en-US" sz="1600" b="1" i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Contributions to </a:t>
                      </a:r>
                      <a:r>
                        <a:rPr lang="en-US" sz="1600" b="1" i="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TGaj</a:t>
                      </a:r>
                      <a:endParaRPr lang="en-US" sz="1600" b="1" i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/>
                    </a:solidFill>
                  </a:tcPr>
                </a:tc>
              </a:tr>
              <a:tr h="365760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Pei Liu</a:t>
                      </a:r>
                    </a:p>
                  </a:txBody>
                  <a:tcPr marL="68580" marR="68580" marT="0" marB="0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for significant contributions to TG formation, China meeting organization</a:t>
                      </a:r>
                      <a:r>
                        <a:rPr lang="en-US" sz="1600" b="1" i="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and 60GHz specification</a:t>
                      </a:r>
                      <a:endParaRPr lang="en-US" sz="1600" b="1" i="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20000"/>
                      </a:srgbClr>
                    </a:solidFill>
                  </a:tcPr>
                </a:tc>
              </a:tr>
              <a:tr h="365760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i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Lan </a:t>
                      </a:r>
                      <a:r>
                        <a:rPr lang="en-US" altLang="zh-CN" sz="1600" b="1" i="0" kern="120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Zhuo</a:t>
                      </a:r>
                      <a:endParaRPr lang="en-US" sz="1600" b="1" i="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i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for significant contributions to TG formation and China meeting organization</a:t>
                      </a:r>
                    </a:p>
                  </a:txBody>
                  <a:tcPr marL="68580" marR="68580" marT="0" marB="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40000"/>
                      </a:srgbClr>
                    </a:solidFill>
                  </a:tcPr>
                </a:tc>
              </a:tr>
              <a:tr h="12685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i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Depeng Jin</a:t>
                      </a:r>
                    </a:p>
                  </a:txBody>
                  <a:tcPr marL="68580" marR="68580" marT="0" marB="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i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for major contributions to 60GHz PHY specification</a:t>
                      </a:r>
                      <a:endParaRPr lang="zh-CN" altLang="en-US" sz="1600" b="1" i="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20000"/>
                      </a:srgbClr>
                    </a:solidFill>
                  </a:tcPr>
                </a:tc>
              </a:tr>
              <a:tr h="126856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Wei </a:t>
                      </a:r>
                      <a:r>
                        <a:rPr lang="en-US" sz="1600" b="1" i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Hong</a:t>
                      </a:r>
                      <a:endParaRPr lang="zh-CN" sz="1600" b="1" i="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i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for significant contributions to TG formation</a:t>
                      </a:r>
                      <a:r>
                        <a:rPr lang="en-US" altLang="zh-CN" sz="1600" b="1" i="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and 45GHz specification</a:t>
                      </a:r>
                      <a:endParaRPr lang="en-US" altLang="zh-CN" sz="1600" b="1" i="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20000"/>
                      </a:srgbClr>
                    </a:solidFill>
                  </a:tcPr>
                </a:tc>
              </a:tr>
              <a:tr h="126856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i="0" kern="12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Yongming</a:t>
                      </a:r>
                      <a:r>
                        <a:rPr lang="en-US" sz="1600" b="1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="1" i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Huang</a:t>
                      </a:r>
                      <a:endParaRPr lang="zh-CN" sz="1600" b="1" i="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i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for significant contributions to TG formation</a:t>
                      </a:r>
                      <a:r>
                        <a:rPr lang="en-US" altLang="zh-CN" sz="1600" b="1" i="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and 45GHz specification</a:t>
                      </a:r>
                      <a:endParaRPr lang="en-US" altLang="zh-CN" sz="1600" b="1" i="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20000"/>
                      </a:srgbClr>
                    </a:solidFill>
                  </a:tcPr>
                </a:tc>
              </a:tr>
              <a:tr h="570580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600" b="1" i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Carlos Cordeiro</a:t>
                      </a:r>
                      <a:endParaRPr lang="zh-CN" altLang="zh-CN" sz="1600" b="1" i="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for significant contributions in improving 60GHz PHY specification in the comment resolution process</a:t>
                      </a:r>
                      <a:endParaRPr lang="zh-CN" sz="1600" b="1" i="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40000"/>
                      </a:srgbClr>
                    </a:solidFill>
                  </a:tcPr>
                </a:tc>
              </a:tr>
              <a:tr h="365760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i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Payam Torab</a:t>
                      </a:r>
                      <a:endParaRPr lang="en-US" sz="1600" b="1" i="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for significant contributions in </a:t>
                      </a:r>
                      <a:r>
                        <a:rPr lang="en-US" sz="1600" b="1" i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improving </a:t>
                      </a:r>
                      <a:r>
                        <a:rPr lang="en-US" sz="1600" b="1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60GHz PHY specification </a:t>
                      </a:r>
                      <a:r>
                        <a:rPr lang="en-US" sz="1600" b="1" i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 the </a:t>
                      </a:r>
                      <a:r>
                        <a:rPr lang="en-US" sz="1600" b="1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comment resolution process</a:t>
                      </a:r>
                      <a:endParaRPr lang="zh-CN" sz="1600" b="1" i="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20000"/>
                      </a:srgbClr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i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Yongho Seok</a:t>
                      </a:r>
                      <a:endParaRPr lang="en-US" sz="1600" b="1" i="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for significant contributions to MIB and in the comment resolution process</a:t>
                      </a:r>
                      <a:endParaRPr lang="zh-CN" sz="1600" b="1" i="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20000"/>
                      </a:srgbClr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600" b="1" i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Marc Emmelmann</a:t>
                      </a:r>
                      <a:endParaRPr lang="en-US" sz="1600" b="1" i="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for significant contributions in improving MAC specification in the comment resolution process</a:t>
                      </a:r>
                      <a:endParaRPr lang="zh-CN" sz="1600" b="1" i="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20000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01985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pPr algn="ctr">
              <a:buNone/>
            </a:pPr>
            <a:r>
              <a:rPr lang="en-US" altLang="zh-CN" sz="4400" dirty="0" smtClean="0"/>
              <a:t>Thank You</a:t>
            </a:r>
            <a:r>
              <a:rPr lang="zh-CN" altLang="en-US" sz="4400" dirty="0" smtClean="0"/>
              <a:t>！</a:t>
            </a:r>
            <a:endParaRPr lang="en-US" sz="4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3375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July 2018</a:t>
            </a:r>
            <a:endParaRPr lang="en-US" altLang="zh-C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200316B2-9C48-417E-82B7-1AE29C3B35FC}" type="slidenum">
              <a:rPr lang="en-US" altLang="zh-CN" smtClean="0"/>
              <a:pPr/>
              <a:t>6</a:t>
            </a:fld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5573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7.0&quot;&gt;&lt;object type=&quot;1&quot; unique_id=&quot;10001&quot;&gt;&lt;object type=&quot;2&quot; unique_id=&quot;13059&quot;&gt;&lt;object type=&quot;3&quot; unique_id=&quot;13060&quot;&gt;&lt;property id=&quot;20148&quot; value=&quot;5&quot;/&gt;&lt;property id=&quot;20300&quot; value=&quot;Slide 1&quot;/&gt;&lt;property id=&quot;20307&quot; value=&quot;448&quot;/&gt;&lt;/object&gt;&lt;object type=&quot;3&quot; unique_id=&quot;13061&quot;&gt;&lt;property id=&quot;20148&quot; value=&quot;5&quot;/&gt;&lt;property id=&quot;20300&quot; value=&quot;Slide 2&quot;/&gt;&lt;property id=&quot;20307&quot; value=&quot;449&quot;/&gt;&lt;/object&gt;&lt;object type=&quot;3&quot; unique_id=&quot;13062&quot;&gt;&lt;property id=&quot;20148&quot; value=&quot;5&quot;/&gt;&lt;property id=&quot;20300&quot; value=&quot;Slide 3&quot;/&gt;&lt;property id=&quot;20307&quot; value=&quot;451&quot;/&gt;&lt;/object&gt;&lt;object type=&quot;3&quot; unique_id=&quot;13063&quot;&gt;&lt;property id=&quot;20148&quot; value=&quot;5&quot;/&gt;&lt;property id=&quot;20300&quot; value=&quot;Slide 4&quot;/&gt;&lt;property id=&quot;20307&quot; value=&quot;452&quot;/&gt;&lt;/object&gt;&lt;object type=&quot;3&quot; unique_id=&quot;13064&quot;&gt;&lt;property id=&quot;20148&quot; value=&quot;5&quot;/&gt;&lt;property id=&quot;20300&quot; value=&quot;Slide 5&quot;/&gt;&lt;property id=&quot;20307&quot; value=&quot;453&quot;/&gt;&lt;/object&gt;&lt;object type=&quot;3&quot; unique_id=&quot;13065&quot;&gt;&lt;property id=&quot;20148&quot; value=&quot;5&quot;/&gt;&lt;property id=&quot;20300&quot; value=&quot;Slide 6&quot;/&gt;&lt;property id=&quot;20307&quot; value=&quot;454&quot;/&gt;&lt;/object&gt;&lt;object type=&quot;3&quot; unique_id=&quot;13066&quot;&gt;&lt;property id=&quot;20148&quot; value=&quot;5&quot;/&gt;&lt;property id=&quot;20300&quot; value=&quot;Slide 7&quot;/&gt;&lt;property id=&quot;20307&quot; value=&quot;455&quot;/&gt;&lt;/object&gt;&lt;object type=&quot;3&quot; unique_id=&quot;13067&quot;&gt;&lt;property id=&quot;20148&quot; value=&quot;5&quot;/&gt;&lt;property id=&quot;20300&quot; value=&quot;Slide 8&quot;/&gt;&lt;property id=&quot;20307&quot; value=&quot;457&quot;/&gt;&lt;/object&gt;&lt;object type=&quot;3&quot; unique_id=&quot;13068&quot;&gt;&lt;property id=&quot;20148&quot; value=&quot;5&quot;/&gt;&lt;property id=&quot;20300&quot; value=&quot;Slide 9&quot;/&gt;&lt;property id=&quot;20307&quot; value=&quot;456&quot;/&gt;&lt;/object&gt;&lt;object type=&quot;3&quot; unique_id=&quot;13069&quot;&gt;&lt;property id=&quot;20148&quot; value=&quot;5&quot;/&gt;&lt;property id=&quot;20300&quot; value=&quot;Slide 10 - &amp;quot;Agenda Items for the Week&amp;quot;&quot;/&gt;&lt;property id=&quot;20307&quot; value=&quot;458&quot;/&gt;&lt;/object&gt;&lt;object type=&quot;3&quot; unique_id=&quot;13070&quot;&gt;&lt;property id=&quot;20148&quot; value=&quot;5&quot;/&gt;&lt;property id=&quot;20300&quot; value=&quot;Slide 11 - &amp;quot;Tentative IEEE 802.11aj Agenda for the Week&amp;quot;&quot;/&gt;&lt;property id=&quot;20307&quot; value=&quot;460&quot;/&gt;&lt;/object&gt;&lt;object type=&quot;3&quot; unique_id=&quot;13071&quot;&gt;&lt;property id=&quot;20148&quot; value=&quot;5&quot;/&gt;&lt;property id=&quot;20300&quot; value=&quot;Slide 12 - &amp;quot;Tentative IEEE 802.11aj Agenda for the Week&amp;quot;&quot;/&gt;&lt;property id=&quot;20307&quot; value=&quot;558&quot;/&gt;&lt;/object&gt;&lt;object type=&quot;3&quot; unique_id=&quot;13072&quot;&gt;&lt;property id=&quot;20148&quot; value=&quot;5&quot;/&gt;&lt;property id=&quot;20300&quot; value=&quot;Slide 13 - &amp;quot;Tentative IEEE 802.11aj Agenda for the Week&amp;quot;&quot;/&gt;&lt;property id=&quot;20307&quot; value=&quot;559&quot;/&gt;&lt;/object&gt;&lt;object type=&quot;3&quot; unique_id=&quot;13073&quot;&gt;&lt;property id=&quot;20148&quot; value=&quot;5&quot;/&gt;&lt;property id=&quot;20300&quot; value=&quot;Slide 14 - &amp;quot;Work Completed (1/4) &amp;quot;&quot;/&gt;&lt;property id=&quot;20307&quot; value=&quot;565&quot;/&gt;&lt;/object&gt;&lt;object type=&quot;3&quot; unique_id=&quot;13074&quot;&gt;&lt;property id=&quot;20148&quot; value=&quot;5&quot;/&gt;&lt;property id=&quot;20300&quot; value=&quot;Slide 15 - &amp;quot;Work Completed (2/4)&amp;quot;&quot;/&gt;&lt;property id=&quot;20307&quot; value=&quot;566&quot;/&gt;&lt;/object&gt;&lt;object type=&quot;3&quot; unique_id=&quot;13075&quot;&gt;&lt;property id=&quot;20148&quot; value=&quot;5&quot;/&gt;&lt;property id=&quot;20300&quot; value=&quot;Slide 16 - &amp;quot;Work Completed (3/4)&amp;quot;&quot;/&gt;&lt;property id=&quot;20307&quot; value=&quot;567&quot;/&gt;&lt;/object&gt;&lt;object type=&quot;3&quot; unique_id=&quot;13076&quot;&gt;&lt;property id=&quot;20148&quot; value=&quot;5&quot;/&gt;&lt;property id=&quot;20300&quot; value=&quot;Slide 17 - &amp;quot;Work Completed (4/4)&amp;quot;&quot;/&gt;&lt;property id=&quot;20307&quot; value=&quot;568&quot;/&gt;&lt;/object&gt;&lt;object type=&quot;3&quot; unique_id=&quot;13077&quot;&gt;&lt;property id=&quot;20148&quot; value=&quot;5&quot;/&gt;&lt;property id=&quot;20300&quot; value=&quot;Slide 18 - &amp;quot;Approve the meeting minutes&amp;quot;&quot;/&gt;&lt;property id=&quot;20307&quot; value=&quot;519&quot;/&gt;&lt;/object&gt;&lt;object type=&quot;3&quot; unique_id=&quot;13078&quot;&gt;&lt;property id=&quot;20148&quot; value=&quot;5&quot;/&gt;&lt;property id=&quot;20300&quot; value=&quot;Slide 19 - &amp;quot;Notes for Tuesday Sept 09, 2014 10:30 – 12:30&amp;quot;&quot;/&gt;&lt;property id=&quot;20307&quot; value=&quot;503&quot;/&gt;&lt;/object&gt;&lt;object type=&quot;3&quot; unique_id=&quot;13079&quot;&gt;&lt;property id=&quot;20148&quot; value=&quot;5&quot;/&gt;&lt;property id=&quot;20300&quot; value=&quot;Slide 20 - &amp;quot;Notes for Tuesday Sept 09, 2014 13:30 – 15:30&amp;quot;&quot;/&gt;&lt;property id=&quot;20307&quot; value=&quot;543&quot;/&gt;&lt;/object&gt;&lt;object type=&quot;3&quot; unique_id=&quot;13080&quot;&gt;&lt;property id=&quot;20148&quot; value=&quot;5&quot;/&gt;&lt;property id=&quot;20300&quot; value=&quot;Slide 21 - &amp;quot;Notes for Tuesday Sept 09, 2014 16:00 – 18:00&amp;quot;&quot;/&gt;&lt;property id=&quot;20307&quot; value=&quot;546&quot;/&gt;&lt;/object&gt;&lt;object type=&quot;3&quot; unique_id=&quot;13081&quot;&gt;&lt;property id=&quot;20148&quot; value=&quot;5&quot;/&gt;&lt;property id=&quot;20300&quot; value=&quot;Slide 22 - &amp;quot;Notes for Wednesday Sept 10, 2014 09:00 – 10:00&amp;quot;&quot;/&gt;&lt;property id=&quot;20307&quot; value=&quot;560&quot;/&gt;&lt;/object&gt;&lt;object type=&quot;3&quot; unique_id=&quot;13082&quot;&gt;&lt;property id=&quot;20148&quot; value=&quot;5&quot;/&gt;&lt;property id=&quot;20300&quot; value=&quot;Slide 23 - &amp;quot;Goals for November 2014 Meeting&amp;quot;&quot;/&gt;&lt;property id=&quot;20307&quot; value=&quot;470&quot;/&gt;&lt;/object&gt;&lt;object type=&quot;3&quot; unique_id=&quot;13083&quot;&gt;&lt;property id=&quot;20148&quot; value=&quot;5&quot;/&gt;&lt;property id=&quot;20300&quot; value=&quot;Slide 24 - &amp;quot;Conference call times&amp;quot;&quot;/&gt;&lt;property id=&quot;20307&quot; value=&quot;475&quot;/&gt;&lt;/object&gt;&lt;/object&gt;&lt;object type=&quot;8&quot; unique_id=&quot;13109&quot;&gt;&lt;/object&gt;&lt;/object&gt;&lt;/database&gt;"/>
  <p:tag name="MMPROD_NEXTUNIQUEID" val="10010"/>
  <p:tag name="SECTOMILLISECCONVERTED" val="1"/>
</p:tagLst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152788</TotalTime>
  <Words>419</Words>
  <Application>Microsoft Office PowerPoint</Application>
  <PresentationFormat>全屏显示(4:3)</PresentationFormat>
  <Paragraphs>110</Paragraphs>
  <Slides>6</Slides>
  <Notes>3</Notes>
  <HiddenSlides>0</HiddenSlides>
  <MMClips>0</MMClips>
  <ScaleCrop>false</ScaleCrop>
  <HeadingPairs>
    <vt:vector size="8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3" baseType="lpstr">
      <vt:lpstr>MS Gothic</vt:lpstr>
      <vt:lpstr>MS PGothic</vt:lpstr>
      <vt:lpstr>MS PGothic</vt:lpstr>
      <vt:lpstr>Arial</vt:lpstr>
      <vt:lpstr>Times New Roman</vt:lpstr>
      <vt:lpstr>802-11-Submission</vt:lpstr>
      <vt:lpstr>Document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 </vt:lpstr>
    </vt:vector>
  </TitlesOfParts>
  <Company>Huawei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Jiamin CHEN</dc:creator>
  <cp:lastModifiedBy>Jiamin Chen</cp:lastModifiedBy>
  <cp:revision>4233</cp:revision>
  <cp:lastPrinted>1998-02-10T13:28:06Z</cp:lastPrinted>
  <dcterms:created xsi:type="dcterms:W3CDTF">2007-04-17T18:10:23Z</dcterms:created>
  <dcterms:modified xsi:type="dcterms:W3CDTF">2018-07-11T16:24:12Z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1481168070</vt:lpwstr>
  </property>
  <property fmtid="{D5CDD505-2E9C-101B-9397-08002B2CF9AE}" pid="6" name="_2015_ms_pID_725343">
    <vt:lpwstr>(3)twaRNlOQRE0IRGBVzVsEbxs7cycDGYhjtQ16/Di7x8iJLnKv5inemc2bkDxOoZJhFlNOepYS
LVJJvSj7PUFrqCeYsgQb0EKsOuKeIhva/q539q81xaA1YvGshE9z8v2qEUf5GzmF4AN5+d0T
m2TBSdJSlif8wd0MKDWKZPTWzjya6/zax9lbZe36Y4MwR4yzMdVNy0eChgqPfM6Cyz8uHVje
9j7er37Gme6Nr6g54+</vt:lpwstr>
  </property>
  <property fmtid="{D5CDD505-2E9C-101B-9397-08002B2CF9AE}" pid="7" name="_2015_ms_pID_7253431">
    <vt:lpwstr>W5EfSX3k45Dl4RSo5qL4oNrVT831fk1R9YaLr6GrledY4FpHZD1iJQ
TtxUKjM3EHScD61OJDbZsqRwqotb6/3yxPNLnoqCuqtm0Dtj0sJy3U9+2j2Cy9aHUA5pK9gn
f0J48Yr4kMmqdF5olB7kxrgoSNOjytrIk6/05kNKZeUQZPbwsw4BSrh3mpco98PdGw6ir+o2
kDdRx7BvfIjYJCzXqfjzEJQ0hB/j3XZJU/oh</vt:lpwstr>
  </property>
  <property fmtid="{D5CDD505-2E9C-101B-9397-08002B2CF9AE}" pid="8" name="_2015_ms_pID_7253432">
    <vt:lpwstr>Ow==</vt:lpwstr>
  </property>
</Properties>
</file>