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1" r:id="rId4"/>
    <p:sldId id="272" r:id="rId5"/>
    <p:sldId id="273" r:id="rId6"/>
    <p:sldId id="275" r:id="rId7"/>
    <p:sldId id="268" r:id="rId8"/>
    <p:sldId id="274" r:id="rId9"/>
    <p:sldId id="278" r:id="rId10"/>
    <p:sldId id="27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81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6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802.11-18/1259r1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 cascading process for major amendments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353197"/>
              </p:ext>
            </p:extLst>
          </p:nvPr>
        </p:nvGraphicFramePr>
        <p:xfrm>
          <a:off x="989013" y="2416175"/>
          <a:ext cx="10123487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4" imgW="10512000" imgH="2539535" progId="Word.Document.8">
                  <p:embed/>
                </p:oleObj>
              </mc:Choice>
              <mc:Fallback>
                <p:oleObj name="Document" r:id="rId4" imgW="1051200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6175"/>
                        <a:ext cx="10123487" cy="2454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a cascading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5704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Projects complete at a regular cadence, say every 2 or 3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Projects overlap in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Start a new project once the current project reaches “feature maturity”, not when it completes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Projects complete in less time than current major amendments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reduced time for a project requires group discipline: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 commitment to a project timeline with hard milestones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 project with limited scope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Gating functions can help the group discipline itself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Points in time where the group reviews scope or features and makes hard decisions on topics/features that will progress and topics/features that will be dropped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With a regular cadence and shorter, overlapping projects, nobody looses 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 topic or feature dropped from the current project, can be considered in the next project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We just prioritize: what does the market really need what can we deliver in the next 2 years?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10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Some history on 802.11 and Wi-Fi Alliance timelines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Brief overview of 3GPP processes and timelines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Motivate for 2-3 year release cadence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Outline </a:t>
            </a:r>
            <a:r>
              <a:rPr lang="en-GB" dirty="0" smtClean="0"/>
              <a:t>of a </a:t>
            </a:r>
            <a:r>
              <a:rPr lang="en-GB" dirty="0" smtClean="0"/>
              <a:t>cascading process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802.11ac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981519"/>
            <a:ext cx="10361084" cy="14779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VHT SG produced two PARs: 11ac and 11ad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11ac process started before 11n publication, but SFD development started 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984694" y="3940831"/>
            <a:ext cx="2003643" cy="2880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SFD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7626973" y="4473571"/>
            <a:ext cx="2660121" cy="28916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LB: D1.0 – D5.0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145774" y="3352697"/>
            <a:ext cx="2842563" cy="26586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 &amp; 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712667" y="4473571"/>
            <a:ext cx="914400" cy="2880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D0.1–D1.0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238599" y="2711054"/>
            <a:ext cx="2342800" cy="2849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VHT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581399" y="2711053"/>
            <a:ext cx="7817473" cy="2849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TGac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0287094" y="4473571"/>
            <a:ext cx="1078436" cy="2880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SB: D5.0–Pub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03425" y="2406686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1.5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55780" y="2442016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03848" y="3073762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~</a:t>
            </a:r>
            <a:r>
              <a:rPr lang="en-US" sz="1200" dirty="0">
                <a:solidFill>
                  <a:schemeClr val="tx1"/>
                </a:solidFill>
              </a:rPr>
              <a:t>2 </a:t>
            </a:r>
            <a:r>
              <a:rPr lang="en-US" sz="1200" dirty="0" smtClean="0">
                <a:solidFill>
                  <a:schemeClr val="tx1"/>
                </a:solidFill>
              </a:rPr>
              <a:t>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765220" y="308465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May </a:t>
            </a:r>
            <a:r>
              <a:rPr lang="en-US" sz="1200" dirty="0" smtClean="0">
                <a:solidFill>
                  <a:schemeClr val="tx1"/>
                </a:solidFill>
              </a:rPr>
              <a:t>2009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3141" y="3106227"/>
            <a:ext cx="730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2011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83693" y="2428957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2008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333" y="2416069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2007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001167" y="2457957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06941" y="3685401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Sep 2009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15362" y="3685401"/>
            <a:ext cx="730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Jan 2011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08407" y="3664910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~1 </a:t>
            </a:r>
            <a:r>
              <a:rPr lang="en-US" sz="1200" dirty="0">
                <a:solidFill>
                  <a:schemeClr val="tx1"/>
                </a:solidFill>
              </a:rPr>
              <a:t>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11003" y="1969183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2007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173230" y="1969183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2008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735457" y="1969183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2009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97684" y="1969183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859911" y="1969183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2011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422138" y="1969183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984365" y="1969183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14867" y="4249227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223304" y="4249227"/>
            <a:ext cx="807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92906" y="4752201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6 months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926739" y="4249227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553302" y="4727317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992079" y="4249227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493925" y="4752201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6 months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4840737" y="1658457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93218" y="1528442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11n Pub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Sep 2009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19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802.11ax process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4779899"/>
            <a:ext cx="10361084" cy="16795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a lot of time on 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Spent more time on draft than 11ac: 3.6 years vs 3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eflects greater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3863757" y="3899885"/>
            <a:ext cx="2003643" cy="28802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SFD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806267" y="3342882"/>
            <a:ext cx="2680133" cy="26586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EM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38800" y="4502734"/>
            <a:ext cx="1145600" cy="2880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D0.1–D1.0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149266" y="2701239"/>
            <a:ext cx="1657001" cy="2849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HEW SG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806266" y="2701238"/>
            <a:ext cx="8623733" cy="2849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TGax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0287000" y="4502734"/>
            <a:ext cx="1133260" cy="288051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SB: D5.0–Pub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6324" y="2402471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 year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84400" y="2432201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5.5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10000" y="3083003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~</a:t>
            </a:r>
            <a:r>
              <a:rPr lang="en-US" sz="1200" dirty="0">
                <a:solidFill>
                  <a:schemeClr val="tx1"/>
                </a:solidFill>
              </a:rPr>
              <a:t>2 </a:t>
            </a:r>
            <a:r>
              <a:rPr lang="en-US" sz="1200" dirty="0" smtClean="0">
                <a:solidFill>
                  <a:schemeClr val="tx1"/>
                </a:solidFill>
              </a:rPr>
              <a:t>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87357" y="3074836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May </a:t>
            </a:r>
            <a:r>
              <a:rPr lang="en-US" sz="1200" dirty="0" smtClean="0">
                <a:solidFill>
                  <a:schemeClr val="tx1"/>
                </a:solidFill>
              </a:rPr>
              <a:t>2014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080619" y="3091154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374224" y="2416769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" y="2406254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001167" y="2448142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18024" y="3638991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2015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54813" y="3655884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99600" y="3628032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~</a:t>
            </a:r>
            <a:r>
              <a:rPr lang="en-US" sz="1200" dirty="0">
                <a:solidFill>
                  <a:schemeClr val="tx1"/>
                </a:solidFill>
              </a:rPr>
              <a:t>1 year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11003" y="1959368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2013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173230" y="1959368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2014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735457" y="1959368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2015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97684" y="1959368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2016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859911" y="1959368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2017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422138" y="1959368"/>
            <a:ext cx="1616590" cy="2658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2018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984365" y="1959368"/>
            <a:ext cx="1616590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2019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34000" y="4239412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00800" y="4239412"/>
            <a:ext cx="789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08031" y="4742386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</a:t>
            </a:r>
            <a:r>
              <a:rPr lang="en-US" sz="1200" dirty="0" smtClean="0">
                <a:solidFill>
                  <a:schemeClr val="tx1"/>
                </a:solidFill>
              </a:rPr>
              <a:t> months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686800" y="4257385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308400" y="4752201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2.5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1015589" y="4239412"/>
            <a:ext cx="795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 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415794" y="4742282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6 months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790383" y="4502734"/>
            <a:ext cx="2302148" cy="28805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D1.0–D3.0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9067801" y="4502734"/>
            <a:ext cx="1295400" cy="288051"/>
          </a:xfrm>
          <a:prstGeom prst="rect">
            <a:avLst/>
          </a:prstGeom>
          <a:pattFill prst="ltUpDiag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D4.0–D5.0</a:t>
            </a:r>
            <a:endParaRPr kumimoji="0" lang="en-US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931157" y="4257385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 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>
            <a:off x="2097030" y="1638153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79969" y="1514185"/>
            <a:ext cx="77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11ac Pub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Dec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839419" y="3800185"/>
            <a:ext cx="734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expected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9092531" y="4043895"/>
            <a:ext cx="232772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>
            <a:off x="6784400" y="4988141"/>
            <a:ext cx="35788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1244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WFA certification launch 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549978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865144"/>
            <a:ext cx="744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Draft N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2007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2641843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865144"/>
            <a:ext cx="883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Certified N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Sept 2009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>
            <a:off x="6153511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57654" y="3865144"/>
            <a:ext cx="744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AC R1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8896711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10600" y="3865144"/>
            <a:ext cx="744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AC R2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11708348" y="3624591"/>
            <a:ext cx="152400" cy="22860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396589" y="3865144"/>
            <a:ext cx="795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AX R1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Aug 2019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609600" y="4538871"/>
            <a:ext cx="2108443" cy="44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153100" y="4277380"/>
            <a:ext cx="105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~2 years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(27 months)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2727788" y="4537443"/>
            <a:ext cx="3501923" cy="13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886200" y="4267200"/>
            <a:ext cx="105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~4 years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(45 months)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6229711" y="4523954"/>
            <a:ext cx="2752945" cy="193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249099" y="4273325"/>
            <a:ext cx="1056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3</a:t>
            </a:r>
            <a:r>
              <a:rPr lang="en-US" sz="1400" dirty="0" smtClean="0">
                <a:solidFill>
                  <a:schemeClr val="tx1"/>
                </a:solidFill>
              </a:rPr>
              <a:t> years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(36 months)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8982656" y="4516950"/>
            <a:ext cx="2878092" cy="26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9906000" y="4267200"/>
            <a:ext cx="1056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~3 years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(38 months)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Isosceles Triangle 28"/>
          <p:cNvSpPr/>
          <p:nvPr/>
        </p:nvSpPr>
        <p:spPr bwMode="auto">
          <a:xfrm>
            <a:off x="6530630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8400" y="2967335"/>
            <a:ext cx="779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11ac Pub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Dec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Isosceles Triangle 30"/>
          <p:cNvSpPr/>
          <p:nvPr/>
        </p:nvSpPr>
        <p:spPr bwMode="auto">
          <a:xfrm>
            <a:off x="2652519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37242" y="2971800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11n Pub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Sep 2009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Isosceles Triangle 32"/>
          <p:cNvSpPr/>
          <p:nvPr/>
        </p:nvSpPr>
        <p:spPr bwMode="auto">
          <a:xfrm>
            <a:off x="10715120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381239" y="2952610"/>
            <a:ext cx="820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11ax D3.0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May 2018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5089199"/>
            <a:ext cx="10361084" cy="13818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Approximately 3 years between WFA certification program launches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Each major 802.11 amendment spawned two WFA programs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28600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2007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1143639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2008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058678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2009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973717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3888756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4803795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718834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2013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633873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2014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548912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2015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463951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2016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9378990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2017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0294029" y="220980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2018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1209070" y="220980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2019</a:t>
            </a:r>
          </a:p>
        </p:txBody>
      </p:sp>
      <p:sp>
        <p:nvSpPr>
          <p:cNvPr id="58" name="Isosceles Triangle 57"/>
          <p:cNvSpPr/>
          <p:nvPr/>
        </p:nvSpPr>
        <p:spPr bwMode="auto">
          <a:xfrm>
            <a:off x="315569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769" y="2971800"/>
            <a:ext cx="751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11n D2.0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Jan 2007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Isosceles Triangle 59"/>
          <p:cNvSpPr/>
          <p:nvPr/>
        </p:nvSpPr>
        <p:spPr bwMode="auto">
          <a:xfrm>
            <a:off x="5486400" y="2743200"/>
            <a:ext cx="152400" cy="2286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181600" y="2966111"/>
            <a:ext cx="807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11ac D2.0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Nov 2012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8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on the major 802.11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major 802.11 amendment takes 6+ years to complete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process is effectively serialized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 new SFD is started after the last amendment is published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There is some overlap with new PAR development and last sponsor ballot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SFD development takes around 1 year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Draft development takes 3 to 3.6 years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6 – 8 months for the TG to develop the first draft for WG letter ballot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2 – 2.5 years in WG letter ballot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6 months in sponsor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Wi-Fi Alliance develops two certification programs out of each major amendment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 major certification program launches every 3 years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61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releases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5129195"/>
            <a:ext cx="10361084" cy="13418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3GPP has two releases in progress at a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Release every 1.25 years (15 months)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Release development takes between 2.5 and 3.5 years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11056031" y="1661446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2020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76200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2008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991239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2009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906278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2010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2821317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2011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3736356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4651395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2013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566434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2014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481473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2015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7396512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2016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311551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2017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9226590" y="1661040"/>
            <a:ext cx="912997" cy="26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2018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0141631" y="1661040"/>
            <a:ext cx="912997" cy="265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2019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7338" y="2243220"/>
            <a:ext cx="1795624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Rel-9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1066801" y="2583843"/>
            <a:ext cx="2132960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Rel-10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1981200" y="2900102"/>
            <a:ext cx="2894961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240353" y="3249361"/>
            <a:ext cx="3388407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Rel-12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4382114" y="3582923"/>
            <a:ext cx="3161047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Rel-13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6323962" y="3919212"/>
            <a:ext cx="2438400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Rel-14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960145" y="4255501"/>
            <a:ext cx="2021416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Rel-15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8534400" y="4591790"/>
            <a:ext cx="2520228" cy="28493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Rel-16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740287" y="199364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43769" y="2346840"/>
            <a:ext cx="7384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473520" y="2633346"/>
            <a:ext cx="781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2013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35062" y="299928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2015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149463" y="328904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399886" y="3670041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2017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591745" y="4023240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 2018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0668000" y="4314791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Dec 2019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-17206" y="199364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2008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11701" y="2841121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2009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626101" y="3135537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 2010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895600" y="3489840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001240" y="3890541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 2012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962637" y="4172661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 2014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552617" y="4536850"/>
            <a:ext cx="744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Jun 2016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205099" y="48284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 2017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 bwMode="auto">
          <a:xfrm flipV="1">
            <a:off x="9981309" y="2306932"/>
            <a:ext cx="1074722" cy="3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V="1">
            <a:off x="9981309" y="1948104"/>
            <a:ext cx="891" cy="25887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11049000" y="1918872"/>
            <a:ext cx="0" cy="29578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8762362" y="1948104"/>
            <a:ext cx="638" cy="22560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70" idx="3"/>
          </p:cNvCxnSpPr>
          <p:nvPr/>
        </p:nvCxnSpPr>
        <p:spPr bwMode="auto">
          <a:xfrm flipV="1">
            <a:off x="7543161" y="1943786"/>
            <a:ext cx="9456" cy="17816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flipV="1">
            <a:off x="6628759" y="1926903"/>
            <a:ext cx="641" cy="16046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flipV="1">
            <a:off x="4877564" y="1926904"/>
            <a:ext cx="1952" cy="12568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V="1">
            <a:off x="8762362" y="2306932"/>
            <a:ext cx="1218946" cy="165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7558404" y="2319106"/>
            <a:ext cx="1203958" cy="43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17" name="Straight Arrow Connector 116"/>
          <p:cNvCxnSpPr/>
          <p:nvPr/>
        </p:nvCxnSpPr>
        <p:spPr bwMode="auto">
          <a:xfrm flipV="1">
            <a:off x="6628759" y="2323450"/>
            <a:ext cx="923858" cy="32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19" name="Straight Arrow Connector 118"/>
          <p:cNvCxnSpPr/>
          <p:nvPr/>
        </p:nvCxnSpPr>
        <p:spPr bwMode="auto">
          <a:xfrm flipV="1">
            <a:off x="4872661" y="2326418"/>
            <a:ext cx="1752743" cy="113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 flipV="1">
            <a:off x="3203768" y="1926904"/>
            <a:ext cx="0" cy="94187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Box 125"/>
          <p:cNvSpPr txBox="1"/>
          <p:nvPr/>
        </p:nvSpPr>
        <p:spPr>
          <a:xfrm>
            <a:off x="5490256" y="2077484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859027" y="2068696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> year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737805" y="2076778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1.25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936336" y="2068364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1.25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134600" y="2057400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1.25 years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31" name="Straight Arrow Connector 130"/>
          <p:cNvCxnSpPr>
            <a:stCxn id="75" idx="0"/>
          </p:cNvCxnSpPr>
          <p:nvPr/>
        </p:nvCxnSpPr>
        <p:spPr bwMode="auto">
          <a:xfrm flipV="1">
            <a:off x="3212973" y="2345321"/>
            <a:ext cx="1676909" cy="151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3658554" y="2096386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1.75 years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34" name="Straight Arrow Connector 133"/>
          <p:cNvCxnSpPr>
            <a:endCxn id="75" idx="0"/>
          </p:cNvCxnSpPr>
          <p:nvPr/>
        </p:nvCxnSpPr>
        <p:spPr bwMode="auto">
          <a:xfrm flipV="1">
            <a:off x="2130247" y="2346840"/>
            <a:ext cx="1082726" cy="41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2309648" y="2108666"/>
            <a:ext cx="8178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1.25 years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7" name="Isosceles Triangle 136"/>
          <p:cNvSpPr/>
          <p:nvPr/>
        </p:nvSpPr>
        <p:spPr bwMode="auto">
          <a:xfrm>
            <a:off x="9401367" y="4191000"/>
            <a:ext cx="152400" cy="228600"/>
          </a:xfrm>
          <a:prstGeom prst="triangl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Right Brace 141"/>
          <p:cNvSpPr/>
          <p:nvPr/>
        </p:nvSpPr>
        <p:spPr bwMode="auto">
          <a:xfrm>
            <a:off x="11428596" y="4191000"/>
            <a:ext cx="167886" cy="68073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3" name="Right Brace 142"/>
          <p:cNvSpPr/>
          <p:nvPr/>
        </p:nvSpPr>
        <p:spPr bwMode="auto">
          <a:xfrm>
            <a:off x="11429999" y="2192563"/>
            <a:ext cx="180274" cy="197497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1542294" y="4425119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1579506" y="3018528"/>
            <a:ext cx="454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4G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LTE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16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process for major 802.11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 should move to a cascading release process for major amendments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Establish a predictable release cycle: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Increase / retain relevance of Wi-Fi in context of alternative technologies and their evolution cycles and marketing </a:t>
            </a:r>
            <a:r>
              <a:rPr lang="en-US" dirty="0" smtClean="0"/>
              <a:t>messaging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 </a:t>
            </a:r>
            <a:r>
              <a:rPr lang="en-US" dirty="0"/>
              <a:t>OEM’s with a predictable product upgrade path driving customer purchase </a:t>
            </a:r>
            <a:r>
              <a:rPr lang="en-US" dirty="0" smtClean="0"/>
              <a:t>cycles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Reduce the time between releases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Reduced time </a:t>
            </a:r>
            <a:r>
              <a:rPr lang="en-US" dirty="0"/>
              <a:t>between technology introduction in the standard and commercial </a:t>
            </a:r>
            <a:r>
              <a:rPr lang="en-US" dirty="0" smtClean="0"/>
              <a:t>implementations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Increased </a:t>
            </a:r>
            <a:r>
              <a:rPr lang="en-US" dirty="0"/>
              <a:t>likelihood of commercialization for those technologies that are adopted into the mainstream MAC/PHY spec </a:t>
            </a:r>
            <a:r>
              <a:rPr lang="en-US" dirty="0" smtClean="0"/>
              <a:t>projects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Reduces the pressure to get new features into the current amendment late in the process; the next release is just around the corner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841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a cascading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Trapezoid 6"/>
          <p:cNvSpPr/>
          <p:nvPr/>
        </p:nvSpPr>
        <p:spPr bwMode="auto">
          <a:xfrm rot="5400000">
            <a:off x="2514600" y="3200400"/>
            <a:ext cx="1143000" cy="381000"/>
          </a:xfrm>
          <a:prstGeom prst="trapezoid">
            <a:avLst>
              <a:gd name="adj" fmla="val 5669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rapezoid 7"/>
          <p:cNvSpPr/>
          <p:nvPr/>
        </p:nvSpPr>
        <p:spPr bwMode="auto">
          <a:xfrm rot="5400000">
            <a:off x="5221818" y="3200400"/>
            <a:ext cx="1143000" cy="381000"/>
          </a:xfrm>
          <a:prstGeom prst="trapezoid">
            <a:avLst>
              <a:gd name="adj" fmla="val 5669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1981200"/>
            <a:ext cx="13548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 scope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(PAR)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>
            <a:endCxn id="8" idx="2"/>
          </p:cNvCxnSpPr>
          <p:nvPr/>
        </p:nvCxnSpPr>
        <p:spPr bwMode="auto">
          <a:xfrm>
            <a:off x="3276600" y="3390900"/>
            <a:ext cx="23262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276600" y="3581400"/>
            <a:ext cx="2326218" cy="199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3276600" y="3200400"/>
            <a:ext cx="23262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732491" y="3048000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732490" y="3226279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1742157" y="3382274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732489" y="3590026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1742157" y="3733800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667000" y="3733322"/>
            <a:ext cx="0" cy="847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2438401" y="3505199"/>
            <a:ext cx="304800" cy="33427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rapezoid 24"/>
          <p:cNvSpPr/>
          <p:nvPr/>
        </p:nvSpPr>
        <p:spPr bwMode="auto">
          <a:xfrm rot="5400000">
            <a:off x="6629400" y="4580743"/>
            <a:ext cx="1143000" cy="381000"/>
          </a:xfrm>
          <a:prstGeom prst="trapezoid">
            <a:avLst>
              <a:gd name="adj" fmla="val 5669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2667000" y="4572000"/>
            <a:ext cx="4343400" cy="86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521414" y="3590026"/>
            <a:ext cx="0" cy="11343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2521414" y="4724400"/>
            <a:ext cx="449617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831294" y="351035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5334000" y="3590026"/>
            <a:ext cx="0" cy="8295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5334000" y="4410181"/>
            <a:ext cx="1676400" cy="43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847292" y="4927121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5847291" y="5105400"/>
            <a:ext cx="116310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5983818" y="3505199"/>
            <a:ext cx="373380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5983818" y="3276600"/>
            <a:ext cx="3733801" cy="381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4956367" y="1999919"/>
            <a:ext cx="16273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 features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(SFD)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66328" y="3746139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Set scope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7391401" y="4736621"/>
            <a:ext cx="23262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7391401" y="4927121"/>
            <a:ext cx="2326218" cy="199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7391401" y="4546121"/>
            <a:ext cx="23262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5548799" y="3457333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927995" y="3139674"/>
            <a:ext cx="128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Project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906000" y="4535600"/>
            <a:ext cx="1285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Project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249590" y="2902803"/>
            <a:ext cx="2326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Detailed feature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978481" y="2984761"/>
            <a:ext cx="20574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Draft amendment development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4540" y="3043352"/>
            <a:ext cx="1368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Review topics of interest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8" name="Isosceles Triangle 67"/>
          <p:cNvSpPr/>
          <p:nvPr/>
        </p:nvSpPr>
        <p:spPr bwMode="auto">
          <a:xfrm>
            <a:off x="8116272" y="2987909"/>
            <a:ext cx="710656" cy="72280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690244" y="2195701"/>
            <a:ext cx="1594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Initial WG LB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243910" y="1153011"/>
            <a:ext cx="22397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Establish </a:t>
            </a:r>
            <a:r>
              <a:rPr lang="en-US" dirty="0" smtClean="0">
                <a:solidFill>
                  <a:schemeClr val="tx1"/>
                </a:solidFill>
              </a:rPr>
              <a:t>a timeline with milestones, e.g., date </a:t>
            </a:r>
            <a:r>
              <a:rPr lang="en-US" dirty="0" smtClean="0">
                <a:solidFill>
                  <a:schemeClr val="tx1"/>
                </a:solidFill>
              </a:rPr>
              <a:t>for D1.0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Arc 76"/>
          <p:cNvSpPr/>
          <p:nvPr/>
        </p:nvSpPr>
        <p:spPr bwMode="auto">
          <a:xfrm rot="15966873">
            <a:off x="8871887" y="1406458"/>
            <a:ext cx="801700" cy="1284551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76892" y="4516275"/>
            <a:ext cx="26105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Gating functions: group makes hard decisions to meet timeline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Arc 78"/>
          <p:cNvSpPr/>
          <p:nvPr/>
        </p:nvSpPr>
        <p:spPr bwMode="auto">
          <a:xfrm rot="5400000">
            <a:off x="1590713" y="3537728"/>
            <a:ext cx="1298992" cy="1517891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Arc 79"/>
          <p:cNvSpPr/>
          <p:nvPr/>
        </p:nvSpPr>
        <p:spPr bwMode="auto">
          <a:xfrm rot="5003683">
            <a:off x="2111671" y="1676610"/>
            <a:ext cx="2120334" cy="5193485"/>
          </a:xfrm>
          <a:prstGeom prst="arc">
            <a:avLst>
              <a:gd name="adj1" fmla="val 16144583"/>
              <a:gd name="adj2" fmla="val 277849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364679" y="5152126"/>
            <a:ext cx="3325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Topics/features not addressed in project 1 are considered in project 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19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9938</TotalTime>
  <Words>986</Words>
  <Application>Microsoft Office PowerPoint</Application>
  <PresentationFormat>Widescreen</PresentationFormat>
  <Paragraphs>280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A cascading process for major amendments</vt:lpstr>
      <vt:lpstr>Abstract</vt:lpstr>
      <vt:lpstr>802.11ac process and timeline</vt:lpstr>
      <vt:lpstr>802.11ax process and timeline</vt:lpstr>
      <vt:lpstr>WFA certification launch dates</vt:lpstr>
      <vt:lpstr>Observations on the major 802.11 amendments</vt:lpstr>
      <vt:lpstr>3GPP releases</vt:lpstr>
      <vt:lpstr>A process for major 802.11 amendments</vt:lpstr>
      <vt:lpstr>Outline of a cascading process</vt:lpstr>
      <vt:lpstr>Characteristics of a cascading process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145</cp:revision>
  <cp:lastPrinted>1601-01-01T00:00:00Z</cp:lastPrinted>
  <dcterms:created xsi:type="dcterms:W3CDTF">2018-05-25T16:15:55Z</dcterms:created>
  <dcterms:modified xsi:type="dcterms:W3CDTF">2018-07-11T15:05:12Z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46e8e67d-9379-4ef6-9c6b-102540fb737d</vt:lpwstr>
  </property>
  <property fmtid="{D5CDD505-2E9C-101B-9397-08002B2CF9AE}" pid="3" name="CTP_TimeStamp">
    <vt:lpwstr>2018-07-11 15:05:00Z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