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71" r:id="rId4"/>
    <p:sldId id="272" r:id="rId5"/>
    <p:sldId id="273" r:id="rId6"/>
    <p:sldId id="275" r:id="rId7"/>
    <p:sldId id="268" r:id="rId8"/>
    <p:sldId id="274" r:id="rId9"/>
    <p:sldId id="278" r:id="rId10"/>
    <p:sldId id="276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8" autoAdjust="0"/>
    <p:restoredTop sz="94660"/>
  </p:normalViewPr>
  <p:slideViewPr>
    <p:cSldViewPr>
      <p:cViewPr varScale="1">
        <p:scale>
          <a:sx n="89" d="100"/>
          <a:sy n="89" d="100"/>
        </p:scale>
        <p:origin x="418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281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265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802.11-18/1259r0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 cascading process for major </a:t>
            </a:r>
            <a:r>
              <a:rPr lang="en-GB" dirty="0" smtClean="0"/>
              <a:t>amendments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2353197"/>
              </p:ext>
            </p:extLst>
          </p:nvPr>
        </p:nvGraphicFramePr>
        <p:xfrm>
          <a:off x="989013" y="2416175"/>
          <a:ext cx="10123487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Document" r:id="rId5" imgW="10512000" imgH="2539535" progId="Word.Document.8">
                  <p:embed/>
                </p:oleObj>
              </mc:Choice>
              <mc:Fallback>
                <p:oleObj name="Document" r:id="rId5" imgW="1051200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6175"/>
                        <a:ext cx="10123487" cy="24542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264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What release cadence should we adopt? 2 - 3 years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Close to current WFA certification program cadence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Competitive with 3GPP’s 15 month cycle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 How can we achieve this?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Run more of the process in parallel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Start new project after freezing the current SFD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Develop two drafts in parallel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 smtClean="0"/>
              <a:t>We always have multiple 802.11 amendments in flight so we know how to do this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 smtClean="0"/>
              <a:t>For major amendments we want to reduce the technical dependencies so we would begin a new project when the previous project has established its feature set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Reduce the draft development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Reduce the feature set!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Doable if there is less pressure to get every last feature in the current amendment because the new amendment is around the corner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Establish gating functions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Mark hard decisions on the scope of each project and the feature set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023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Some history on 802.11 and Wi-Fi Alliance timelines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Brief overview of 3GPP processes and timelines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Motivate for 2-3 year release cadence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Outline for a cascading process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802.11ac process and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4981519"/>
            <a:ext cx="10361084" cy="147797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VHT SG produced two PARs: 11ac and 11ad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11ac process started before 11n publication, but SFD development started late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4984694" y="3940831"/>
            <a:ext cx="2003643" cy="28802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SFD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7626973" y="4473571"/>
            <a:ext cx="2660121" cy="28916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LB: D1.0 – D5.0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145774" y="3352697"/>
            <a:ext cx="2842563" cy="26586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 &amp; EM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712667" y="4473571"/>
            <a:ext cx="914400" cy="28805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D0.1–D1.0</a:t>
            </a:r>
            <a:endParaRPr kumimoji="0" lang="en-US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238599" y="2711054"/>
            <a:ext cx="2342800" cy="2849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VHT SG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581399" y="2711053"/>
            <a:ext cx="7817473" cy="2849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TGac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10287094" y="4473571"/>
            <a:ext cx="1078436" cy="28805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SB: D5.0–Pub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103425" y="2406686"/>
            <a:ext cx="740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1.5 years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155780" y="2442016"/>
            <a:ext cx="6254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5 years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03848" y="3073762"/>
            <a:ext cx="708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~</a:t>
            </a:r>
            <a:r>
              <a:rPr lang="en-US" sz="1200" dirty="0">
                <a:solidFill>
                  <a:schemeClr val="tx1"/>
                </a:solidFill>
              </a:rPr>
              <a:t>2 </a:t>
            </a:r>
            <a:r>
              <a:rPr lang="en-US" sz="1200" dirty="0" smtClean="0">
                <a:solidFill>
                  <a:schemeClr val="tx1"/>
                </a:solidFill>
              </a:rPr>
              <a:t>years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765220" y="3084651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May </a:t>
            </a:r>
            <a:r>
              <a:rPr lang="en-US" sz="1200" dirty="0" smtClean="0">
                <a:solidFill>
                  <a:schemeClr val="tx1"/>
                </a:solidFill>
              </a:rPr>
              <a:t>2009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623141" y="3106227"/>
            <a:ext cx="7303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Jan 2011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183693" y="2428957"/>
            <a:ext cx="795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Nov 2008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51333" y="2416069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May 2007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1001167" y="2457957"/>
            <a:ext cx="795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Nov 2013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06941" y="3685401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Sep 2009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15362" y="3685401"/>
            <a:ext cx="7303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Jan 2011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608407" y="3664910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~1 </a:t>
            </a:r>
            <a:r>
              <a:rPr lang="en-US" sz="1200" dirty="0">
                <a:solidFill>
                  <a:schemeClr val="tx1"/>
                </a:solidFill>
              </a:rPr>
              <a:t>year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611003" y="1969183"/>
            <a:ext cx="1616590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2007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173230" y="1969183"/>
            <a:ext cx="1616590" cy="2658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2008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3735457" y="1969183"/>
            <a:ext cx="1616590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2009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297684" y="1969183"/>
            <a:ext cx="1616590" cy="2658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2010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6859911" y="1969183"/>
            <a:ext cx="1616590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2011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8422138" y="1969183"/>
            <a:ext cx="1616590" cy="2658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2012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984365" y="1969183"/>
            <a:ext cx="1616590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314867" y="4249227"/>
            <a:ext cx="795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Nov 2010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223304" y="4249227"/>
            <a:ext cx="807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May 2011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792906" y="4752201"/>
            <a:ext cx="7537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6 months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9926739" y="4249227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Mar 2013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553302" y="4727317"/>
            <a:ext cx="6254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 years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0992079" y="4249227"/>
            <a:ext cx="795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Nov 2013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0493925" y="4752201"/>
            <a:ext cx="7537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6 months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9" name="Isosceles Triangle 58"/>
          <p:cNvSpPr/>
          <p:nvPr/>
        </p:nvSpPr>
        <p:spPr bwMode="auto">
          <a:xfrm>
            <a:off x="4840737" y="1658457"/>
            <a:ext cx="152400" cy="22860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093218" y="1528442"/>
            <a:ext cx="76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11n Pub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Sep 2009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195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802.11ax process and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4779899"/>
            <a:ext cx="10361084" cy="16795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Spent a lot of time on 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Spent more time on draft than 11ac: 3.6 years vs 3 years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eflects greater complexity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3863757" y="3899885"/>
            <a:ext cx="2003643" cy="28802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SFD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2806267" y="3342882"/>
            <a:ext cx="2680133" cy="26586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EM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638800" y="4502734"/>
            <a:ext cx="1145600" cy="28805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D0.1–D1.0</a:t>
            </a:r>
            <a:endParaRPr kumimoji="0" lang="en-US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149266" y="2701239"/>
            <a:ext cx="1657001" cy="2849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HEW SG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806266" y="2701238"/>
            <a:ext cx="8623733" cy="2849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TGax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10287000" y="4502734"/>
            <a:ext cx="1133260" cy="288051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SB: D5.0–Pub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96324" y="2402471"/>
            <a:ext cx="56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 year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784400" y="2432201"/>
            <a:ext cx="740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5.5 years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810000" y="3083003"/>
            <a:ext cx="708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~</a:t>
            </a:r>
            <a:r>
              <a:rPr lang="en-US" sz="1200" dirty="0">
                <a:solidFill>
                  <a:schemeClr val="tx1"/>
                </a:solidFill>
              </a:rPr>
              <a:t>2 </a:t>
            </a:r>
            <a:r>
              <a:rPr lang="en-US" sz="1200" dirty="0" smtClean="0">
                <a:solidFill>
                  <a:schemeClr val="tx1"/>
                </a:solidFill>
              </a:rPr>
              <a:t>years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387357" y="3074836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May </a:t>
            </a:r>
            <a:r>
              <a:rPr lang="en-US" sz="1200" dirty="0" smtClean="0">
                <a:solidFill>
                  <a:schemeClr val="tx1"/>
                </a:solidFill>
              </a:rPr>
              <a:t>2014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080619" y="3091154"/>
            <a:ext cx="7360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Jan 2016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374224" y="2416769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May 2014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62000" y="2406254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May 2013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1001167" y="2448142"/>
            <a:ext cx="795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Nov 2019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518024" y="3638991"/>
            <a:ext cx="7360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Jan 2015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454813" y="3655884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May 2016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499600" y="3628032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~</a:t>
            </a:r>
            <a:r>
              <a:rPr lang="en-US" sz="1200" dirty="0">
                <a:solidFill>
                  <a:schemeClr val="tx1"/>
                </a:solidFill>
              </a:rPr>
              <a:t>1 year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611003" y="1959368"/>
            <a:ext cx="1616590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2013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173230" y="1959368"/>
            <a:ext cx="1616590" cy="2658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2014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3735457" y="1959368"/>
            <a:ext cx="1616590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2015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297684" y="1959368"/>
            <a:ext cx="1616590" cy="2658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2016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6859911" y="1959368"/>
            <a:ext cx="1616590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2017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8422138" y="1959368"/>
            <a:ext cx="1616590" cy="2658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2018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984365" y="1959368"/>
            <a:ext cx="1616590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2019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334000" y="4239412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Mar 2016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400800" y="4239412"/>
            <a:ext cx="789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Nov 2016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808031" y="4742386"/>
            <a:ext cx="7537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</a:t>
            </a:r>
            <a:r>
              <a:rPr lang="en-US" sz="1200" dirty="0" smtClean="0">
                <a:solidFill>
                  <a:schemeClr val="tx1"/>
                </a:solidFill>
              </a:rPr>
              <a:t> months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686800" y="4257385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May 2018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308400" y="4752201"/>
            <a:ext cx="740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2.5 years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1015589" y="4239412"/>
            <a:ext cx="795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Nov 2019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0415794" y="4742282"/>
            <a:ext cx="7537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6 months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790383" y="4502734"/>
            <a:ext cx="2302148" cy="28805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D1.0–D3.0</a:t>
            </a:r>
            <a:endParaRPr kumimoji="0" lang="en-US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9067801" y="4502734"/>
            <a:ext cx="1295400" cy="288051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D4.0–D5.0</a:t>
            </a:r>
            <a:endParaRPr kumimoji="0" lang="en-US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9931157" y="4257385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May 2019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3" name="Isosceles Triangle 62"/>
          <p:cNvSpPr/>
          <p:nvPr/>
        </p:nvSpPr>
        <p:spPr bwMode="auto">
          <a:xfrm>
            <a:off x="2097030" y="1638153"/>
            <a:ext cx="152400" cy="22860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379969" y="1514185"/>
            <a:ext cx="779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11ac Pub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Dec 2013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9839419" y="3800185"/>
            <a:ext cx="734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expected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9092531" y="4043895"/>
            <a:ext cx="232772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>
            <a:off x="6784400" y="4988141"/>
            <a:ext cx="3578800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12445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WFA certification launch dates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7" name="Isosceles Triangle 6"/>
          <p:cNvSpPr/>
          <p:nvPr/>
        </p:nvSpPr>
        <p:spPr bwMode="auto">
          <a:xfrm>
            <a:off x="549978" y="3624591"/>
            <a:ext cx="152400" cy="228600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3865144"/>
            <a:ext cx="7441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Draft N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Jun 2007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Isosceles Triangle 8"/>
          <p:cNvSpPr/>
          <p:nvPr/>
        </p:nvSpPr>
        <p:spPr bwMode="auto">
          <a:xfrm>
            <a:off x="2641843" y="3624591"/>
            <a:ext cx="152400" cy="228600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0" y="3865144"/>
            <a:ext cx="883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Certified N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Sept 2009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 bwMode="auto">
          <a:xfrm>
            <a:off x="6153511" y="3624591"/>
            <a:ext cx="152400" cy="228600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57654" y="3865144"/>
            <a:ext cx="7441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AC R1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Jun 2013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 bwMode="auto">
          <a:xfrm>
            <a:off x="8896711" y="3624591"/>
            <a:ext cx="152400" cy="228600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610600" y="3865144"/>
            <a:ext cx="7441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AC R2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Jun 2016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Isosceles Triangle 14"/>
          <p:cNvSpPr/>
          <p:nvPr/>
        </p:nvSpPr>
        <p:spPr bwMode="auto">
          <a:xfrm>
            <a:off x="11708348" y="3624591"/>
            <a:ext cx="152400" cy="228600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396589" y="3865144"/>
            <a:ext cx="795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AX R1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Aug 2019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609600" y="4538871"/>
            <a:ext cx="2108443" cy="44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153100" y="4277380"/>
            <a:ext cx="1056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~2 years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(27 months)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V="1">
            <a:off x="2727788" y="4537443"/>
            <a:ext cx="3501923" cy="13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3886200" y="4267200"/>
            <a:ext cx="1056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~4 years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(45 months)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6229711" y="4523954"/>
            <a:ext cx="2752945" cy="193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7249099" y="4273325"/>
            <a:ext cx="10567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3</a:t>
            </a:r>
            <a:r>
              <a:rPr lang="en-US" sz="1400" dirty="0" smtClean="0">
                <a:solidFill>
                  <a:schemeClr val="tx1"/>
                </a:solidFill>
              </a:rPr>
              <a:t> years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(36 months)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8982656" y="4516950"/>
            <a:ext cx="2878092" cy="26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9906000" y="4267200"/>
            <a:ext cx="10567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~3 years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(38 months)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9" name="Isosceles Triangle 28"/>
          <p:cNvSpPr/>
          <p:nvPr/>
        </p:nvSpPr>
        <p:spPr bwMode="auto">
          <a:xfrm>
            <a:off x="6530630" y="2743200"/>
            <a:ext cx="152400" cy="22860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248400" y="2967335"/>
            <a:ext cx="779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11ac Pub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Dec 2013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" name="Isosceles Triangle 30"/>
          <p:cNvSpPr/>
          <p:nvPr/>
        </p:nvSpPr>
        <p:spPr bwMode="auto">
          <a:xfrm>
            <a:off x="2652519" y="2743200"/>
            <a:ext cx="152400" cy="22860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337242" y="2971800"/>
            <a:ext cx="76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11n Pub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Sep 2009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3" name="Isosceles Triangle 32"/>
          <p:cNvSpPr/>
          <p:nvPr/>
        </p:nvSpPr>
        <p:spPr bwMode="auto">
          <a:xfrm>
            <a:off x="10715120" y="2743200"/>
            <a:ext cx="152400" cy="22860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381239" y="2952610"/>
            <a:ext cx="820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11ax D3.0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May 2018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5089199"/>
            <a:ext cx="10361084" cy="138187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Approximately 3 years between WFA certification program launches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Each major 802.11 amendment spawned two WFA programs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228600" y="2209800"/>
            <a:ext cx="912997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2007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1143639" y="2209800"/>
            <a:ext cx="912997" cy="26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2008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2058678" y="2209800"/>
            <a:ext cx="912997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2009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2973717" y="2209800"/>
            <a:ext cx="912997" cy="26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3888756" y="2209800"/>
            <a:ext cx="912997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2011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4803795" y="2209800"/>
            <a:ext cx="912997" cy="26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2012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5718834" y="2209800"/>
            <a:ext cx="912997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2013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633873" y="2209800"/>
            <a:ext cx="912997" cy="26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2014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7548912" y="2209800"/>
            <a:ext cx="912997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2015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8463951" y="2209800"/>
            <a:ext cx="912997" cy="26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2016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378990" y="2209800"/>
            <a:ext cx="912997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2017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0294029" y="2209800"/>
            <a:ext cx="912997" cy="26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2018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11209070" y="2209800"/>
            <a:ext cx="912997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2019</a:t>
            </a:r>
          </a:p>
        </p:txBody>
      </p:sp>
      <p:sp>
        <p:nvSpPr>
          <p:cNvPr id="58" name="Isosceles Triangle 57"/>
          <p:cNvSpPr/>
          <p:nvPr/>
        </p:nvSpPr>
        <p:spPr bwMode="auto">
          <a:xfrm>
            <a:off x="315569" y="2743200"/>
            <a:ext cx="152400" cy="22860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0769" y="2971800"/>
            <a:ext cx="7512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11n D2.0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Jan 2007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0" name="Isosceles Triangle 59"/>
          <p:cNvSpPr/>
          <p:nvPr/>
        </p:nvSpPr>
        <p:spPr bwMode="auto">
          <a:xfrm>
            <a:off x="5486400" y="2743200"/>
            <a:ext cx="152400" cy="22860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181600" y="2966111"/>
            <a:ext cx="807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11ac D2.0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Nov 2012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587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 on the major 802.11 amendments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 major 802.11 amendment takes 6+ years to complete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process is effectively serialized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 new SFD is started after the last amendment is published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There is some overlap with new PAR development and last sponsor ballot</a:t>
            </a: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SFD development takes around 1 year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Draft development takes 3 to 3.6 years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6 – 8 months for the TG to develop the first draft for WG letter ballot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2 – 2.5 years in WG letter ballot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6 months in sponsor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Wi-Fi Alliance develops two certification programs out of each major amendment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 major certification program launches every 3 years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1619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3GPP releases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5129195"/>
            <a:ext cx="10361084" cy="134187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3GPP has two releases in progress at a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Release every 1.25 years (15 months)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Release development takes between 2.5 and 3.5 years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11056031" y="1661446"/>
            <a:ext cx="912997" cy="26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2020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76200" y="1661040"/>
            <a:ext cx="912997" cy="26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2008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991239" y="1661040"/>
            <a:ext cx="912997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2009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1906278" y="1661040"/>
            <a:ext cx="912997" cy="26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2821317" y="1661040"/>
            <a:ext cx="912997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2011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3736356" y="1661040"/>
            <a:ext cx="912997" cy="26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2012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4651395" y="1661040"/>
            <a:ext cx="912997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2013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566434" y="1661040"/>
            <a:ext cx="912997" cy="26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2014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6481473" y="1661040"/>
            <a:ext cx="912997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2015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7396512" y="1661040"/>
            <a:ext cx="912997" cy="26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2016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8311551" y="1661040"/>
            <a:ext cx="912997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2017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226590" y="1661040"/>
            <a:ext cx="912997" cy="26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2018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10141631" y="1661040"/>
            <a:ext cx="912997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2019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37338" y="2243220"/>
            <a:ext cx="1795624" cy="28493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Rel-9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1066801" y="2583843"/>
            <a:ext cx="2132960" cy="28493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Rel-10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1981200" y="2900102"/>
            <a:ext cx="2894961" cy="28493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Rel-11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3240353" y="3249361"/>
            <a:ext cx="3388407" cy="28493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Rel-12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4382114" y="3582923"/>
            <a:ext cx="3161047" cy="28493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Rel-13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6323962" y="3919212"/>
            <a:ext cx="2438400" cy="28493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Rel-14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7960145" y="4255501"/>
            <a:ext cx="2021416" cy="28493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Rel-15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8534400" y="4591790"/>
            <a:ext cx="2520228" cy="28493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Rel-16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740287" y="199364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Mar 2010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843769" y="2346840"/>
            <a:ext cx="7384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Jun 2011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473520" y="2633346"/>
            <a:ext cx="7816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Mar 2013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235062" y="299928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Mar 2015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149463" y="328904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Mar 2016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399886" y="3670041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Jun 2017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9591745" y="4023240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Sep 2018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0668000" y="4314791"/>
            <a:ext cx="779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Dec 2019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-17206" y="199364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Mar 2008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11701" y="2841121"/>
            <a:ext cx="7360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Jan 2009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626101" y="3135537"/>
            <a:ext cx="7360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Jan 2010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895600" y="3489840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Jun 2011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001240" y="3890541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Sep 2012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962637" y="4172661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Sep 2014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7552617" y="4536850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Jun 2016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8205099" y="482840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Mar 2017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90" name="Straight Arrow Connector 89"/>
          <p:cNvCxnSpPr/>
          <p:nvPr/>
        </p:nvCxnSpPr>
        <p:spPr bwMode="auto">
          <a:xfrm flipV="1">
            <a:off x="9981309" y="2306932"/>
            <a:ext cx="1074722" cy="3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95" name="Straight Connector 94"/>
          <p:cNvCxnSpPr/>
          <p:nvPr/>
        </p:nvCxnSpPr>
        <p:spPr bwMode="auto">
          <a:xfrm flipV="1">
            <a:off x="9981309" y="1948104"/>
            <a:ext cx="891" cy="25887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 flipV="1">
            <a:off x="11049000" y="1918872"/>
            <a:ext cx="0" cy="29578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8762362" y="1948104"/>
            <a:ext cx="638" cy="22560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/>
          <p:cNvCxnSpPr>
            <a:stCxn id="70" idx="3"/>
          </p:cNvCxnSpPr>
          <p:nvPr/>
        </p:nvCxnSpPr>
        <p:spPr bwMode="auto">
          <a:xfrm flipV="1">
            <a:off x="7543161" y="1943786"/>
            <a:ext cx="9456" cy="17816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/>
          <p:nvPr/>
        </p:nvCxnSpPr>
        <p:spPr bwMode="auto">
          <a:xfrm flipV="1">
            <a:off x="6628759" y="1926903"/>
            <a:ext cx="641" cy="16046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/>
          <p:nvPr/>
        </p:nvCxnSpPr>
        <p:spPr bwMode="auto">
          <a:xfrm flipV="1">
            <a:off x="4877564" y="1926904"/>
            <a:ext cx="1952" cy="12568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Arrow Connector 110"/>
          <p:cNvCxnSpPr/>
          <p:nvPr/>
        </p:nvCxnSpPr>
        <p:spPr bwMode="auto">
          <a:xfrm flipV="1">
            <a:off x="8762362" y="2306932"/>
            <a:ext cx="1218946" cy="165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>
            <a:off x="7558404" y="2319106"/>
            <a:ext cx="1203958" cy="43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17" name="Straight Arrow Connector 116"/>
          <p:cNvCxnSpPr/>
          <p:nvPr/>
        </p:nvCxnSpPr>
        <p:spPr bwMode="auto">
          <a:xfrm flipV="1">
            <a:off x="6628759" y="2323450"/>
            <a:ext cx="923858" cy="32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19" name="Straight Arrow Connector 118"/>
          <p:cNvCxnSpPr/>
          <p:nvPr/>
        </p:nvCxnSpPr>
        <p:spPr bwMode="auto">
          <a:xfrm flipV="1">
            <a:off x="4872661" y="2326418"/>
            <a:ext cx="1752743" cy="113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24" name="Straight Connector 123"/>
          <p:cNvCxnSpPr/>
          <p:nvPr/>
        </p:nvCxnSpPr>
        <p:spPr bwMode="auto">
          <a:xfrm flipV="1">
            <a:off x="3203768" y="1926904"/>
            <a:ext cx="0" cy="94187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26" name="TextBox 125"/>
          <p:cNvSpPr txBox="1"/>
          <p:nvPr/>
        </p:nvSpPr>
        <p:spPr>
          <a:xfrm>
            <a:off x="5490256" y="2077484"/>
            <a:ext cx="6254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 years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6859027" y="2068696"/>
            <a:ext cx="56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  <a:r>
              <a:rPr lang="en-US" sz="1200" dirty="0" smtClean="0">
                <a:solidFill>
                  <a:schemeClr val="tx1"/>
                </a:solidFill>
              </a:rPr>
              <a:t> year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737805" y="2076778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1.25 years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8936336" y="2068364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1.25 years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0134600" y="2057400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1.25 years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31" name="Straight Arrow Connector 130"/>
          <p:cNvCxnSpPr>
            <a:stCxn id="75" idx="0"/>
          </p:cNvCxnSpPr>
          <p:nvPr/>
        </p:nvCxnSpPr>
        <p:spPr bwMode="auto">
          <a:xfrm flipV="1">
            <a:off x="3212973" y="2345321"/>
            <a:ext cx="1676909" cy="15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3658554" y="2096386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1.75 years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34" name="Straight Arrow Connector 133"/>
          <p:cNvCxnSpPr>
            <a:endCxn id="75" idx="0"/>
          </p:cNvCxnSpPr>
          <p:nvPr/>
        </p:nvCxnSpPr>
        <p:spPr bwMode="auto">
          <a:xfrm flipV="1">
            <a:off x="2130247" y="2346840"/>
            <a:ext cx="1082726" cy="41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2309648" y="2108666"/>
            <a:ext cx="8178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1.25 years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7" name="Isosceles Triangle 136"/>
          <p:cNvSpPr/>
          <p:nvPr/>
        </p:nvSpPr>
        <p:spPr bwMode="auto">
          <a:xfrm>
            <a:off x="9401367" y="4191000"/>
            <a:ext cx="152400" cy="228600"/>
          </a:xfrm>
          <a:prstGeom prst="triangl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Right Brace 141"/>
          <p:cNvSpPr/>
          <p:nvPr/>
        </p:nvSpPr>
        <p:spPr bwMode="auto">
          <a:xfrm>
            <a:off x="11428596" y="4191000"/>
            <a:ext cx="167886" cy="680739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3" name="Right Brace 142"/>
          <p:cNvSpPr/>
          <p:nvPr/>
        </p:nvSpPr>
        <p:spPr bwMode="auto">
          <a:xfrm>
            <a:off x="11429999" y="2192563"/>
            <a:ext cx="180274" cy="197497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11542294" y="4425119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5G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11579506" y="3018528"/>
            <a:ext cx="454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4G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LTE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162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process for major 802.11 amendments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 should move to a cascading release process for major amendments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Establish a predictable release cycle: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Increase / retain relevance of Wi-Fi in context of alternative technologies and their evolution cycles and marketing </a:t>
            </a:r>
            <a:r>
              <a:rPr lang="en-US" dirty="0" smtClean="0"/>
              <a:t>messaging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Provide </a:t>
            </a:r>
            <a:r>
              <a:rPr lang="en-US" dirty="0"/>
              <a:t>OEM’s with a predictable product upgrade path driving customer purchase </a:t>
            </a:r>
            <a:r>
              <a:rPr lang="en-US" dirty="0" smtClean="0"/>
              <a:t>cycles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Reduce the time between releases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Reduced time </a:t>
            </a:r>
            <a:r>
              <a:rPr lang="en-US" dirty="0"/>
              <a:t>between technology introduction in the standard and commercial </a:t>
            </a:r>
            <a:r>
              <a:rPr lang="en-US" dirty="0" smtClean="0"/>
              <a:t>implementations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Increased </a:t>
            </a:r>
            <a:r>
              <a:rPr lang="en-US" dirty="0"/>
              <a:t>likelihood of commercialization for those technologies that are adopted into the mainstream MAC/PHY spec </a:t>
            </a:r>
            <a:r>
              <a:rPr lang="en-US" dirty="0" smtClean="0"/>
              <a:t>projects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Reduces the pressure to get new features into the current amendment late in the process; the next release is just around the corner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841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a cascading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7" name="Trapezoid 6"/>
          <p:cNvSpPr/>
          <p:nvPr/>
        </p:nvSpPr>
        <p:spPr bwMode="auto">
          <a:xfrm rot="5400000">
            <a:off x="2514600" y="3200400"/>
            <a:ext cx="1143000" cy="381000"/>
          </a:xfrm>
          <a:prstGeom prst="trapezoid">
            <a:avLst>
              <a:gd name="adj" fmla="val 56698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rapezoid 7"/>
          <p:cNvSpPr/>
          <p:nvPr/>
        </p:nvSpPr>
        <p:spPr bwMode="auto">
          <a:xfrm rot="5400000">
            <a:off x="5221818" y="3200400"/>
            <a:ext cx="1143000" cy="381000"/>
          </a:xfrm>
          <a:prstGeom prst="trapezoid">
            <a:avLst>
              <a:gd name="adj" fmla="val 56698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38400" y="1981200"/>
            <a:ext cx="13548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Set scope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(PAR)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>
            <a:endCxn id="8" idx="2"/>
          </p:cNvCxnSpPr>
          <p:nvPr/>
        </p:nvCxnSpPr>
        <p:spPr bwMode="auto">
          <a:xfrm>
            <a:off x="3276600" y="3390900"/>
            <a:ext cx="232621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3276600" y="3581400"/>
            <a:ext cx="2326218" cy="1993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3276600" y="3200400"/>
            <a:ext cx="232621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1732491" y="3048000"/>
            <a:ext cx="11631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1732490" y="3226279"/>
            <a:ext cx="11631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1742157" y="3382274"/>
            <a:ext cx="11631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1732489" y="3590026"/>
            <a:ext cx="11631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1742157" y="3733800"/>
            <a:ext cx="11631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2667000" y="3733322"/>
            <a:ext cx="0" cy="8473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Oval 23"/>
          <p:cNvSpPr/>
          <p:nvPr/>
        </p:nvSpPr>
        <p:spPr bwMode="auto">
          <a:xfrm>
            <a:off x="2438401" y="3505199"/>
            <a:ext cx="304800" cy="33427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rapezoid 24"/>
          <p:cNvSpPr/>
          <p:nvPr/>
        </p:nvSpPr>
        <p:spPr bwMode="auto">
          <a:xfrm rot="5400000">
            <a:off x="6629400" y="4580743"/>
            <a:ext cx="1143000" cy="381000"/>
          </a:xfrm>
          <a:prstGeom prst="trapezoid">
            <a:avLst>
              <a:gd name="adj" fmla="val 56698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 flipV="1">
            <a:off x="2667000" y="4572000"/>
            <a:ext cx="4343400" cy="86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2521414" y="3590026"/>
            <a:ext cx="0" cy="11343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2521414" y="4724400"/>
            <a:ext cx="449617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2831294" y="3510358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X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5334000" y="3590026"/>
            <a:ext cx="0" cy="8295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V="1">
            <a:off x="5334000" y="4410181"/>
            <a:ext cx="1676400" cy="43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5847292" y="4927121"/>
            <a:ext cx="11631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5847291" y="5105400"/>
            <a:ext cx="11631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5983818" y="3505199"/>
            <a:ext cx="373380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flipV="1">
            <a:off x="5983818" y="3276600"/>
            <a:ext cx="3733801" cy="381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4956367" y="1999919"/>
            <a:ext cx="16273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Set features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(SFD)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466328" y="3746139"/>
            <a:ext cx="1354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Set scope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7391401" y="4736621"/>
            <a:ext cx="232621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7391401" y="4927121"/>
            <a:ext cx="2326218" cy="1993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>
            <a:off x="7391401" y="4546121"/>
            <a:ext cx="232621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5548799" y="3457333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9927995" y="3139674"/>
            <a:ext cx="1285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Project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9906000" y="4535600"/>
            <a:ext cx="1285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Project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249590" y="2902803"/>
            <a:ext cx="23262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Detailed feature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discussion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978481" y="2984761"/>
            <a:ext cx="20574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Draft amendment development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924540" y="3043352"/>
            <a:ext cx="13682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Review topics of interest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8" name="Isosceles Triangle 67"/>
          <p:cNvSpPr/>
          <p:nvPr/>
        </p:nvSpPr>
        <p:spPr bwMode="auto">
          <a:xfrm>
            <a:off x="8116272" y="2987909"/>
            <a:ext cx="710656" cy="72280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690244" y="2195701"/>
            <a:ext cx="15947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Initial WG LB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9243910" y="1153011"/>
            <a:ext cx="22397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Establish a date for D1.0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7" name="Arc 76"/>
          <p:cNvSpPr/>
          <p:nvPr/>
        </p:nvSpPr>
        <p:spPr bwMode="auto">
          <a:xfrm rot="15966873">
            <a:off x="8871887" y="1406458"/>
            <a:ext cx="801700" cy="1284551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76892" y="4516275"/>
            <a:ext cx="26105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Gating functions: group makes hard decisions to meet timeline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9" name="Arc 78"/>
          <p:cNvSpPr/>
          <p:nvPr/>
        </p:nvSpPr>
        <p:spPr bwMode="auto">
          <a:xfrm rot="5400000">
            <a:off x="1590713" y="3537728"/>
            <a:ext cx="1298992" cy="1517891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Arc 79"/>
          <p:cNvSpPr/>
          <p:nvPr/>
        </p:nvSpPr>
        <p:spPr bwMode="auto">
          <a:xfrm rot="5003683">
            <a:off x="2111671" y="1676610"/>
            <a:ext cx="2120334" cy="5193485"/>
          </a:xfrm>
          <a:prstGeom prst="arc">
            <a:avLst>
              <a:gd name="adj1" fmla="val 16144583"/>
              <a:gd name="adj2" fmla="val 277849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364679" y="5152126"/>
            <a:ext cx="33255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Topics/features not addressed in project 1 are considered in project 2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192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7532</TotalTime>
  <Words>967</Words>
  <Application>Microsoft Office PowerPoint</Application>
  <PresentationFormat>Widescreen</PresentationFormat>
  <Paragraphs>282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A cascading process for major amendments</vt:lpstr>
      <vt:lpstr>Abstract</vt:lpstr>
      <vt:lpstr>802.11ac process and timeline</vt:lpstr>
      <vt:lpstr>802.11ax process and timeline</vt:lpstr>
      <vt:lpstr>WFA certification launch dates</vt:lpstr>
      <vt:lpstr>Observations on the major 802.11 amendments</vt:lpstr>
      <vt:lpstr>3GPP releases</vt:lpstr>
      <vt:lpstr>A process for major 802.11 amendments</vt:lpstr>
      <vt:lpstr>Outline of a cascading process</vt:lpstr>
      <vt:lpstr>Summary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128</cp:revision>
  <cp:lastPrinted>1601-01-01T00:00:00Z</cp:lastPrinted>
  <dcterms:created xsi:type="dcterms:W3CDTF">2018-05-25T16:15:55Z</dcterms:created>
  <dcterms:modified xsi:type="dcterms:W3CDTF">2018-07-09T22:56:11Z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e3662b98-df76-41c9-8dac-c2f95ef79fa1</vt:lpwstr>
  </property>
  <property fmtid="{D5CDD505-2E9C-101B-9397-08002B2CF9AE}" pid="3" name="CTP_TimeStamp">
    <vt:lpwstr>2018-07-09 22:56:11Z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