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68" r:id="rId3"/>
    <p:sldId id="469" r:id="rId4"/>
    <p:sldId id="470" r:id="rId5"/>
    <p:sldId id="471" r:id="rId6"/>
    <p:sldId id="472" r:id="rId7"/>
    <p:sldId id="473" r:id="rId8"/>
    <p:sldId id="47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>
      <p:cViewPr varScale="1">
        <p:scale>
          <a:sx n="90" d="100"/>
          <a:sy n="90" d="100"/>
        </p:scale>
        <p:origin x="133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774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George Cherian,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George Cherian,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George Cherian,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George Cherian,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Osama Aboul-Magd,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George Cherian,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George Cherian,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George Cherian,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George Cherian,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/>
              <a:t>G</a:t>
            </a: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11-18-1256-00-00ax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George Cherian,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802.11ax operation in 6GHz band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8842" y="168909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059982"/>
              </p:ext>
            </p:extLst>
          </p:nvPr>
        </p:nvGraphicFramePr>
        <p:xfrm>
          <a:off x="533400" y="3265488"/>
          <a:ext cx="8289807" cy="254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Document" r:id="rId4" imgW="8245941" imgH="2546686" progId="Word.Document.8">
                  <p:embed/>
                </p:oleObj>
              </mc:Choice>
              <mc:Fallback>
                <p:oleObj name="Document" r:id="rId4" imgW="8245941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65488"/>
                        <a:ext cx="8289807" cy="2543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842" y="25685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14616-9E2A-46B3-A783-CF1EE7F03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07F5D-B5E0-44F3-984C-8BEA8DC99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4722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IEEE802.11ax has enabled these main features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Downlink (DL)/ Uplink (UL) Multi-user (MU) operation based on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1400" dirty="0"/>
              <a:t>Spatial (MIMO) and frequency (OFDMA) multiplexing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AP-centric scheduling based on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1400" dirty="0"/>
              <a:t>UL Trigger-based operation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1400" dirty="0"/>
              <a:t>Target Wake Time (TWT) operation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1200" dirty="0"/>
              <a:t>TDMA-like mechanism used to efficiently allocate DL/UL (MU) resources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Spatial Reuse (SR) operation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1400" dirty="0"/>
              <a:t>Transmit on top of ongoing transmissions under certain conditions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1400" dirty="0"/>
              <a:t>Both managed and unmanaged SR (using OBSS PD and SRP)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Dual band operation in 2.4 GHz and 5 GHz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1400" dirty="0"/>
              <a:t>Using bandwidths of up to 40 MHz in 2.4 GHz and up to 160MHz in 5 GHz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1400" dirty="0"/>
              <a:t>Preserving backwards compatibility with legacy 11a/b/n/ac devices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err="1"/>
              <a:t>TGax</a:t>
            </a:r>
            <a:r>
              <a:rPr lang="en-US" sz="1800" dirty="0"/>
              <a:t> PAR already accounts for 6 GHz operation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However the details for operating in this greenfield band are yet to be defined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D9581B-5451-465F-ABF0-BCFB1EC70D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4FD68-6F90-4695-8726-0A03113B8F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George Cherian,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FD8E0C-1F2C-43DA-8EA5-91C6B7C88A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843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30217-FC0D-40AF-876C-3A2D4DA47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Discovery And Scanning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E8F50-1383-4AEB-A903-CA5EE351C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Scanning may be due to two reasons: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Initial Network Discovery: STAs that are not associated with any APs, scanning for a network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Roaming: STAs that are associated with an AP, trying to find a better AP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Proposal: Have a unified signaling that addresses both cases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General assumptions &amp; principles for the solutions considered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Use 5/2.4 GHz bands for discovery purposes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Allow 6 GHz roaming only under certain conditions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AP should be able to control Probe Req. sent in 6 GHz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0C3E9-A9BF-48F7-9B1C-A0444EEBEB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5E942-8EEE-4941-B884-8351755C27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George Cherian,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2CE8D0-01B9-4818-8BD8-606A73776D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304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EEBC-937E-47D7-AC41-DBEC8D28F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Active scanning in 6 GHz band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69DB8-7CF4-467D-AEAD-EDA3881DB8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C3B93-7EE1-4CB9-8C18-687E355C82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George Cherian,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9DEA4E-3EC9-4CF8-A4D9-5045D4D86B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2973ABDF-E105-48C7-A55F-1C0275F47E48}"/>
              </a:ext>
            </a:extLst>
          </p:cNvPr>
          <p:cNvSpPr txBox="1">
            <a:spLocks/>
          </p:cNvSpPr>
          <p:nvPr/>
        </p:nvSpPr>
        <p:spPr bwMode="auto">
          <a:xfrm>
            <a:off x="342900" y="3733800"/>
            <a:ext cx="8572500" cy="26607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STAs send Probe Req to 5/2.4 GHz AP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100" kern="0" dirty="0"/>
              <a:t>Active scanning is concentrated in 2.4 and/or 5 GHz bands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5/2.4 GHz AP sends Probe Resp containing information related to 6 GHz discovery/operation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100" kern="0" dirty="0"/>
              <a:t>	 E.g., channel number, BSSID, EDCA intervals of the target co-located 6 GHz AP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STA sends management frame in the 6 GHz channel only during the allowed time window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100" kern="0" dirty="0"/>
              <a:t>E.g., STA sends </a:t>
            </a:r>
            <a:r>
              <a:rPr lang="en-US" sz="1100" kern="0" dirty="0">
                <a:solidFill>
                  <a:schemeClr val="tx1"/>
                </a:solidFill>
              </a:rPr>
              <a:t>unicast Probe Req to that AP using EDCA access </a:t>
            </a:r>
            <a:r>
              <a:rPr lang="en-US" sz="1100" kern="0" dirty="0"/>
              <a:t>or in response to a Trigger frame for random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STA associates with 6 GHz BSS using 6 GHz radio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100" kern="0" dirty="0"/>
              <a:t>No need for sharing of association between 2.4/5 GHz &amp; 6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For roaming in 6 GHz, STA gets information to access neighboring BSS from the associated 6 GHz AP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100" kern="0" dirty="0"/>
              <a:t>If the AP does not provide this information, the STA sends Probe Req in 5/2.4 GHz and follow the above procedure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2327B45-50F5-4139-8D33-8CB48C8EDC33}"/>
              </a:ext>
            </a:extLst>
          </p:cNvPr>
          <p:cNvGrpSpPr/>
          <p:nvPr/>
        </p:nvGrpSpPr>
        <p:grpSpPr>
          <a:xfrm>
            <a:off x="140145" y="1368926"/>
            <a:ext cx="8352444" cy="2441074"/>
            <a:chOff x="140145" y="1584587"/>
            <a:chExt cx="8352444" cy="2441074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623C498-26CC-43DC-8392-89840F8F17C7}"/>
                </a:ext>
              </a:extLst>
            </p:cNvPr>
            <p:cNvCxnSpPr>
              <a:cxnSpLocks/>
            </p:cNvCxnSpPr>
            <p:nvPr/>
          </p:nvCxnSpPr>
          <p:spPr>
            <a:xfrm>
              <a:off x="950886" y="2082345"/>
              <a:ext cx="7541703" cy="0"/>
            </a:xfrm>
            <a:prstGeom prst="line">
              <a:avLst/>
            </a:prstGeom>
            <a:ln w="127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81DFFB0-10EB-449B-B111-0D594C1239D8}"/>
                </a:ext>
              </a:extLst>
            </p:cNvPr>
            <p:cNvCxnSpPr>
              <a:cxnSpLocks/>
            </p:cNvCxnSpPr>
            <p:nvPr/>
          </p:nvCxnSpPr>
          <p:spPr>
            <a:xfrm>
              <a:off x="950885" y="3283369"/>
              <a:ext cx="7541703" cy="0"/>
            </a:xfrm>
            <a:prstGeom prst="line">
              <a:avLst/>
            </a:prstGeom>
            <a:ln w="127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362D418-6DC2-439F-8803-40B66858200E}"/>
                </a:ext>
              </a:extLst>
            </p:cNvPr>
            <p:cNvSpPr txBox="1"/>
            <p:nvPr/>
          </p:nvSpPr>
          <p:spPr>
            <a:xfrm>
              <a:off x="140145" y="2006842"/>
              <a:ext cx="869149" cy="2862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5/2.4GHz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3931455-39CE-4BB2-8B81-DA2D47DF93E1}"/>
                </a:ext>
              </a:extLst>
            </p:cNvPr>
            <p:cNvSpPr txBox="1"/>
            <p:nvPr/>
          </p:nvSpPr>
          <p:spPr>
            <a:xfrm>
              <a:off x="212654" y="3142415"/>
              <a:ext cx="572593" cy="2862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6GHz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9EB80FE-1764-4AD0-8191-7557208E98AA}"/>
                </a:ext>
              </a:extLst>
            </p:cNvPr>
            <p:cNvSpPr/>
            <p:nvPr/>
          </p:nvSpPr>
          <p:spPr bwMode="auto">
            <a:xfrm>
              <a:off x="1157681" y="1755172"/>
              <a:ext cx="83890" cy="32717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>
                <a:solidFill>
                  <a:schemeClr val="bg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F2082D1-1879-431D-A28D-04C8726A66F2}"/>
                </a:ext>
              </a:extLst>
            </p:cNvPr>
            <p:cNvSpPr/>
            <p:nvPr/>
          </p:nvSpPr>
          <p:spPr bwMode="auto">
            <a:xfrm>
              <a:off x="3264715" y="1755172"/>
              <a:ext cx="83890" cy="32717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>
                <a:solidFill>
                  <a:schemeClr val="bg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0D034FC-4866-40CB-98D2-26E2666081B5}"/>
                </a:ext>
              </a:extLst>
            </p:cNvPr>
            <p:cNvSpPr/>
            <p:nvPr/>
          </p:nvSpPr>
          <p:spPr bwMode="auto">
            <a:xfrm>
              <a:off x="5371749" y="1772439"/>
              <a:ext cx="83890" cy="32717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>
                <a:solidFill>
                  <a:schemeClr val="bg1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EA418E0-BB8E-44EB-86A8-40FC63D06E8D}"/>
                </a:ext>
              </a:extLst>
            </p:cNvPr>
            <p:cNvSpPr/>
            <p:nvPr/>
          </p:nvSpPr>
          <p:spPr bwMode="auto">
            <a:xfrm>
              <a:off x="7478783" y="1755172"/>
              <a:ext cx="83890" cy="32717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>
                <a:solidFill>
                  <a:schemeClr val="bg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195BE1F-50EF-49C7-BD90-6BEF20D630FB}"/>
                </a:ext>
              </a:extLst>
            </p:cNvPr>
            <p:cNvSpPr/>
            <p:nvPr/>
          </p:nvSpPr>
          <p:spPr bwMode="auto">
            <a:xfrm>
              <a:off x="7081706" y="2956196"/>
              <a:ext cx="83890" cy="32717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>
                <a:solidFill>
                  <a:schemeClr val="bg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D0062F1-895F-4B34-854B-F4554970942F}"/>
                </a:ext>
              </a:extLst>
            </p:cNvPr>
            <p:cNvSpPr/>
            <p:nvPr/>
          </p:nvSpPr>
          <p:spPr bwMode="auto">
            <a:xfrm>
              <a:off x="1956211" y="1755416"/>
              <a:ext cx="83890" cy="32717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>
                <a:solidFill>
                  <a:schemeClr val="bg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C564FD7-7E9A-40F2-BABB-B2EE1F47DF25}"/>
                </a:ext>
              </a:extLst>
            </p:cNvPr>
            <p:cNvSpPr/>
            <p:nvPr/>
          </p:nvSpPr>
          <p:spPr bwMode="auto">
            <a:xfrm>
              <a:off x="1722717" y="2092374"/>
              <a:ext cx="83890" cy="32717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>
                <a:solidFill>
                  <a:schemeClr val="bg1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6D153D3-762A-45D3-8CF3-013D9D3C4B81}"/>
                </a:ext>
              </a:extLst>
            </p:cNvPr>
            <p:cNvSpPr txBox="1"/>
            <p:nvPr/>
          </p:nvSpPr>
          <p:spPr>
            <a:xfrm rot="16200000">
              <a:off x="822766" y="1753865"/>
              <a:ext cx="56938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Beacon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BF67C0C-500E-4CDE-8D2A-5917C5C363EE}"/>
                </a:ext>
              </a:extLst>
            </p:cNvPr>
            <p:cNvSpPr txBox="1"/>
            <p:nvPr/>
          </p:nvSpPr>
          <p:spPr>
            <a:xfrm rot="16200000">
              <a:off x="2924973" y="1774231"/>
              <a:ext cx="56938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Beacon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45668B9-E234-4A04-B8BE-F0342DE88B84}"/>
                </a:ext>
              </a:extLst>
            </p:cNvPr>
            <p:cNvSpPr txBox="1"/>
            <p:nvPr/>
          </p:nvSpPr>
          <p:spPr>
            <a:xfrm rot="16200000">
              <a:off x="5019254" y="1754984"/>
              <a:ext cx="56938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Beacon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C974BD9-D7D8-4165-9330-50855E0A69C0}"/>
                </a:ext>
              </a:extLst>
            </p:cNvPr>
            <p:cNvSpPr txBox="1"/>
            <p:nvPr/>
          </p:nvSpPr>
          <p:spPr>
            <a:xfrm rot="16200000">
              <a:off x="7121461" y="1754985"/>
              <a:ext cx="56938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Beacon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8DF74D9-128F-4282-8248-647C098DB823}"/>
                </a:ext>
              </a:extLst>
            </p:cNvPr>
            <p:cNvSpPr txBox="1"/>
            <p:nvPr/>
          </p:nvSpPr>
          <p:spPr>
            <a:xfrm rot="16200000">
              <a:off x="1315528" y="2017752"/>
              <a:ext cx="72573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Probe </a:t>
              </a:r>
              <a:r>
                <a:rPr lang="en-US" sz="10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Req</a:t>
              </a:r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8582FA3-48D0-40A6-8893-914B46B4D5F5}"/>
                </a:ext>
              </a:extLst>
            </p:cNvPr>
            <p:cNvSpPr txBox="1"/>
            <p:nvPr/>
          </p:nvSpPr>
          <p:spPr>
            <a:xfrm rot="16200000">
              <a:off x="1505804" y="1964748"/>
              <a:ext cx="81776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Probe </a:t>
              </a:r>
              <a:r>
                <a:rPr lang="en-US" sz="10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Resp</a:t>
              </a:r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CB3A83F-AAB8-4FBF-870B-C3B1B3F07042}"/>
                </a:ext>
              </a:extLst>
            </p:cNvPr>
            <p:cNvSpPr txBox="1"/>
            <p:nvPr/>
          </p:nvSpPr>
          <p:spPr>
            <a:xfrm rot="16200000">
              <a:off x="6740397" y="2964398"/>
              <a:ext cx="56938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Beacon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C9567BA-2EAB-440C-82C6-4776A8561748}"/>
                </a:ext>
              </a:extLst>
            </p:cNvPr>
            <p:cNvSpPr/>
            <p:nvPr/>
          </p:nvSpPr>
          <p:spPr bwMode="auto">
            <a:xfrm>
              <a:off x="2747393" y="2956197"/>
              <a:ext cx="524314" cy="327173"/>
            </a:xfrm>
            <a:prstGeom prst="rect">
              <a:avLst/>
            </a:prstGeom>
            <a:solidFill>
              <a:srgbClr val="D3E2E5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>
                <a:solidFill>
                  <a:schemeClr val="bg1"/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7C8F891-16CA-4279-80EF-27BD046319D3}"/>
                </a:ext>
              </a:extLst>
            </p:cNvPr>
            <p:cNvSpPr/>
            <p:nvPr/>
          </p:nvSpPr>
          <p:spPr bwMode="auto">
            <a:xfrm>
              <a:off x="3780581" y="2956197"/>
              <a:ext cx="468008" cy="327173"/>
            </a:xfrm>
            <a:prstGeom prst="rect">
              <a:avLst/>
            </a:prstGeom>
            <a:solidFill>
              <a:srgbClr val="D3E2E5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>
                <a:solidFill>
                  <a:schemeClr val="bg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A126082-8FE1-4334-9F38-E695DCB4D4FA}"/>
                </a:ext>
              </a:extLst>
            </p:cNvPr>
            <p:cNvSpPr/>
            <p:nvPr/>
          </p:nvSpPr>
          <p:spPr bwMode="auto">
            <a:xfrm>
              <a:off x="4757463" y="2946168"/>
              <a:ext cx="483247" cy="327173"/>
            </a:xfrm>
            <a:prstGeom prst="rect">
              <a:avLst/>
            </a:prstGeom>
            <a:solidFill>
              <a:srgbClr val="D3E2E5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>
                <a:solidFill>
                  <a:schemeClr val="bg1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3CCD3A3-28E7-4D34-8560-8ED9D7580D1D}"/>
                </a:ext>
              </a:extLst>
            </p:cNvPr>
            <p:cNvSpPr/>
            <p:nvPr/>
          </p:nvSpPr>
          <p:spPr bwMode="auto">
            <a:xfrm>
              <a:off x="5842741" y="2953661"/>
              <a:ext cx="470028" cy="327173"/>
            </a:xfrm>
            <a:prstGeom prst="rect">
              <a:avLst/>
            </a:prstGeom>
            <a:solidFill>
              <a:srgbClr val="D3E2E5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>
                <a:solidFill>
                  <a:schemeClr val="bg1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604CAB1-D234-47F9-B0AE-D6F0EAAE968C}"/>
                </a:ext>
              </a:extLst>
            </p:cNvPr>
            <p:cNvSpPr txBox="1"/>
            <p:nvPr/>
          </p:nvSpPr>
          <p:spPr>
            <a:xfrm>
              <a:off x="3836461" y="3545530"/>
              <a:ext cx="1582903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  <a:spcAft>
                  <a:spcPts val="300"/>
                </a:spcAft>
              </a:pPr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EDCA  periods/intervals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DE17B06E-DCD4-4E33-940A-326DBEAAE6E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226800" y="3364509"/>
              <a:ext cx="802446" cy="406302"/>
            </a:xfrm>
            <a:prstGeom prst="straightConnector1">
              <a:avLst/>
            </a:prstGeom>
            <a:ln w="127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2DBEC12B-4501-412D-830B-555DE00EE39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83852" y="3325152"/>
              <a:ext cx="236479" cy="350418"/>
            </a:xfrm>
            <a:prstGeom prst="straightConnector1">
              <a:avLst/>
            </a:prstGeom>
            <a:ln w="127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20424D2D-EDE6-4A2F-998F-9F1CF5F62A8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3772" y="3336468"/>
              <a:ext cx="208395" cy="329073"/>
            </a:xfrm>
            <a:prstGeom prst="straightConnector1">
              <a:avLst/>
            </a:prstGeom>
            <a:ln w="127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937AAED0-7625-4A8C-9578-BF1C3DECF1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57233" y="3347783"/>
              <a:ext cx="840441" cy="423028"/>
            </a:xfrm>
            <a:prstGeom prst="straightConnector1">
              <a:avLst/>
            </a:prstGeom>
            <a:ln w="127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84B1BCD-D13C-49F2-983A-AD3441C8C549}"/>
                </a:ext>
              </a:extLst>
            </p:cNvPr>
            <p:cNvSpPr/>
            <p:nvPr/>
          </p:nvSpPr>
          <p:spPr bwMode="auto">
            <a:xfrm>
              <a:off x="3091106" y="2947400"/>
              <a:ext cx="83890" cy="32717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>
                <a:solidFill>
                  <a:schemeClr val="bg1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8186735-0AC1-41D6-82EC-2E831C8F30E0}"/>
                </a:ext>
              </a:extLst>
            </p:cNvPr>
            <p:cNvSpPr/>
            <p:nvPr/>
          </p:nvSpPr>
          <p:spPr bwMode="auto">
            <a:xfrm>
              <a:off x="2857612" y="3284358"/>
              <a:ext cx="83890" cy="32717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>
                <a:solidFill>
                  <a:schemeClr val="bg1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90E563A-2FF5-4DDF-8C63-A51D9AA5975B}"/>
                </a:ext>
              </a:extLst>
            </p:cNvPr>
            <p:cNvSpPr txBox="1"/>
            <p:nvPr/>
          </p:nvSpPr>
          <p:spPr>
            <a:xfrm rot="16200000">
              <a:off x="2450423" y="3209736"/>
              <a:ext cx="72573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Probe </a:t>
              </a:r>
              <a:r>
                <a:rPr lang="en-US" sz="10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Req</a:t>
              </a:r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8143EE3-C65C-4541-A51F-FF552BD6C086}"/>
                </a:ext>
              </a:extLst>
            </p:cNvPr>
            <p:cNvSpPr txBox="1"/>
            <p:nvPr/>
          </p:nvSpPr>
          <p:spPr>
            <a:xfrm rot="16200000">
              <a:off x="2640699" y="3156732"/>
              <a:ext cx="81776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Probe </a:t>
              </a:r>
              <a:r>
                <a:rPr lang="en-US" sz="10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Resp</a:t>
              </a:r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endParaRPr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22BFAE1C-F120-4F39-97DE-97C6BA0499D9}"/>
                </a:ext>
              </a:extLst>
            </p:cNvPr>
            <p:cNvSpPr/>
            <p:nvPr/>
          </p:nvSpPr>
          <p:spPr bwMode="auto">
            <a:xfrm>
              <a:off x="2047071" y="2224955"/>
              <a:ext cx="687740" cy="965230"/>
            </a:xfrm>
            <a:custGeom>
              <a:avLst/>
              <a:gdLst>
                <a:gd name="connsiteX0" fmla="*/ 16621 w 687740"/>
                <a:gd name="connsiteY0" fmla="*/ 0 h 965230"/>
                <a:gd name="connsiteX1" fmla="*/ 16621 w 687740"/>
                <a:gd name="connsiteY1" fmla="*/ 385894 h 965230"/>
                <a:gd name="connsiteX2" fmla="*/ 25010 w 687740"/>
                <a:gd name="connsiteY2" fmla="*/ 520118 h 965230"/>
                <a:gd name="connsiteX3" fmla="*/ 33399 w 687740"/>
                <a:gd name="connsiteY3" fmla="*/ 545284 h 965230"/>
                <a:gd name="connsiteX4" fmla="*/ 41788 w 687740"/>
                <a:gd name="connsiteY4" fmla="*/ 587229 h 965230"/>
                <a:gd name="connsiteX5" fmla="*/ 50177 w 687740"/>
                <a:gd name="connsiteY5" fmla="*/ 620785 h 965230"/>
                <a:gd name="connsiteX6" fmla="*/ 75344 w 687740"/>
                <a:gd name="connsiteY6" fmla="*/ 645952 h 965230"/>
                <a:gd name="connsiteX7" fmla="*/ 117289 w 687740"/>
                <a:gd name="connsiteY7" fmla="*/ 679508 h 965230"/>
                <a:gd name="connsiteX8" fmla="*/ 150845 w 687740"/>
                <a:gd name="connsiteY8" fmla="*/ 738231 h 965230"/>
                <a:gd name="connsiteX9" fmla="*/ 176012 w 687740"/>
                <a:gd name="connsiteY9" fmla="*/ 746620 h 965230"/>
                <a:gd name="connsiteX10" fmla="*/ 209568 w 687740"/>
                <a:gd name="connsiteY10" fmla="*/ 780176 h 965230"/>
                <a:gd name="connsiteX11" fmla="*/ 251512 w 687740"/>
                <a:gd name="connsiteY11" fmla="*/ 813732 h 965230"/>
                <a:gd name="connsiteX12" fmla="*/ 268290 w 687740"/>
                <a:gd name="connsiteY12" fmla="*/ 838899 h 965230"/>
                <a:gd name="connsiteX13" fmla="*/ 343791 w 687740"/>
                <a:gd name="connsiteY13" fmla="*/ 872455 h 965230"/>
                <a:gd name="connsiteX14" fmla="*/ 368958 w 687740"/>
                <a:gd name="connsiteY14" fmla="*/ 889233 h 965230"/>
                <a:gd name="connsiteX15" fmla="*/ 385736 w 687740"/>
                <a:gd name="connsiteY15" fmla="*/ 914400 h 965230"/>
                <a:gd name="connsiteX16" fmla="*/ 469626 w 687740"/>
                <a:gd name="connsiteY16" fmla="*/ 931178 h 965230"/>
                <a:gd name="connsiteX17" fmla="*/ 503182 w 687740"/>
                <a:gd name="connsiteY17" fmla="*/ 939567 h 965230"/>
                <a:gd name="connsiteX18" fmla="*/ 553516 w 687740"/>
                <a:gd name="connsiteY18" fmla="*/ 956345 h 965230"/>
                <a:gd name="connsiteX19" fmla="*/ 687740 w 687740"/>
                <a:gd name="connsiteY19" fmla="*/ 964734 h 965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87740" h="965230">
                  <a:moveTo>
                    <a:pt x="16621" y="0"/>
                  </a:moveTo>
                  <a:cubicBezTo>
                    <a:pt x="-13854" y="152375"/>
                    <a:pt x="4624" y="43990"/>
                    <a:pt x="16621" y="385894"/>
                  </a:cubicBezTo>
                  <a:cubicBezTo>
                    <a:pt x="18193" y="430695"/>
                    <a:pt x="20317" y="475536"/>
                    <a:pt x="25010" y="520118"/>
                  </a:cubicBezTo>
                  <a:cubicBezTo>
                    <a:pt x="25936" y="528912"/>
                    <a:pt x="31254" y="536706"/>
                    <a:pt x="33399" y="545284"/>
                  </a:cubicBezTo>
                  <a:cubicBezTo>
                    <a:pt x="36857" y="559117"/>
                    <a:pt x="38695" y="573310"/>
                    <a:pt x="41788" y="587229"/>
                  </a:cubicBezTo>
                  <a:cubicBezTo>
                    <a:pt x="44289" y="598484"/>
                    <a:pt x="44457" y="610775"/>
                    <a:pt x="50177" y="620785"/>
                  </a:cubicBezTo>
                  <a:cubicBezTo>
                    <a:pt x="56063" y="631086"/>
                    <a:pt x="66955" y="637563"/>
                    <a:pt x="75344" y="645952"/>
                  </a:cubicBezTo>
                  <a:cubicBezTo>
                    <a:pt x="93150" y="699369"/>
                    <a:pt x="67630" y="646402"/>
                    <a:pt x="117289" y="679508"/>
                  </a:cubicBezTo>
                  <a:cubicBezTo>
                    <a:pt x="133203" y="690117"/>
                    <a:pt x="139234" y="726620"/>
                    <a:pt x="150845" y="738231"/>
                  </a:cubicBezTo>
                  <a:cubicBezTo>
                    <a:pt x="157098" y="744484"/>
                    <a:pt x="167623" y="743824"/>
                    <a:pt x="176012" y="746620"/>
                  </a:cubicBezTo>
                  <a:cubicBezTo>
                    <a:pt x="194315" y="801530"/>
                    <a:pt x="168894" y="747637"/>
                    <a:pt x="209568" y="780176"/>
                  </a:cubicBezTo>
                  <a:cubicBezTo>
                    <a:pt x="263776" y="823543"/>
                    <a:pt x="188256" y="792646"/>
                    <a:pt x="251512" y="813732"/>
                  </a:cubicBezTo>
                  <a:cubicBezTo>
                    <a:pt x="257105" y="822121"/>
                    <a:pt x="261161" y="831770"/>
                    <a:pt x="268290" y="838899"/>
                  </a:cubicBezTo>
                  <a:cubicBezTo>
                    <a:pt x="302438" y="873047"/>
                    <a:pt x="293951" y="839229"/>
                    <a:pt x="343791" y="872455"/>
                  </a:cubicBezTo>
                  <a:lnTo>
                    <a:pt x="368958" y="889233"/>
                  </a:lnTo>
                  <a:cubicBezTo>
                    <a:pt x="374551" y="897622"/>
                    <a:pt x="377347" y="908807"/>
                    <a:pt x="385736" y="914400"/>
                  </a:cubicBezTo>
                  <a:cubicBezTo>
                    <a:pt x="394087" y="919967"/>
                    <a:pt x="469449" y="931143"/>
                    <a:pt x="469626" y="931178"/>
                  </a:cubicBezTo>
                  <a:cubicBezTo>
                    <a:pt x="480932" y="933439"/>
                    <a:pt x="492139" y="936254"/>
                    <a:pt x="503182" y="939567"/>
                  </a:cubicBezTo>
                  <a:cubicBezTo>
                    <a:pt x="520122" y="944649"/>
                    <a:pt x="536008" y="953844"/>
                    <a:pt x="553516" y="956345"/>
                  </a:cubicBezTo>
                  <a:cubicBezTo>
                    <a:pt x="637153" y="968293"/>
                    <a:pt x="592466" y="964734"/>
                    <a:pt x="687740" y="964734"/>
                  </a:cubicBezTo>
                </a:path>
              </a:pathLst>
            </a:custGeom>
            <a:noFill/>
            <a:ln>
              <a:solidFill>
                <a:srgbClr val="0070C0"/>
              </a:solidFill>
              <a:tailEnd type="triangle"/>
            </a:ln>
            <a:ex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D500DD9-004B-4454-AC1C-470AD6008BA5}"/>
                </a:ext>
              </a:extLst>
            </p:cNvPr>
            <p:cNvSpPr/>
            <p:nvPr/>
          </p:nvSpPr>
          <p:spPr>
            <a:xfrm>
              <a:off x="1009032" y="2445434"/>
              <a:ext cx="173836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STA tunes to 6GHz </a:t>
              </a:r>
            </a:p>
            <a:p>
              <a:pPr algn="ctr"/>
              <a:r>
                <a:rPr lang="en-US" sz="1200" dirty="0">
                  <a:solidFill>
                    <a:srgbClr val="0070C0"/>
                  </a:solidFill>
                </a:rPr>
                <a:t>for the next EDCA interval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8011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D4804-C2BA-467D-B5EE-13ABA73BC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Post-association medium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8FA33-B321-4EC8-B692-F92348CDF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Relies on the following concepts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000" dirty="0"/>
              <a:t>Trigger-based access: STAs respond to Trigger frames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en-US" sz="1800" dirty="0"/>
              <a:t>Preferred mode of operation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000" dirty="0"/>
              <a:t>Scheduled EDCA access: EDCA only in scheduled SPs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en-US" sz="1800" dirty="0"/>
              <a:t>AP indicates intervals of time during which EDCA is allowed</a:t>
            </a:r>
            <a:endParaRPr lang="en-US" sz="1200" dirty="0"/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en-US" sz="1800" dirty="0"/>
              <a:t>STAs can contend using EDCA during these time intervals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en-US" sz="1800" dirty="0"/>
              <a:t>STAs are not allowed to contend outside of these intervals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462EB-61BD-4EE0-A836-77E76BE777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A75C-3574-4027-856E-F68325F3A1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George Cherian,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C5F2FF-6DFC-4FDE-9C16-272E90583D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63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F3EEA-0952-4E49-BF13-498F9D830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1362"/>
          </a:xfrm>
        </p:spPr>
        <p:txBody>
          <a:bodyPr/>
          <a:lstStyle/>
          <a:p>
            <a:r>
              <a:rPr lang="en-US" dirty="0"/>
              <a:t>Controlled EDCA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EB108-DD60-4E0A-A379-E6615C005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489" y="2980933"/>
            <a:ext cx="8382000" cy="330687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Access point controls the EDCA access of each STA (e.g. by setting AIFSN = 0 in EDCA Parameter Set Element)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EDCA control could be based on (a) a window as shown in the figure above, or (b) could be applicable for the entire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Needs further discussion to decide the preferable option for 11ax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92450-55F2-4082-A5FE-C43B0C45C1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99C3D-2C4D-496F-A942-97EE5754D9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George Cherian,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94C2F8-1602-4A0F-B008-E542066F17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282203C-53B8-4687-B677-6CD561F94848}"/>
              </a:ext>
            </a:extLst>
          </p:cNvPr>
          <p:cNvGrpSpPr/>
          <p:nvPr/>
        </p:nvGrpSpPr>
        <p:grpSpPr>
          <a:xfrm>
            <a:off x="676940" y="1366539"/>
            <a:ext cx="7491369" cy="1037799"/>
            <a:chOff x="33556" y="1551439"/>
            <a:chExt cx="7491369" cy="1037799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BC50AA9-1242-4DA5-BD65-2BCE3C77D033}"/>
                </a:ext>
              </a:extLst>
            </p:cNvPr>
            <p:cNvCxnSpPr/>
            <p:nvPr/>
          </p:nvCxnSpPr>
          <p:spPr>
            <a:xfrm>
              <a:off x="788565" y="2093664"/>
              <a:ext cx="6736360" cy="0"/>
            </a:xfrm>
            <a:prstGeom prst="straightConnector1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F8FEFFF-DC7A-4684-932F-800334CE644F}"/>
                </a:ext>
              </a:extLst>
            </p:cNvPr>
            <p:cNvSpPr/>
            <p:nvPr/>
          </p:nvSpPr>
          <p:spPr bwMode="auto">
            <a:xfrm>
              <a:off x="1015068" y="1551439"/>
              <a:ext cx="167773" cy="5284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 err="1">
                <a:solidFill>
                  <a:schemeClr val="bg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D688BDB-5C62-4FAC-9E89-F9EDE88036B9}"/>
                </a:ext>
              </a:extLst>
            </p:cNvPr>
            <p:cNvSpPr/>
            <p:nvPr/>
          </p:nvSpPr>
          <p:spPr bwMode="auto">
            <a:xfrm>
              <a:off x="6410587" y="1565166"/>
              <a:ext cx="167773" cy="5284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600" dirty="0" err="1">
                <a:solidFill>
                  <a:schemeClr val="bg1"/>
                </a:solidFill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B1D57410-545B-4DC6-8976-B538BB6474EB}"/>
                </a:ext>
              </a:extLst>
            </p:cNvPr>
            <p:cNvCxnSpPr/>
            <p:nvPr/>
          </p:nvCxnSpPr>
          <p:spPr>
            <a:xfrm>
              <a:off x="1462620" y="2240579"/>
              <a:ext cx="1493240" cy="0"/>
            </a:xfrm>
            <a:prstGeom prst="straightConnector1">
              <a:avLst/>
            </a:prstGeom>
            <a:ln w="38100">
              <a:gradFill flip="none" rotWithShape="1">
                <a:gsLst>
                  <a:gs pos="0">
                    <a:srgbClr val="143C66"/>
                  </a:gs>
                  <a:gs pos="100000">
                    <a:srgbClr val="008080"/>
                  </a:gs>
                </a:gsLst>
                <a:lin ang="0" scaled="1"/>
                <a:tileRect/>
              </a:gra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6E4D7E69-DB84-4E57-8182-55EBDE4ADF42}"/>
                </a:ext>
              </a:extLst>
            </p:cNvPr>
            <p:cNvCxnSpPr>
              <a:cxnSpLocks/>
            </p:cNvCxnSpPr>
            <p:nvPr/>
          </p:nvCxnSpPr>
          <p:spPr>
            <a:xfrm>
              <a:off x="4035105" y="2232378"/>
              <a:ext cx="1878391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97165B2-D8E1-4ACA-8D9F-C61329ACEDBC}"/>
                </a:ext>
              </a:extLst>
            </p:cNvPr>
            <p:cNvSpPr txBox="1"/>
            <p:nvPr/>
          </p:nvSpPr>
          <p:spPr>
            <a:xfrm>
              <a:off x="4004816" y="2268353"/>
              <a:ext cx="2056332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EDCA everywhere else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64B9076-5AF8-4F2A-A2C1-BA2DC28766E7}"/>
                </a:ext>
              </a:extLst>
            </p:cNvPr>
            <p:cNvSpPr txBox="1"/>
            <p:nvPr/>
          </p:nvSpPr>
          <p:spPr>
            <a:xfrm>
              <a:off x="570451" y="1702965"/>
              <a:ext cx="409086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AP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5398C90-C934-4F34-95AE-669FBC8681FD}"/>
                </a:ext>
              </a:extLst>
            </p:cNvPr>
            <p:cNvSpPr txBox="1"/>
            <p:nvPr/>
          </p:nvSpPr>
          <p:spPr>
            <a:xfrm>
              <a:off x="33556" y="2256738"/>
              <a:ext cx="1162691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Non-AP STA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B796A4A-6ACA-409E-A108-442773280FA0}"/>
                </a:ext>
              </a:extLst>
            </p:cNvPr>
            <p:cNvSpPr txBox="1"/>
            <p:nvPr/>
          </p:nvSpPr>
          <p:spPr>
            <a:xfrm>
              <a:off x="1383478" y="2275306"/>
              <a:ext cx="928459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No EDCA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8136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52B89-9B67-421A-A3E9-92969D0E5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US" dirty="0"/>
              <a:t>Transmit Power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AB0EC-8BD6-4F38-B089-5778CE17D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6178"/>
            <a:ext cx="8229600" cy="52546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TPC service provides for the following: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Association of STAs with an AP based on the </a:t>
            </a:r>
            <a:r>
              <a:rPr lang="en-US" sz="1600" dirty="0" err="1"/>
              <a:t>STAs’</a:t>
            </a:r>
            <a:r>
              <a:rPr lang="en-US" sz="1600" dirty="0"/>
              <a:t> power capability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Specification of regulatory and local max transmit power (TP) levels for current channel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Selection of TP for each TX within constraints imposed by regulatory requirements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Adaptation of TP based on a range of info., including path loss and link margin estimates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We propose TPC be preserved as mandatory for all 6 GHz STAs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Inherit main TPC functionalities to the 6 GHz domain to achieve, among other things: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b="1" u="sng" dirty="0"/>
              <a:t>Compliance: </a:t>
            </a:r>
            <a:r>
              <a:rPr lang="en-US" sz="1400" dirty="0"/>
              <a:t>Satisfy regulatory requirements, if any (de-facto adaptation of existing rules)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b="1" u="sng" dirty="0"/>
              <a:t>Performance: </a:t>
            </a:r>
            <a:r>
              <a:rPr lang="en-US" sz="1400" dirty="0"/>
              <a:t>TP selection and adaptation to control BSS range, mitigate interference, etc.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STA informs an AP of its min/max transmit power capabilities when (re-)associating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Power Capability IE present in (Re-)Association Request frames transmitted by the STA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An AP might use the TP capabilities received from the STAs to: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Determine the local transmit power constraint for any BSS that it maintains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Determine if the association request should be rejected due to unacceptable levels of min/max transmit power capabilities of the STA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8D217-A0E0-4FB7-A949-03E0A25EB4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59817-AB02-4D97-9634-369477C08C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George Cherian,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D92650-27E9-4B97-826D-C91186501A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63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7E571-8588-48EC-8713-EE2642828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Transmit Power Control 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3FF56-06E9-4F8B-B538-132A2AA59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65" y="1600200"/>
            <a:ext cx="8393482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 declares the local maximum transmit power in the Power Constraint IE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This is the maximum transmit power allowed for the current channel of the 6G BSS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The Power Constraint element is included in Beacons, Probe Responses, etc.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Can be provided by AP in MGMT frames transmitted in 2.4/5 GHz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7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Pre-association: Unassociated STA receive power control info. from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Co-located 2.4/5 GHz AP, 6 GHz AP or 2.4/5/6 GHz neighbor AP </a:t>
            </a:r>
          </a:p>
          <a:p>
            <a:pPr marL="585788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Post-association: STAs transmissions in the channel are subject to the following: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Shall determine the regulatory max TP and local max TP for a channel in the current regulatory domain before transmitting in the channel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An AP shall use a TP less than or equal to the regulatory max TP level for the channel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A non-AP STA shall use a TP less than or equal to the local max TP level for the channel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A STA may use any criteria, and in particular any path loss and link margin estimates, to dynamically adapt the transmission power for transmission to another STA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91C53B-D044-44F1-A13F-B10031F0BE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969D2-45EE-4F2D-A86E-1ADE26404B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George Cherian,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6D29A7-BDEF-45AF-9509-0993B8AD4F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7606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2245</TotalTime>
  <Words>921</Words>
  <Application>Microsoft Office PowerPoint</Application>
  <PresentationFormat>On-screen Show (4:3)</PresentationFormat>
  <Paragraphs>133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Unicode MS</vt:lpstr>
      <vt:lpstr>MS Gothic</vt:lpstr>
      <vt:lpstr>Arial</vt:lpstr>
      <vt:lpstr>Calibre Semibold</vt:lpstr>
      <vt:lpstr>Courier New</vt:lpstr>
      <vt:lpstr>Times New Roman</vt:lpstr>
      <vt:lpstr>Office Theme</vt:lpstr>
      <vt:lpstr>Document</vt:lpstr>
      <vt:lpstr>802.11ax operation in 6GHz band</vt:lpstr>
      <vt:lpstr>Background</vt:lpstr>
      <vt:lpstr>Network Discovery And Scanning</vt:lpstr>
      <vt:lpstr>Active scanning in 6 GHz band</vt:lpstr>
      <vt:lpstr>Post-association medium access</vt:lpstr>
      <vt:lpstr>Controlled EDCA operation</vt:lpstr>
      <vt:lpstr>Transmit Power Control</vt:lpstr>
      <vt:lpstr>Transmit Power Control (contd.)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TGax March 2017 Meeting Agenda</dc:title>
  <dc:creator>Osama AboulMagd</dc:creator>
  <cp:lastModifiedBy>George Cherian</cp:lastModifiedBy>
  <cp:revision>107</cp:revision>
  <cp:lastPrinted>1601-01-01T00:00:00Z</cp:lastPrinted>
  <dcterms:created xsi:type="dcterms:W3CDTF">2017-01-26T15:28:16Z</dcterms:created>
  <dcterms:modified xsi:type="dcterms:W3CDTF">2018-07-10T21:17:38Z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1527683229</vt:lpwstr>
  </property>
</Properties>
</file>