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8"/>
  </p:notesMasterIdLst>
  <p:handoutMasterIdLst>
    <p:handoutMasterId r:id="rId19"/>
  </p:handoutMasterIdLst>
  <p:sldIdLst>
    <p:sldId id="256" r:id="rId2"/>
    <p:sldId id="257" r:id="rId3"/>
    <p:sldId id="258" r:id="rId4"/>
    <p:sldId id="304" r:id="rId5"/>
    <p:sldId id="315" r:id="rId6"/>
    <p:sldId id="305" r:id="rId7"/>
    <p:sldId id="306" r:id="rId8"/>
    <p:sldId id="316" r:id="rId9"/>
    <p:sldId id="307" r:id="rId10"/>
    <p:sldId id="310" r:id="rId11"/>
    <p:sldId id="317" r:id="rId12"/>
    <p:sldId id="318" r:id="rId13"/>
    <p:sldId id="320" r:id="rId14"/>
    <p:sldId id="319" r:id="rId15"/>
    <p:sldId id="312" r:id="rId16"/>
    <p:sldId id="308" r:id="rId17"/>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 id="1" name="BLR" initials="BLR"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39" autoAdjust="0"/>
  </p:normalViewPr>
  <p:slideViewPr>
    <p:cSldViewPr>
      <p:cViewPr varScale="1">
        <p:scale>
          <a:sx n="66" d="100"/>
          <a:sy n="66" d="100"/>
        </p:scale>
        <p:origin x="644" y="40"/>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11/10/2018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779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0317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2885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12</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3567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4151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14</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1643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2522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691643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669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4918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8092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910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4732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146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9770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802.11-</a:t>
            </a:r>
            <a:r>
              <a:rPr lang="en-US" sz="1800" b="1" dirty="0" smtClean="0">
                <a:latin typeface="Times New Roman"/>
                <a:ea typeface="Times New Roman"/>
                <a:cs typeface="Times New Roman"/>
                <a:sym typeface="Times New Roman"/>
              </a:rPr>
              <a:t>18/1240r3</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a:t>Benchmarking of 802.11ax against </a:t>
            </a:r>
            <a:r>
              <a:rPr lang="en-US" sz="2800" dirty="0" err="1"/>
              <a:t>eMBB</a:t>
            </a:r>
            <a:r>
              <a:rPr lang="en-US" sz="2800" dirty="0"/>
              <a:t> Indoor Hotspot requirements using IMT-2020 simulation methodology</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2018-07-</a:t>
            </a:r>
            <a:r>
              <a:rPr lang="en-US" sz="2000" b="0" dirty="0" smtClean="0"/>
              <a:t>09</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July 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65722232"/>
              </p:ext>
            </p:extLst>
          </p:nvPr>
        </p:nvGraphicFramePr>
        <p:xfrm>
          <a:off x="762000" y="2840552"/>
          <a:ext cx="10139362" cy="2471737"/>
        </p:xfrm>
        <a:graphic>
          <a:graphicData uri="http://schemas.openxmlformats.org/presentationml/2006/ole">
            <mc:AlternateContent xmlns:mc="http://schemas.openxmlformats.org/markup-compatibility/2006">
              <mc:Choice xmlns:v="urn:schemas-microsoft-com:vml" Requires="v">
                <p:oleObj spid="_x0000_s1334"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2000" y="2840552"/>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(1)</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8" name="Rectangle 7"/>
          <p:cNvSpPr/>
          <p:nvPr/>
        </p:nvSpPr>
        <p:spPr>
          <a:xfrm>
            <a:off x="914400" y="973248"/>
            <a:ext cx="10591800" cy="5570756"/>
          </a:xfrm>
          <a:prstGeom prst="rect">
            <a:avLst/>
          </a:prstGeom>
        </p:spPr>
        <p:txBody>
          <a:bodyPr wrap="square">
            <a:spAutoFit/>
          </a:bodyPr>
          <a:lstStyle/>
          <a:p>
            <a:pPr marL="469900" indent="-342900" algn="just">
              <a:buClr>
                <a:schemeClr val="dk1"/>
              </a:buClr>
              <a:buSzPts val="1600"/>
              <a:buFont typeface="+mj-lt"/>
              <a:buAutoNum type="arabicPeriod"/>
            </a:pPr>
            <a:r>
              <a:rPr lang="en-US" sz="1800" dirty="0">
                <a:solidFill>
                  <a:schemeClr val="dk1"/>
                </a:solidFill>
                <a:sym typeface="Times New Roman"/>
              </a:rPr>
              <a:t>The graphs </a:t>
            </a:r>
            <a:r>
              <a:rPr lang="en-US" sz="1800" dirty="0" smtClean="0">
                <a:solidFill>
                  <a:schemeClr val="dk1"/>
                </a:solidFill>
                <a:sym typeface="Times New Roman"/>
              </a:rPr>
              <a:t>show </a:t>
            </a:r>
            <a:r>
              <a:rPr lang="en-US" sz="1800" dirty="0">
                <a:solidFill>
                  <a:schemeClr val="dk1"/>
                </a:solidFill>
                <a:sym typeface="Times New Roman"/>
              </a:rPr>
              <a:t>the </a:t>
            </a:r>
            <a:r>
              <a:rPr lang="en-US" sz="1800" dirty="0" smtClean="0">
                <a:solidFill>
                  <a:schemeClr val="dk1"/>
                </a:solidFill>
                <a:sym typeface="Times New Roman"/>
              </a:rPr>
              <a:t>DL/UL </a:t>
            </a:r>
            <a:r>
              <a:rPr lang="en-US" sz="1800" dirty="0">
                <a:solidFill>
                  <a:schemeClr val="dk1"/>
                </a:solidFill>
                <a:sym typeface="Times New Roman"/>
              </a:rPr>
              <a:t>spectral efficiency </a:t>
            </a:r>
            <a:r>
              <a:rPr lang="en-US" sz="1800" dirty="0" smtClean="0">
                <a:solidFill>
                  <a:schemeClr val="dk1"/>
                </a:solidFill>
                <a:sym typeface="Times New Roman"/>
              </a:rPr>
              <a:t>and mobility evaluation of </a:t>
            </a:r>
            <a:r>
              <a:rPr lang="en-US" sz="1800" dirty="0">
                <a:solidFill>
                  <a:schemeClr val="dk1"/>
                </a:solidFill>
                <a:sym typeface="Times New Roman"/>
              </a:rPr>
              <a:t>802.11ax with SU-MIMO and 2-factor MU-MIMO.</a:t>
            </a:r>
          </a:p>
          <a:p>
            <a:pPr marL="469900" indent="-342900" algn="just">
              <a:buClr>
                <a:schemeClr val="dk1"/>
              </a:buClr>
              <a:buSzPts val="1600"/>
              <a:buFont typeface="+mj-lt"/>
              <a:buAutoNum type="arabicPeriod"/>
            </a:pPr>
            <a:r>
              <a:rPr lang="en-US" sz="1800" dirty="0">
                <a:solidFill>
                  <a:schemeClr val="dk1"/>
                </a:solidFill>
                <a:sym typeface="Times New Roman"/>
              </a:rPr>
              <a:t>The CDFs have been generated by calculating the </a:t>
            </a:r>
            <a:r>
              <a:rPr lang="en-US" sz="1800" dirty="0" smtClean="0">
                <a:solidFill>
                  <a:schemeClr val="dk1"/>
                </a:solidFill>
                <a:sym typeface="Times New Roman"/>
              </a:rPr>
              <a:t>spectral </a:t>
            </a:r>
            <a:r>
              <a:rPr lang="en-US" sz="1800" dirty="0">
                <a:solidFill>
                  <a:schemeClr val="dk1"/>
                </a:solidFill>
                <a:sym typeface="Times New Roman"/>
              </a:rPr>
              <a:t>efficiency for each time snapshot in the </a:t>
            </a:r>
            <a:r>
              <a:rPr lang="en-US" sz="1800" dirty="0" smtClean="0">
                <a:solidFill>
                  <a:schemeClr val="dk1"/>
                </a:solidFill>
                <a:sym typeface="Times New Roman"/>
              </a:rPr>
              <a:t>simulator.</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SU-MIMO: Spectral efficiency for each user for each RU, assuming </a:t>
            </a:r>
            <a:r>
              <a:rPr lang="en-US" sz="1800" dirty="0" smtClean="0">
                <a:solidFill>
                  <a:schemeClr val="dk1"/>
                </a:solidFill>
                <a:sym typeface="Times New Roman"/>
              </a:rPr>
              <a:t>only SU-MIMO. The spectral efficiency is calculated as the maximum of the spectral efficiencies for 1 to 8 spatial streams.</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2-factor MU-MIMO: Spectral efficiency for each combination of 2 users connected to the same BS for each RU, assuming </a:t>
            </a:r>
            <a:r>
              <a:rPr lang="en-US" sz="1800" dirty="0" smtClean="0">
                <a:solidFill>
                  <a:schemeClr val="dk1"/>
                </a:solidFill>
                <a:sym typeface="Times New Roman"/>
              </a:rPr>
              <a:t>only 2-factor MU-MIMO. The spectral efficiency is calculated as the maximum of the spectral efficiencies for each number of possible spatial streams for individual users in the combination. </a:t>
            </a:r>
            <a:endParaRPr lang="en-US" sz="1800" dirty="0">
              <a:solidFill>
                <a:schemeClr val="dk1"/>
              </a:solidFill>
              <a:sym typeface="Times New Roman"/>
            </a:endParaRPr>
          </a:p>
          <a:p>
            <a:pPr marL="469900" indent="-342900" algn="just">
              <a:buClr>
                <a:schemeClr val="dk1"/>
              </a:buClr>
              <a:buSzPts val="1600"/>
              <a:buFont typeface="+mj-lt"/>
              <a:buAutoNum type="arabicPeriod"/>
            </a:pPr>
            <a:r>
              <a:rPr lang="en-US" sz="1800" dirty="0">
                <a:solidFill>
                  <a:schemeClr val="dk1"/>
                </a:solidFill>
                <a:sym typeface="Times New Roman"/>
              </a:rPr>
              <a:t>Note that the </a:t>
            </a:r>
            <a:r>
              <a:rPr lang="en-US" sz="1800" dirty="0" smtClean="0">
                <a:solidFill>
                  <a:schemeClr val="dk1"/>
                </a:solidFill>
                <a:sym typeface="Times New Roman"/>
              </a:rPr>
              <a:t>spectral </a:t>
            </a:r>
            <a:r>
              <a:rPr lang="en-US" sz="1800" dirty="0">
                <a:solidFill>
                  <a:schemeClr val="dk1"/>
                </a:solidFill>
                <a:sym typeface="Times New Roman"/>
              </a:rPr>
              <a:t>efficiency </a:t>
            </a:r>
            <a:r>
              <a:rPr lang="en-US" sz="1800" dirty="0" smtClean="0">
                <a:solidFill>
                  <a:schemeClr val="dk1"/>
                </a:solidFill>
                <a:sym typeface="Times New Roman"/>
              </a:rPr>
              <a:t>of 802.11ax simulated in this manner is conservative since:</a:t>
            </a:r>
          </a:p>
          <a:p>
            <a:pPr marL="927100" lvl="1" indent="-342900" algn="just">
              <a:buClr>
                <a:schemeClr val="dk1"/>
              </a:buClr>
              <a:buSzPts val="1600"/>
              <a:buFont typeface="+mj-lt"/>
              <a:buAutoNum type="arabicPeriod"/>
            </a:pPr>
            <a:r>
              <a:rPr lang="en-US" sz="1800" dirty="0">
                <a:solidFill>
                  <a:schemeClr val="dk1"/>
                </a:solidFill>
                <a:sym typeface="Times New Roman"/>
              </a:rPr>
              <a:t>It does not consider multi-user scheduling gain </a:t>
            </a:r>
          </a:p>
          <a:p>
            <a:pPr marL="927100" lvl="1" indent="-342900" algn="just">
              <a:buClr>
                <a:schemeClr val="dk1"/>
              </a:buClr>
              <a:buSzPts val="1600"/>
              <a:buFont typeface="+mj-lt"/>
              <a:buAutoNum type="arabicPeriod"/>
            </a:pPr>
            <a:r>
              <a:rPr lang="en-US" sz="1800" dirty="0">
                <a:solidFill>
                  <a:schemeClr val="dk1"/>
                </a:solidFill>
                <a:sym typeface="Times New Roman"/>
              </a:rPr>
              <a:t>Restricts the choice to either fully SU-MIMO or </a:t>
            </a:r>
            <a:r>
              <a:rPr lang="en-US" sz="1800" dirty="0" smtClean="0">
                <a:solidFill>
                  <a:schemeClr val="dk1"/>
                </a:solidFill>
                <a:sym typeface="Times New Roman"/>
              </a:rPr>
              <a:t>fully </a:t>
            </a:r>
            <a:r>
              <a:rPr lang="en-US" sz="1800" dirty="0">
                <a:solidFill>
                  <a:schemeClr val="dk1"/>
                </a:solidFill>
                <a:sym typeface="Times New Roman"/>
              </a:rPr>
              <a:t>2-factor MU-MIMO and hence does not consider the gain possible by dynamically allocating a user to either SU-MIMO or MU-MIMO based on </a:t>
            </a:r>
            <a:r>
              <a:rPr lang="en-US" sz="1800" dirty="0" smtClean="0">
                <a:solidFill>
                  <a:schemeClr val="dk1"/>
                </a:solidFill>
                <a:sym typeface="Times New Roman"/>
              </a:rPr>
              <a:t>whichever scheme gives </a:t>
            </a:r>
            <a:r>
              <a:rPr lang="en-US" sz="1800" dirty="0">
                <a:solidFill>
                  <a:schemeClr val="dk1"/>
                </a:solidFill>
                <a:sym typeface="Times New Roman"/>
              </a:rPr>
              <a:t>the </a:t>
            </a:r>
            <a:r>
              <a:rPr lang="en-US" sz="1800" dirty="0" smtClean="0">
                <a:solidFill>
                  <a:schemeClr val="dk1"/>
                </a:solidFill>
                <a:sym typeface="Times New Roman"/>
              </a:rPr>
              <a:t>best user/system throughput</a:t>
            </a:r>
            <a:r>
              <a:rPr lang="en-US" sz="1800" dirty="0">
                <a:solidFill>
                  <a:schemeClr val="dk1"/>
                </a:solidFill>
                <a:sym typeface="Times New Roman"/>
              </a:rPr>
              <a:t>.</a:t>
            </a:r>
          </a:p>
          <a:p>
            <a:pPr marL="927100" lvl="1" indent="-342900" algn="just">
              <a:buClr>
                <a:schemeClr val="dk1"/>
              </a:buClr>
              <a:buSzPts val="1600"/>
              <a:buFont typeface="+mj-lt"/>
              <a:buAutoNum type="arabicPeriod"/>
            </a:pPr>
            <a:r>
              <a:rPr lang="en-US" sz="1800" dirty="0">
                <a:solidFill>
                  <a:schemeClr val="dk1"/>
                </a:solidFill>
                <a:sym typeface="Times New Roman"/>
              </a:rPr>
              <a:t>This is in addition to the conservative antenna configuration, interference coordination and MU-MIMO factor choices described earlier</a:t>
            </a:r>
            <a:r>
              <a:rPr lang="en-US" sz="1800" dirty="0" smtClean="0">
                <a:solidFill>
                  <a:schemeClr val="dk1"/>
                </a:solidFill>
                <a:sym typeface="Times New Roman"/>
              </a:rPr>
              <a:t>.</a:t>
            </a:r>
            <a:endParaRPr lang="en-US" sz="1800" dirty="0">
              <a:solidFill>
                <a:schemeClr val="dk1"/>
              </a:solidFill>
              <a:sym typeface="Times New Roman"/>
            </a:endParaRPr>
          </a:p>
          <a:p>
            <a:pPr marL="285750" indent="-285750" algn="just">
              <a:buFont typeface="Arial" panose="020B0604020202020204" pitchFamily="34" charset="0"/>
              <a:buChar char="•"/>
            </a:pPr>
            <a:endParaRPr lang="en-US" sz="1800" dirty="0" smtClean="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(2) : 5%ile and Average DL 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486400" y="1066800"/>
            <a:ext cx="6477000" cy="4958280"/>
          </a:xfrm>
          <a:prstGeom prst="rect">
            <a:avLst/>
          </a:prstGeom>
        </p:spPr>
        <p:txBody>
          <a:bodyPr wrap="square">
            <a:spAutoFit/>
          </a:bodyPr>
          <a:lstStyle/>
          <a:p>
            <a:pPr algn="just"/>
            <a:r>
              <a:rPr lang="en-US" sz="1600" dirty="0" smtClean="0"/>
              <a:t>The pre-scheduling per-user DL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4 </a:t>
            </a:r>
            <a:r>
              <a:rPr lang="en-US" sz="1600" dirty="0" smtClean="0"/>
              <a:t>bits/s/Hz</a:t>
            </a:r>
          </a:p>
          <a:p>
            <a:pPr marL="548640" indent="-285750" algn="just">
              <a:buFont typeface="Arial" panose="020B0604020202020204" pitchFamily="34" charset="0"/>
              <a:buChar char="•"/>
            </a:pPr>
            <a:r>
              <a:rPr lang="en-US" sz="1600" dirty="0" smtClean="0"/>
              <a:t>Average = 9.5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a:t>
            </a:r>
            <a:r>
              <a:rPr lang="en-US" sz="1600" dirty="0"/>
              <a:t>5.1 </a:t>
            </a:r>
            <a:r>
              <a:rPr lang="en-US" sz="1600" dirty="0" smtClean="0"/>
              <a:t>bits/s/Hz</a:t>
            </a:r>
            <a:endParaRPr lang="en-US" sz="1600" dirty="0"/>
          </a:p>
          <a:p>
            <a:pPr marL="548640" indent="-285750" algn="just">
              <a:buFont typeface="Arial" panose="020B0604020202020204" pitchFamily="34" charset="0"/>
              <a:buChar char="•"/>
            </a:pPr>
            <a:r>
              <a:rPr lang="en-US" sz="1600" dirty="0" smtClean="0"/>
              <a:t>Average  </a:t>
            </a:r>
            <a:r>
              <a:rPr lang="en-US" sz="1600" dirty="0"/>
              <a:t>= 11.1 </a:t>
            </a:r>
            <a:r>
              <a:rPr lang="en-US" sz="1600" dirty="0" smtClean="0"/>
              <a:t>bits/s/Hz</a:t>
            </a:r>
            <a:endParaRPr lang="en-US" sz="1600" dirty="0"/>
          </a:p>
          <a:p>
            <a:pPr algn="just"/>
            <a:r>
              <a:rPr lang="en-US" sz="1600" dirty="0" smtClean="0">
                <a:solidFill>
                  <a:schemeClr val="tx1"/>
                </a:solidFill>
              </a:rPr>
              <a:t>With a simple equal-time scheduler targeting a PER of 10%</a:t>
            </a:r>
            <a:r>
              <a:rPr lang="en-US" sz="1600" dirty="0" smtClean="0">
                <a:solidFill>
                  <a:srgbClr val="C00000"/>
                </a:solidFill>
              </a:rPr>
              <a:t>, </a:t>
            </a:r>
            <a:r>
              <a:rPr lang="en-US" sz="1600" dirty="0" smtClean="0"/>
              <a:t>the final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0.35 bits/s/Hz</a:t>
            </a:r>
            <a:endParaRPr lang="en-US" sz="1600" dirty="0"/>
          </a:p>
          <a:p>
            <a:pPr marL="548640" indent="-285750" algn="just">
              <a:buFont typeface="Arial" panose="020B0604020202020204" pitchFamily="34" charset="0"/>
              <a:buChar char="•"/>
            </a:pPr>
            <a:r>
              <a:rPr lang="en-US" sz="1600" dirty="0"/>
              <a:t>Average = </a:t>
            </a:r>
            <a:r>
              <a:rPr lang="en-US" sz="1600" dirty="0" smtClean="0"/>
              <a:t>8.41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0.45 bits/s/Hz</a:t>
            </a:r>
            <a:endParaRPr lang="en-US" sz="1600" dirty="0"/>
          </a:p>
          <a:p>
            <a:pPr marL="548640" indent="-285750" algn="just">
              <a:buFont typeface="Arial" panose="020B0604020202020204" pitchFamily="34" charset="0"/>
              <a:buChar char="•"/>
            </a:pPr>
            <a:r>
              <a:rPr lang="en-US" sz="1600" dirty="0"/>
              <a:t>Average  = </a:t>
            </a:r>
            <a:r>
              <a:rPr lang="en-US" sz="1600" dirty="0" smtClean="0"/>
              <a:t>9.82 bits/s/Hz</a:t>
            </a:r>
            <a:endParaRPr lang="en-US" sz="1600" dirty="0"/>
          </a:p>
          <a:p>
            <a:pPr>
              <a:lnSpc>
                <a:spcPct val="115000"/>
              </a:lnSpc>
              <a:spcBef>
                <a:spcPts val="600"/>
              </a:spcBef>
              <a:buClr>
                <a:schemeClr val="dk1"/>
              </a:buClr>
              <a:buSzPts val="1100"/>
            </a:pPr>
            <a:r>
              <a:rPr lang="en-US" sz="1600" dirty="0">
                <a:solidFill>
                  <a:schemeClr val="dk1"/>
                </a:solidFill>
                <a:highlight>
                  <a:srgbClr val="00FF00"/>
                </a:highlight>
                <a:sym typeface="Times New Roman"/>
              </a:rPr>
              <a:t>Conclusion: </a:t>
            </a:r>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a:t>
            </a:r>
            <a:r>
              <a:rPr lang="en-US" sz="1600" dirty="0" smtClean="0">
                <a:solidFill>
                  <a:schemeClr val="dk1"/>
                </a:solidFill>
                <a:highlight>
                  <a:srgbClr val="00FF00"/>
                </a:highlight>
                <a:sym typeface="Times New Roman"/>
              </a:rPr>
              <a:t>satisfies </a:t>
            </a:r>
            <a:r>
              <a:rPr lang="en-US" sz="1600" dirty="0">
                <a:solidFill>
                  <a:schemeClr val="dk1"/>
                </a:solidFill>
                <a:highlight>
                  <a:srgbClr val="00FF00"/>
                </a:highlight>
                <a:sym typeface="Times New Roman"/>
              </a:rPr>
              <a:t>the IMT-2020 </a:t>
            </a:r>
            <a:r>
              <a:rPr lang="en-US" sz="1600" dirty="0" smtClean="0">
                <a:solidFill>
                  <a:schemeClr val="dk1"/>
                </a:solidFill>
                <a:highlight>
                  <a:srgbClr val="00FF00"/>
                </a:highlight>
                <a:sym typeface="Times New Roman"/>
              </a:rPr>
              <a:t>Indoor Hotspot </a:t>
            </a:r>
            <a:r>
              <a:rPr lang="en-US" sz="1600" dirty="0">
                <a:solidFill>
                  <a:schemeClr val="dk1"/>
                </a:solidFill>
                <a:highlight>
                  <a:srgbClr val="00FF00"/>
                </a:highlight>
                <a:sym typeface="Times New Roman"/>
              </a:rPr>
              <a:t>D</a:t>
            </a:r>
            <a:r>
              <a:rPr lang="en-US" sz="1600" dirty="0" smtClean="0">
                <a:solidFill>
                  <a:schemeClr val="dk1"/>
                </a:solidFill>
                <a:highlight>
                  <a:srgbClr val="00FF00"/>
                </a:highlight>
                <a:sym typeface="Times New Roman"/>
              </a:rPr>
              <a:t>L </a:t>
            </a:r>
            <a:r>
              <a:rPr lang="en-US" sz="1600" dirty="0">
                <a:solidFill>
                  <a:schemeClr val="dk1"/>
                </a:solidFill>
                <a:highlight>
                  <a:srgbClr val="00FF00"/>
                </a:highlight>
                <a:sym typeface="Times New Roman"/>
              </a:rPr>
              <a:t>5%ile and Average spectral efficiency requirements of 0.3 </a:t>
            </a:r>
            <a:r>
              <a:rPr lang="en-US" sz="1600" dirty="0" smtClean="0">
                <a:solidFill>
                  <a:schemeClr val="dk1"/>
                </a:solidFill>
                <a:highlight>
                  <a:srgbClr val="00FF00"/>
                </a:highlight>
                <a:sym typeface="Times New Roman"/>
              </a:rPr>
              <a:t>bits/s/Hz </a:t>
            </a:r>
            <a:r>
              <a:rPr lang="en-US" sz="1600" dirty="0">
                <a:solidFill>
                  <a:schemeClr val="dk1"/>
                </a:solidFill>
                <a:highlight>
                  <a:srgbClr val="00FF00"/>
                </a:highlight>
                <a:sym typeface="Times New Roman"/>
              </a:rPr>
              <a:t>and 9  </a:t>
            </a:r>
            <a:r>
              <a:rPr lang="en-US" sz="1600" dirty="0" smtClean="0">
                <a:solidFill>
                  <a:schemeClr val="dk1"/>
                </a:solidFill>
                <a:highlight>
                  <a:srgbClr val="00FF00"/>
                </a:highlight>
                <a:sym typeface="Times New Roman"/>
              </a:rPr>
              <a:t>bits/s/Hz respectively.</a:t>
            </a:r>
            <a:endParaRPr lang="en-US" sz="1600" dirty="0">
              <a:solidFill>
                <a:schemeClr val="dk1"/>
              </a:solidFill>
              <a:highlight>
                <a:srgbClr val="00FF00"/>
              </a:highlight>
              <a:sym typeface="Times New Roman"/>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645" r="22193"/>
          <a:stretch/>
        </p:blipFill>
        <p:spPr bwMode="auto">
          <a:xfrm>
            <a:off x="228600" y="1447800"/>
            <a:ext cx="532876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lvl="0"/>
            <a:r>
              <a:rPr lang="en-US" sz="2400" dirty="0" smtClean="0"/>
              <a:t>Results (3):  </a:t>
            </a:r>
            <a:r>
              <a:rPr lang="en-US" sz="2400" dirty="0"/>
              <a:t>5%ile and Average </a:t>
            </a:r>
            <a:r>
              <a:rPr lang="en-US" sz="2400" dirty="0" smtClean="0"/>
              <a:t>UL </a:t>
            </a:r>
            <a:r>
              <a:rPr lang="en-US" sz="2400" dirty="0"/>
              <a:t>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12</a:t>
            </a:fld>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486400" y="1066800"/>
            <a:ext cx="6629400" cy="4958280"/>
          </a:xfrm>
          <a:prstGeom prst="rect">
            <a:avLst/>
          </a:prstGeom>
        </p:spPr>
        <p:txBody>
          <a:bodyPr wrap="square">
            <a:spAutoFit/>
          </a:bodyPr>
          <a:lstStyle/>
          <a:p>
            <a:pPr algn="just"/>
            <a:r>
              <a:rPr lang="en-US" sz="1600" dirty="0" smtClean="0"/>
              <a:t>The pre-scheduling per-user UL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a:t>
            </a:r>
            <a:r>
              <a:rPr lang="en-US" sz="1600" dirty="0" smtClean="0"/>
              <a:t>1.2 bits/s/Hz</a:t>
            </a:r>
          </a:p>
          <a:p>
            <a:pPr marL="548640" indent="-285750" algn="just">
              <a:buFont typeface="Arial" panose="020B0604020202020204" pitchFamily="34" charset="0"/>
              <a:buChar char="•"/>
            </a:pPr>
            <a:r>
              <a:rPr lang="en-US" sz="1600" dirty="0" smtClean="0"/>
              <a:t>Average = 12.8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5.9 bits/s/Hz</a:t>
            </a:r>
            <a:endParaRPr lang="en-US" sz="1600" dirty="0"/>
          </a:p>
          <a:p>
            <a:pPr marL="548640" indent="-285750" algn="just">
              <a:buFont typeface="Arial" panose="020B0604020202020204" pitchFamily="34" charset="0"/>
              <a:buChar char="•"/>
            </a:pPr>
            <a:r>
              <a:rPr lang="en-US" sz="1600" dirty="0" smtClean="0"/>
              <a:t>Average  </a:t>
            </a:r>
            <a:r>
              <a:rPr lang="en-US" sz="1600" dirty="0"/>
              <a:t>= </a:t>
            </a:r>
            <a:r>
              <a:rPr lang="en-US" sz="1600" dirty="0" smtClean="0"/>
              <a:t>15.49 bits/s/Hz</a:t>
            </a:r>
            <a:endParaRPr lang="en-US" sz="1600" dirty="0"/>
          </a:p>
          <a:p>
            <a:pPr algn="just"/>
            <a:r>
              <a:rPr lang="en-US" sz="1600" dirty="0" smtClean="0"/>
              <a:t>With </a:t>
            </a:r>
            <a:r>
              <a:rPr lang="en-US" sz="1600" dirty="0"/>
              <a:t>a simple equal-time scheduler targeting a PER of 10</a:t>
            </a:r>
            <a:r>
              <a:rPr lang="en-US" sz="1600" dirty="0" smtClean="0"/>
              <a:t>%, the  final spectral efficiencies are:</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0.11 bits/s/Hz</a:t>
            </a:r>
            <a:endParaRPr lang="en-US" sz="1600" dirty="0"/>
          </a:p>
          <a:p>
            <a:pPr marL="548640" indent="-285750" algn="just">
              <a:buFont typeface="Arial" panose="020B0604020202020204" pitchFamily="34" charset="0"/>
              <a:buChar char="•"/>
            </a:pPr>
            <a:r>
              <a:rPr lang="en-US" sz="1600" dirty="0"/>
              <a:t>Average = </a:t>
            </a:r>
            <a:r>
              <a:rPr lang="en-US" sz="1600" dirty="0" smtClean="0"/>
              <a:t>11.32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0.52 bits/s/Hz</a:t>
            </a:r>
            <a:endParaRPr lang="en-US" sz="1600" dirty="0"/>
          </a:p>
          <a:p>
            <a:pPr marL="548640" indent="-285750" algn="just">
              <a:buFont typeface="Arial" panose="020B0604020202020204" pitchFamily="34" charset="0"/>
              <a:buChar char="•"/>
            </a:pPr>
            <a:r>
              <a:rPr lang="en-US" sz="1600" dirty="0"/>
              <a:t>Average  = </a:t>
            </a:r>
            <a:r>
              <a:rPr lang="en-US" sz="1600" dirty="0" smtClean="0"/>
              <a:t>13.7 bits/s/Hz</a:t>
            </a:r>
            <a:endParaRPr lang="en-US" sz="1600" dirty="0"/>
          </a:p>
          <a:p>
            <a:pPr>
              <a:lnSpc>
                <a:spcPct val="115000"/>
              </a:lnSpc>
              <a:spcBef>
                <a:spcPts val="600"/>
              </a:spcBef>
              <a:buSzPts val="1100"/>
            </a:pPr>
            <a:r>
              <a:rPr lang="en-US" sz="1600" dirty="0">
                <a:highlight>
                  <a:srgbClr val="00FF00"/>
                </a:highlight>
                <a:sym typeface="Times New Roman"/>
              </a:rPr>
              <a:t>Conclusion: </a:t>
            </a:r>
            <a:r>
              <a:rPr lang="en-US" sz="1600" dirty="0" smtClean="0">
                <a:highlight>
                  <a:srgbClr val="00FF00"/>
                </a:highlight>
                <a:sym typeface="Times New Roman"/>
              </a:rPr>
              <a:t>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UL </a:t>
            </a:r>
            <a:r>
              <a:rPr lang="en-US" sz="1600" dirty="0">
                <a:highlight>
                  <a:srgbClr val="00FF00"/>
                </a:highlight>
                <a:sym typeface="Times New Roman"/>
              </a:rPr>
              <a:t>5%ile and Average spectral efficiency requirements of </a:t>
            </a:r>
            <a:r>
              <a:rPr lang="en-US" sz="1600" dirty="0" smtClean="0">
                <a:highlight>
                  <a:srgbClr val="00FF00"/>
                </a:highlight>
                <a:sym typeface="Times New Roman"/>
              </a:rPr>
              <a:t>0.21 bits/s/Hz </a:t>
            </a:r>
            <a:r>
              <a:rPr lang="en-US" sz="1600" dirty="0">
                <a:highlight>
                  <a:srgbClr val="00FF00"/>
                </a:highlight>
                <a:sym typeface="Times New Roman"/>
              </a:rPr>
              <a:t>and </a:t>
            </a:r>
            <a:r>
              <a:rPr lang="en-US" sz="1600" dirty="0" smtClean="0">
                <a:highlight>
                  <a:srgbClr val="00FF00"/>
                </a:highlight>
                <a:sym typeface="Times New Roman"/>
              </a:rPr>
              <a:t>6.75  bits/s/Hz respectively.</a:t>
            </a:r>
            <a:endParaRPr lang="en-US" sz="1600" dirty="0">
              <a:highlight>
                <a:srgbClr val="00FF00"/>
              </a:highlight>
              <a:sym typeface="Times New Roman"/>
            </a:endParaRPr>
          </a:p>
        </p:txBody>
      </p:sp>
      <p:pic>
        <p:nvPicPr>
          <p:cNvPr id="2050" name="Picture 2" descr="C:\Users\sv935494\Box Sync\WLAN (sindhu.verma@broadcom.com)\IEEE\5G\INH\su_mu_ul_3kph.png"/>
          <p:cNvPicPr>
            <a:picLocks noChangeAspect="1" noChangeArrowheads="1"/>
          </p:cNvPicPr>
          <p:nvPr/>
        </p:nvPicPr>
        <p:blipFill rotWithShape="1">
          <a:blip r:embed="rId3">
            <a:extLst>
              <a:ext uri="{28A0092B-C50C-407E-A947-70E740481C1C}">
                <a14:useLocalDpi xmlns:a14="http://schemas.microsoft.com/office/drawing/2010/main" val="0"/>
              </a:ext>
            </a:extLst>
          </a:blip>
          <a:srcRect l="6655" r="10874"/>
          <a:stretch/>
        </p:blipFill>
        <p:spPr bwMode="auto">
          <a:xfrm>
            <a:off x="0" y="1295400"/>
            <a:ext cx="5578111"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(4) : User Experience Data Rate and Area Traffic Capacity</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643466" y="1079242"/>
            <a:ext cx="11396133" cy="4524315"/>
          </a:xfrm>
          <a:prstGeom prst="rect">
            <a:avLst/>
          </a:prstGeom>
        </p:spPr>
        <p:txBody>
          <a:bodyPr wrap="square">
            <a:spAutoFit/>
          </a:bodyPr>
          <a:lstStyle/>
          <a:p>
            <a:pPr algn="just"/>
            <a:r>
              <a:rPr lang="en-US" sz="1600" dirty="0" smtClean="0"/>
              <a:t>Based on </a:t>
            </a:r>
            <a:r>
              <a:rPr lang="en-US" sz="1600" dirty="0"/>
              <a:t>the </a:t>
            </a:r>
            <a:r>
              <a:rPr lang="en-US" sz="1600" dirty="0" smtClean="0"/>
              <a:t>simulated </a:t>
            </a:r>
            <a:r>
              <a:rPr lang="en-US" sz="1600" dirty="0"/>
              <a:t>5%ile spectral </a:t>
            </a:r>
            <a:r>
              <a:rPr lang="en-US" sz="1600" dirty="0" smtClean="0"/>
              <a:t>efficiency:</a:t>
            </a:r>
            <a:endParaRPr lang="en-US" sz="1600" dirty="0"/>
          </a:p>
          <a:p>
            <a:pPr algn="just"/>
            <a:r>
              <a:rPr lang="en-US" sz="1600" dirty="0"/>
              <a:t>DL user experienced data rate = </a:t>
            </a:r>
            <a:r>
              <a:rPr lang="en-US" sz="1600" dirty="0" smtClean="0"/>
              <a:t>0.45 </a:t>
            </a:r>
            <a:r>
              <a:rPr lang="en-US" sz="1600" dirty="0"/>
              <a:t>bits/s/Hz * </a:t>
            </a:r>
            <a:r>
              <a:rPr lang="en-US" sz="1600" dirty="0" smtClean="0"/>
              <a:t>320 </a:t>
            </a:r>
            <a:r>
              <a:rPr lang="en-US" sz="1600" dirty="0"/>
              <a:t>MHz  = </a:t>
            </a:r>
            <a:r>
              <a:rPr lang="en-US" sz="1600" dirty="0" smtClean="0"/>
              <a:t>144 </a:t>
            </a:r>
            <a:r>
              <a:rPr lang="en-US" sz="1600" dirty="0"/>
              <a:t>Mbps</a:t>
            </a:r>
          </a:p>
          <a:p>
            <a:pPr algn="just"/>
            <a:r>
              <a:rPr lang="en-US" sz="1600" dirty="0"/>
              <a:t>UL user experienced data rate = </a:t>
            </a:r>
            <a:r>
              <a:rPr lang="en-US" sz="1600" dirty="0" smtClean="0"/>
              <a:t>0.52 </a:t>
            </a:r>
            <a:r>
              <a:rPr lang="en-US" sz="1600" dirty="0"/>
              <a:t>bits/s/Hz * </a:t>
            </a:r>
            <a:r>
              <a:rPr lang="en-US" sz="1600" dirty="0" smtClean="0"/>
              <a:t>320 </a:t>
            </a:r>
            <a:r>
              <a:rPr lang="en-US" sz="1600" dirty="0"/>
              <a:t>MHz  = </a:t>
            </a:r>
            <a:r>
              <a:rPr lang="en-US" sz="1600" dirty="0" smtClean="0"/>
              <a:t>166.4 Mbps</a:t>
            </a:r>
          </a:p>
          <a:p>
            <a:pPr algn="just"/>
            <a:endParaRPr lang="en-US" sz="1600" dirty="0"/>
          </a:p>
          <a:p>
            <a:pPr lvl="0" algn="just"/>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satisfies the IMT-2020 Indoor Hotspot </a:t>
            </a:r>
            <a:r>
              <a:rPr lang="en-US" sz="1600" dirty="0" smtClean="0">
                <a:solidFill>
                  <a:schemeClr val="dk1"/>
                </a:solidFill>
                <a:highlight>
                  <a:srgbClr val="00FF00"/>
                </a:highlight>
                <a:sym typeface="Times New Roman"/>
              </a:rPr>
              <a:t>DL and UL User Experience Data requirements of 100 Mbps and 50 Mbps respectively</a:t>
            </a:r>
            <a:endParaRPr lang="en-US" sz="1600" dirty="0" smtClean="0">
              <a:solidFill>
                <a:schemeClr val="dk1"/>
              </a:solidFill>
              <a:highlight>
                <a:srgbClr val="00FF00"/>
              </a:highlight>
            </a:endParaRPr>
          </a:p>
          <a:p>
            <a:pPr algn="just"/>
            <a:endParaRPr lang="en-US" sz="1600" dirty="0"/>
          </a:p>
          <a:p>
            <a:pPr algn="just"/>
            <a:endParaRPr lang="en-US" sz="1600" dirty="0" smtClean="0"/>
          </a:p>
          <a:p>
            <a:pPr algn="just"/>
            <a:r>
              <a:rPr lang="en-US" sz="1600" dirty="0"/>
              <a:t>Based on </a:t>
            </a:r>
            <a:r>
              <a:rPr lang="en-US" sz="1600" dirty="0" smtClean="0"/>
              <a:t>simulations, the </a:t>
            </a:r>
            <a:r>
              <a:rPr lang="en-US" sz="1600" dirty="0"/>
              <a:t>a</a:t>
            </a:r>
            <a:r>
              <a:rPr lang="en-US" sz="1600" dirty="0" smtClean="0"/>
              <a:t>verage </a:t>
            </a:r>
            <a:r>
              <a:rPr lang="en-US" sz="1600" dirty="0"/>
              <a:t>DL spectral efficiency = </a:t>
            </a:r>
            <a:r>
              <a:rPr lang="en-US" sz="1600" dirty="0" smtClean="0"/>
              <a:t>9.82 bits/s/Hz</a:t>
            </a:r>
            <a:endParaRPr lang="en-US" sz="1600" dirty="0"/>
          </a:p>
          <a:p>
            <a:pPr algn="just"/>
            <a:r>
              <a:rPr lang="en-US" sz="1600" dirty="0"/>
              <a:t>From the </a:t>
            </a:r>
            <a:r>
              <a:rPr lang="en-US" sz="1600" dirty="0" err="1"/>
              <a:t>eMBB</a:t>
            </a:r>
            <a:r>
              <a:rPr lang="en-US" sz="1600" dirty="0"/>
              <a:t> Indoor Hotspot </a:t>
            </a:r>
            <a:r>
              <a:rPr lang="en-US" sz="1600" dirty="0" smtClean="0"/>
              <a:t>topology: area </a:t>
            </a:r>
            <a:r>
              <a:rPr lang="en-US" sz="1600" dirty="0"/>
              <a:t>of each site = 500 </a:t>
            </a:r>
            <a:r>
              <a:rPr lang="en-US" sz="1600" dirty="0" smtClean="0"/>
              <a:t>m</a:t>
            </a:r>
            <a:r>
              <a:rPr lang="en-US" sz="1600" baseline="30000" dirty="0" smtClean="0"/>
              <a:t>2.</a:t>
            </a:r>
            <a:r>
              <a:rPr lang="en-US" sz="1600" dirty="0" smtClean="0"/>
              <a:t> </a:t>
            </a:r>
          </a:p>
          <a:p>
            <a:pPr algn="just"/>
            <a:endParaRPr lang="en-US" sz="1600" dirty="0"/>
          </a:p>
          <a:p>
            <a:pPr algn="just"/>
            <a:r>
              <a:rPr lang="en-US" sz="1600" dirty="0" smtClean="0"/>
              <a:t>For </a:t>
            </a:r>
            <a:r>
              <a:rPr lang="en-US" sz="1600" dirty="0"/>
              <a:t>1 </a:t>
            </a:r>
            <a:r>
              <a:rPr lang="en-US" sz="1600" dirty="0" err="1"/>
              <a:t>TRxP</a:t>
            </a:r>
            <a:r>
              <a:rPr lang="en-US" sz="1600" dirty="0"/>
              <a:t>/site, ρ = 1/500 = 0.002 </a:t>
            </a:r>
            <a:r>
              <a:rPr lang="en-US" sz="1600" dirty="0" err="1"/>
              <a:t>TRxP</a:t>
            </a:r>
            <a:r>
              <a:rPr lang="en-US" sz="1600" dirty="0"/>
              <a:t>/m</a:t>
            </a:r>
            <a:r>
              <a:rPr lang="en-US" sz="1600" baseline="30000" dirty="0"/>
              <a:t>2</a:t>
            </a:r>
            <a:r>
              <a:rPr lang="en-US" sz="1600" dirty="0"/>
              <a:t> </a:t>
            </a:r>
          </a:p>
          <a:p>
            <a:pPr algn="just"/>
            <a:r>
              <a:rPr lang="en-US" sz="1600" dirty="0" smtClean="0"/>
              <a:t>For 3 </a:t>
            </a:r>
            <a:r>
              <a:rPr lang="en-US" sz="1600" dirty="0" err="1" smtClean="0"/>
              <a:t>TRxP</a:t>
            </a:r>
            <a:r>
              <a:rPr lang="en-US" sz="1600" dirty="0" smtClean="0"/>
              <a:t>/site</a:t>
            </a:r>
            <a:r>
              <a:rPr lang="en-US" sz="1600" dirty="0"/>
              <a:t>, ρ </a:t>
            </a:r>
            <a:r>
              <a:rPr lang="en-US" sz="1600" dirty="0" smtClean="0"/>
              <a:t>= 0.006 </a:t>
            </a:r>
            <a:r>
              <a:rPr lang="en-US" sz="1600" dirty="0" err="1"/>
              <a:t>TRxP</a:t>
            </a:r>
            <a:r>
              <a:rPr lang="en-US" sz="1600" dirty="0"/>
              <a:t>/m</a:t>
            </a:r>
            <a:r>
              <a:rPr lang="en-US" sz="1600" baseline="30000" dirty="0"/>
              <a:t>2</a:t>
            </a:r>
            <a:r>
              <a:rPr lang="en-US" sz="1600" dirty="0"/>
              <a:t> </a:t>
            </a:r>
            <a:endParaRPr lang="en-US" sz="1600" dirty="0" smtClean="0"/>
          </a:p>
          <a:p>
            <a:pPr algn="just"/>
            <a:r>
              <a:rPr lang="en-US" sz="1600" dirty="0" smtClean="0"/>
              <a:t>So, the DL </a:t>
            </a:r>
            <a:r>
              <a:rPr lang="en-US" sz="1600" dirty="0"/>
              <a:t>Area traffic capacity = </a:t>
            </a:r>
            <a:r>
              <a:rPr lang="en-US" sz="1600" dirty="0" smtClean="0"/>
              <a:t>0.01964*W Mbps/m</a:t>
            </a:r>
            <a:r>
              <a:rPr lang="en-US" sz="1600" baseline="30000" dirty="0" smtClean="0"/>
              <a:t>2 </a:t>
            </a:r>
            <a:r>
              <a:rPr lang="en-US" sz="1600" dirty="0"/>
              <a:t>for 1 </a:t>
            </a:r>
            <a:r>
              <a:rPr lang="en-US" sz="1600" dirty="0" err="1"/>
              <a:t>TRxP</a:t>
            </a:r>
            <a:r>
              <a:rPr lang="en-US" sz="1600" dirty="0"/>
              <a:t>/site and 0.05892*W Mbps/m</a:t>
            </a:r>
            <a:r>
              <a:rPr lang="en-US" sz="1600" baseline="30000" dirty="0"/>
              <a:t>2</a:t>
            </a:r>
            <a:r>
              <a:rPr lang="en-US" sz="1600" dirty="0"/>
              <a:t> for 3 </a:t>
            </a:r>
            <a:r>
              <a:rPr lang="en-US" sz="1600" dirty="0" err="1"/>
              <a:t>TRxP</a:t>
            </a:r>
            <a:r>
              <a:rPr lang="en-US" sz="1600" dirty="0"/>
              <a:t>/site</a:t>
            </a:r>
          </a:p>
          <a:p>
            <a:pPr algn="just"/>
            <a:endParaRPr lang="en-US" sz="1600" dirty="0" smtClean="0"/>
          </a:p>
          <a:p>
            <a:pPr algn="just"/>
            <a:r>
              <a:rPr lang="en-US" sz="1600" dirty="0">
                <a:solidFill>
                  <a:schemeClr val="dk1"/>
                </a:solidFill>
                <a:highlight>
                  <a:srgbClr val="00FF00"/>
                </a:highlight>
              </a:rPr>
              <a:t>The Area Traffic Capacity requirement of 10 Mbps/m</a:t>
            </a:r>
            <a:r>
              <a:rPr lang="en-US" sz="1600" baseline="30000" dirty="0">
                <a:solidFill>
                  <a:schemeClr val="dk1"/>
                </a:solidFill>
                <a:highlight>
                  <a:srgbClr val="00FF00"/>
                </a:highlight>
              </a:rPr>
              <a:t>2</a:t>
            </a:r>
            <a:r>
              <a:rPr lang="en-US" sz="1600" dirty="0">
                <a:solidFill>
                  <a:schemeClr val="dk1"/>
                </a:solidFill>
                <a:highlight>
                  <a:srgbClr val="00FF00"/>
                </a:highlight>
              </a:rPr>
              <a:t> can be met by 802.11ax with an aggregate DL bandwidth of </a:t>
            </a:r>
            <a:r>
              <a:rPr lang="en-US" sz="1600" dirty="0" smtClean="0">
                <a:solidFill>
                  <a:schemeClr val="dk1"/>
                </a:solidFill>
                <a:highlight>
                  <a:srgbClr val="00FF00"/>
                </a:highlight>
              </a:rPr>
              <a:t>510 MHz and 170 MHz for 1 </a:t>
            </a:r>
            <a:r>
              <a:rPr lang="en-US" sz="1600" dirty="0" err="1" smtClean="0">
                <a:solidFill>
                  <a:schemeClr val="dk1"/>
                </a:solidFill>
                <a:highlight>
                  <a:srgbClr val="00FF00"/>
                </a:highlight>
              </a:rPr>
              <a:t>TRxP</a:t>
            </a:r>
            <a:r>
              <a:rPr lang="en-US" sz="1600" dirty="0" smtClean="0">
                <a:solidFill>
                  <a:schemeClr val="dk1"/>
                </a:solidFill>
                <a:highlight>
                  <a:srgbClr val="00FF00"/>
                </a:highlight>
              </a:rPr>
              <a:t>/site and 3 </a:t>
            </a:r>
            <a:r>
              <a:rPr lang="en-US" sz="1600" dirty="0" err="1" smtClean="0">
                <a:solidFill>
                  <a:schemeClr val="dk1"/>
                </a:solidFill>
                <a:highlight>
                  <a:srgbClr val="00FF00"/>
                </a:highlight>
              </a:rPr>
              <a:t>TRxP</a:t>
            </a:r>
            <a:r>
              <a:rPr lang="en-US" sz="1600" dirty="0" smtClean="0">
                <a:solidFill>
                  <a:schemeClr val="dk1"/>
                </a:solidFill>
                <a:highlight>
                  <a:srgbClr val="00FF00"/>
                </a:highlight>
              </a:rPr>
              <a:t>/site respectively. The latter bandwidth is easily supported by 802.11ax.</a:t>
            </a:r>
            <a:endParaRPr lang="en-US" sz="1600" dirty="0">
              <a:solidFill>
                <a:schemeClr val="dk1"/>
              </a:solidFill>
              <a:highlight>
                <a:srgbClr val="00FF00"/>
              </a:highlight>
            </a:endParaRPr>
          </a:p>
          <a:p>
            <a:pPr algn="just"/>
            <a:endParaRPr lang="en-US" sz="1600" dirty="0"/>
          </a:p>
        </p:txBody>
      </p:sp>
    </p:spTree>
    <p:extLst>
      <p:ext uri="{BB962C8B-B14F-4D97-AF65-F5344CB8AC3E}">
        <p14:creationId xmlns:p14="http://schemas.microsoft.com/office/powerpoint/2010/main" val="2846526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(5) : Mobility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14</a:t>
            </a:fld>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342554" y="914400"/>
            <a:ext cx="6773246" cy="5204502"/>
          </a:xfrm>
          <a:prstGeom prst="rect">
            <a:avLst/>
          </a:prstGeom>
        </p:spPr>
        <p:txBody>
          <a:bodyPr wrap="square">
            <a:spAutoFit/>
          </a:bodyPr>
          <a:lstStyle/>
          <a:p>
            <a:pPr algn="just"/>
            <a:r>
              <a:rPr lang="en-US" sz="1600" dirty="0" smtClean="0"/>
              <a:t>Mobility requirement is met if </a:t>
            </a:r>
            <a:r>
              <a:rPr lang="en-US" sz="1600" dirty="0"/>
              <a:t>the technology satisfies </a:t>
            </a:r>
            <a:r>
              <a:rPr lang="en-US" sz="1600" dirty="0" smtClean="0"/>
              <a:t>a UL </a:t>
            </a:r>
            <a:r>
              <a:rPr lang="en-US" sz="1600" dirty="0"/>
              <a:t>spectral efficiency </a:t>
            </a:r>
            <a:r>
              <a:rPr lang="en-US" sz="1600" dirty="0" smtClean="0"/>
              <a:t>of 1.5 </a:t>
            </a:r>
            <a:r>
              <a:rPr lang="en-US" sz="1600" dirty="0"/>
              <a:t>bits/s/Hz </a:t>
            </a:r>
            <a:r>
              <a:rPr lang="en-US" sz="1600" dirty="0" smtClean="0"/>
              <a:t>at the </a:t>
            </a:r>
            <a:r>
              <a:rPr lang="en-US" sz="1600" dirty="0"/>
              <a:t>50% SINR CDF for </a:t>
            </a:r>
            <a:r>
              <a:rPr lang="en-US" sz="1600" dirty="0" smtClean="0"/>
              <a:t>Indoor </a:t>
            </a:r>
            <a:r>
              <a:rPr lang="en-US" sz="1600" dirty="0"/>
              <a:t>H</a:t>
            </a:r>
            <a:r>
              <a:rPr lang="en-US" sz="1600" dirty="0" smtClean="0"/>
              <a:t>otpot at 10 </a:t>
            </a:r>
            <a:r>
              <a:rPr lang="en-US" sz="1600" dirty="0" err="1" smtClean="0"/>
              <a:t>kmph</a:t>
            </a:r>
            <a:r>
              <a:rPr lang="en-US" sz="1600" dirty="0" smtClean="0"/>
              <a:t>:</a:t>
            </a:r>
            <a:endParaRPr lang="en-US" sz="1600" dirty="0"/>
          </a:p>
          <a:p>
            <a:pPr algn="just"/>
            <a:endParaRPr lang="en-US" sz="1600" dirty="0" smtClean="0"/>
          </a:p>
          <a:p>
            <a:pPr algn="just"/>
            <a:r>
              <a:rPr lang="en-US" sz="1600" dirty="0" smtClean="0"/>
              <a:t>The pre-scheduling per-user UL spectral efficiencies for UE speeds of 10 </a:t>
            </a:r>
            <a:r>
              <a:rPr lang="en-US" sz="1600" dirty="0" err="1" smtClean="0"/>
              <a:t>kmph</a:t>
            </a:r>
            <a:r>
              <a:rPr lang="en-US" sz="1600" dirty="0" smtClean="0"/>
              <a:t>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8 bits/s/Hz</a:t>
            </a:r>
          </a:p>
          <a:p>
            <a:pPr marL="285750" indent="-285750" algn="just">
              <a:buFont typeface="Arial" panose="020B0604020202020204" pitchFamily="34" charset="0"/>
              <a:buChar char="•"/>
            </a:pPr>
            <a:r>
              <a:rPr lang="en-US" sz="1600" dirty="0" smtClean="0"/>
              <a:t>2-factor MU-MIMO:</a:t>
            </a:r>
            <a:endParaRPr lang="en-US" sz="1600" dirty="0"/>
          </a:p>
          <a:p>
            <a:pPr marL="548640" indent="-285750" algn="just">
              <a:buFont typeface="Arial" panose="020B0604020202020204" pitchFamily="34" charset="0"/>
              <a:buChar char="•"/>
            </a:pPr>
            <a:r>
              <a:rPr lang="en-US" sz="1600" dirty="0" smtClean="0"/>
              <a:t>50%ile = 11.8 bits/s/Hz</a:t>
            </a:r>
            <a:endParaRPr lang="en-US" sz="1600" dirty="0"/>
          </a:p>
          <a:p>
            <a:pPr algn="just"/>
            <a:r>
              <a:rPr lang="en-US" sz="1600" dirty="0" smtClean="0"/>
              <a:t>With 10 users per BS, a simple equal-time scheduler targeting a PER</a:t>
            </a:r>
            <a:r>
              <a:rPr lang="en-US" sz="1600" dirty="0"/>
              <a:t> </a:t>
            </a:r>
            <a:r>
              <a:rPr lang="en-US" sz="1600" dirty="0" smtClean="0"/>
              <a:t>of 10% and considering mid-ambles to aid channel estimation at 10kmph, the final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smtClean="0"/>
              <a:t>50%ile  =6.37 bits/s/Hz</a:t>
            </a:r>
            <a:endParaRPr lang="en-US" sz="1600" dirty="0"/>
          </a:p>
          <a:p>
            <a:pPr marL="285750" indent="-285750" algn="just">
              <a:buFont typeface="Arial" panose="020B0604020202020204" pitchFamily="34" charset="0"/>
              <a:buChar char="•"/>
            </a:pPr>
            <a:r>
              <a:rPr lang="en-US" sz="1600" dirty="0" smtClean="0"/>
              <a:t>2-factor </a:t>
            </a:r>
            <a:r>
              <a:rPr lang="en-US" sz="1600" dirty="0"/>
              <a:t>MU-MIMO: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9.4 bits/s/Hz</a:t>
            </a:r>
            <a:endParaRPr lang="en-US" sz="1600" dirty="0"/>
          </a:p>
          <a:p>
            <a:pPr>
              <a:lnSpc>
                <a:spcPct val="115000"/>
              </a:lnSpc>
              <a:spcBef>
                <a:spcPts val="600"/>
              </a:spcBef>
              <a:buSzPts val="1100"/>
            </a:pPr>
            <a:r>
              <a:rPr lang="en-US" sz="1600" dirty="0" smtClean="0">
                <a:highlight>
                  <a:srgbClr val="00FF00"/>
                </a:highlight>
                <a:sym typeface="Times New Roman"/>
              </a:rPr>
              <a:t>Conclusion</a:t>
            </a:r>
            <a:r>
              <a:rPr lang="en-US" sz="1600" dirty="0">
                <a:highlight>
                  <a:srgbClr val="00FF00"/>
                </a:highlight>
                <a:sym typeface="Times New Roman"/>
              </a:rPr>
              <a:t>: </a:t>
            </a:r>
            <a:r>
              <a:rPr lang="en-US" sz="1600" dirty="0" smtClean="0">
                <a:highlight>
                  <a:srgbClr val="00FF00"/>
                </a:highlight>
                <a:sym typeface="Times New Roman"/>
              </a:rPr>
              <a:t>The simulations show that 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mobility requirement </a:t>
            </a:r>
            <a:r>
              <a:rPr lang="en-US" sz="1600" dirty="0">
                <a:highlight>
                  <a:srgbClr val="00FF00"/>
                </a:highlight>
                <a:sym typeface="Times New Roman"/>
              </a:rPr>
              <a:t>of </a:t>
            </a:r>
            <a:r>
              <a:rPr lang="en-US" sz="1600" dirty="0" smtClean="0">
                <a:highlight>
                  <a:srgbClr val="00FF00"/>
                </a:highlight>
                <a:sym typeface="Times New Roman"/>
              </a:rPr>
              <a:t>1.5 bits/s/Hz.</a:t>
            </a:r>
            <a:endParaRPr lang="en-US" sz="1600" dirty="0">
              <a:highlight>
                <a:srgbClr val="00FF00"/>
              </a:highlight>
              <a:sym typeface="Times New Roman"/>
            </a:endParaRPr>
          </a:p>
        </p:txBody>
      </p:sp>
      <p:pic>
        <p:nvPicPr>
          <p:cNvPr id="3074" name="Picture 2" descr="C:\Users\sv935494\Box Sync\WLAN (sindhu.verma@broadcom.com)\IEEE\5G\INH\su_mu_ul_10kph_2.png"/>
          <p:cNvPicPr>
            <a:picLocks noChangeAspect="1" noChangeArrowheads="1"/>
          </p:cNvPicPr>
          <p:nvPr/>
        </p:nvPicPr>
        <p:blipFill rotWithShape="1">
          <a:blip r:embed="rId3">
            <a:extLst>
              <a:ext uri="{28A0092B-C50C-407E-A947-70E740481C1C}">
                <a14:useLocalDpi xmlns:a14="http://schemas.microsoft.com/office/drawing/2010/main" val="0"/>
              </a:ext>
            </a:extLst>
          </a:blip>
          <a:srcRect l="9912" t="158" r="14824" b="1"/>
          <a:stretch/>
        </p:blipFill>
        <p:spPr bwMode="auto">
          <a:xfrm>
            <a:off x="228600" y="899160"/>
            <a:ext cx="5113954" cy="3749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Conclusions</a:t>
            </a:r>
            <a:endParaRPr sz="2400" dirty="0"/>
          </a:p>
        </p:txBody>
      </p:sp>
      <p:sp>
        <p:nvSpPr>
          <p:cNvPr id="116" name="Shape 116"/>
          <p:cNvSpPr txBox="1">
            <a:spLocks noGrp="1"/>
          </p:cNvSpPr>
          <p:nvPr>
            <p:ph type="body" idx="1"/>
          </p:nvPr>
        </p:nvSpPr>
        <p:spPr>
          <a:xfrm>
            <a:off x="762000" y="609600"/>
            <a:ext cx="10723525" cy="50901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802.11ax simulations were performed using the configuration and methodology specified by ITU-R for self evaluating a RAT for IMT-2020 compliance.</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Simulations were performed for the downlink/uplink and mobility of the Indoor Hotspot test environment. The simulations show that even with conservative assumptions, 802.11ax downlink </a:t>
            </a:r>
            <a:r>
              <a:rPr lang="en-US" sz="1800" b="0" u="sng" dirty="0" smtClean="0">
                <a:solidFill>
                  <a:schemeClr val="dk1"/>
                </a:solidFill>
                <a:latin typeface="Arial"/>
                <a:ea typeface="Arial"/>
                <a:cs typeface="Arial"/>
                <a:sym typeface="Arial"/>
              </a:rPr>
              <a:t>in its currently standardized configuration</a:t>
            </a:r>
            <a:r>
              <a:rPr lang="en-US" sz="1800" b="0" dirty="0" smtClean="0">
                <a:solidFill>
                  <a:schemeClr val="dk1"/>
                </a:solidFill>
                <a:latin typeface="Arial"/>
                <a:ea typeface="Arial"/>
                <a:cs typeface="Arial"/>
                <a:sym typeface="Arial"/>
              </a:rPr>
              <a:t>, is able to comfortably satisfy the 5%ile 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and Average </a:t>
            </a:r>
            <a:r>
              <a:rPr lang="en-US" sz="1800" b="0" dirty="0">
                <a:solidFill>
                  <a:schemeClr val="dk1"/>
                </a:solidFill>
                <a:latin typeface="Arial"/>
                <a:ea typeface="Arial"/>
                <a:cs typeface="Arial"/>
                <a:sym typeface="Arial"/>
              </a:rPr>
              <a:t>S</a:t>
            </a:r>
            <a:r>
              <a:rPr lang="en-US" sz="1800" b="0" dirty="0" smtClean="0">
                <a:solidFill>
                  <a:schemeClr val="dk1"/>
                </a:solidFill>
                <a:latin typeface="Arial"/>
                <a:ea typeface="Arial"/>
                <a:cs typeface="Arial"/>
                <a:sym typeface="Arial"/>
              </a:rPr>
              <a:t>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requirements for Indoor Hotspot.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5%ile </a:t>
            </a:r>
            <a:r>
              <a:rPr lang="en-US" sz="1800" b="0" dirty="0">
                <a:solidFill>
                  <a:schemeClr val="dk1"/>
                </a:solidFill>
                <a:latin typeface="Arial"/>
                <a:ea typeface="Arial"/>
                <a:cs typeface="Arial"/>
                <a:sym typeface="Arial"/>
              </a:rPr>
              <a:t>User Experienced Data Rate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a:t>
            </a:r>
            <a:r>
              <a:rPr lang="en-US" sz="1800" b="0" dirty="0">
                <a:solidFill>
                  <a:schemeClr val="dk1"/>
                </a:solidFill>
                <a:latin typeface="Arial"/>
                <a:ea typeface="Arial"/>
                <a:cs typeface="Arial"/>
                <a:sym typeface="Arial"/>
              </a:rPr>
              <a:t>, while the Area Traffic Capacity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the Average Spectral </a:t>
            </a:r>
            <a:r>
              <a:rPr lang="en-US" sz="1800" b="0" dirty="0" smtClean="0">
                <a:solidFill>
                  <a:schemeClr val="dk1"/>
                </a:solidFill>
                <a:latin typeface="Arial"/>
                <a:ea typeface="Arial"/>
                <a:cs typeface="Arial"/>
                <a:sym typeface="Arial"/>
              </a:rPr>
              <a:t>Efficiency.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So, 2) and 3) together mean that 802.11ax satisfies </a:t>
            </a:r>
            <a:r>
              <a:rPr lang="en-US" sz="1800" b="0" dirty="0">
                <a:solidFill>
                  <a:schemeClr val="dk1"/>
                </a:solidFill>
                <a:latin typeface="Arial"/>
                <a:ea typeface="Arial"/>
                <a:cs typeface="Arial"/>
                <a:sym typeface="Arial"/>
              </a:rPr>
              <a:t>the 5%ile Spectral </a:t>
            </a:r>
            <a:r>
              <a:rPr lang="en-US" sz="1800" b="0" dirty="0" smtClean="0">
                <a:solidFill>
                  <a:schemeClr val="dk1"/>
                </a:solidFill>
                <a:latin typeface="Arial"/>
                <a:ea typeface="Arial"/>
                <a:cs typeface="Arial"/>
                <a:sym typeface="Arial"/>
              </a:rPr>
              <a:t>Efficiency, </a:t>
            </a:r>
            <a:r>
              <a:rPr lang="en-US" sz="1800" b="0" dirty="0">
                <a:solidFill>
                  <a:schemeClr val="dk1"/>
                </a:solidFill>
                <a:latin typeface="Arial"/>
                <a:ea typeface="Arial"/>
                <a:cs typeface="Arial"/>
                <a:sym typeface="Arial"/>
              </a:rPr>
              <a:t>5%ile User Experienced Data </a:t>
            </a:r>
            <a:r>
              <a:rPr lang="en-US" sz="1800" b="0" dirty="0" smtClean="0">
                <a:solidFill>
                  <a:schemeClr val="dk1"/>
                </a:solidFill>
                <a:latin typeface="Arial"/>
                <a:ea typeface="Arial"/>
                <a:cs typeface="Arial"/>
                <a:sym typeface="Arial"/>
              </a:rPr>
              <a:t>Rate, </a:t>
            </a:r>
            <a:r>
              <a:rPr lang="en-US" sz="1800" b="0" dirty="0">
                <a:solidFill>
                  <a:schemeClr val="dk1"/>
                </a:solidFill>
                <a:latin typeface="Arial"/>
                <a:ea typeface="Arial"/>
                <a:cs typeface="Arial"/>
                <a:sym typeface="Arial"/>
              </a:rPr>
              <a:t>Average Spectral </a:t>
            </a:r>
            <a:r>
              <a:rPr lang="en-US" sz="1800" b="0" dirty="0" smtClean="0">
                <a:solidFill>
                  <a:schemeClr val="dk1"/>
                </a:solidFill>
                <a:latin typeface="Arial"/>
                <a:ea typeface="Arial"/>
                <a:cs typeface="Arial"/>
                <a:sym typeface="Arial"/>
              </a:rPr>
              <a:t>Efficiency, Area Traffic Capacity and Mobility for Indoor Hotspot.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remaining metrics of Peak Spectral Efficiency and Peak Data Rate have to be evaluated analytically per the ITU-R methodology and it has already been shown in the presentation [3] that 802.11ax satisfies these metrics.</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802.11ax also satisfies the Bandwidth requirement while it is also expected to easily satisfy the requirements for User Plane and Control Plane latency.</a:t>
            </a:r>
          </a:p>
          <a:p>
            <a:pPr marL="127000" lvl="0" indent="0" algn="just">
              <a:spcBef>
                <a:spcPts val="0"/>
              </a:spcBef>
              <a:buClr>
                <a:schemeClr val="dk1"/>
              </a:buClr>
              <a:buSzPts val="1600"/>
            </a:pPr>
            <a:r>
              <a:rPr lang="en-US" sz="1800" b="0" dirty="0">
                <a:solidFill>
                  <a:schemeClr val="dk1"/>
                </a:solidFill>
                <a:highlight>
                  <a:srgbClr val="00FF00"/>
                </a:highlight>
                <a:latin typeface="Arial"/>
                <a:ea typeface="Arial"/>
                <a:cs typeface="Arial"/>
                <a:sym typeface="Arial"/>
              </a:rPr>
              <a:t>Conclusion: </a:t>
            </a:r>
            <a:r>
              <a:rPr lang="en-US" sz="1800" b="0" dirty="0" smtClean="0">
                <a:solidFill>
                  <a:schemeClr val="dk1"/>
                </a:solidFill>
                <a:highlight>
                  <a:srgbClr val="00FF00"/>
                </a:highlight>
                <a:latin typeface="Arial"/>
                <a:ea typeface="Arial"/>
                <a:cs typeface="Arial"/>
                <a:sym typeface="Arial"/>
              </a:rPr>
              <a:t>802.11ax </a:t>
            </a:r>
            <a:r>
              <a:rPr lang="en-US" sz="1800" b="0" dirty="0">
                <a:solidFill>
                  <a:schemeClr val="dk1"/>
                </a:solidFill>
                <a:highlight>
                  <a:srgbClr val="00FF00"/>
                </a:highlight>
                <a:latin typeface="Arial"/>
                <a:ea typeface="Arial"/>
                <a:cs typeface="Arial"/>
                <a:sym typeface="Arial"/>
              </a:rPr>
              <a:t>as a PHY/MAC </a:t>
            </a:r>
            <a:r>
              <a:rPr lang="en-US" sz="1800" b="0" dirty="0" smtClean="0">
                <a:solidFill>
                  <a:schemeClr val="dk1"/>
                </a:solidFill>
                <a:highlight>
                  <a:srgbClr val="00FF00"/>
                </a:highlight>
                <a:latin typeface="Arial"/>
                <a:ea typeface="Arial"/>
                <a:cs typeface="Arial"/>
                <a:sym typeface="Arial"/>
              </a:rPr>
              <a:t>technology even </a:t>
            </a:r>
            <a:r>
              <a:rPr lang="en-US" sz="1800" b="0" dirty="0">
                <a:solidFill>
                  <a:schemeClr val="dk1"/>
                </a:solidFill>
                <a:highlight>
                  <a:srgbClr val="00FF00"/>
                </a:highlight>
                <a:latin typeface="Arial"/>
                <a:ea typeface="Arial"/>
                <a:cs typeface="Arial"/>
                <a:sym typeface="Arial"/>
              </a:rPr>
              <a:t>in its currently standardized form </a:t>
            </a:r>
            <a:r>
              <a:rPr lang="en-US" sz="1800" b="0" dirty="0" smtClean="0">
                <a:solidFill>
                  <a:schemeClr val="dk1"/>
                </a:solidFill>
                <a:highlight>
                  <a:srgbClr val="00FF00"/>
                </a:highlight>
                <a:latin typeface="Arial"/>
                <a:ea typeface="Arial"/>
                <a:cs typeface="Arial"/>
                <a:sym typeface="Arial"/>
              </a:rPr>
              <a:t>satisfies </a:t>
            </a:r>
            <a:r>
              <a:rPr lang="en-US" sz="1800" b="0" dirty="0">
                <a:solidFill>
                  <a:schemeClr val="dk1"/>
                </a:solidFill>
                <a:highlight>
                  <a:srgbClr val="00FF00"/>
                </a:highlight>
                <a:latin typeface="Arial"/>
                <a:ea typeface="Arial"/>
                <a:cs typeface="Arial"/>
                <a:sym typeface="Arial"/>
              </a:rPr>
              <a:t>the </a:t>
            </a:r>
            <a:r>
              <a:rPr lang="en-US" sz="1800" b="0" dirty="0" smtClean="0">
                <a:solidFill>
                  <a:schemeClr val="dk1"/>
                </a:solidFill>
                <a:highlight>
                  <a:srgbClr val="00FF00"/>
                </a:highlight>
                <a:latin typeface="Arial"/>
                <a:ea typeface="Arial"/>
                <a:cs typeface="Arial"/>
                <a:sym typeface="Arial"/>
              </a:rPr>
              <a:t>relevant IMT-2020 </a:t>
            </a:r>
            <a:r>
              <a:rPr lang="en-US" sz="1800" b="0" dirty="0">
                <a:solidFill>
                  <a:schemeClr val="dk1"/>
                </a:solidFill>
                <a:highlight>
                  <a:srgbClr val="00FF00"/>
                </a:highlight>
                <a:latin typeface="Arial"/>
                <a:ea typeface="Arial"/>
                <a:cs typeface="Arial"/>
                <a:sym typeface="Arial"/>
              </a:rPr>
              <a:t>requirements for Indoor Hotspot.</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3657425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indent="-342900">
              <a:spcBef>
                <a:spcPts val="0"/>
              </a:spcBef>
            </a:pPr>
            <a:r>
              <a:rPr lang="en-US" sz="1800" b="0" dirty="0"/>
              <a:t>[1]	Report  ITU-R  M.2410-0 (11/2017), Minimum requirements related to technical performance for IMT-2020 radio interface(s)</a:t>
            </a:r>
          </a:p>
          <a:p>
            <a:pPr marL="342900" indent="-342900">
              <a:spcBef>
                <a:spcPts val="0"/>
              </a:spcBef>
            </a:pPr>
            <a:r>
              <a:rPr lang="en-US" sz="1800" b="0" dirty="0"/>
              <a:t>[2]	Report  ITU-R  M.2412-0 (10/2017), Guidelines for evaluation of radio interface technologies for </a:t>
            </a:r>
            <a:r>
              <a:rPr lang="en-US" sz="1800" b="0" dirty="0" smtClean="0"/>
              <a:t>IMT-2020</a:t>
            </a:r>
          </a:p>
          <a:p>
            <a:pPr marL="342900" indent="-342900">
              <a:spcBef>
                <a:spcPts val="0"/>
              </a:spcBef>
            </a:pPr>
            <a:endParaRPr lang="en-US" sz="1800" b="0" dirty="0" smtClean="0"/>
          </a:p>
          <a:p>
            <a:pPr marL="342900" indent="-342900">
              <a:spcBef>
                <a:spcPts val="0"/>
              </a:spcBef>
            </a:pPr>
            <a:r>
              <a:rPr lang="en-US" sz="1800" b="0" dirty="0" smtClean="0"/>
              <a:t>[3] </a:t>
            </a:r>
            <a:r>
              <a:rPr lang="en-US" sz="1800" b="0" dirty="0"/>
              <a:t>IEEE </a:t>
            </a:r>
            <a:r>
              <a:rPr lang="en-US" sz="1800" b="0" dirty="0" smtClean="0"/>
              <a:t>802.11-18/0517r1, </a:t>
            </a:r>
            <a:r>
              <a:rPr lang="en-US" sz="1800" b="0" dirty="0"/>
              <a:t>802.11ax for IMT-2020 EMBB Indoor Hotspot and Dense Urban, March, 2018</a:t>
            </a:r>
          </a:p>
          <a:p>
            <a:pPr marL="342900" indent="-342900">
              <a:spcBef>
                <a:spcPts val="0"/>
              </a:spcBef>
            </a:pPr>
            <a:r>
              <a:rPr lang="en-US" sz="1800" b="0" dirty="0" smtClean="0"/>
              <a:t> </a:t>
            </a:r>
            <a:endParaRPr lang="en-US" sz="1800" b="0" dirty="0"/>
          </a:p>
          <a:p>
            <a:pPr marL="342900" indent="-342900">
              <a:spcBef>
                <a:spcPts val="0"/>
              </a:spcBef>
            </a:pPr>
            <a:r>
              <a:rPr lang="en-US" sz="1800" b="0" dirty="0" smtClean="0"/>
              <a:t>[4] </a:t>
            </a:r>
            <a:r>
              <a:rPr lang="en-US" sz="1800" b="0" dirty="0"/>
              <a:t>IEEE </a:t>
            </a:r>
            <a:r>
              <a:rPr lang="en-US" sz="1800" b="0" dirty="0" smtClean="0"/>
              <a:t>802.11-18/915r2, </a:t>
            </a:r>
            <a:r>
              <a:rPr lang="en-US" sz="1800" b="0" dirty="0"/>
              <a:t>802.11ax for IMT-2020, May, </a:t>
            </a:r>
            <a:r>
              <a:rPr lang="en-US" sz="1800" b="0" dirty="0" smtClean="0"/>
              <a:t>2018</a:t>
            </a:r>
          </a:p>
          <a:p>
            <a:pPr marL="342900" indent="-342900">
              <a:spcBef>
                <a:spcPts val="0"/>
              </a:spcBef>
            </a:pPr>
            <a:endParaRPr lang="en-US" sz="1800" b="0" dirty="0"/>
          </a:p>
          <a:p>
            <a:pPr marL="342900" indent="-342900">
              <a:spcBef>
                <a:spcPts val="0"/>
              </a:spcBef>
            </a:pPr>
            <a:r>
              <a:rPr lang="en-US" sz="1800" b="0" dirty="0" smtClean="0"/>
              <a:t>[5] </a:t>
            </a:r>
            <a:r>
              <a:rPr lang="en-US" sz="1800" b="0" dirty="0"/>
              <a:t>RT-170019, “Summary of email discussion “[ITU-R AH 01] Calibration for self-evaluation”, Huawei, December </a:t>
            </a:r>
            <a:r>
              <a:rPr lang="en-US" sz="1800" b="0" dirty="0" smtClean="0"/>
              <a:t>2017</a:t>
            </a: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July 2018</a:t>
            </a:r>
            <a:endParaRPr sz="1800" b="1">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189413"/>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is a continuation of </a:t>
            </a:r>
            <a:r>
              <a:rPr lang="en-US" sz="2000" b="0" dirty="0" smtClean="0"/>
              <a:t>the</a:t>
            </a:r>
            <a:r>
              <a:rPr lang="en-US" sz="2000" b="0" i="0" u="none" strike="noStrike" cap="none" dirty="0" smtClean="0">
                <a:solidFill>
                  <a:srgbClr val="000000"/>
                </a:solidFill>
              </a:rPr>
              <a:t> benchmarking of </a:t>
            </a:r>
            <a:r>
              <a:rPr lang="en-US" sz="2000" b="0" i="0" u="none" strike="noStrike" cap="none" dirty="0">
                <a:solidFill>
                  <a:srgbClr val="000000"/>
                </a:solidFill>
              </a:rPr>
              <a:t>802.11ax capabilities vis-à-vis the IMT-2020 requirements for </a:t>
            </a:r>
            <a:r>
              <a:rPr lang="en-US" sz="2000" b="0" i="0" u="none" strike="noStrike" cap="none" dirty="0" err="1" smtClean="0">
                <a:solidFill>
                  <a:srgbClr val="000000"/>
                </a:solidFill>
              </a:rPr>
              <a:t>eMBB</a:t>
            </a:r>
            <a:r>
              <a:rPr lang="en-US" sz="2000" b="0" i="0" u="none" strike="noStrike" cap="none" dirty="0" smtClean="0">
                <a:solidFill>
                  <a:srgbClr val="000000"/>
                </a:solidFill>
              </a:rPr>
              <a:t> </a:t>
            </a:r>
            <a:r>
              <a:rPr lang="en-US" sz="2000" b="0" i="0" u="none" strike="noStrike" cap="none" dirty="0">
                <a:solidFill>
                  <a:srgbClr val="000000"/>
                </a:solidFill>
              </a:rPr>
              <a:t>Indoor Hotspot and Dense Urban </a:t>
            </a:r>
            <a:r>
              <a:rPr lang="en-US" sz="2000" b="0" dirty="0" smtClean="0"/>
              <a:t>test environments</a:t>
            </a:r>
            <a:r>
              <a:rPr lang="en-US" sz="2000" b="0" i="0" u="none" strike="noStrike" cap="none" dirty="0" smtClean="0">
                <a:solidFill>
                  <a:srgbClr val="000000"/>
                </a:solidFill>
              </a:rPr>
              <a:t> ([1] </a:t>
            </a:r>
            <a:r>
              <a:rPr lang="en-US" sz="2000" b="0" dirty="0"/>
              <a:t>and </a:t>
            </a:r>
            <a:r>
              <a:rPr lang="en-US" sz="2000" b="0" dirty="0" smtClean="0"/>
              <a:t>[2]).</a:t>
            </a:r>
            <a:endParaRPr lang="en-US" sz="2000" b="0" i="0" u="none" strike="noStrike" cap="none" dirty="0" smtClean="0">
              <a:solidFill>
                <a:srgbClr val="000000"/>
              </a:solidFill>
            </a:endParaRPr>
          </a:p>
          <a:p>
            <a:pPr marL="342900" marR="0" lvl="0" indent="-342900" algn="just" rtl="0">
              <a:spcBef>
                <a:spcPts val="0"/>
              </a:spcBef>
              <a:spcAft>
                <a:spcPts val="0"/>
              </a:spcAft>
              <a:buClr>
                <a:srgbClr val="000000"/>
              </a:buClr>
              <a:buSzPts val="2400"/>
              <a:buFont typeface="Arial"/>
              <a:buChar char="•"/>
            </a:pPr>
            <a:r>
              <a:rPr lang="en-US" sz="2000" b="0" dirty="0" smtClean="0"/>
              <a:t>In [3], we had used an analytical approach using the IMT and 3GPP configurations to conclude that 802.11ax can meet the above requirements.</a:t>
            </a:r>
          </a:p>
          <a:p>
            <a:pPr marL="342900" lvl="0" indent="-342900" algn="just">
              <a:spcBef>
                <a:spcPts val="0"/>
              </a:spcBef>
              <a:buSzPts val="2400"/>
              <a:buFont typeface="Arial"/>
              <a:buChar char="•"/>
            </a:pPr>
            <a:r>
              <a:rPr lang="en-US" sz="2000" b="0" dirty="0"/>
              <a:t>In </a:t>
            </a:r>
            <a:r>
              <a:rPr lang="en-US" sz="2000" b="0" dirty="0" smtClean="0"/>
              <a:t>[</a:t>
            </a:r>
            <a:r>
              <a:rPr lang="en-US" sz="2000" b="0" dirty="0"/>
              <a:t>4</a:t>
            </a:r>
            <a:r>
              <a:rPr lang="en-US" sz="2000" b="0" dirty="0" smtClean="0"/>
              <a:t>], we presented simulations that showed that 802.11ax meets the IMT-2020 requirements for DL </a:t>
            </a:r>
            <a:r>
              <a:rPr lang="en-US" sz="2000" b="0" dirty="0" err="1" smtClean="0"/>
              <a:t>eMBB</a:t>
            </a:r>
            <a:r>
              <a:rPr lang="en-US" sz="2000" b="0" dirty="0" smtClean="0"/>
              <a:t> Indoor Hotspot.</a:t>
            </a:r>
          </a:p>
          <a:p>
            <a:pPr marL="342900" indent="-342900" algn="just">
              <a:spcBef>
                <a:spcPts val="0"/>
              </a:spcBef>
              <a:buSzPts val="2400"/>
              <a:buFont typeface="Arial"/>
              <a:buChar char="•"/>
            </a:pPr>
            <a:r>
              <a:rPr lang="en-US" sz="2000" b="0" dirty="0" smtClean="0"/>
              <a:t>In this contribution, we present simulations </a:t>
            </a:r>
            <a:r>
              <a:rPr lang="en-US" sz="2000" b="0" dirty="0"/>
              <a:t>regarding 802.11ax capabilities for </a:t>
            </a:r>
            <a:r>
              <a:rPr lang="en-US" sz="2000" b="0" dirty="0" smtClean="0"/>
              <a:t>UL and mobility aspects of </a:t>
            </a:r>
            <a:r>
              <a:rPr lang="en-US" sz="2000" b="0" dirty="0" err="1" smtClean="0"/>
              <a:t>eMBB</a:t>
            </a:r>
            <a:r>
              <a:rPr lang="en-US" sz="2000" b="0" dirty="0" smtClean="0"/>
              <a:t> </a:t>
            </a:r>
            <a:r>
              <a:rPr lang="en-US" sz="2000" b="0" dirty="0"/>
              <a:t>Indoor </a:t>
            </a:r>
            <a:r>
              <a:rPr lang="en-US" sz="2000" b="0" dirty="0" smtClean="0"/>
              <a:t>Hotspot. </a:t>
            </a:r>
          </a:p>
          <a:p>
            <a:pPr marL="342900" indent="-342900" algn="just">
              <a:spcBef>
                <a:spcPts val="0"/>
              </a:spcBef>
              <a:buSzPts val="2400"/>
              <a:buFont typeface="Arial"/>
              <a:buChar char="•"/>
            </a:pPr>
            <a:r>
              <a:rPr lang="en-US" sz="2000" b="0" dirty="0" smtClean="0"/>
              <a:t>The simulations adhere to the methodology specified by ITU-R for self-evaluating a RAT for IMT-2020 ([1] and [2]).</a:t>
            </a:r>
          </a:p>
          <a:p>
            <a:pPr marL="342900" indent="-342900" algn="just">
              <a:spcBef>
                <a:spcPts val="0"/>
              </a:spcBef>
              <a:buSzPts val="2400"/>
              <a:buFont typeface="Arial"/>
              <a:buChar char="•"/>
            </a:pPr>
            <a:r>
              <a:rPr lang="en-US" sz="2000" b="0" dirty="0" smtClean="0"/>
              <a:t>This is the same procedure that is being used in 3GPP for self-evaluation of NR and LTE for IMT-2020.</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Background</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(1)</a:t>
            </a:r>
            <a:endParaRPr sz="2400" dirty="0"/>
          </a:p>
        </p:txBody>
      </p:sp>
      <p:sp>
        <p:nvSpPr>
          <p:cNvPr id="116" name="Shape 116"/>
          <p:cNvSpPr txBox="1">
            <a:spLocks noGrp="1"/>
          </p:cNvSpPr>
          <p:nvPr>
            <p:ph type="body" idx="1"/>
          </p:nvPr>
        </p:nvSpPr>
        <p:spPr>
          <a:xfrm>
            <a:off x="1124425" y="1005900"/>
            <a:ext cx="10361100" cy="5471100"/>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metrics for any given use case in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Area Traffic Capacity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above metrics must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a:t>
            </a:r>
            <a:r>
              <a:rPr lang="en-US" sz="1800" dirty="0" smtClean="0">
                <a:solidFill>
                  <a:schemeClr val="dk1"/>
                </a:solidFill>
                <a:latin typeface="Arial"/>
                <a:ea typeface="Arial"/>
                <a:cs typeface="Arial"/>
                <a:sym typeface="Arial"/>
              </a:rPr>
              <a:t>must </a:t>
            </a:r>
            <a:r>
              <a:rPr lang="en-US" sz="1800" b="0" dirty="0" smtClean="0">
                <a:solidFill>
                  <a:schemeClr val="dk1"/>
                </a:solidFill>
                <a:latin typeface="Arial"/>
                <a:ea typeface="Arial"/>
                <a:cs typeface="Arial"/>
                <a:sym typeface="Arial"/>
              </a:rPr>
              <a:t>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must be evaluated based on the simulation methodology specified by ITU-R.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 while the </a:t>
            </a:r>
            <a:r>
              <a:rPr lang="en-US" sz="1800" b="0" dirty="0">
                <a:solidFill>
                  <a:schemeClr val="dk1"/>
                </a:solidFill>
                <a:latin typeface="Arial"/>
                <a:ea typeface="Arial"/>
                <a:cs typeface="Arial"/>
                <a:sym typeface="Arial"/>
              </a:rPr>
              <a:t>Area Traffic </a:t>
            </a:r>
            <a:r>
              <a:rPr lang="en-US" sz="1800" b="0" dirty="0" smtClean="0">
                <a:solidFill>
                  <a:schemeClr val="dk1"/>
                </a:solidFill>
                <a:latin typeface="Arial"/>
                <a:ea typeface="Arial"/>
                <a:cs typeface="Arial"/>
                <a:sym typeface="Arial"/>
              </a:rPr>
              <a:t>Capacity </a:t>
            </a:r>
            <a:r>
              <a:rPr lang="en-US" sz="180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derived from the Average Spectral 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(2)</a:t>
            </a:r>
            <a:endParaRPr sz="2400" dirty="0"/>
          </a:p>
        </p:txBody>
      </p:sp>
      <p:sp>
        <p:nvSpPr>
          <p:cNvPr id="116" name="Shape 116"/>
          <p:cNvSpPr txBox="1">
            <a:spLocks noGrp="1"/>
          </p:cNvSpPr>
          <p:nvPr>
            <p:ph type="body" idx="1"/>
          </p:nvPr>
        </p:nvSpPr>
        <p:spPr>
          <a:xfrm>
            <a:off x="381000" y="990600"/>
            <a:ext cx="11582400" cy="5471100"/>
          </a:xfrm>
          <a:prstGeom prst="rect">
            <a:avLst/>
          </a:prstGeom>
          <a:noFill/>
          <a:ln>
            <a:noFill/>
          </a:ln>
        </p:spPr>
        <p:txBody>
          <a:bodyPr spcFirstLastPara="1" wrap="square" lIns="92150" tIns="46075" rIns="92150" bIns="46075" anchor="t" anchorCtr="0">
            <a:noAutofit/>
          </a:bodyPr>
          <a:lstStyle/>
          <a:p>
            <a:pPr marL="127000" lvl="0" indent="0">
              <a:spcBef>
                <a:spcPts val="0"/>
              </a:spcBef>
              <a:buClr>
                <a:schemeClr val="dk1"/>
              </a:buClr>
              <a:buSzPts val="1600"/>
            </a:pPr>
            <a:r>
              <a:rPr lang="en-US" sz="1600" b="0" dirty="0">
                <a:solidFill>
                  <a:schemeClr val="dk1"/>
                </a:solidFill>
                <a:latin typeface="Arial"/>
                <a:ea typeface="Arial"/>
                <a:cs typeface="Arial"/>
                <a:sym typeface="Arial"/>
              </a:rPr>
              <a:t>In our previous </a:t>
            </a:r>
            <a:r>
              <a:rPr lang="en-US" sz="1600" b="0" dirty="0" smtClean="0">
                <a:solidFill>
                  <a:schemeClr val="dk1"/>
                </a:solidFill>
                <a:latin typeface="Arial"/>
                <a:ea typeface="Arial"/>
                <a:cs typeface="Arial"/>
                <a:sym typeface="Arial"/>
              </a:rPr>
              <a:t>contributions ([3] and [4]) we </a:t>
            </a:r>
            <a:r>
              <a:rPr lang="en-US" sz="1600" b="0" dirty="0">
                <a:solidFill>
                  <a:schemeClr val="dk1"/>
                </a:solidFill>
                <a:latin typeface="Arial"/>
                <a:ea typeface="Arial"/>
                <a:cs typeface="Arial"/>
                <a:sym typeface="Arial"/>
              </a:rPr>
              <a:t>had </a:t>
            </a:r>
            <a:r>
              <a:rPr lang="en-US" sz="1600" b="0" dirty="0" smtClean="0">
                <a:solidFill>
                  <a:schemeClr val="dk1"/>
                </a:solidFill>
                <a:latin typeface="Arial"/>
                <a:ea typeface="Arial"/>
                <a:cs typeface="Arial"/>
                <a:sym typeface="Arial"/>
              </a:rPr>
              <a:t>presented the </a:t>
            </a:r>
            <a:r>
              <a:rPr lang="en-US" sz="1600" b="0" dirty="0">
                <a:solidFill>
                  <a:schemeClr val="dk1"/>
                </a:solidFill>
                <a:latin typeface="Arial"/>
                <a:ea typeface="Arial"/>
                <a:cs typeface="Arial"/>
                <a:sym typeface="Arial"/>
              </a:rPr>
              <a:t>following </a:t>
            </a:r>
            <a:r>
              <a:rPr lang="en-US" sz="1600" b="0" dirty="0" smtClean="0">
                <a:solidFill>
                  <a:schemeClr val="dk1"/>
                </a:solidFill>
                <a:latin typeface="Arial"/>
                <a:ea typeface="Arial"/>
                <a:cs typeface="Arial"/>
                <a:sym typeface="Arial"/>
              </a:rPr>
              <a:t>for DL </a:t>
            </a:r>
            <a:r>
              <a:rPr lang="en-US" sz="1600" b="0" dirty="0">
                <a:solidFill>
                  <a:schemeClr val="dk1"/>
                </a:solidFill>
                <a:latin typeface="Arial"/>
                <a:ea typeface="Arial"/>
                <a:cs typeface="Arial"/>
                <a:sym typeface="Arial"/>
              </a:rPr>
              <a:t>and UL</a:t>
            </a:r>
            <a:r>
              <a:rPr lang="en-US" sz="16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6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600" b="0" dirty="0" smtClean="0">
                <a:solidFill>
                  <a:schemeClr val="dk1"/>
                </a:solidFill>
                <a:latin typeface="Arial"/>
                <a:ea typeface="Arial"/>
                <a:cs typeface="Arial"/>
                <a:sym typeface="Arial"/>
              </a:rPr>
              <a:t>Analytic evaluations </a:t>
            </a:r>
            <a:r>
              <a:rPr lang="en-US" sz="1600" b="0" dirty="0">
                <a:solidFill>
                  <a:schemeClr val="dk1"/>
                </a:solidFill>
                <a:latin typeface="Arial"/>
                <a:ea typeface="Arial"/>
                <a:cs typeface="Arial"/>
                <a:sym typeface="Arial"/>
              </a:rPr>
              <a:t>to show that 802.11ax meets the requirements for Peak Spectral Efficiency and Peak Data rate for the Indoor Hotspot and Dense Urban use cases. </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to show that 802.11ax meets the requirements for DL </a:t>
            </a:r>
            <a:r>
              <a:rPr lang="en-US" sz="1600" b="0" dirty="0">
                <a:solidFill>
                  <a:schemeClr val="dk1"/>
                </a:solidFill>
                <a:latin typeface="Arial"/>
                <a:ea typeface="Arial"/>
                <a:cs typeface="Arial"/>
                <a:sym typeface="Arial"/>
              </a:rPr>
              <a:t>5%ile User Spectral </a:t>
            </a:r>
            <a:r>
              <a:rPr lang="en-US" sz="1600" b="0" dirty="0" smtClean="0">
                <a:solidFill>
                  <a:schemeClr val="dk1"/>
                </a:solidFill>
                <a:latin typeface="Arial"/>
                <a:ea typeface="Arial"/>
                <a:cs typeface="Arial"/>
                <a:sym typeface="Arial"/>
              </a:rPr>
              <a:t>Efficiency and Average </a:t>
            </a:r>
            <a:r>
              <a:rPr lang="en-US" sz="1600" b="0" dirty="0">
                <a:solidFill>
                  <a:schemeClr val="dk1"/>
                </a:solidFill>
                <a:latin typeface="Arial"/>
                <a:ea typeface="Arial"/>
                <a:cs typeface="Arial"/>
                <a:sym typeface="Arial"/>
              </a:rPr>
              <a:t>Spectral </a:t>
            </a:r>
            <a:r>
              <a:rPr lang="en-US" sz="1600" b="0" dirty="0" smtClean="0">
                <a:solidFill>
                  <a:schemeClr val="dk1"/>
                </a:solidFill>
                <a:latin typeface="Arial"/>
                <a:ea typeface="Arial"/>
                <a:cs typeface="Arial"/>
                <a:sym typeface="Arial"/>
              </a:rPr>
              <a:t>Efficiency in </a:t>
            </a:r>
            <a:r>
              <a:rPr lang="en-US" sz="1600" b="0" dirty="0">
                <a:solidFill>
                  <a:schemeClr val="dk1"/>
                </a:solidFill>
                <a:latin typeface="Arial"/>
                <a:ea typeface="Arial"/>
                <a:cs typeface="Arial"/>
                <a:sym typeface="Arial"/>
              </a:rPr>
              <a:t>the Indoor Hotspot use case. </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b="0" dirty="0" smtClean="0">
                <a:solidFill>
                  <a:schemeClr val="dk1"/>
                </a:solidFill>
                <a:latin typeface="Arial"/>
                <a:ea typeface="Arial"/>
                <a:cs typeface="Arial"/>
                <a:sym typeface="Arial"/>
              </a:rPr>
              <a:t>In the current contribution we present the following for the Indoor Hotspot use case:</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R</a:t>
            </a:r>
            <a:r>
              <a:rPr lang="en-US" sz="1600" b="0" dirty="0" smtClean="0">
                <a:solidFill>
                  <a:schemeClr val="dk1"/>
                </a:solidFill>
                <a:latin typeface="Arial"/>
                <a:ea typeface="Arial"/>
                <a:cs typeface="Arial"/>
                <a:sym typeface="Arial"/>
              </a:rPr>
              <a:t>ecapitulate the simulation results </a:t>
            </a:r>
            <a:r>
              <a:rPr lang="en-US" sz="1600" b="0" dirty="0">
                <a:solidFill>
                  <a:schemeClr val="dk1"/>
                </a:solidFill>
                <a:latin typeface="Arial"/>
                <a:ea typeface="Arial"/>
                <a:cs typeface="Arial"/>
                <a:sym typeface="Arial"/>
              </a:rPr>
              <a:t>for the DL 5%ile User Spectral Efficiency and Average Spectral </a:t>
            </a:r>
            <a:r>
              <a:rPr lang="en-US" sz="1600" b="0" dirty="0" smtClean="0">
                <a:solidFill>
                  <a:schemeClr val="dk1"/>
                </a:solidFill>
                <a:latin typeface="Arial"/>
                <a:ea typeface="Arial"/>
                <a:cs typeface="Arial"/>
                <a:sym typeface="Arial"/>
              </a:rPr>
              <a:t>Efficiency</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for the UL 5%ile User </a:t>
            </a:r>
            <a:r>
              <a:rPr lang="en-US" sz="1600" b="0" dirty="0">
                <a:solidFill>
                  <a:schemeClr val="dk1"/>
                </a:solidFill>
                <a:latin typeface="Arial"/>
                <a:ea typeface="Arial"/>
                <a:cs typeface="Arial"/>
                <a:sym typeface="Arial"/>
              </a:rPr>
              <a:t>Spectral Efficiency and Average Spectral </a:t>
            </a:r>
            <a:r>
              <a:rPr lang="en-US" sz="1600" b="0" dirty="0" smtClean="0">
                <a:solidFill>
                  <a:schemeClr val="dk1"/>
                </a:solidFill>
                <a:latin typeface="Arial"/>
                <a:ea typeface="Arial"/>
                <a:cs typeface="Arial"/>
                <a:sym typeface="Arial"/>
              </a:rPr>
              <a:t>Efficiency. </a:t>
            </a:r>
          </a:p>
          <a:p>
            <a:pPr marL="469900" lvl="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Estimates of DL and </a:t>
            </a:r>
            <a:r>
              <a:rPr lang="en-US" sz="1600" b="0" dirty="0">
                <a:solidFill>
                  <a:schemeClr val="dk1"/>
                </a:solidFill>
                <a:latin typeface="Arial"/>
                <a:ea typeface="Arial"/>
                <a:cs typeface="Arial"/>
                <a:sym typeface="Arial"/>
              </a:rPr>
              <a:t>UL 5%ile User Experienced Data </a:t>
            </a:r>
            <a:r>
              <a:rPr lang="en-US" sz="1600" b="0" dirty="0" smtClean="0">
                <a:solidFill>
                  <a:schemeClr val="dk1"/>
                </a:solidFill>
                <a:latin typeface="Arial"/>
                <a:ea typeface="Arial"/>
                <a:cs typeface="Arial"/>
                <a:sym typeface="Arial"/>
              </a:rPr>
              <a:t>Rate and Area Traffic Capacity, based on the above simulations.</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results for Mobility performance</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indent="0">
              <a:spcBef>
                <a:spcPts val="0"/>
              </a:spcBef>
              <a:buClr>
                <a:schemeClr val="dk1"/>
              </a:buClr>
              <a:buSzPts val="1600"/>
            </a:pPr>
            <a:r>
              <a:rPr lang="en-US" sz="1600" b="0" dirty="0">
                <a:solidFill>
                  <a:schemeClr val="dk1"/>
                </a:solidFill>
                <a:latin typeface="Arial"/>
                <a:ea typeface="Arial"/>
                <a:cs typeface="Arial"/>
                <a:sym typeface="Arial"/>
              </a:rPr>
              <a:t>Note: </a:t>
            </a:r>
            <a:endParaRPr lang="en-US" sz="1600" b="0" dirty="0" smtClean="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802.11ax satisfies the </a:t>
            </a:r>
            <a:r>
              <a:rPr lang="en-US" sz="1600" b="0" dirty="0" smtClean="0">
                <a:solidFill>
                  <a:schemeClr val="dk1"/>
                </a:solidFill>
                <a:latin typeface="Arial"/>
                <a:ea typeface="Arial"/>
                <a:cs typeface="Arial"/>
                <a:sym typeface="Arial"/>
              </a:rPr>
              <a:t>bandwidth requirement of 100MHz [1].</a:t>
            </a:r>
          </a:p>
          <a:p>
            <a:pPr marL="46990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802.11ax also expected to easily satisfy </a:t>
            </a:r>
            <a:r>
              <a:rPr lang="en-US" sz="1600" b="0" dirty="0">
                <a:solidFill>
                  <a:schemeClr val="dk1"/>
                </a:solidFill>
                <a:latin typeface="Arial"/>
                <a:ea typeface="Arial"/>
                <a:cs typeface="Arial"/>
                <a:sym typeface="Arial"/>
              </a:rPr>
              <a:t>the </a:t>
            </a:r>
            <a:r>
              <a:rPr lang="en-US" sz="1600" b="0" dirty="0" smtClean="0">
                <a:solidFill>
                  <a:schemeClr val="dk1"/>
                </a:solidFill>
                <a:latin typeface="Arial"/>
                <a:ea typeface="Arial"/>
                <a:cs typeface="Arial"/>
                <a:sym typeface="Arial"/>
              </a:rPr>
              <a:t>following requirements [1]:</a:t>
            </a:r>
          </a:p>
          <a:p>
            <a:pPr marL="927100" lvl="1"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User </a:t>
            </a:r>
            <a:r>
              <a:rPr lang="en-US" sz="1600" b="0" dirty="0">
                <a:solidFill>
                  <a:schemeClr val="dk1"/>
                </a:solidFill>
                <a:latin typeface="Arial"/>
                <a:ea typeface="Arial"/>
                <a:cs typeface="Arial"/>
                <a:sym typeface="Arial"/>
              </a:rPr>
              <a:t>Plane </a:t>
            </a:r>
            <a:r>
              <a:rPr lang="en-US" sz="1600" b="0" dirty="0" smtClean="0">
                <a:solidFill>
                  <a:schemeClr val="dk1"/>
                </a:solidFill>
                <a:latin typeface="Arial"/>
                <a:ea typeface="Arial"/>
                <a:cs typeface="Arial"/>
                <a:sym typeface="Arial"/>
              </a:rPr>
              <a:t>Latency of 4ms in an unloaded network</a:t>
            </a:r>
          </a:p>
          <a:p>
            <a:pPr marL="927100" lvl="1"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Control </a:t>
            </a:r>
            <a:r>
              <a:rPr lang="en-US" sz="1600" b="0" dirty="0">
                <a:solidFill>
                  <a:schemeClr val="dk1"/>
                </a:solidFill>
                <a:latin typeface="Arial"/>
                <a:ea typeface="Arial"/>
                <a:cs typeface="Arial"/>
                <a:sym typeface="Arial"/>
              </a:rPr>
              <a:t>Plane </a:t>
            </a:r>
            <a:r>
              <a:rPr lang="en-US" sz="1600" b="0" dirty="0" smtClean="0">
                <a:solidFill>
                  <a:schemeClr val="dk1"/>
                </a:solidFill>
                <a:latin typeface="Arial"/>
                <a:ea typeface="Arial"/>
                <a:cs typeface="Arial"/>
                <a:sym typeface="Arial"/>
              </a:rPr>
              <a:t>Latency of 20ms  </a:t>
            </a:r>
            <a:endParaRPr lang="en-US" sz="1600" dirty="0" smtClean="0">
              <a:solidFill>
                <a:schemeClr val="dk1"/>
              </a:solidFill>
              <a:latin typeface="Arial"/>
              <a:ea typeface="Arial"/>
              <a:cs typeface="Arial"/>
              <a:sym typeface="Arial"/>
            </a:endParaRPr>
          </a:p>
          <a:p>
            <a:pPr marL="584200" lvl="1"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his would complete the evaluation of 802.11ax as a PHY/MAC technology for all the significant parameters in the Indoor Hotspot usage scenario per the ITU-R criteria of self-evaluating a RAT for IMT-2020</a:t>
            </a:r>
            <a:r>
              <a:rPr lang="en-US" sz="16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dirty="0"/>
          </a:p>
        </p:txBody>
      </p:sp>
    </p:spTree>
    <p:extLst>
      <p:ext uri="{BB962C8B-B14F-4D97-AF65-F5344CB8AC3E}">
        <p14:creationId xmlns:p14="http://schemas.microsoft.com/office/powerpoint/2010/main" val="299022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457200" y="914400"/>
            <a:ext cx="11506200" cy="50901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simulations </a:t>
            </a:r>
            <a:r>
              <a:rPr lang="en-US" sz="1800" b="0" dirty="0" smtClean="0">
                <a:solidFill>
                  <a:schemeClr val="dk1"/>
                </a:solidFill>
                <a:latin typeface="Arial"/>
                <a:ea typeface="Arial"/>
                <a:cs typeface="Arial"/>
                <a:sym typeface="Arial"/>
              </a:rPr>
              <a:t>follow </a:t>
            </a:r>
            <a:r>
              <a:rPr lang="en-US" sz="1800" b="0" dirty="0">
                <a:solidFill>
                  <a:schemeClr val="dk1"/>
                </a:solidFill>
                <a:latin typeface="Arial"/>
                <a:ea typeface="Arial"/>
                <a:cs typeface="Arial"/>
                <a:sym typeface="Arial"/>
              </a:rPr>
              <a:t>the self-evaluation methodology specified by </a:t>
            </a:r>
            <a:r>
              <a:rPr lang="en-US" sz="1800" b="0" dirty="0" smtClean="0">
                <a:solidFill>
                  <a:schemeClr val="dk1"/>
                </a:solidFill>
                <a:latin typeface="Arial"/>
                <a:ea typeface="Arial"/>
                <a:cs typeface="Arial"/>
                <a:sym typeface="Arial"/>
              </a:rPr>
              <a:t>ITU-R ([1] and [2]). </a:t>
            </a:r>
            <a:endParaRPr lang="en-US" sz="1800" b="0" dirty="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800" b="0" dirty="0">
                <a:solidFill>
                  <a:schemeClr val="dk1"/>
                </a:solidFill>
                <a:latin typeface="Arial"/>
                <a:ea typeface="Arial"/>
                <a:cs typeface="Arial"/>
                <a:sym typeface="Arial"/>
              </a:rPr>
              <a:t>The simulator has been calibrated against the IMT-2020 simulation data presented by multiple companies in 3GPP </a:t>
            </a:r>
            <a:r>
              <a:rPr lang="en-US" sz="1800" b="0" dirty="0" smtClean="0">
                <a:solidFill>
                  <a:schemeClr val="dk1"/>
                </a:solidFill>
                <a:latin typeface="Arial"/>
                <a:ea typeface="Arial"/>
                <a:cs typeface="Arial"/>
                <a:sym typeface="Arial"/>
              </a:rPr>
              <a:t>([5</a:t>
            </a:r>
            <a:r>
              <a:rPr lang="en-US" sz="1800" b="0" dirty="0">
                <a:solidFill>
                  <a:schemeClr val="dk1"/>
                </a:solidFill>
                <a:latin typeface="Arial"/>
                <a:ea typeface="Arial"/>
                <a:cs typeface="Arial"/>
                <a:sym typeface="Arial"/>
              </a:rPr>
              <a:t>]), with 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 This benchmarking step ensures the accuracy of the simulation output in this presentation.</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 network topology consists of 12 BSs and 120 UEs as shown below.</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A constant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is assigned to each UE for the DL/UL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 We model actual physical movement of the UEs, whereas only notional mobility (i.e. only fades at the given speed) could have sufficed. In our model, the UEs are contained within the network layout by being reflected from the network edge once they reach it.</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810000"/>
            <a:ext cx="4648200" cy="251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838200" y="990600"/>
            <a:ext cx="10896600" cy="54102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r>
              <a:rPr lang="en-US" sz="1800" b="0" dirty="0" smtClean="0">
                <a:solidFill>
                  <a:schemeClr val="dk1"/>
                </a:solidFill>
                <a:latin typeface="Arial"/>
                <a:ea typeface="Arial"/>
                <a:cs typeface="Arial"/>
                <a:sym typeface="Arial"/>
              </a:rPr>
              <a:t>Configuration: </a:t>
            </a:r>
          </a:p>
          <a:p>
            <a:pPr marL="469900" lvl="0" indent="-342900" algn="just"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Simulation bandwidth :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err="1" smtClean="0">
                <a:solidFill>
                  <a:schemeClr val="dk1"/>
                </a:solidFill>
                <a:latin typeface="Arial"/>
                <a:ea typeface="Arial"/>
                <a:cs typeface="Arial"/>
                <a:sym typeface="Arial"/>
              </a:rPr>
              <a:t>Tx</a:t>
            </a:r>
            <a:r>
              <a:rPr lang="en-US" sz="1800" b="0" dirty="0" smtClean="0">
                <a:solidFill>
                  <a:schemeClr val="dk1"/>
                </a:solidFill>
                <a:latin typeface="Arial"/>
                <a:ea typeface="Arial"/>
                <a:cs typeface="Arial"/>
                <a:sym typeface="Arial"/>
              </a:rPr>
              <a:t> power : 24 dBm, UE </a:t>
            </a:r>
            <a:r>
              <a:rPr lang="en-US" sz="1800" b="0" dirty="0" err="1">
                <a:solidFill>
                  <a:schemeClr val="dk1"/>
                </a:solidFill>
                <a:latin typeface="Arial"/>
                <a:ea typeface="Arial"/>
                <a:cs typeface="Arial"/>
                <a:sym typeface="Arial"/>
              </a:rPr>
              <a:t>T</a:t>
            </a:r>
            <a:r>
              <a:rPr lang="en-US" sz="1800" b="0" dirty="0" err="1" smtClean="0">
                <a:solidFill>
                  <a:schemeClr val="dk1"/>
                </a:solidFill>
                <a:latin typeface="Arial"/>
                <a:ea typeface="Arial"/>
                <a:cs typeface="Arial"/>
                <a:sym typeface="Arial"/>
              </a:rPr>
              <a:t>x</a:t>
            </a:r>
            <a:r>
              <a:rPr lang="en-US" sz="1800" b="0" dirty="0" smtClean="0">
                <a:solidFill>
                  <a:schemeClr val="dk1"/>
                </a:solidFill>
                <a:latin typeface="Arial"/>
                <a:ea typeface="Arial"/>
                <a:cs typeface="Arial"/>
                <a:sym typeface="Arial"/>
              </a:rPr>
              <a:t> power: 23 dBm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Antenna gain: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UE antenna gain: 0 </a:t>
            </a:r>
            <a:r>
              <a:rPr lang="en-US" sz="1800" b="0" dirty="0" err="1" smtClean="0">
                <a:solidFill>
                  <a:schemeClr val="dk1"/>
                </a:solidFill>
                <a:latin typeface="Arial"/>
                <a:ea typeface="Arial"/>
                <a:cs typeface="Arial"/>
                <a:sym typeface="Arial"/>
              </a:rPr>
              <a:t>dBi</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BS noise figure: 5 dB, </a:t>
            </a:r>
            <a:r>
              <a:rPr lang="en-US" sz="1800" b="0" dirty="0">
                <a:solidFill>
                  <a:schemeClr val="dk1"/>
                </a:solidFill>
                <a:latin typeface="Arial"/>
                <a:ea typeface="Arial"/>
                <a:cs typeface="Arial"/>
                <a:sym typeface="Arial"/>
              </a:rPr>
              <a:t>UE noise figure : 7 </a:t>
            </a:r>
            <a:r>
              <a:rPr lang="en-US" sz="1800" b="0" dirty="0" smtClean="0">
                <a:solidFill>
                  <a:schemeClr val="dk1"/>
                </a:solidFill>
                <a:latin typeface="Arial"/>
                <a:ea typeface="Arial"/>
                <a:cs typeface="Arial"/>
                <a:sym typeface="Arial"/>
              </a:rPr>
              <a:t>dB</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a:solidFill>
                  <a:schemeClr val="dk1"/>
                </a:solidFill>
                <a:latin typeface="Arial"/>
                <a:ea typeface="Arial"/>
                <a:cs typeface="Arial"/>
                <a:sym typeface="Arial"/>
              </a:rPr>
              <a:t>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uniform linear array with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 in intended direction.</a:t>
            </a:r>
            <a:endParaRPr lang="en-US" sz="1800" b="0" dirty="0">
              <a:solidFill>
                <a:schemeClr val="dk1"/>
              </a:solidFill>
              <a:latin typeface="Arial"/>
              <a:ea typeface="Arial"/>
              <a:cs typeface="Arial"/>
              <a:sym typeface="Arial"/>
            </a:endParaRP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UE 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a:t>
            </a:r>
            <a:r>
              <a:rPr lang="en-US" sz="1800" b="0" dirty="0">
                <a:solidFill>
                  <a:schemeClr val="dk1"/>
                </a:solidFill>
                <a:latin typeface="Arial"/>
                <a:ea typeface="Arial"/>
                <a:cs typeface="Arial"/>
                <a:sym typeface="Arial"/>
              </a:rPr>
              <a:t>uniform linear array </a:t>
            </a:r>
            <a:r>
              <a:rPr lang="en-US" sz="1800" b="0" dirty="0" smtClean="0">
                <a:solidFill>
                  <a:schemeClr val="dk1"/>
                </a:solidFill>
                <a:latin typeface="Arial"/>
                <a:ea typeface="Arial"/>
                <a:cs typeface="Arial"/>
                <a:sym typeface="Arial"/>
              </a:rPr>
              <a:t>with 0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a:t>
            </a: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The 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a:t>
            </a:r>
            <a:r>
              <a:rPr lang="en-US" sz="1800" b="0" dirty="0" smtClean="0">
                <a:solidFill>
                  <a:schemeClr val="dk1"/>
                </a:solidFill>
                <a:latin typeface="Arial"/>
                <a:ea typeface="Arial"/>
                <a:cs typeface="Arial"/>
                <a:sym typeface="Arial"/>
              </a:rPr>
              <a:t>([1] and [2]).</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smtClean="0">
                <a:solidFill>
                  <a:schemeClr val="dk1"/>
                </a:solidFill>
                <a:latin typeface="Arial"/>
                <a:ea typeface="Arial"/>
                <a:cs typeface="Arial"/>
                <a:sym typeface="Arial"/>
              </a:rPr>
              <a:t>Additional assumptions:</a:t>
            </a:r>
            <a:endParaRPr lang="en-US" sz="1800" b="0" dirty="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Realistic/Imperfect CSI at the transmitter</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SVD based beamforming</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Max MU-MIMO factor of 2 </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Full interference in DL and UL</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228600" y="990600"/>
            <a:ext cx="11887200" cy="5486400"/>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Antenna configuration</a:t>
            </a:r>
            <a:r>
              <a:rPr lang="en-US" sz="1600" b="0" dirty="0" smtClean="0">
                <a:solidFill>
                  <a:schemeClr val="dk1"/>
                </a:solidFill>
                <a:latin typeface="Arial"/>
                <a:ea typeface="Arial"/>
                <a:cs typeface="Arial"/>
                <a:sym typeface="Arial"/>
              </a:rPr>
              <a:t>:</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The IMT-2020 Indoor Hotspot configuration allows up to 256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up to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UE.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However, in the simulations we used only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UE to conform to the current capabilities of 802.11ax.</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done this even though IMT-2020 evaluations permit the inclusion of features and/or extensions that may be available in the future.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Note also that an antenna configuration with greater than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can be implemented at both BS and UE without standards support. For example, t</a:t>
            </a:r>
            <a:r>
              <a:rPr lang="en-US" sz="1600" dirty="0" smtClean="0">
                <a:solidFill>
                  <a:schemeClr val="dk1"/>
                </a:solidFill>
                <a:latin typeface="Arial"/>
                <a:ea typeface="Arial"/>
                <a:cs typeface="Arial"/>
                <a:sym typeface="Arial"/>
              </a:rPr>
              <a:t>he 3GPP antenna patterns allow for vertical/horizontal/polarization elements where vertical elements may not increase the dimension of the channel matrix. Hence, such schemes do not require standards support for larger CSI feedback, but can provide higher diversity and gain. </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also assumed </a:t>
            </a:r>
            <a:r>
              <a:rPr lang="en-US" sz="1600" b="0" dirty="0" err="1" smtClean="0">
                <a:solidFill>
                  <a:schemeClr val="dk1"/>
                </a:solidFill>
                <a:latin typeface="Arial"/>
                <a:ea typeface="Arial"/>
                <a:cs typeface="Arial"/>
                <a:sym typeface="Arial"/>
              </a:rPr>
              <a:t>omni</a:t>
            </a:r>
            <a:r>
              <a:rPr lang="en-US" sz="1600" b="0" dirty="0" smtClean="0">
                <a:solidFill>
                  <a:schemeClr val="dk1"/>
                </a:solidFill>
                <a:latin typeface="Arial"/>
                <a:ea typeface="Arial"/>
                <a:cs typeface="Arial"/>
                <a:sym typeface="Arial"/>
              </a:rPr>
              <a:t> antennas whereas directional antennas can be used. Directional antennas provide higher gain (with appropriate beam-training) and also attenuate interference.</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MU-MIMO factor</a:t>
            </a:r>
            <a:r>
              <a:rPr lang="en-US" sz="1600" b="0" dirty="0" smtClean="0">
                <a:solidFill>
                  <a:schemeClr val="dk1"/>
                </a:solidFill>
                <a:latin typeface="Arial"/>
                <a:ea typeface="Arial"/>
                <a:cs typeface="Arial"/>
                <a:sym typeface="Arial"/>
              </a:rPr>
              <a:t>: A BS-UE antenna configuration of (BS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UE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 (256/256, 8/8) or even (8/8, 8/8) allows for a large MU-MIMO factor that can significantly increase the spectral efficiency. However, in the current simulations we have restricted the MU-MIMO factor to 2.</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Interference</a:t>
            </a:r>
            <a:r>
              <a:rPr lang="en-US" sz="1600" b="0" dirty="0" smtClean="0">
                <a:solidFill>
                  <a:schemeClr val="dk1"/>
                </a:solidFill>
                <a:latin typeface="Arial"/>
                <a:ea typeface="Arial"/>
                <a:cs typeface="Arial"/>
                <a:sym typeface="Arial"/>
              </a:rPr>
              <a:t>: We have not implemented schemes that can reduce interference such as Interference </a:t>
            </a:r>
            <a:r>
              <a:rPr lang="en-US" sz="1600" b="0" dirty="0" smtClean="0">
                <a:solidFill>
                  <a:schemeClr val="dk1"/>
                </a:solidFill>
                <a:latin typeface="Arial"/>
                <a:ea typeface="Arial"/>
                <a:cs typeface="Arial"/>
                <a:sym typeface="Arial"/>
              </a:rPr>
              <a:t>Coordination and </a:t>
            </a:r>
            <a:r>
              <a:rPr lang="en-US" sz="1600" b="0" dirty="0">
                <a:solidFill>
                  <a:schemeClr val="dk1"/>
                </a:solidFill>
                <a:latin typeface="Arial"/>
                <a:ea typeface="Arial"/>
                <a:cs typeface="Arial"/>
                <a:sym typeface="Arial"/>
              </a:rPr>
              <a:t>C</a:t>
            </a:r>
            <a:r>
              <a:rPr lang="en-US" sz="1600" b="0" dirty="0" smtClean="0">
                <a:solidFill>
                  <a:schemeClr val="dk1"/>
                </a:solidFill>
                <a:latin typeface="Arial"/>
                <a:ea typeface="Arial"/>
                <a:cs typeface="Arial"/>
                <a:sym typeface="Arial"/>
              </a:rPr>
              <a:t>ancellation, </a:t>
            </a:r>
            <a:r>
              <a:rPr lang="en-US" sz="1600" b="0" dirty="0" smtClean="0">
                <a:solidFill>
                  <a:schemeClr val="dk1"/>
                </a:solidFill>
                <a:latin typeface="Arial"/>
                <a:ea typeface="Arial"/>
                <a:cs typeface="Arial"/>
                <a:sym typeface="Arial"/>
              </a:rPr>
              <a:t>Partial </a:t>
            </a:r>
            <a:r>
              <a:rPr lang="en-US" sz="1600" b="0" dirty="0" smtClean="0">
                <a:solidFill>
                  <a:schemeClr val="dk1"/>
                </a:solidFill>
                <a:latin typeface="Arial"/>
                <a:ea typeface="Arial"/>
                <a:cs typeface="Arial"/>
                <a:sym typeface="Arial"/>
              </a:rPr>
              <a:t>Frequency Reuse etc.</a:t>
            </a:r>
          </a:p>
          <a:p>
            <a:pPr marL="127000" lvl="0" indent="0" algn="just" rtl="0">
              <a:spcBef>
                <a:spcPts val="0"/>
              </a:spcBef>
              <a:spcAft>
                <a:spcPts val="0"/>
              </a:spcAft>
              <a:buClr>
                <a:schemeClr val="dk1"/>
              </a:buClr>
              <a:buSzPts val="1600"/>
            </a:pPr>
            <a:endParaRPr lang="en-US" sz="160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he above factors will lead to simulation results that are more conservative than what is expected in practice</a:t>
            </a:r>
            <a:r>
              <a:rPr lang="en-US" sz="1600" b="0" dirty="0" smtClean="0">
                <a:solidFill>
                  <a:schemeClr val="dk1"/>
                </a:solidFill>
                <a:latin typeface="Arial"/>
                <a:ea typeface="Arial"/>
                <a:cs typeface="Arial"/>
                <a:sym typeface="Arial"/>
              </a:rPr>
              <a:t>. </a:t>
            </a:r>
          </a:p>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methodology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 BSs are assigned fixed locations in the 120m by 50m layout as shown in Slide 6.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120 UEs are placed randomly in the layout and assigned random directions.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speed of each UE is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5%ile user spectral efficiency and average spectral efficiency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8x8 channel between each UE and BS is estimated at each time snapshot.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There are 50 time snapshots (or samples) per 1m of movement. This amounts to 1 sample every ~ 24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3kmph and 1 sample every ~7.2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10kmph.</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RSSI at each UE from a BS is calculated as the sum of power from all sub-paths and antenna links.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Each UE is associated with the BS that has the strongest DL RSSI.</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Beamforming based on Singular Value Decomposition (SVD) is used where the SVD is calculated for each RU </a:t>
            </a:r>
            <a:r>
              <a:rPr lang="en-US" sz="1800" b="0" dirty="0">
                <a:solidFill>
                  <a:schemeClr val="dk1"/>
                </a:solidFill>
                <a:latin typeface="Arial"/>
                <a:ea typeface="Arial"/>
                <a:cs typeface="Arial"/>
                <a:sym typeface="Arial"/>
              </a:rPr>
              <a:t>(</a:t>
            </a:r>
            <a:r>
              <a:rPr lang="en-US" sz="1800" b="0" dirty="0" smtClean="0">
                <a:solidFill>
                  <a:schemeClr val="dk1"/>
                </a:solidFill>
                <a:latin typeface="Arial"/>
                <a:ea typeface="Arial"/>
                <a:cs typeface="Arial"/>
                <a:sym typeface="Arial"/>
              </a:rPr>
              <a:t>9 RUs make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CDF of SU-MIMO and MU-MIMO spectral efficiencies over users, frequency and time is plotted.</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4077153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21104</TotalTime>
  <Words>2497</Words>
  <Application>Microsoft Office PowerPoint</Application>
  <PresentationFormat>Widescreen</PresentationFormat>
  <Paragraphs>295</Paragraphs>
  <Slides>16</Slides>
  <Notes>16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Benchmarking of 802.11ax against eMBB Indoor Hotspot requirements using IMT-2020 simulation methodology</vt:lpstr>
      <vt:lpstr>Abstract</vt:lpstr>
      <vt:lpstr>Outline</vt:lpstr>
      <vt:lpstr>Background (1)</vt:lpstr>
      <vt:lpstr>Background (2)</vt:lpstr>
      <vt:lpstr>Simulation setup</vt:lpstr>
      <vt:lpstr>Simulation configuration and assumptions</vt:lpstr>
      <vt:lpstr>Simulation configuration and assumptions</vt:lpstr>
      <vt:lpstr>Simulation methodology</vt:lpstr>
      <vt:lpstr>Results (1)</vt:lpstr>
      <vt:lpstr>Results (2) : 5%ile and Average DL spectral efficiencies</vt:lpstr>
      <vt:lpstr>Results (3):  5%ile and Average UL spectral efficiencies</vt:lpstr>
      <vt:lpstr>Results (4) : User Experience Data Rate and Area Traffic Capacity</vt:lpstr>
      <vt:lpstr>Results (5) : Mobility</vt:lpstr>
      <vt:lpstr>Conclusions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Sindhu Verma</cp:lastModifiedBy>
  <cp:revision>275</cp:revision>
  <dcterms:modified xsi:type="dcterms:W3CDTF">2018-11-10T18:32:35Z</dcterms:modified>
</cp:coreProperties>
</file>