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handoutMasterIdLst>
    <p:handoutMasterId r:id="rId19"/>
  </p:handoutMasterIdLst>
  <p:sldIdLst>
    <p:sldId id="256" r:id="rId2"/>
    <p:sldId id="257" r:id="rId3"/>
    <p:sldId id="258" r:id="rId4"/>
    <p:sldId id="304" r:id="rId5"/>
    <p:sldId id="315" r:id="rId6"/>
    <p:sldId id="305" r:id="rId7"/>
    <p:sldId id="306" r:id="rId8"/>
    <p:sldId id="316" r:id="rId9"/>
    <p:sldId id="307" r:id="rId10"/>
    <p:sldId id="310" r:id="rId11"/>
    <p:sldId id="317" r:id="rId12"/>
    <p:sldId id="318" r:id="rId13"/>
    <p:sldId id="320" r:id="rId14"/>
    <p:sldId id="319" r:id="rId15"/>
    <p:sldId id="312"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p:scale>
          <a:sx n="75" d="100"/>
          <a:sy n="75" d="100"/>
        </p:scale>
        <p:origin x="-284" y="34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12</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18/1240r2</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2018-07-</a:t>
            </a:r>
            <a:r>
              <a:rPr lang="en-US" sz="2000" b="0" dirty="0" smtClean="0"/>
              <a:t>09</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July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310"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a:t>
            </a:r>
            <a:r>
              <a:rPr lang="en-US" sz="1800" dirty="0" smtClean="0">
                <a:solidFill>
                  <a:schemeClr val="dk1"/>
                </a:solidFill>
                <a:sym typeface="Times New Roman"/>
              </a:rPr>
              <a:t>show </a:t>
            </a:r>
            <a:r>
              <a:rPr lang="en-US" sz="1800" dirty="0">
                <a:solidFill>
                  <a:schemeClr val="dk1"/>
                </a:solidFill>
                <a:sym typeface="Times New Roman"/>
              </a:rPr>
              <a:t>the </a:t>
            </a:r>
            <a:r>
              <a:rPr lang="en-US" sz="1800" dirty="0" smtClean="0">
                <a:solidFill>
                  <a:schemeClr val="dk1"/>
                </a:solidFill>
                <a:sym typeface="Times New Roman"/>
              </a:rPr>
              <a:t>DL/UL </a:t>
            </a:r>
            <a:r>
              <a:rPr lang="en-US" sz="1800" dirty="0">
                <a:solidFill>
                  <a:schemeClr val="dk1"/>
                </a:solidFill>
                <a:sym typeface="Times New Roman"/>
              </a:rPr>
              <a:t>spectral efficiency </a:t>
            </a:r>
            <a:r>
              <a:rPr lang="en-US" sz="1800" dirty="0" smtClean="0">
                <a:solidFill>
                  <a:schemeClr val="dk1"/>
                </a:solidFill>
                <a:sym typeface="Times New Roman"/>
              </a:rPr>
              <a:t>and mobility evaluation of </a:t>
            </a:r>
            <a:r>
              <a:rPr lang="en-US" sz="1800" dirty="0">
                <a:solidFill>
                  <a:schemeClr val="dk1"/>
                </a:solidFill>
                <a:sym typeface="Times New Roman"/>
              </a:rPr>
              <a:t>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a:t>
            </a:r>
            <a:r>
              <a:rPr lang="en-US" sz="1800" dirty="0" smtClean="0">
                <a:solidFill>
                  <a:schemeClr val="dk1"/>
                </a:solidFill>
                <a:sym typeface="Times New Roman"/>
              </a:rPr>
              <a:t>simulator.</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a:t>
            </a:r>
            <a:r>
              <a:rPr lang="en-US" sz="1800" dirty="0" smtClean="0">
                <a:solidFill>
                  <a:schemeClr val="dk1"/>
                </a:solidFill>
                <a:sym typeface="Times New Roman"/>
              </a:rPr>
              <a:t>only SU-MIMO. The spectral efficiency is calculated as the maximum of the spectral efficiencies for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a:t>
            </a:r>
            <a:r>
              <a:rPr lang="en-US" sz="1800" dirty="0" smtClean="0">
                <a:solidFill>
                  <a:schemeClr val="dk1"/>
                </a:solidFill>
                <a:sym typeface="Times New Roman"/>
              </a:rPr>
              <a:t>only 2-factor MU-MIMO.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r>
              <a:rPr lang="en-US" sz="1800" dirty="0" smtClean="0">
                <a:solidFill>
                  <a:schemeClr val="dk1"/>
                </a:solidFill>
                <a:sym typeface="Times New Roman"/>
              </a:rPr>
              <a:t>.</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 : 5%ile and Average DL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477000" cy="5204502"/>
          </a:xfrm>
          <a:prstGeom prst="rect">
            <a:avLst/>
          </a:prstGeom>
        </p:spPr>
        <p:txBody>
          <a:bodyPr wrap="square">
            <a:spAutoFit/>
          </a:bodyPr>
          <a:lstStyle/>
          <a:p>
            <a:pPr algn="just"/>
            <a:r>
              <a:rPr lang="en-US" sz="1600" dirty="0" smtClean="0"/>
              <a:t>The pre-scheduling per-user DL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This is with 10 users per BS</a:t>
            </a:r>
            <a:r>
              <a:rPr lang="en-US" sz="1600" dirty="0" smtClean="0"/>
              <a:t>. Using a simple equal-time scheduler, 10% target PER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a:t>
            </a:r>
            <a:r>
              <a:rPr lang="en-US" sz="1600" dirty="0">
                <a:solidFill>
                  <a:schemeClr val="dk1"/>
                </a:solidFill>
                <a:highlight>
                  <a:srgbClr val="00FF00"/>
                </a:highlight>
                <a:sym typeface="Times New Roman"/>
              </a:rPr>
              <a:t>D</a:t>
            </a:r>
            <a:r>
              <a:rPr lang="en-US" sz="1600" dirty="0" smtClean="0">
                <a:solidFill>
                  <a:schemeClr val="dk1"/>
                </a:solidFill>
                <a:highlight>
                  <a:srgbClr val="00FF00"/>
                </a:highlight>
                <a:sym typeface="Times New Roman"/>
              </a:rPr>
              <a:t>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 respectively.</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lvl="0"/>
            <a:r>
              <a:rPr lang="en-US" sz="2400" dirty="0" smtClean="0"/>
              <a:t>Results (3):  </a:t>
            </a:r>
            <a:r>
              <a:rPr lang="en-US" sz="2400" dirty="0"/>
              <a:t>5%ile and Average </a:t>
            </a:r>
            <a:r>
              <a:rPr lang="en-US" sz="2400" dirty="0" smtClean="0"/>
              <a:t>UL </a:t>
            </a:r>
            <a:r>
              <a:rPr lang="en-US" sz="2400" dirty="0"/>
              <a:t>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629400" cy="5204502"/>
          </a:xfrm>
          <a:prstGeom prst="rect">
            <a:avLst/>
          </a:prstGeom>
        </p:spPr>
        <p:txBody>
          <a:bodyPr wrap="square">
            <a:spAutoFit/>
          </a:bodyPr>
          <a:lstStyle/>
          <a:p>
            <a:pPr algn="just"/>
            <a:r>
              <a:rPr lang="en-US" sz="1600" dirty="0" smtClean="0"/>
              <a:t>The pre-scheduling per-user UL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a:t>
            </a:r>
            <a:r>
              <a:rPr lang="en-US" sz="1600" dirty="0" smtClean="0"/>
              <a:t>1.2 bits/s/Hz</a:t>
            </a:r>
          </a:p>
          <a:p>
            <a:pPr marL="548640" indent="-285750" algn="just">
              <a:buFont typeface="Arial" panose="020B0604020202020204" pitchFamily="34" charset="0"/>
              <a:buChar char="•"/>
            </a:pPr>
            <a:r>
              <a:rPr lang="en-US" sz="1600" dirty="0" smtClean="0"/>
              <a:t>Average = 12.8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5.9 bits/s/Hz</a:t>
            </a:r>
            <a:endParaRPr lang="en-US" sz="1600" dirty="0"/>
          </a:p>
          <a:p>
            <a:pPr marL="548640" indent="-285750" algn="just">
              <a:buFont typeface="Arial" panose="020B0604020202020204" pitchFamily="34" charset="0"/>
              <a:buChar char="•"/>
            </a:pPr>
            <a:r>
              <a:rPr lang="en-US" sz="1600" dirty="0" smtClean="0"/>
              <a:t>Average  </a:t>
            </a:r>
            <a:r>
              <a:rPr lang="en-US" sz="1600" dirty="0"/>
              <a:t>= </a:t>
            </a:r>
            <a:r>
              <a:rPr lang="en-US" sz="1600" dirty="0" smtClean="0"/>
              <a:t>15.49 bits/s/Hz</a:t>
            </a:r>
            <a:endParaRPr lang="en-US" sz="1600" dirty="0"/>
          </a:p>
          <a:p>
            <a:pPr algn="just"/>
            <a:r>
              <a:rPr lang="en-US" sz="1600" dirty="0" smtClean="0"/>
              <a:t>This is with 10 users per BS. Using a simple equal-time scheduler, 10% target PER and L1/L2 overhead of 0.44% and 1.26% respectively ([3]), the spectral efficiencies are:</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0.11 bits/s/Hz</a:t>
            </a:r>
            <a:endParaRPr lang="en-US" sz="1600" dirty="0"/>
          </a:p>
          <a:p>
            <a:pPr marL="548640" indent="-285750" algn="just">
              <a:buFont typeface="Arial" panose="020B0604020202020204" pitchFamily="34" charset="0"/>
              <a:buChar char="•"/>
            </a:pPr>
            <a:r>
              <a:rPr lang="en-US" sz="1600" dirty="0"/>
              <a:t>Average = </a:t>
            </a:r>
            <a:r>
              <a:rPr lang="en-US" sz="1600" dirty="0" smtClean="0"/>
              <a:t>11.32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0.52 bits/s/Hz</a:t>
            </a:r>
            <a:endParaRPr lang="en-US" sz="1600" dirty="0"/>
          </a:p>
          <a:p>
            <a:pPr marL="548640" indent="-285750" algn="just">
              <a:buFont typeface="Arial" panose="020B0604020202020204" pitchFamily="34" charset="0"/>
              <a:buChar char="•"/>
            </a:pPr>
            <a:r>
              <a:rPr lang="en-US" sz="1600" dirty="0"/>
              <a:t>Average  = </a:t>
            </a:r>
            <a:r>
              <a:rPr lang="en-US" sz="1600" dirty="0" smtClean="0"/>
              <a:t>13.7 bits/s/Hz</a:t>
            </a:r>
            <a:endParaRPr lang="en-US" sz="1600" dirty="0"/>
          </a:p>
          <a:p>
            <a:pPr>
              <a:lnSpc>
                <a:spcPct val="115000"/>
              </a:lnSpc>
              <a:spcBef>
                <a:spcPts val="600"/>
              </a:spcBef>
              <a:buSzPts val="1100"/>
            </a:pPr>
            <a:r>
              <a:rPr lang="en-US" sz="1600" dirty="0">
                <a:highlight>
                  <a:srgbClr val="00FF00"/>
                </a:highlight>
                <a:sym typeface="Times New Roman"/>
              </a:rPr>
              <a:t>Conclusion: </a:t>
            </a:r>
            <a:r>
              <a:rPr lang="en-US" sz="1600" dirty="0" smtClean="0">
                <a:highlight>
                  <a:srgbClr val="00FF00"/>
                </a:highlight>
                <a:sym typeface="Times New Roman"/>
              </a:rPr>
              <a:t>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UL </a:t>
            </a:r>
            <a:r>
              <a:rPr lang="en-US" sz="1600" dirty="0">
                <a:highlight>
                  <a:srgbClr val="00FF00"/>
                </a:highlight>
                <a:sym typeface="Times New Roman"/>
              </a:rPr>
              <a:t>5%ile and Average spectral efficiency requirements of </a:t>
            </a:r>
            <a:r>
              <a:rPr lang="en-US" sz="1600" dirty="0" smtClean="0">
                <a:highlight>
                  <a:srgbClr val="00FF00"/>
                </a:highlight>
                <a:sym typeface="Times New Roman"/>
              </a:rPr>
              <a:t>0.21 bits/s/Hz </a:t>
            </a:r>
            <a:r>
              <a:rPr lang="en-US" sz="1600" dirty="0">
                <a:highlight>
                  <a:srgbClr val="00FF00"/>
                </a:highlight>
                <a:sym typeface="Times New Roman"/>
              </a:rPr>
              <a:t>and </a:t>
            </a:r>
            <a:r>
              <a:rPr lang="en-US" sz="1600" dirty="0" smtClean="0">
                <a:highlight>
                  <a:srgbClr val="00FF00"/>
                </a:highlight>
                <a:sym typeface="Times New Roman"/>
              </a:rPr>
              <a:t>6.75  bits/s/Hz respectively.</a:t>
            </a:r>
            <a:endParaRPr lang="en-US" sz="1600" dirty="0">
              <a:highlight>
                <a:srgbClr val="00FF00"/>
              </a:highlight>
              <a:sym typeface="Times New Roman"/>
            </a:endParaRPr>
          </a:p>
        </p:txBody>
      </p:sp>
      <p:pic>
        <p:nvPicPr>
          <p:cNvPr id="2050" name="Picture 2" descr="C:\Users\sv935494\Box Sync\WLAN (sindhu.verma@broadcom.com)\IEEE\5G\INH\su_mu_ul_3kph.png"/>
          <p:cNvPicPr>
            <a:picLocks noChangeAspect="1" noChangeArrowheads="1"/>
          </p:cNvPicPr>
          <p:nvPr/>
        </p:nvPicPr>
        <p:blipFill rotWithShape="1">
          <a:blip r:embed="rId3">
            <a:extLst>
              <a:ext uri="{28A0092B-C50C-407E-A947-70E740481C1C}">
                <a14:useLocalDpi xmlns:a14="http://schemas.microsoft.com/office/drawing/2010/main" val="0"/>
              </a:ext>
            </a:extLst>
          </a:blip>
          <a:srcRect l="6655" r="10874"/>
          <a:stretch/>
        </p:blipFill>
        <p:spPr bwMode="auto">
          <a:xfrm>
            <a:off x="0" y="1295400"/>
            <a:ext cx="5578111"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(4) : User Experience Data Rate and Area Traffic Capacity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643466" y="1079242"/>
            <a:ext cx="11396133" cy="4524315"/>
          </a:xfrm>
          <a:prstGeom prst="rect">
            <a:avLst/>
          </a:prstGeom>
        </p:spPr>
        <p:txBody>
          <a:bodyPr wrap="square">
            <a:spAutoFit/>
          </a:bodyPr>
          <a:lstStyle/>
          <a:p>
            <a:pPr algn="just"/>
            <a:r>
              <a:rPr lang="en-US" sz="1600" dirty="0" smtClean="0"/>
              <a:t>Based on </a:t>
            </a:r>
            <a:r>
              <a:rPr lang="en-US" sz="1600" dirty="0"/>
              <a:t>the </a:t>
            </a:r>
            <a:r>
              <a:rPr lang="en-US" sz="1600" dirty="0" smtClean="0"/>
              <a:t>simulated </a:t>
            </a:r>
            <a:r>
              <a:rPr lang="en-US" sz="1600" dirty="0"/>
              <a:t>5%ile spectral </a:t>
            </a:r>
            <a:r>
              <a:rPr lang="en-US" sz="1600" dirty="0" smtClean="0"/>
              <a:t>efficiency:</a:t>
            </a:r>
            <a:endParaRPr lang="en-US" sz="1600" dirty="0"/>
          </a:p>
          <a:p>
            <a:pPr algn="just"/>
            <a:r>
              <a:rPr lang="en-US" sz="1600" dirty="0"/>
              <a:t>DL user experienced data rate = </a:t>
            </a:r>
            <a:r>
              <a:rPr lang="en-US" sz="1600" dirty="0" smtClean="0"/>
              <a:t>0.45 </a:t>
            </a:r>
            <a:r>
              <a:rPr lang="en-US" sz="1600" dirty="0"/>
              <a:t>bits/s/Hz * </a:t>
            </a:r>
            <a:r>
              <a:rPr lang="en-US" sz="1600" dirty="0" smtClean="0"/>
              <a:t>320 </a:t>
            </a:r>
            <a:r>
              <a:rPr lang="en-US" sz="1600" dirty="0"/>
              <a:t>MHz  = </a:t>
            </a:r>
            <a:r>
              <a:rPr lang="en-US" sz="1600" dirty="0" smtClean="0"/>
              <a:t>144 </a:t>
            </a:r>
            <a:r>
              <a:rPr lang="en-US" sz="1600" dirty="0"/>
              <a:t>Mbps</a:t>
            </a:r>
          </a:p>
          <a:p>
            <a:pPr algn="just"/>
            <a:r>
              <a:rPr lang="en-US" sz="1600" dirty="0"/>
              <a:t>UL user experienced data rate = </a:t>
            </a:r>
            <a:r>
              <a:rPr lang="en-US" sz="1600" dirty="0" smtClean="0"/>
              <a:t>0.52 </a:t>
            </a:r>
            <a:r>
              <a:rPr lang="en-US" sz="1600" dirty="0"/>
              <a:t>bits/s/Hz * </a:t>
            </a:r>
            <a:r>
              <a:rPr lang="en-US" sz="1600" dirty="0" smtClean="0"/>
              <a:t>320 </a:t>
            </a:r>
            <a:r>
              <a:rPr lang="en-US" sz="1600" dirty="0"/>
              <a:t>MHz  = </a:t>
            </a:r>
            <a:r>
              <a:rPr lang="en-US" sz="1600" dirty="0" smtClean="0"/>
              <a:t>166.4 Mbps</a:t>
            </a:r>
          </a:p>
          <a:p>
            <a:pPr algn="just"/>
            <a:endParaRPr lang="en-US" sz="1600" dirty="0"/>
          </a:p>
          <a:p>
            <a:pPr lvl="0" algn="just"/>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satisfies the IMT-2020 Indoor Hotspot </a:t>
            </a:r>
            <a:r>
              <a:rPr lang="en-US" sz="1600" dirty="0" smtClean="0">
                <a:solidFill>
                  <a:schemeClr val="dk1"/>
                </a:solidFill>
                <a:highlight>
                  <a:srgbClr val="00FF00"/>
                </a:highlight>
                <a:sym typeface="Times New Roman"/>
              </a:rPr>
              <a:t>DL and UL User Experience Data requirements of 100 Mbps and 50 Mbps respectively</a:t>
            </a:r>
            <a:endParaRPr lang="en-US" sz="1600" dirty="0" smtClean="0">
              <a:solidFill>
                <a:schemeClr val="dk1"/>
              </a:solidFill>
              <a:highlight>
                <a:srgbClr val="00FF00"/>
              </a:highlight>
            </a:endParaRPr>
          </a:p>
          <a:p>
            <a:pPr algn="just"/>
            <a:endParaRPr lang="en-US" sz="1600" dirty="0"/>
          </a:p>
          <a:p>
            <a:pPr algn="just"/>
            <a:endParaRPr lang="en-US" sz="1600" dirty="0" smtClean="0"/>
          </a:p>
          <a:p>
            <a:pPr algn="just"/>
            <a:r>
              <a:rPr lang="en-US" sz="1600" dirty="0"/>
              <a:t>Based on </a:t>
            </a:r>
            <a:r>
              <a:rPr lang="en-US" sz="1600" dirty="0" smtClean="0"/>
              <a:t>simulations, the </a:t>
            </a:r>
            <a:r>
              <a:rPr lang="en-US" sz="1600" dirty="0"/>
              <a:t>a</a:t>
            </a:r>
            <a:r>
              <a:rPr lang="en-US" sz="1600" dirty="0" smtClean="0"/>
              <a:t>verage </a:t>
            </a:r>
            <a:r>
              <a:rPr lang="en-US" sz="1600" dirty="0"/>
              <a:t>DL spectral efficiency = </a:t>
            </a:r>
            <a:r>
              <a:rPr lang="en-US" sz="1600" dirty="0" smtClean="0"/>
              <a:t>9.82 bits/s/Hz</a:t>
            </a:r>
            <a:endParaRPr lang="en-US" sz="1600" dirty="0"/>
          </a:p>
          <a:p>
            <a:pPr algn="just"/>
            <a:r>
              <a:rPr lang="en-US" sz="1600" dirty="0"/>
              <a:t>From the </a:t>
            </a:r>
            <a:r>
              <a:rPr lang="en-US" sz="1600" dirty="0" err="1"/>
              <a:t>eMBB</a:t>
            </a:r>
            <a:r>
              <a:rPr lang="en-US" sz="1600" dirty="0"/>
              <a:t> Indoor Hotspot </a:t>
            </a:r>
            <a:r>
              <a:rPr lang="en-US" sz="1600" dirty="0" smtClean="0"/>
              <a:t>topology: area </a:t>
            </a:r>
            <a:r>
              <a:rPr lang="en-US" sz="1600" dirty="0"/>
              <a:t>of each site = 500 </a:t>
            </a:r>
            <a:r>
              <a:rPr lang="en-US" sz="1600" dirty="0" smtClean="0"/>
              <a:t>m</a:t>
            </a:r>
            <a:r>
              <a:rPr lang="en-US" sz="1600" baseline="30000" dirty="0" smtClean="0"/>
              <a:t>2.</a:t>
            </a:r>
            <a:r>
              <a:rPr lang="en-US" sz="1600" dirty="0" smtClean="0"/>
              <a:t> </a:t>
            </a:r>
            <a:endParaRPr lang="en-US" sz="1600" dirty="0" smtClean="0"/>
          </a:p>
          <a:p>
            <a:pPr algn="just"/>
            <a:endParaRPr lang="en-US" sz="1600" dirty="0"/>
          </a:p>
          <a:p>
            <a:pPr algn="just"/>
            <a:r>
              <a:rPr lang="en-US" sz="1600" dirty="0" smtClean="0"/>
              <a:t>For </a:t>
            </a:r>
            <a:r>
              <a:rPr lang="en-US" sz="1600" dirty="0"/>
              <a:t>1 </a:t>
            </a:r>
            <a:r>
              <a:rPr lang="en-US" sz="1600" dirty="0" err="1"/>
              <a:t>TRxP</a:t>
            </a:r>
            <a:r>
              <a:rPr lang="en-US" sz="1600" dirty="0"/>
              <a:t>/site, ρ = 1/500 = 0.002 </a:t>
            </a:r>
            <a:r>
              <a:rPr lang="en-US" sz="1600" dirty="0" err="1"/>
              <a:t>TRxP</a:t>
            </a:r>
            <a:r>
              <a:rPr lang="en-US" sz="1600" dirty="0"/>
              <a:t>/m</a:t>
            </a:r>
            <a:r>
              <a:rPr lang="en-US" sz="1600" baseline="30000" dirty="0"/>
              <a:t>2</a:t>
            </a:r>
            <a:r>
              <a:rPr lang="en-US" sz="1600" dirty="0"/>
              <a:t> </a:t>
            </a:r>
          </a:p>
          <a:p>
            <a:pPr algn="just"/>
            <a:r>
              <a:rPr lang="en-US" sz="1600" dirty="0" smtClean="0"/>
              <a:t>For 3 </a:t>
            </a:r>
            <a:r>
              <a:rPr lang="en-US" sz="1600" dirty="0" err="1" smtClean="0"/>
              <a:t>TRxP</a:t>
            </a:r>
            <a:r>
              <a:rPr lang="en-US" sz="1600" dirty="0" smtClean="0"/>
              <a:t>/site</a:t>
            </a:r>
            <a:r>
              <a:rPr lang="en-US" sz="1600" dirty="0"/>
              <a:t>, ρ </a:t>
            </a:r>
            <a:r>
              <a:rPr lang="en-US" sz="1600" dirty="0" smtClean="0"/>
              <a:t>= 0.006 </a:t>
            </a:r>
            <a:r>
              <a:rPr lang="en-US" sz="1600" dirty="0" err="1"/>
              <a:t>TRxP</a:t>
            </a:r>
            <a:r>
              <a:rPr lang="en-US" sz="1600" dirty="0"/>
              <a:t>/m</a:t>
            </a:r>
            <a:r>
              <a:rPr lang="en-US" sz="1600" baseline="30000" dirty="0"/>
              <a:t>2</a:t>
            </a:r>
            <a:r>
              <a:rPr lang="en-US" sz="1600" dirty="0"/>
              <a:t> </a:t>
            </a:r>
            <a:endParaRPr lang="en-US" sz="1600" dirty="0" smtClean="0"/>
          </a:p>
          <a:p>
            <a:pPr algn="just"/>
            <a:r>
              <a:rPr lang="en-US" sz="1600" dirty="0" smtClean="0"/>
              <a:t>So, the DL </a:t>
            </a:r>
            <a:r>
              <a:rPr lang="en-US" sz="1600" dirty="0"/>
              <a:t>Area traffic capacity = </a:t>
            </a:r>
            <a:r>
              <a:rPr lang="en-US" sz="1600" dirty="0" smtClean="0"/>
              <a:t>0.01964*W </a:t>
            </a:r>
            <a:r>
              <a:rPr lang="en-US" sz="1600" dirty="0" smtClean="0"/>
              <a:t>Mbps/m</a:t>
            </a:r>
            <a:r>
              <a:rPr lang="en-US" sz="1600" baseline="30000" dirty="0" smtClean="0"/>
              <a:t>2 </a:t>
            </a:r>
            <a:r>
              <a:rPr lang="en-US" sz="1600" dirty="0"/>
              <a:t>for 1 </a:t>
            </a:r>
            <a:r>
              <a:rPr lang="en-US" sz="1600" dirty="0" err="1"/>
              <a:t>TRxP</a:t>
            </a:r>
            <a:r>
              <a:rPr lang="en-US" sz="1600" dirty="0"/>
              <a:t>/site and 0.05892*W Mbps/m</a:t>
            </a:r>
            <a:r>
              <a:rPr lang="en-US" sz="1600" baseline="30000" dirty="0"/>
              <a:t>2</a:t>
            </a:r>
            <a:r>
              <a:rPr lang="en-US" sz="1600" dirty="0"/>
              <a:t> for 3 </a:t>
            </a:r>
            <a:r>
              <a:rPr lang="en-US" sz="1600" dirty="0" err="1"/>
              <a:t>TRxP</a:t>
            </a:r>
            <a:r>
              <a:rPr lang="en-US" sz="1600" dirty="0"/>
              <a:t>/site</a:t>
            </a:r>
            <a:endParaRPr lang="en-US" sz="1600" dirty="0"/>
          </a:p>
          <a:p>
            <a:pPr algn="just"/>
            <a:endParaRPr lang="en-US" sz="1600" dirty="0" smtClean="0"/>
          </a:p>
          <a:p>
            <a:pPr algn="just"/>
            <a:r>
              <a:rPr lang="en-US" sz="1600" dirty="0">
                <a:solidFill>
                  <a:schemeClr val="dk1"/>
                </a:solidFill>
                <a:highlight>
                  <a:srgbClr val="00FF00"/>
                </a:highlight>
              </a:rPr>
              <a:t>The Area Traffic Capacity requirement of 10 Mbps/m</a:t>
            </a:r>
            <a:r>
              <a:rPr lang="en-US" sz="1600" baseline="30000" dirty="0">
                <a:solidFill>
                  <a:schemeClr val="dk1"/>
                </a:solidFill>
                <a:highlight>
                  <a:srgbClr val="00FF00"/>
                </a:highlight>
              </a:rPr>
              <a:t>2</a:t>
            </a:r>
            <a:r>
              <a:rPr lang="en-US" sz="1600" dirty="0">
                <a:solidFill>
                  <a:schemeClr val="dk1"/>
                </a:solidFill>
                <a:highlight>
                  <a:srgbClr val="00FF00"/>
                </a:highlight>
              </a:rPr>
              <a:t> can be met by 802.11ax with an aggregate DL bandwidth of </a:t>
            </a:r>
            <a:r>
              <a:rPr lang="en-US" sz="1600" dirty="0" smtClean="0">
                <a:solidFill>
                  <a:schemeClr val="dk1"/>
                </a:solidFill>
                <a:highlight>
                  <a:srgbClr val="00FF00"/>
                </a:highlight>
              </a:rPr>
              <a:t>510 MHz and 170 MHz for 1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and 3 </a:t>
            </a:r>
            <a:r>
              <a:rPr lang="en-US" sz="1600" dirty="0" err="1" smtClean="0">
                <a:solidFill>
                  <a:schemeClr val="dk1"/>
                </a:solidFill>
                <a:highlight>
                  <a:srgbClr val="00FF00"/>
                </a:highlight>
              </a:rPr>
              <a:t>TRxP</a:t>
            </a:r>
            <a:r>
              <a:rPr lang="en-US" sz="1600" dirty="0" smtClean="0">
                <a:solidFill>
                  <a:schemeClr val="dk1"/>
                </a:solidFill>
                <a:highlight>
                  <a:srgbClr val="00FF00"/>
                </a:highlight>
              </a:rPr>
              <a:t>/site respectively. The latter bandwidth is easily supported by 802.11ax.</a:t>
            </a:r>
            <a:endParaRPr lang="en-US" sz="1600" dirty="0">
              <a:solidFill>
                <a:schemeClr val="dk1"/>
              </a:solidFill>
              <a:highlight>
                <a:srgbClr val="00FF00"/>
              </a:highlight>
            </a:endParaRPr>
          </a:p>
          <a:p>
            <a:pPr algn="just"/>
            <a:endParaRPr lang="en-US" sz="1600" dirty="0"/>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(5) : Mobility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342554" y="914400"/>
            <a:ext cx="6773246" cy="5450723"/>
          </a:xfrm>
          <a:prstGeom prst="rect">
            <a:avLst/>
          </a:prstGeom>
        </p:spPr>
        <p:txBody>
          <a:bodyPr wrap="square">
            <a:spAutoFit/>
          </a:bodyPr>
          <a:lstStyle/>
          <a:p>
            <a:pPr algn="just"/>
            <a:r>
              <a:rPr lang="en-US" sz="1600" dirty="0" smtClean="0"/>
              <a:t>Mobility requirement is met if </a:t>
            </a:r>
            <a:r>
              <a:rPr lang="en-US" sz="1600" dirty="0"/>
              <a:t>the technology satisfies </a:t>
            </a:r>
            <a:r>
              <a:rPr lang="en-US" sz="1600" dirty="0" smtClean="0"/>
              <a:t>a UL </a:t>
            </a:r>
            <a:r>
              <a:rPr lang="en-US" sz="1600" dirty="0"/>
              <a:t>spectral efficiency </a:t>
            </a:r>
            <a:r>
              <a:rPr lang="en-US" sz="1600" dirty="0" smtClean="0"/>
              <a:t>of 1.5 </a:t>
            </a:r>
            <a:r>
              <a:rPr lang="en-US" sz="1600" dirty="0"/>
              <a:t>bits/s/Hz </a:t>
            </a:r>
            <a:r>
              <a:rPr lang="en-US" sz="1600" dirty="0" smtClean="0"/>
              <a:t>at the </a:t>
            </a:r>
            <a:r>
              <a:rPr lang="en-US" sz="1600" dirty="0"/>
              <a:t>50% SINR CDF for </a:t>
            </a:r>
            <a:r>
              <a:rPr lang="en-US" sz="1600" dirty="0" smtClean="0"/>
              <a:t>Indoor </a:t>
            </a:r>
            <a:r>
              <a:rPr lang="en-US" sz="1600" dirty="0"/>
              <a:t>H</a:t>
            </a:r>
            <a:r>
              <a:rPr lang="en-US" sz="1600" dirty="0" smtClean="0"/>
              <a:t>otpot at 10 </a:t>
            </a:r>
            <a:r>
              <a:rPr lang="en-US" sz="1600" dirty="0" err="1" smtClean="0"/>
              <a:t>kmph</a:t>
            </a:r>
            <a:r>
              <a:rPr lang="en-US" sz="1600" dirty="0" smtClean="0"/>
              <a:t>:</a:t>
            </a:r>
            <a:endParaRPr lang="en-US" sz="1600" dirty="0"/>
          </a:p>
          <a:p>
            <a:pPr algn="just"/>
            <a:endParaRPr lang="en-US" sz="1600" dirty="0" smtClean="0"/>
          </a:p>
          <a:p>
            <a:pPr algn="just"/>
            <a:r>
              <a:rPr lang="en-US" sz="1600" dirty="0" smtClean="0"/>
              <a:t>The pre-scheduling per-user UL spectral efficiencies for UE speeds of 10 </a:t>
            </a:r>
            <a:r>
              <a:rPr lang="en-US" sz="1600" dirty="0" err="1" smtClean="0"/>
              <a:t>kmph</a:t>
            </a:r>
            <a:r>
              <a:rPr lang="en-US" sz="1600" dirty="0" smtClean="0"/>
              <a:t>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8 bits/s/Hz</a:t>
            </a:r>
          </a:p>
          <a:p>
            <a:pPr marL="285750" indent="-285750" algn="just">
              <a:buFont typeface="Arial" panose="020B0604020202020204" pitchFamily="34" charset="0"/>
              <a:buChar char="•"/>
            </a:pPr>
            <a:r>
              <a:rPr lang="en-US" sz="1600" dirty="0" smtClean="0"/>
              <a:t>2-factor MU-MIMO:</a:t>
            </a:r>
            <a:endParaRPr lang="en-US" sz="1600" dirty="0"/>
          </a:p>
          <a:p>
            <a:pPr marL="548640" indent="-285750" algn="just">
              <a:buFont typeface="Arial" panose="020B0604020202020204" pitchFamily="34" charset="0"/>
              <a:buChar char="•"/>
            </a:pPr>
            <a:r>
              <a:rPr lang="en-US" sz="1600" dirty="0" smtClean="0"/>
              <a:t>50%ile = 11.8 bits/s/Hz</a:t>
            </a:r>
            <a:endParaRPr lang="en-US" sz="1600" dirty="0"/>
          </a:p>
          <a:p>
            <a:pPr algn="just"/>
            <a:r>
              <a:rPr lang="en-US" sz="1600" dirty="0" smtClean="0"/>
              <a:t>With 10 users per BS, a simple equal-time scheduler, 10% target PER, 10% mid-amble overhead to aid channel estimation at 10kmph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smtClean="0"/>
              <a:t>50%ile  =6.37 bits/s/Hz</a:t>
            </a:r>
            <a:endParaRPr lang="en-US" sz="1600" dirty="0"/>
          </a:p>
          <a:p>
            <a:pPr marL="285750" indent="-285750" algn="just">
              <a:buFont typeface="Arial" panose="020B0604020202020204" pitchFamily="34" charset="0"/>
              <a:buChar char="•"/>
            </a:pPr>
            <a:r>
              <a:rPr lang="en-US" sz="1600" dirty="0" smtClean="0"/>
              <a:t>2-factor </a:t>
            </a:r>
            <a:r>
              <a:rPr lang="en-US" sz="1600" dirty="0"/>
              <a:t>MU-MIMO: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9.4 bits/s/Hz</a:t>
            </a:r>
            <a:endParaRPr lang="en-US" sz="1600" dirty="0"/>
          </a:p>
          <a:p>
            <a:pPr>
              <a:lnSpc>
                <a:spcPct val="115000"/>
              </a:lnSpc>
              <a:spcBef>
                <a:spcPts val="600"/>
              </a:spcBef>
              <a:buSzPts val="1100"/>
            </a:pPr>
            <a:r>
              <a:rPr lang="en-US" sz="1600" dirty="0" smtClean="0">
                <a:highlight>
                  <a:srgbClr val="00FF00"/>
                </a:highlight>
                <a:sym typeface="Times New Roman"/>
              </a:rPr>
              <a:t>Conclusion</a:t>
            </a:r>
            <a:r>
              <a:rPr lang="en-US" sz="1600" dirty="0">
                <a:highlight>
                  <a:srgbClr val="00FF00"/>
                </a:highlight>
                <a:sym typeface="Times New Roman"/>
              </a:rPr>
              <a:t>: </a:t>
            </a:r>
            <a:r>
              <a:rPr lang="en-US" sz="1600" dirty="0" smtClean="0">
                <a:highlight>
                  <a:srgbClr val="00FF00"/>
                </a:highlight>
                <a:sym typeface="Times New Roman"/>
              </a:rPr>
              <a:t>The simulations show that 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mobility requirement </a:t>
            </a:r>
            <a:r>
              <a:rPr lang="en-US" sz="1600" dirty="0">
                <a:highlight>
                  <a:srgbClr val="00FF00"/>
                </a:highlight>
                <a:sym typeface="Times New Roman"/>
              </a:rPr>
              <a:t>of </a:t>
            </a:r>
            <a:r>
              <a:rPr lang="en-US" sz="1600" dirty="0" smtClean="0">
                <a:highlight>
                  <a:srgbClr val="00FF00"/>
                </a:highlight>
                <a:sym typeface="Times New Roman"/>
              </a:rPr>
              <a:t>1.5 bits/s/Hz.</a:t>
            </a:r>
            <a:endParaRPr lang="en-US" sz="1600" dirty="0">
              <a:highlight>
                <a:srgbClr val="00FF00"/>
              </a:highlight>
              <a:sym typeface="Times New Roman"/>
            </a:endParaRPr>
          </a:p>
        </p:txBody>
      </p:sp>
      <p:pic>
        <p:nvPicPr>
          <p:cNvPr id="3074" name="Picture 2" descr="C:\Users\sv935494\Box Sync\WLAN (sindhu.verma@broadcom.com)\IEEE\5G\INH\su_mu_ul_10kph_2.png"/>
          <p:cNvPicPr>
            <a:picLocks noChangeAspect="1" noChangeArrowheads="1"/>
          </p:cNvPicPr>
          <p:nvPr/>
        </p:nvPicPr>
        <p:blipFill rotWithShape="1">
          <a:blip r:embed="rId3">
            <a:extLst>
              <a:ext uri="{28A0092B-C50C-407E-A947-70E740481C1C}">
                <a14:useLocalDpi xmlns:a14="http://schemas.microsoft.com/office/drawing/2010/main" val="0"/>
              </a:ext>
            </a:extLst>
          </a:blip>
          <a:srcRect l="9912" t="158" r="14824" b="1"/>
          <a:stretch/>
        </p:blipFill>
        <p:spPr bwMode="auto">
          <a:xfrm>
            <a:off x="228600" y="899160"/>
            <a:ext cx="5113954"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6096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downlink/uplink and mobility of the Indoor Hotspot use case. 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2) and 3) together mean that 802.11ax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a:t>
            </a:r>
            <a:r>
              <a:rPr lang="en-US" sz="1800" b="0" dirty="0" smtClean="0">
                <a:solidFill>
                  <a:schemeClr val="dk1"/>
                </a:solidFill>
                <a:latin typeface="Arial"/>
                <a:ea typeface="Arial"/>
                <a:cs typeface="Arial"/>
                <a:sym typeface="Arial"/>
              </a:rPr>
              <a:t>Efficiency, Area Traffic Capacity </a:t>
            </a:r>
            <a:r>
              <a:rPr lang="en-US" sz="1800" b="0" dirty="0" smtClean="0">
                <a:solidFill>
                  <a:schemeClr val="dk1"/>
                </a:solidFill>
                <a:latin typeface="Arial"/>
                <a:ea typeface="Arial"/>
                <a:cs typeface="Arial"/>
                <a:sym typeface="Arial"/>
              </a:rPr>
              <a:t>and Mobility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methodology and it has already been shown in the presentation [3] that 802.11ax satisfies these metrics</a:t>
            </a:r>
            <a:r>
              <a:rPr lang="en-US" sz="1800" b="0" dirty="0" smtClean="0">
                <a:solidFill>
                  <a:schemeClr val="dk1"/>
                </a:solidFill>
                <a:latin typeface="Arial"/>
                <a:ea typeface="Arial"/>
                <a:cs typeface="Arial"/>
                <a:sym typeface="Arial"/>
              </a:rPr>
              <a: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802.11ax also satisfies the Bandwidth requirement while it is also expected to easily satisfy the requirements for User Plane and Control Plane latency.</a:t>
            </a: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a:t>
            </a:r>
            <a:r>
              <a:rPr lang="en-US" sz="1800" b="0" dirty="0" smtClean="0">
                <a:solidFill>
                  <a:schemeClr val="dk1"/>
                </a:solidFill>
                <a:highlight>
                  <a:srgbClr val="00FF00"/>
                </a:highlight>
                <a:latin typeface="Arial"/>
                <a:ea typeface="Arial"/>
                <a:cs typeface="Arial"/>
                <a:sym typeface="Arial"/>
              </a:rPr>
              <a:t>802.11ax </a:t>
            </a:r>
            <a:r>
              <a:rPr lang="en-US" sz="1800" b="0" dirty="0">
                <a:solidFill>
                  <a:schemeClr val="dk1"/>
                </a:solidFill>
                <a:highlight>
                  <a:srgbClr val="00FF00"/>
                </a:highlight>
                <a:latin typeface="Arial"/>
                <a:ea typeface="Arial"/>
                <a:cs typeface="Arial"/>
                <a:sym typeface="Arial"/>
              </a:rPr>
              <a:t>as a PHY/MAC </a:t>
            </a:r>
            <a:r>
              <a:rPr lang="en-US" sz="1800" b="0" dirty="0" smtClean="0">
                <a:solidFill>
                  <a:schemeClr val="dk1"/>
                </a:solidFill>
                <a:highlight>
                  <a:srgbClr val="00FF00"/>
                </a:highlight>
                <a:latin typeface="Arial"/>
                <a:ea typeface="Arial"/>
                <a:cs typeface="Arial"/>
                <a:sym typeface="Arial"/>
              </a:rPr>
              <a:t>technology even </a:t>
            </a:r>
            <a:r>
              <a:rPr lang="en-US" sz="1800" b="0" dirty="0">
                <a:solidFill>
                  <a:schemeClr val="dk1"/>
                </a:solidFill>
                <a:highlight>
                  <a:srgbClr val="00FF00"/>
                </a:highlight>
                <a:latin typeface="Arial"/>
                <a:ea typeface="Arial"/>
                <a:cs typeface="Arial"/>
                <a:sym typeface="Arial"/>
              </a:rPr>
              <a:t>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a:t>
            </a:r>
            <a:r>
              <a:rPr lang="en-US" sz="1800" b="0" dirty="0" smtClean="0">
                <a:solidFill>
                  <a:schemeClr val="dk1"/>
                </a:solidFill>
                <a:highlight>
                  <a:srgbClr val="00FF00"/>
                </a:highlight>
                <a:latin typeface="Arial"/>
                <a:ea typeface="Arial"/>
                <a:cs typeface="Arial"/>
                <a:sym typeface="Arial"/>
              </a:rPr>
              <a:t>relevant IMT-2020 </a:t>
            </a:r>
            <a:r>
              <a:rPr lang="en-US" sz="1800" b="0" dirty="0">
                <a:solidFill>
                  <a:schemeClr val="dk1"/>
                </a:solidFill>
                <a:highlight>
                  <a:srgbClr val="00FF00"/>
                </a:highlight>
                <a:latin typeface="Arial"/>
                <a:ea typeface="Arial"/>
                <a:cs typeface="Arial"/>
                <a:sym typeface="Arial"/>
              </a:rPr>
              <a:t>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p>
          <a:p>
            <a:pPr marL="342900" indent="-342900">
              <a:spcBef>
                <a:spcPts val="0"/>
              </a:spcBef>
            </a:pPr>
            <a:r>
              <a:rPr lang="en-US" sz="1800" b="0" dirty="0"/>
              <a:t>[2]	Report  ITU-R  M.2412-0 (10/2017), Guidelines for evaluation of radio interface technologies for </a:t>
            </a:r>
            <a:r>
              <a:rPr lang="en-US" sz="1800" b="0" dirty="0" smtClean="0"/>
              <a:t>IMT-2020</a:t>
            </a:r>
          </a:p>
          <a:p>
            <a:pPr marL="342900" indent="-342900">
              <a:spcBef>
                <a:spcPts val="0"/>
              </a:spcBef>
            </a:pPr>
            <a:endParaRPr lang="en-US" sz="1800" b="0" dirty="0" smtClean="0"/>
          </a:p>
          <a:p>
            <a:pPr marL="342900" indent="-342900">
              <a:spcBef>
                <a:spcPts val="0"/>
              </a:spcBef>
            </a:pPr>
            <a:r>
              <a:rPr lang="en-US" sz="1800" b="0" dirty="0" smtClean="0"/>
              <a:t>[3] </a:t>
            </a:r>
            <a:r>
              <a:rPr lang="en-US" sz="1800" b="0" dirty="0"/>
              <a:t>IEEE </a:t>
            </a:r>
            <a:r>
              <a:rPr lang="en-US" sz="1800" b="0" dirty="0" smtClean="0"/>
              <a:t>802.11-18/0517r1, </a:t>
            </a:r>
            <a:r>
              <a:rPr lang="en-US" sz="1800" b="0" dirty="0"/>
              <a:t>802.11ax for IMT-2020 EMBB Indoor Hotspot and Dense Urban, March, 2018</a:t>
            </a:r>
          </a:p>
          <a:p>
            <a:pPr marL="342900" indent="-342900">
              <a:spcBef>
                <a:spcPts val="0"/>
              </a:spcBef>
            </a:pPr>
            <a:r>
              <a:rPr lang="en-US" sz="1800" b="0" dirty="0" smtClean="0"/>
              <a:t> </a:t>
            </a:r>
            <a:endParaRPr lang="en-US" sz="1800" b="0" dirty="0"/>
          </a:p>
          <a:p>
            <a:pPr marL="342900" indent="-342900">
              <a:spcBef>
                <a:spcPts val="0"/>
              </a:spcBef>
            </a:pPr>
            <a:r>
              <a:rPr lang="en-US" sz="1800" b="0" dirty="0" smtClean="0"/>
              <a:t>[4] </a:t>
            </a:r>
            <a:r>
              <a:rPr lang="en-US" sz="1800" b="0" dirty="0"/>
              <a:t>IEEE </a:t>
            </a:r>
            <a:r>
              <a:rPr lang="en-US" sz="1800" b="0" dirty="0" smtClean="0"/>
              <a:t>802.11-18/915r1, </a:t>
            </a:r>
            <a:r>
              <a:rPr lang="en-US" sz="1800" b="0" dirty="0"/>
              <a:t>802.11ax for IMT-2020, May, </a:t>
            </a:r>
            <a:r>
              <a:rPr lang="en-US" sz="1800" b="0" dirty="0" smtClean="0"/>
              <a:t>2018</a:t>
            </a:r>
          </a:p>
          <a:p>
            <a:pPr marL="342900" indent="-342900">
              <a:spcBef>
                <a:spcPts val="0"/>
              </a:spcBef>
            </a:pPr>
            <a:endParaRPr lang="en-US" sz="1800" b="0" dirty="0"/>
          </a:p>
          <a:p>
            <a:pPr marL="342900" indent="-342900">
              <a:spcBef>
                <a:spcPts val="0"/>
              </a:spcBef>
            </a:pPr>
            <a:r>
              <a:rPr lang="en-US" sz="1800" b="0" dirty="0" smtClean="0"/>
              <a:t>[5] </a:t>
            </a:r>
            <a:r>
              <a:rPr lang="en-US" sz="1800" b="0" dirty="0"/>
              <a:t>RT-170019, “Summary of email discussion “[ITU-R AH 01] Calibration for self-evaluation”, Huawei, December </a:t>
            </a:r>
            <a:r>
              <a:rPr lang="en-US" sz="1800" b="0" dirty="0" smtClean="0"/>
              <a:t>2017</a:t>
            </a: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July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dirty="0" smtClean="0"/>
              <a:t>test environments</a:t>
            </a:r>
            <a:r>
              <a:rPr lang="en-US" sz="2000" b="0" i="0" u="none" strike="noStrike" cap="none" dirty="0" smtClean="0">
                <a:solidFill>
                  <a:srgbClr val="000000"/>
                </a:solidFill>
              </a:rPr>
              <a:t> </a:t>
            </a:r>
            <a:r>
              <a:rPr lang="en-US" sz="2000" b="0" i="0" u="none" strike="noStrike" cap="none" dirty="0" smtClean="0">
                <a:solidFill>
                  <a:srgbClr val="000000"/>
                </a:solidFill>
              </a:rPr>
              <a:t>([1] </a:t>
            </a:r>
            <a:r>
              <a:rPr lang="en-US" sz="2000" b="0" dirty="0"/>
              <a:t>and </a:t>
            </a:r>
            <a:r>
              <a:rPr lang="en-US" sz="2000" b="0" dirty="0" smtClean="0"/>
              <a:t>[2]).</a:t>
            </a:r>
            <a:endParaRPr lang="en-US" sz="2000" b="0" i="0" u="none" strike="noStrike" cap="none" dirty="0" smtClean="0">
              <a:solidFill>
                <a:srgbClr val="000000"/>
              </a:solidFill>
            </a:endParaRPr>
          </a:p>
          <a:p>
            <a:pPr marL="342900" marR="0" lvl="0" indent="-342900" algn="just" rtl="0">
              <a:spcBef>
                <a:spcPts val="0"/>
              </a:spcBef>
              <a:spcAft>
                <a:spcPts val="0"/>
              </a:spcAft>
              <a:buClr>
                <a:srgbClr val="000000"/>
              </a:buClr>
              <a:buSzPts val="2400"/>
              <a:buFont typeface="Arial"/>
              <a:buChar char="•"/>
            </a:pPr>
            <a:r>
              <a:rPr lang="en-US" sz="2000" b="0" dirty="0" smtClean="0"/>
              <a:t>In [3], we had used an analytical approach using the IMT and 3GPP configurations to conclude that 802.11ax can meet the above requirements.</a:t>
            </a:r>
          </a:p>
          <a:p>
            <a:pPr marL="342900" lvl="0" indent="-342900" algn="just">
              <a:spcBef>
                <a:spcPts val="0"/>
              </a:spcBef>
              <a:buSzPts val="2400"/>
              <a:buFont typeface="Arial"/>
              <a:buChar char="•"/>
            </a:pPr>
            <a:r>
              <a:rPr lang="en-US" sz="2000" b="0" dirty="0"/>
              <a:t>In </a:t>
            </a:r>
            <a:r>
              <a:rPr lang="en-US" sz="2000" b="0" dirty="0" smtClean="0"/>
              <a:t>[</a:t>
            </a:r>
            <a:r>
              <a:rPr lang="en-US" sz="2000" b="0" dirty="0"/>
              <a:t>4</a:t>
            </a:r>
            <a:r>
              <a:rPr lang="en-US" sz="2000" b="0" dirty="0" smtClean="0"/>
              <a:t>], we presented simulations that showed that 802.11ax meets the IMT-2020 requirements for DL </a:t>
            </a:r>
            <a:r>
              <a:rPr lang="en-US" sz="2000" b="0" dirty="0" err="1" smtClean="0"/>
              <a:t>eMBB</a:t>
            </a:r>
            <a:r>
              <a:rPr lang="en-US" sz="2000" b="0" dirty="0" smtClean="0"/>
              <a:t> Indoor Hotspot.</a:t>
            </a:r>
          </a:p>
          <a:p>
            <a:pPr marL="342900" indent="-342900" algn="just">
              <a:spcBef>
                <a:spcPts val="0"/>
              </a:spcBef>
              <a:buSzPts val="2400"/>
              <a:buFont typeface="Arial"/>
              <a:buChar char="•"/>
            </a:pPr>
            <a:r>
              <a:rPr lang="en-US" sz="2000" b="0" dirty="0" smtClean="0"/>
              <a:t>In this contribution, we present simulations </a:t>
            </a:r>
            <a:r>
              <a:rPr lang="en-US" sz="2000" b="0" dirty="0"/>
              <a:t>regarding 802.11ax capabilities for </a:t>
            </a:r>
            <a:r>
              <a:rPr lang="en-US" sz="2000" b="0" dirty="0" smtClean="0"/>
              <a:t>UL and mobility aspects of </a:t>
            </a:r>
            <a:r>
              <a:rPr lang="en-US" sz="2000" b="0" dirty="0" err="1" smtClean="0"/>
              <a:t>eMBB</a:t>
            </a:r>
            <a:r>
              <a:rPr lang="en-US" sz="2000" b="0" dirty="0" smtClean="0"/>
              <a:t> </a:t>
            </a:r>
            <a:r>
              <a:rPr lang="en-US" sz="2000" b="0" dirty="0"/>
              <a:t>Indoor </a:t>
            </a:r>
            <a:r>
              <a:rPr lang="en-US" sz="2000" b="0" dirty="0" smtClean="0"/>
              <a:t>Hotspot. </a:t>
            </a:r>
          </a:p>
          <a:p>
            <a:pPr marL="342900" indent="-342900" algn="just">
              <a:spcBef>
                <a:spcPts val="0"/>
              </a:spcBef>
              <a:buSzPts val="2400"/>
              <a:buFont typeface="Arial"/>
              <a:buChar char="•"/>
            </a:pPr>
            <a:r>
              <a:rPr lang="en-US" sz="2000" b="0" dirty="0" smtClean="0"/>
              <a:t>The simulations adhere to the methodology specified by </a:t>
            </a:r>
            <a:r>
              <a:rPr lang="en-US" sz="2000" b="0" dirty="0" smtClean="0"/>
              <a:t>ITU-R </a:t>
            </a:r>
            <a:r>
              <a:rPr lang="en-US" sz="2000" b="0" dirty="0" smtClean="0"/>
              <a:t>for self-evaluating a RAT for IMT-2020 ([1] and [2]).</a:t>
            </a:r>
          </a:p>
          <a:p>
            <a:pPr marL="342900" indent="-342900" algn="just">
              <a:spcBef>
                <a:spcPts val="0"/>
              </a:spcBef>
              <a:buSzPts val="2400"/>
              <a:buFont typeface="Arial"/>
              <a:buChar char="•"/>
            </a:pPr>
            <a:r>
              <a:rPr lang="en-US" sz="2000" b="0" dirty="0" smtClean="0"/>
              <a:t>This is the same procedure that is being used in 3GPP for self-evaluation of NR and LTE for IMT-2020.</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a:t>
            </a:r>
            <a:r>
              <a:rPr lang="en-US" sz="1800" b="0" dirty="0" smtClean="0">
                <a:solidFill>
                  <a:schemeClr val="dk1"/>
                </a:solidFill>
                <a:latin typeface="Arial"/>
                <a:ea typeface="Arial"/>
                <a:cs typeface="Arial"/>
                <a:sym typeface="Arial"/>
              </a:rPr>
              <a:t>ITU-R. </a:t>
            </a:r>
            <a:endParaRPr lang="en-US" sz="1800" b="0" dirty="0" smtClean="0">
              <a:solidFill>
                <a:schemeClr val="dk1"/>
              </a:solidFill>
              <a:latin typeface="Arial"/>
              <a:ea typeface="Arial"/>
              <a:cs typeface="Arial"/>
              <a:sym typeface="Arial"/>
            </a:endParaRP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600" b="0" dirty="0">
                <a:solidFill>
                  <a:schemeClr val="dk1"/>
                </a:solidFill>
                <a:latin typeface="Arial"/>
                <a:ea typeface="Arial"/>
                <a:cs typeface="Arial"/>
                <a:sym typeface="Arial"/>
              </a:rPr>
              <a:t>In our previous </a:t>
            </a:r>
            <a:r>
              <a:rPr lang="en-US" sz="1600" b="0" dirty="0" smtClean="0">
                <a:solidFill>
                  <a:schemeClr val="dk1"/>
                </a:solidFill>
                <a:latin typeface="Arial"/>
                <a:ea typeface="Arial"/>
                <a:cs typeface="Arial"/>
                <a:sym typeface="Arial"/>
              </a:rPr>
              <a:t>contributions ([3] and [4]) we </a:t>
            </a:r>
            <a:r>
              <a:rPr lang="en-US" sz="1600" b="0" dirty="0">
                <a:solidFill>
                  <a:schemeClr val="dk1"/>
                </a:solidFill>
                <a:latin typeface="Arial"/>
                <a:ea typeface="Arial"/>
                <a:cs typeface="Arial"/>
                <a:sym typeface="Arial"/>
              </a:rPr>
              <a:t>had </a:t>
            </a:r>
            <a:r>
              <a:rPr lang="en-US" sz="1600" b="0" dirty="0" smtClean="0">
                <a:solidFill>
                  <a:schemeClr val="dk1"/>
                </a:solidFill>
                <a:latin typeface="Arial"/>
                <a:ea typeface="Arial"/>
                <a:cs typeface="Arial"/>
                <a:sym typeface="Arial"/>
              </a:rPr>
              <a:t>presented the </a:t>
            </a:r>
            <a:r>
              <a:rPr lang="en-US" sz="1600" b="0" dirty="0">
                <a:solidFill>
                  <a:schemeClr val="dk1"/>
                </a:solidFill>
                <a:latin typeface="Arial"/>
                <a:ea typeface="Arial"/>
                <a:cs typeface="Arial"/>
                <a:sym typeface="Arial"/>
              </a:rPr>
              <a:t>following </a:t>
            </a:r>
            <a:r>
              <a:rPr lang="en-US" sz="1600" b="0" dirty="0" smtClean="0">
                <a:solidFill>
                  <a:schemeClr val="dk1"/>
                </a:solidFill>
                <a:latin typeface="Arial"/>
                <a:ea typeface="Arial"/>
                <a:cs typeface="Arial"/>
                <a:sym typeface="Arial"/>
              </a:rPr>
              <a:t>for DL </a:t>
            </a:r>
            <a:r>
              <a:rPr lang="en-US" sz="1600" b="0" dirty="0">
                <a:solidFill>
                  <a:schemeClr val="dk1"/>
                </a:solidFill>
                <a:latin typeface="Arial"/>
                <a:ea typeface="Arial"/>
                <a:cs typeface="Arial"/>
                <a:sym typeface="Arial"/>
              </a:rPr>
              <a:t>and UL</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600" b="0" dirty="0" smtClean="0">
                <a:solidFill>
                  <a:schemeClr val="dk1"/>
                </a:solidFill>
                <a:latin typeface="Arial"/>
                <a:ea typeface="Arial"/>
                <a:cs typeface="Arial"/>
                <a:sym typeface="Arial"/>
              </a:rPr>
              <a:t>Analytic evaluations </a:t>
            </a:r>
            <a:r>
              <a:rPr lang="en-US" sz="16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to show that 802.11ax meets the requirements for DL </a:t>
            </a:r>
            <a:r>
              <a:rPr lang="en-US" sz="1600" b="0" dirty="0">
                <a:solidFill>
                  <a:schemeClr val="dk1"/>
                </a:solidFill>
                <a:latin typeface="Arial"/>
                <a:ea typeface="Arial"/>
                <a:cs typeface="Arial"/>
                <a:sym typeface="Arial"/>
              </a:rPr>
              <a:t>5%ile User Spectral </a:t>
            </a:r>
            <a:r>
              <a:rPr lang="en-US" sz="1600" b="0" dirty="0" smtClean="0">
                <a:solidFill>
                  <a:schemeClr val="dk1"/>
                </a:solidFill>
                <a:latin typeface="Arial"/>
                <a:ea typeface="Arial"/>
                <a:cs typeface="Arial"/>
                <a:sym typeface="Arial"/>
              </a:rPr>
              <a:t>Efficiency and Average </a:t>
            </a:r>
            <a:r>
              <a:rPr lang="en-US" sz="1600" b="0" dirty="0">
                <a:solidFill>
                  <a:schemeClr val="dk1"/>
                </a:solidFill>
                <a:latin typeface="Arial"/>
                <a:ea typeface="Arial"/>
                <a:cs typeface="Arial"/>
                <a:sym typeface="Arial"/>
              </a:rPr>
              <a:t>Spectral </a:t>
            </a:r>
            <a:r>
              <a:rPr lang="en-US" sz="1600" b="0" dirty="0" smtClean="0">
                <a:solidFill>
                  <a:schemeClr val="dk1"/>
                </a:solidFill>
                <a:latin typeface="Arial"/>
                <a:ea typeface="Arial"/>
                <a:cs typeface="Arial"/>
                <a:sym typeface="Arial"/>
              </a:rPr>
              <a:t>Efficiency in </a:t>
            </a:r>
            <a:r>
              <a:rPr lang="en-US" sz="1600" b="0" dirty="0">
                <a:solidFill>
                  <a:schemeClr val="dk1"/>
                </a:solidFill>
                <a:latin typeface="Arial"/>
                <a:ea typeface="Arial"/>
                <a:cs typeface="Arial"/>
                <a:sym typeface="Arial"/>
              </a:rPr>
              <a:t>the Indoor Hotspot use case. </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b="0" dirty="0" smtClean="0">
                <a:solidFill>
                  <a:schemeClr val="dk1"/>
                </a:solidFill>
                <a:latin typeface="Arial"/>
                <a:ea typeface="Arial"/>
                <a:cs typeface="Arial"/>
                <a:sym typeface="Arial"/>
              </a:rPr>
              <a:t>In the current contribution we present the following for the Indoor Hotspot use case:</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ecapitulate the simulation results </a:t>
            </a:r>
            <a:r>
              <a:rPr lang="en-US" sz="1600" b="0" dirty="0">
                <a:solidFill>
                  <a:schemeClr val="dk1"/>
                </a:solidFill>
                <a:latin typeface="Arial"/>
                <a:ea typeface="Arial"/>
                <a:cs typeface="Arial"/>
                <a:sym typeface="Arial"/>
              </a:rPr>
              <a:t>for the DL 5%ile User Spectral Efficiency and Average Spectral </a:t>
            </a:r>
            <a:r>
              <a:rPr lang="en-US" sz="1600" b="0" dirty="0" smtClean="0">
                <a:solidFill>
                  <a:schemeClr val="dk1"/>
                </a:solidFill>
                <a:latin typeface="Arial"/>
                <a:ea typeface="Arial"/>
                <a:cs typeface="Arial"/>
                <a:sym typeface="Arial"/>
              </a:rPr>
              <a:t>Efficiency</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for the UL 5%ile User </a:t>
            </a:r>
            <a:r>
              <a:rPr lang="en-US" sz="1600" b="0" dirty="0">
                <a:solidFill>
                  <a:schemeClr val="dk1"/>
                </a:solidFill>
                <a:latin typeface="Arial"/>
                <a:ea typeface="Arial"/>
                <a:cs typeface="Arial"/>
                <a:sym typeface="Arial"/>
              </a:rPr>
              <a:t>Spectral Efficiency and Average Spectral </a:t>
            </a:r>
            <a:r>
              <a:rPr lang="en-US" sz="1600" b="0" dirty="0" smtClean="0">
                <a:solidFill>
                  <a:schemeClr val="dk1"/>
                </a:solidFill>
                <a:latin typeface="Arial"/>
                <a:ea typeface="Arial"/>
                <a:cs typeface="Arial"/>
                <a:sym typeface="Arial"/>
              </a:rPr>
              <a:t>Efficiency. </a:t>
            </a:r>
          </a:p>
          <a:p>
            <a:pPr marL="469900" lvl="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Estimates of DL and </a:t>
            </a:r>
            <a:r>
              <a:rPr lang="en-US" sz="1600" b="0" dirty="0">
                <a:solidFill>
                  <a:schemeClr val="dk1"/>
                </a:solidFill>
                <a:latin typeface="Arial"/>
                <a:ea typeface="Arial"/>
                <a:cs typeface="Arial"/>
                <a:sym typeface="Arial"/>
              </a:rPr>
              <a:t>UL 5%ile User Experienced Data </a:t>
            </a:r>
            <a:r>
              <a:rPr lang="en-US" sz="1600" b="0" dirty="0" smtClean="0">
                <a:solidFill>
                  <a:schemeClr val="dk1"/>
                </a:solidFill>
                <a:latin typeface="Arial"/>
                <a:ea typeface="Arial"/>
                <a:cs typeface="Arial"/>
                <a:sym typeface="Arial"/>
              </a:rPr>
              <a:t>Rate and Area Traffic Capacity, based on the above simulations.</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results for Mobility performance</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r>
              <a:rPr lang="en-US" sz="1600" b="0" dirty="0">
                <a:solidFill>
                  <a:schemeClr val="dk1"/>
                </a:solidFill>
                <a:latin typeface="Arial"/>
                <a:ea typeface="Arial"/>
                <a:cs typeface="Arial"/>
                <a:sym typeface="Arial"/>
              </a:rPr>
              <a:t>Note: </a:t>
            </a:r>
            <a:endParaRPr lang="en-US" sz="16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802.11ax satisfies the </a:t>
            </a:r>
            <a:r>
              <a:rPr lang="en-US" sz="1600" b="0" dirty="0" smtClean="0">
                <a:solidFill>
                  <a:schemeClr val="dk1"/>
                </a:solidFill>
                <a:latin typeface="Arial"/>
                <a:ea typeface="Arial"/>
                <a:cs typeface="Arial"/>
                <a:sym typeface="Arial"/>
              </a:rPr>
              <a:t>bandwidth requirement of 100MHz [1].</a:t>
            </a:r>
          </a:p>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802.11ax also expected to easily satisfy </a:t>
            </a:r>
            <a:r>
              <a:rPr lang="en-US" sz="1600" b="0" dirty="0">
                <a:solidFill>
                  <a:schemeClr val="dk1"/>
                </a:solidFill>
                <a:latin typeface="Arial"/>
                <a:ea typeface="Arial"/>
                <a:cs typeface="Arial"/>
                <a:sym typeface="Arial"/>
              </a:rPr>
              <a:t>the </a:t>
            </a:r>
            <a:r>
              <a:rPr lang="en-US" sz="1600" b="0" dirty="0" smtClean="0">
                <a:solidFill>
                  <a:schemeClr val="dk1"/>
                </a:solidFill>
                <a:latin typeface="Arial"/>
                <a:ea typeface="Arial"/>
                <a:cs typeface="Arial"/>
                <a:sym typeface="Arial"/>
              </a:rPr>
              <a:t>following requirements [1]:</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User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4ms in an unloaded network</a:t>
            </a:r>
          </a:p>
          <a:p>
            <a:pPr marL="927100" lvl="1"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Control </a:t>
            </a:r>
            <a:r>
              <a:rPr lang="en-US" sz="1600" b="0" dirty="0">
                <a:solidFill>
                  <a:schemeClr val="dk1"/>
                </a:solidFill>
                <a:latin typeface="Arial"/>
                <a:ea typeface="Arial"/>
                <a:cs typeface="Arial"/>
                <a:sym typeface="Arial"/>
              </a:rPr>
              <a:t>Plane </a:t>
            </a:r>
            <a:r>
              <a:rPr lang="en-US" sz="1600" b="0" dirty="0" smtClean="0">
                <a:solidFill>
                  <a:schemeClr val="dk1"/>
                </a:solidFill>
                <a:latin typeface="Arial"/>
                <a:ea typeface="Arial"/>
                <a:cs typeface="Arial"/>
                <a:sym typeface="Arial"/>
              </a:rPr>
              <a:t>Latency of 20ms  </a:t>
            </a:r>
            <a:endParaRPr lang="en-US" sz="1600" dirty="0" smtClean="0">
              <a:solidFill>
                <a:schemeClr val="dk1"/>
              </a:solidFill>
              <a:latin typeface="Arial"/>
              <a:ea typeface="Arial"/>
              <a:cs typeface="Arial"/>
              <a:sym typeface="Arial"/>
            </a:endParaRPr>
          </a:p>
          <a:p>
            <a:pPr marL="584200" lvl="1"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his would complete the evaluation of 802.11ax </a:t>
            </a:r>
            <a:r>
              <a:rPr lang="en-US" sz="1600" dirty="0" smtClean="0">
                <a:solidFill>
                  <a:schemeClr val="dk1"/>
                </a:solidFill>
                <a:latin typeface="Arial"/>
                <a:ea typeface="Arial"/>
                <a:cs typeface="Arial"/>
                <a:sym typeface="Arial"/>
              </a:rPr>
              <a:t>as a PHY/MAC technology </a:t>
            </a:r>
            <a:r>
              <a:rPr lang="en-US" sz="1600" dirty="0" smtClean="0">
                <a:solidFill>
                  <a:schemeClr val="dk1"/>
                </a:solidFill>
                <a:latin typeface="Arial"/>
                <a:ea typeface="Arial"/>
                <a:cs typeface="Arial"/>
                <a:sym typeface="Arial"/>
              </a:rPr>
              <a:t>for all the significant parameters </a:t>
            </a:r>
            <a:r>
              <a:rPr lang="en-US" sz="1600" dirty="0" smtClean="0">
                <a:solidFill>
                  <a:schemeClr val="dk1"/>
                </a:solidFill>
                <a:latin typeface="Arial"/>
                <a:ea typeface="Arial"/>
                <a:cs typeface="Arial"/>
                <a:sym typeface="Arial"/>
              </a:rPr>
              <a:t>in </a:t>
            </a:r>
            <a:r>
              <a:rPr lang="en-US" sz="1600" dirty="0" smtClean="0">
                <a:solidFill>
                  <a:schemeClr val="dk1"/>
                </a:solidFill>
                <a:latin typeface="Arial"/>
                <a:ea typeface="Arial"/>
                <a:cs typeface="Arial"/>
                <a:sym typeface="Arial"/>
              </a:rPr>
              <a:t>the Indoor Hotspot </a:t>
            </a:r>
            <a:r>
              <a:rPr lang="en-US" sz="1600" dirty="0" smtClean="0">
                <a:solidFill>
                  <a:schemeClr val="dk1"/>
                </a:solidFill>
                <a:latin typeface="Arial"/>
                <a:ea typeface="Arial"/>
                <a:cs typeface="Arial"/>
                <a:sym typeface="Arial"/>
              </a:rPr>
              <a:t>usage scenario </a:t>
            </a:r>
            <a:r>
              <a:rPr lang="en-US" sz="1600" dirty="0" smtClean="0">
                <a:solidFill>
                  <a:schemeClr val="dk1"/>
                </a:solidFill>
                <a:latin typeface="Arial"/>
                <a:ea typeface="Arial"/>
                <a:cs typeface="Arial"/>
                <a:sym typeface="Arial"/>
              </a:rPr>
              <a:t>per the </a:t>
            </a:r>
            <a:r>
              <a:rPr lang="en-US" sz="1600" dirty="0" smtClean="0">
                <a:solidFill>
                  <a:schemeClr val="dk1"/>
                </a:solidFill>
                <a:latin typeface="Arial"/>
                <a:ea typeface="Arial"/>
                <a:cs typeface="Arial"/>
                <a:sym typeface="Arial"/>
              </a:rPr>
              <a:t>ITU-R </a:t>
            </a:r>
            <a:r>
              <a:rPr lang="en-US" sz="1600" dirty="0" smtClean="0">
                <a:solidFill>
                  <a:schemeClr val="dk1"/>
                </a:solidFill>
                <a:latin typeface="Arial"/>
                <a:ea typeface="Arial"/>
                <a:cs typeface="Arial"/>
                <a:sym typeface="Arial"/>
              </a:rPr>
              <a:t>criteria of self-evaluating a RAT for IMT-2020</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t>
            </a:r>
            <a:r>
              <a:rPr lang="en-US" sz="1800" b="0" dirty="0" smtClean="0">
                <a:solidFill>
                  <a:schemeClr val="dk1"/>
                </a:solidFill>
                <a:latin typeface="Arial"/>
                <a:ea typeface="Arial"/>
                <a:cs typeface="Arial"/>
                <a:sym typeface="Arial"/>
              </a:rPr>
              <a:t>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a:t>
            </a:r>
            <a:r>
              <a:rPr lang="en-US" sz="1800" b="0" dirty="0" smtClean="0">
                <a:solidFill>
                  <a:schemeClr val="dk1"/>
                </a:solidFill>
                <a:latin typeface="Arial"/>
                <a:ea typeface="Arial"/>
                <a:cs typeface="Arial"/>
                <a:sym typeface="Arial"/>
              </a:rPr>
              <a:t>([5</a:t>
            </a:r>
            <a:r>
              <a:rPr lang="en-US" sz="1800" b="0" dirty="0">
                <a:solidFill>
                  <a:schemeClr val="dk1"/>
                </a:solidFill>
                <a:latin typeface="Arial"/>
                <a:ea typeface="Arial"/>
                <a:cs typeface="Arial"/>
                <a:sym typeface="Arial"/>
              </a:rPr>
              <a:t>]),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for the DL/UL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 We model actual physical movement of the UEs, whereas only notional mobility (i.e. only fades at the given speed)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810000"/>
            <a:ext cx="4648200" cy="25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uniform linear array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a:t>
            </a:r>
            <a:r>
              <a:rPr lang="en-US" sz="1800" b="0" dirty="0">
                <a:solidFill>
                  <a:schemeClr val="dk1"/>
                </a:solidFill>
                <a:latin typeface="Arial"/>
                <a:ea typeface="Arial"/>
                <a:cs typeface="Arial"/>
                <a:sym typeface="Arial"/>
              </a:rPr>
              <a:t>uniform linear array </a:t>
            </a:r>
            <a:r>
              <a:rPr lang="en-US" sz="1800" b="0" dirty="0" smtClean="0">
                <a:solidFill>
                  <a:schemeClr val="dk1"/>
                </a:solidFill>
                <a:latin typeface="Arial"/>
                <a:ea typeface="Arial"/>
                <a:cs typeface="Arial"/>
                <a:sym typeface="Arial"/>
              </a:rPr>
              <a:t>with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Realistic/Imperfect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DL and UL</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IMT-2020 evaluations permit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a:t>
            </a:r>
            <a:r>
              <a:rPr lang="en-US" sz="1600" b="0" dirty="0" smtClean="0">
                <a:solidFill>
                  <a:schemeClr val="dk1"/>
                </a:solidFill>
                <a:latin typeface="Arial"/>
                <a:ea typeface="Arial"/>
                <a:cs typeface="Arial"/>
                <a:sym typeface="Arial"/>
              </a:rPr>
              <a:t>: We have not implemented schemes that can reduce interference such as Interference Coordination and Cancellation, Partial Frequency Reuse etc.</a:t>
            </a:r>
          </a:p>
          <a:p>
            <a:pPr marL="127000" lvl="0" indent="0" algn="just" rtl="0">
              <a:spcBef>
                <a:spcPts val="0"/>
              </a:spcBef>
              <a:spcAft>
                <a:spcPts val="0"/>
              </a:spcAft>
              <a:buClr>
                <a:schemeClr val="dk1"/>
              </a:buClr>
              <a:buSzPts val="1600"/>
            </a:pPr>
            <a:endParaRPr lang="en-US" sz="160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speed of each UE is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5%ile user spectral efficiency and average spectral efficiency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50 time snapshots (or samples) per 1m of movement. This amounts to 1 sample every ~ 24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3kmph and 1 sample every ~7.2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10kmph.</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20604</TotalTime>
  <Words>2541</Words>
  <Application>Microsoft Office PowerPoint</Application>
  <PresentationFormat>Custom</PresentationFormat>
  <Paragraphs>295</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Document</vt:lpstr>
      <vt:lpstr>Benchmarking of 802.11ax against eMBB Indoor Hotspot requirements using IMT-2020 simulation methodology</vt:lpstr>
      <vt:lpstr>Abstract</vt:lpstr>
      <vt:lpstr>Outline</vt:lpstr>
      <vt:lpstr>Background (1)</vt:lpstr>
      <vt:lpstr>Background (2)</vt:lpstr>
      <vt:lpstr>Simulation setup</vt:lpstr>
      <vt:lpstr>Simulation configuration and assumptions</vt:lpstr>
      <vt:lpstr>Simulation configuration and assumptions</vt:lpstr>
      <vt:lpstr>Simulation methodology</vt:lpstr>
      <vt:lpstr>Results (1)</vt:lpstr>
      <vt:lpstr>Results (2) : 5%ile and Average DL spectral efficiencies</vt:lpstr>
      <vt:lpstr>Results (3):  5%ile and Average UL spectral efficiencies</vt:lpstr>
      <vt:lpstr>Results (4) : User Experience Data Rate and Area Traffic Capacity</vt:lpstr>
      <vt:lpstr>Results (5) : Mobility</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BLR</cp:lastModifiedBy>
  <cp:revision>258</cp:revision>
  <dcterms:modified xsi:type="dcterms:W3CDTF">2018-09-10T09:13:18Z</dcterms:modified>
</cp:coreProperties>
</file>