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8"/>
  </p:notesMasterIdLst>
  <p:sldIdLst>
    <p:sldId id="256" r:id="rId2"/>
    <p:sldId id="257" r:id="rId3"/>
    <p:sldId id="258" r:id="rId4"/>
    <p:sldId id="304" r:id="rId5"/>
    <p:sldId id="315" r:id="rId6"/>
    <p:sldId id="305" r:id="rId7"/>
    <p:sldId id="306" r:id="rId8"/>
    <p:sldId id="316" r:id="rId9"/>
    <p:sldId id="307" r:id="rId10"/>
    <p:sldId id="310" r:id="rId11"/>
    <p:sldId id="318" r:id="rId12"/>
    <p:sldId id="317" r:id="rId13"/>
    <p:sldId id="320" r:id="rId14"/>
    <p:sldId id="319" r:id="rId15"/>
    <p:sldId id="312" r:id="rId16"/>
    <p:sldId id="308" r:id="rId17"/>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ubhodeep Adhikari" initials="Shubh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p:scale>
          <a:sx n="75" d="100"/>
          <a:sy n="75" d="100"/>
        </p:scale>
        <p:origin x="-936" y="-254"/>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11</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algn="r"/>
            <a:r>
              <a:rPr lang="en-US" sz="1400" b="1">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algn="l"/>
            <a:r>
              <a:rPr lang="en-US" sz="1400" b="1">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algn="r"/>
            <a:r>
              <a:rPr lang="en-US">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r>
              <a:rPr lang="en-US">
                <a:latin typeface="Times New Roman"/>
                <a:ea typeface="Times New Roman"/>
                <a:cs typeface="Times New Roman"/>
                <a:sym typeface="Times New Roman"/>
              </a:rPr>
              <a:t>Page </a:t>
            </a:r>
            <a:fld id="{00000000-1234-1234-1234-123412341234}" type="slidenum">
              <a:rPr lang="en-US">
                <a:latin typeface="Times New Roman"/>
                <a:ea typeface="Times New Roman"/>
                <a:cs typeface="Times New Roman"/>
                <a:sym typeface="Times New Roman"/>
              </a:rPr>
              <a:pPr/>
              <a:t>14</a:t>
            </a:fld>
            <a:endParaRPr>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endParaRPr sz="2400">
              <a:solidFill>
                <a:prstClr val="white"/>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dirty="0" smtClean="0"/>
              <a:t>July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July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802.11-</a:t>
            </a:r>
            <a:r>
              <a:rPr lang="en-US" sz="1800" b="1" dirty="0" smtClean="0">
                <a:latin typeface="Times New Roman"/>
                <a:ea typeface="Times New Roman"/>
                <a:cs typeface="Times New Roman"/>
                <a:sym typeface="Times New Roman"/>
              </a:rPr>
              <a:t>18/1240r0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2018-07-</a:t>
            </a:r>
            <a:r>
              <a:rPr lang="en-US" sz="2000" b="0" dirty="0" smtClean="0"/>
              <a:t>09</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July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281"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a:t>
            </a:r>
            <a:r>
              <a:rPr lang="en-US" sz="1800" dirty="0" smtClean="0">
                <a:solidFill>
                  <a:schemeClr val="dk1"/>
                </a:solidFill>
                <a:sym typeface="Times New Roman"/>
              </a:rPr>
              <a:t>show </a:t>
            </a:r>
            <a:r>
              <a:rPr lang="en-US" sz="1800" dirty="0">
                <a:solidFill>
                  <a:schemeClr val="dk1"/>
                </a:solidFill>
                <a:sym typeface="Times New Roman"/>
              </a:rPr>
              <a:t>the </a:t>
            </a:r>
            <a:r>
              <a:rPr lang="en-US" sz="1800" dirty="0" smtClean="0">
                <a:solidFill>
                  <a:schemeClr val="dk1"/>
                </a:solidFill>
                <a:sym typeface="Times New Roman"/>
              </a:rPr>
              <a:t>DL/UL </a:t>
            </a:r>
            <a:r>
              <a:rPr lang="en-US" sz="1800" dirty="0">
                <a:solidFill>
                  <a:schemeClr val="dk1"/>
                </a:solidFill>
                <a:sym typeface="Times New Roman"/>
              </a:rPr>
              <a:t>spectral efficiency </a:t>
            </a:r>
            <a:r>
              <a:rPr lang="en-US" sz="1800" dirty="0" smtClean="0">
                <a:solidFill>
                  <a:schemeClr val="dk1"/>
                </a:solidFill>
                <a:sym typeface="Times New Roman"/>
              </a:rPr>
              <a:t>and mobility evaluation of </a:t>
            </a:r>
            <a:r>
              <a:rPr lang="en-US" sz="1800" dirty="0">
                <a:solidFill>
                  <a:schemeClr val="dk1"/>
                </a:solidFill>
                <a:sym typeface="Times New Roman"/>
              </a:rPr>
              <a:t>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a:t>
            </a:r>
            <a:r>
              <a:rPr lang="en-US" sz="1800" dirty="0" smtClean="0">
                <a:solidFill>
                  <a:schemeClr val="dk1"/>
                </a:solidFill>
                <a:sym typeface="Times New Roman"/>
              </a:rPr>
              <a:t>simulator.</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a:t>
            </a:r>
            <a:r>
              <a:rPr lang="en-US" sz="1800" dirty="0" smtClean="0">
                <a:solidFill>
                  <a:schemeClr val="dk1"/>
                </a:solidFill>
                <a:sym typeface="Times New Roman"/>
              </a:rPr>
              <a:t>only SU-MIMO. The spectral efficiency is calculated as the maximum of the spectral efficiencies for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a:t>
            </a:r>
            <a:r>
              <a:rPr lang="en-US" sz="1800" dirty="0" smtClean="0">
                <a:solidFill>
                  <a:schemeClr val="dk1"/>
                </a:solidFill>
                <a:sym typeface="Times New Roman"/>
              </a:rPr>
              <a:t>only 2-factor MU-MIMO.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to either fully SU-MIMO or fully 2-factor MU-MIMO and hence does not consider the gain possible by dynamically allocating a user to 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r>
              <a:rPr lang="en-US" sz="1800" dirty="0" smtClean="0">
                <a:solidFill>
                  <a:schemeClr val="dk1"/>
                </a:solidFill>
                <a:sym typeface="Times New Roman"/>
              </a:rPr>
              <a:t>.</a:t>
            </a:r>
            <a:endParaRPr lang="en-US" sz="1800" dirty="0">
              <a:solidFill>
                <a:schemeClr val="dk1"/>
              </a:solidFill>
              <a:sym typeface="Times New Roman"/>
            </a:endParaRP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lvl="0"/>
            <a:r>
              <a:rPr lang="en-US" sz="2400" dirty="0" smtClean="0"/>
              <a:t>Results (</a:t>
            </a:r>
            <a:r>
              <a:rPr lang="en-US" sz="2400" dirty="0"/>
              <a:t>2</a:t>
            </a:r>
            <a:r>
              <a:rPr lang="en-US" sz="2400" dirty="0" smtClean="0"/>
              <a:t>):  </a:t>
            </a:r>
            <a:r>
              <a:rPr lang="en-US" sz="2400" dirty="0"/>
              <a:t>5%ile and Average </a:t>
            </a:r>
            <a:r>
              <a:rPr lang="en-US" sz="2400" dirty="0" smtClean="0"/>
              <a:t>UL </a:t>
            </a:r>
            <a:r>
              <a:rPr lang="en-US" sz="2400" dirty="0"/>
              <a:t>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11</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629400" cy="5204502"/>
          </a:xfrm>
          <a:prstGeom prst="rect">
            <a:avLst/>
          </a:prstGeom>
        </p:spPr>
        <p:txBody>
          <a:bodyPr wrap="square">
            <a:spAutoFit/>
          </a:bodyPr>
          <a:lstStyle/>
          <a:p>
            <a:pPr algn="just"/>
            <a:r>
              <a:rPr lang="en-US" sz="1600" dirty="0" smtClean="0"/>
              <a:t>The pre-scheduling per-user UL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a:t>
            </a:r>
            <a:r>
              <a:rPr lang="en-US" sz="1600" dirty="0" smtClean="0"/>
              <a:t>1.2 bits/s/Hz</a:t>
            </a:r>
          </a:p>
          <a:p>
            <a:pPr marL="548640" indent="-285750" algn="just">
              <a:buFont typeface="Arial" panose="020B0604020202020204" pitchFamily="34" charset="0"/>
              <a:buChar char="•"/>
            </a:pPr>
            <a:r>
              <a:rPr lang="en-US" sz="1600" dirty="0" smtClean="0"/>
              <a:t>Average = 12.8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5.9 bits/s/Hz</a:t>
            </a:r>
            <a:endParaRPr lang="en-US" sz="1600" dirty="0"/>
          </a:p>
          <a:p>
            <a:pPr marL="548640" indent="-285750" algn="just">
              <a:buFont typeface="Arial" panose="020B0604020202020204" pitchFamily="34" charset="0"/>
              <a:buChar char="•"/>
            </a:pPr>
            <a:r>
              <a:rPr lang="en-US" sz="1600" dirty="0" smtClean="0"/>
              <a:t>Average  </a:t>
            </a:r>
            <a:r>
              <a:rPr lang="en-US" sz="1600" dirty="0"/>
              <a:t>= </a:t>
            </a:r>
            <a:r>
              <a:rPr lang="en-US" sz="1600" dirty="0" smtClean="0"/>
              <a:t>15.49 bits/s/Hz</a:t>
            </a:r>
            <a:endParaRPr lang="en-US" sz="1600" dirty="0"/>
          </a:p>
          <a:p>
            <a:pPr algn="just"/>
            <a:r>
              <a:rPr lang="en-US" sz="1600" dirty="0" smtClean="0"/>
              <a:t>This is with 10 users per BS. Using a simple equal-time scheduler, 10% target PER and L1/L2 overhead of 0.44% and 1.26% respectively ([3]), the spectral efficiencies are:</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0.11 bits/s/Hz</a:t>
            </a:r>
            <a:endParaRPr lang="en-US" sz="1600" dirty="0"/>
          </a:p>
          <a:p>
            <a:pPr marL="548640" indent="-285750" algn="just">
              <a:buFont typeface="Arial" panose="020B0604020202020204" pitchFamily="34" charset="0"/>
              <a:buChar char="•"/>
            </a:pPr>
            <a:r>
              <a:rPr lang="en-US" sz="1600" dirty="0"/>
              <a:t>Average = </a:t>
            </a:r>
            <a:r>
              <a:rPr lang="en-US" sz="1600" dirty="0" smtClean="0"/>
              <a:t>11.32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0.52 bits/s/Hz</a:t>
            </a:r>
            <a:endParaRPr lang="en-US" sz="1600" dirty="0"/>
          </a:p>
          <a:p>
            <a:pPr marL="548640" indent="-285750" algn="just">
              <a:buFont typeface="Arial" panose="020B0604020202020204" pitchFamily="34" charset="0"/>
              <a:buChar char="•"/>
            </a:pPr>
            <a:r>
              <a:rPr lang="en-US" sz="1600" dirty="0"/>
              <a:t>Average  = </a:t>
            </a:r>
            <a:r>
              <a:rPr lang="en-US" sz="1600" dirty="0" smtClean="0"/>
              <a:t>13.7 bits/s/Hz</a:t>
            </a:r>
            <a:endParaRPr lang="en-US" sz="1600" dirty="0"/>
          </a:p>
          <a:p>
            <a:pPr>
              <a:lnSpc>
                <a:spcPct val="115000"/>
              </a:lnSpc>
              <a:spcBef>
                <a:spcPts val="600"/>
              </a:spcBef>
              <a:buSzPts val="1100"/>
            </a:pPr>
            <a:r>
              <a:rPr lang="en-US" sz="1600" dirty="0">
                <a:highlight>
                  <a:srgbClr val="00FF00"/>
                </a:highlight>
                <a:sym typeface="Times New Roman"/>
              </a:rPr>
              <a:t>Conclusion: </a:t>
            </a:r>
            <a:r>
              <a:rPr lang="en-US" sz="1600" dirty="0" smtClean="0">
                <a:highlight>
                  <a:srgbClr val="00FF00"/>
                </a:highlight>
                <a:sym typeface="Times New Roman"/>
              </a:rPr>
              <a:t>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DL </a:t>
            </a:r>
            <a:r>
              <a:rPr lang="en-US" sz="1600" dirty="0">
                <a:highlight>
                  <a:srgbClr val="00FF00"/>
                </a:highlight>
                <a:sym typeface="Times New Roman"/>
              </a:rPr>
              <a:t>5%ile and Average spectral efficiency requirements of </a:t>
            </a:r>
            <a:r>
              <a:rPr lang="en-US" sz="1600" dirty="0" smtClean="0">
                <a:highlight>
                  <a:srgbClr val="00FF00"/>
                </a:highlight>
                <a:sym typeface="Times New Roman"/>
              </a:rPr>
              <a:t>0.21 bits/s/Hz </a:t>
            </a:r>
            <a:r>
              <a:rPr lang="en-US" sz="1600" dirty="0">
                <a:highlight>
                  <a:srgbClr val="00FF00"/>
                </a:highlight>
                <a:sym typeface="Times New Roman"/>
              </a:rPr>
              <a:t>and </a:t>
            </a:r>
            <a:r>
              <a:rPr lang="en-US" sz="1600" dirty="0" smtClean="0">
                <a:highlight>
                  <a:srgbClr val="00FF00"/>
                </a:highlight>
                <a:sym typeface="Times New Roman"/>
              </a:rPr>
              <a:t>6.75  bits/s/Hz respectively.</a:t>
            </a:r>
            <a:endParaRPr lang="en-US" sz="1600" dirty="0">
              <a:highlight>
                <a:srgbClr val="00FF00"/>
              </a:highlight>
              <a:sym typeface="Times New Roman"/>
            </a:endParaRPr>
          </a:p>
        </p:txBody>
      </p:sp>
      <p:pic>
        <p:nvPicPr>
          <p:cNvPr id="2050" name="Picture 2" descr="C:\Users\sv935494\Box Sync\WLAN (sindhu.verma@broadcom.com)\IEEE\5G\INH\su_mu_ul_3kph.png"/>
          <p:cNvPicPr>
            <a:picLocks noChangeAspect="1" noChangeArrowheads="1"/>
          </p:cNvPicPr>
          <p:nvPr/>
        </p:nvPicPr>
        <p:blipFill rotWithShape="1">
          <a:blip r:embed="rId3">
            <a:extLst>
              <a:ext uri="{28A0092B-C50C-407E-A947-70E740481C1C}">
                <a14:useLocalDpi xmlns:a14="http://schemas.microsoft.com/office/drawing/2010/main" val="0"/>
              </a:ext>
            </a:extLst>
          </a:blip>
          <a:srcRect l="6655" r="10874"/>
          <a:stretch/>
        </p:blipFill>
        <p:spPr bwMode="auto">
          <a:xfrm>
            <a:off x="0" y="1295400"/>
            <a:ext cx="5578111"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(3) : 5%ile and Average DL spectral efficiencies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486400" y="1066800"/>
            <a:ext cx="6477000" cy="5204502"/>
          </a:xfrm>
          <a:prstGeom prst="rect">
            <a:avLst/>
          </a:prstGeom>
        </p:spPr>
        <p:txBody>
          <a:bodyPr wrap="square">
            <a:spAutoFit/>
          </a:bodyPr>
          <a:lstStyle/>
          <a:p>
            <a:pPr algn="just"/>
            <a:r>
              <a:rPr lang="en-US" sz="1600" dirty="0" smtClean="0"/>
              <a:t>The pre-scheduling per-user DL spectral efficiencies are found to be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This is with 10 users per BS</a:t>
            </a:r>
            <a:r>
              <a:rPr lang="en-US" sz="1600" dirty="0" smtClean="0"/>
              <a:t>. Using a simple equal-time scheduler, 10% target PER and the L1/L2 overhead of 0.44% and 1.26% respectively ([3]),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DL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 respectively.</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(4) : User Experience Data Rate and Area Traffic Capacity</a:t>
            </a:r>
            <a:endParaRPr sz="2400" dirty="0"/>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643466" y="1079242"/>
            <a:ext cx="11396133" cy="4031873"/>
          </a:xfrm>
          <a:prstGeom prst="rect">
            <a:avLst/>
          </a:prstGeom>
        </p:spPr>
        <p:txBody>
          <a:bodyPr wrap="square">
            <a:spAutoFit/>
          </a:bodyPr>
          <a:lstStyle/>
          <a:p>
            <a:pPr algn="just"/>
            <a:r>
              <a:rPr lang="en-US" sz="1600" dirty="0" smtClean="0"/>
              <a:t>Based on </a:t>
            </a:r>
            <a:r>
              <a:rPr lang="en-US" sz="1600" dirty="0"/>
              <a:t>the </a:t>
            </a:r>
            <a:r>
              <a:rPr lang="en-US" sz="1600" dirty="0" smtClean="0"/>
              <a:t>simulated </a:t>
            </a:r>
            <a:r>
              <a:rPr lang="en-US" sz="1600" dirty="0"/>
              <a:t>5%ile spectral </a:t>
            </a:r>
            <a:r>
              <a:rPr lang="en-US" sz="1600" dirty="0" smtClean="0"/>
              <a:t>efficiency:</a:t>
            </a:r>
            <a:endParaRPr lang="en-US" sz="1600" dirty="0"/>
          </a:p>
          <a:p>
            <a:pPr algn="just"/>
            <a:r>
              <a:rPr lang="en-US" sz="1600" dirty="0"/>
              <a:t>DL user experienced data rate = </a:t>
            </a:r>
            <a:r>
              <a:rPr lang="en-US" sz="1600" dirty="0" smtClean="0"/>
              <a:t>0.45 </a:t>
            </a:r>
            <a:r>
              <a:rPr lang="en-US" sz="1600" dirty="0"/>
              <a:t>bits/s/Hz * </a:t>
            </a:r>
            <a:r>
              <a:rPr lang="en-US" sz="1600" dirty="0" smtClean="0"/>
              <a:t>320 </a:t>
            </a:r>
            <a:r>
              <a:rPr lang="en-US" sz="1600" dirty="0"/>
              <a:t>MHz  = </a:t>
            </a:r>
            <a:r>
              <a:rPr lang="en-US" sz="1600" dirty="0" smtClean="0"/>
              <a:t>144 </a:t>
            </a:r>
            <a:r>
              <a:rPr lang="en-US" sz="1600" dirty="0"/>
              <a:t>Mbps</a:t>
            </a:r>
          </a:p>
          <a:p>
            <a:pPr algn="just"/>
            <a:r>
              <a:rPr lang="en-US" sz="1600" dirty="0"/>
              <a:t>UL user experienced data rate = </a:t>
            </a:r>
            <a:r>
              <a:rPr lang="en-US" sz="1600" dirty="0" smtClean="0"/>
              <a:t>0.52 </a:t>
            </a:r>
            <a:r>
              <a:rPr lang="en-US" sz="1600" dirty="0"/>
              <a:t>bits/s/Hz * </a:t>
            </a:r>
            <a:r>
              <a:rPr lang="en-US" sz="1600" dirty="0" smtClean="0"/>
              <a:t>320 </a:t>
            </a:r>
            <a:r>
              <a:rPr lang="en-US" sz="1600" dirty="0"/>
              <a:t>MHz  = </a:t>
            </a:r>
            <a:r>
              <a:rPr lang="en-US" sz="1600" dirty="0" smtClean="0"/>
              <a:t>166.4 Mbps</a:t>
            </a:r>
          </a:p>
          <a:p>
            <a:pPr algn="just"/>
            <a:endParaRPr lang="en-US" sz="1600" dirty="0"/>
          </a:p>
          <a:p>
            <a:pPr lvl="0" algn="just"/>
            <a:r>
              <a:rPr lang="en-US" sz="1600" dirty="0" smtClean="0">
                <a:solidFill>
                  <a:schemeClr val="dk1"/>
                </a:solidFill>
                <a:highlight>
                  <a:srgbClr val="00FF00"/>
                </a:highlight>
                <a:sym typeface="Times New Roman"/>
              </a:rPr>
              <a:t>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satisfies the IMT-2020 Indoor Hotspot </a:t>
            </a:r>
            <a:r>
              <a:rPr lang="en-US" sz="1600" dirty="0" smtClean="0">
                <a:solidFill>
                  <a:schemeClr val="dk1"/>
                </a:solidFill>
                <a:highlight>
                  <a:srgbClr val="00FF00"/>
                </a:highlight>
                <a:sym typeface="Times New Roman"/>
              </a:rPr>
              <a:t>DL and UL User Experience Data requirements of 100 Mb/s and 50 Mb/s respectively</a:t>
            </a:r>
            <a:endParaRPr lang="en-US" sz="1600" dirty="0" smtClean="0">
              <a:solidFill>
                <a:schemeClr val="dk1"/>
              </a:solidFill>
              <a:highlight>
                <a:srgbClr val="00FF00"/>
              </a:highlight>
            </a:endParaRPr>
          </a:p>
          <a:p>
            <a:pPr algn="just"/>
            <a:endParaRPr lang="en-US" sz="1600" dirty="0"/>
          </a:p>
          <a:p>
            <a:pPr algn="just"/>
            <a:endParaRPr lang="en-US" sz="1600" dirty="0" smtClean="0"/>
          </a:p>
          <a:p>
            <a:pPr algn="just"/>
            <a:r>
              <a:rPr lang="en-US" sz="1600" dirty="0"/>
              <a:t>Based on </a:t>
            </a:r>
            <a:r>
              <a:rPr lang="en-US" sz="1600" dirty="0" smtClean="0"/>
              <a:t>simulations, the </a:t>
            </a:r>
            <a:r>
              <a:rPr lang="en-US" sz="1600" dirty="0"/>
              <a:t>a</a:t>
            </a:r>
            <a:r>
              <a:rPr lang="en-US" sz="1600" dirty="0" smtClean="0"/>
              <a:t>verage </a:t>
            </a:r>
            <a:r>
              <a:rPr lang="en-US" sz="1600" dirty="0"/>
              <a:t>DL spectral efficiency = </a:t>
            </a:r>
            <a:r>
              <a:rPr lang="en-US" sz="1600" dirty="0" smtClean="0"/>
              <a:t>9.82 bits/s/Hz</a:t>
            </a:r>
            <a:endParaRPr lang="en-US" sz="1600" dirty="0"/>
          </a:p>
          <a:p>
            <a:pPr algn="just"/>
            <a:r>
              <a:rPr lang="en-US" sz="1600" dirty="0"/>
              <a:t>From the </a:t>
            </a:r>
            <a:r>
              <a:rPr lang="en-US" sz="1600" dirty="0" err="1"/>
              <a:t>eMBB</a:t>
            </a:r>
            <a:r>
              <a:rPr lang="en-US" sz="1600" dirty="0"/>
              <a:t> Indoor Hotspot </a:t>
            </a:r>
            <a:r>
              <a:rPr lang="en-US" sz="1600" dirty="0" smtClean="0"/>
              <a:t>topology: area </a:t>
            </a:r>
            <a:r>
              <a:rPr lang="en-US" sz="1600" dirty="0"/>
              <a:t>of each site = 500 </a:t>
            </a:r>
            <a:r>
              <a:rPr lang="en-US" sz="1600" dirty="0" smtClean="0"/>
              <a:t>m</a:t>
            </a:r>
            <a:r>
              <a:rPr lang="en-US" sz="1600" baseline="30000" dirty="0" smtClean="0"/>
              <a:t>2.</a:t>
            </a:r>
            <a:r>
              <a:rPr lang="en-US" sz="1600" dirty="0" smtClean="0"/>
              <a:t> For </a:t>
            </a:r>
            <a:r>
              <a:rPr lang="en-US" sz="1600" dirty="0"/>
              <a:t>1 </a:t>
            </a:r>
            <a:r>
              <a:rPr lang="en-US" sz="1600" dirty="0" err="1"/>
              <a:t>TRxP</a:t>
            </a:r>
            <a:r>
              <a:rPr lang="en-US" sz="1600" dirty="0"/>
              <a:t>/site, ρ = 1/500 = 0.002 </a:t>
            </a:r>
            <a:r>
              <a:rPr lang="en-US" sz="1600" dirty="0" err="1"/>
              <a:t>TRxP</a:t>
            </a:r>
            <a:r>
              <a:rPr lang="en-US" sz="1600" dirty="0"/>
              <a:t>/m</a:t>
            </a:r>
            <a:r>
              <a:rPr lang="en-US" sz="1600" baseline="30000" dirty="0"/>
              <a:t>2</a:t>
            </a:r>
            <a:r>
              <a:rPr lang="en-US" sz="1600" dirty="0"/>
              <a:t> </a:t>
            </a:r>
          </a:p>
          <a:p>
            <a:pPr algn="just"/>
            <a:endParaRPr lang="en-US" sz="1600" dirty="0" smtClean="0"/>
          </a:p>
          <a:p>
            <a:pPr algn="just"/>
            <a:r>
              <a:rPr lang="en-US" sz="1600" dirty="0" smtClean="0"/>
              <a:t>So, the DL </a:t>
            </a:r>
            <a:r>
              <a:rPr lang="en-US" sz="1600" dirty="0"/>
              <a:t>Area traffic capacity = </a:t>
            </a:r>
            <a:r>
              <a:rPr lang="en-US" sz="1600" dirty="0" smtClean="0"/>
              <a:t>0.01964*W </a:t>
            </a:r>
            <a:r>
              <a:rPr lang="en-US" sz="1600" dirty="0"/>
              <a:t>Mbps/m</a:t>
            </a:r>
            <a:r>
              <a:rPr lang="en-US" sz="1600" baseline="30000" dirty="0"/>
              <a:t>2</a:t>
            </a:r>
          </a:p>
          <a:p>
            <a:pPr algn="just"/>
            <a:endParaRPr lang="en-US" sz="1600" dirty="0" smtClean="0"/>
          </a:p>
          <a:p>
            <a:pPr algn="just"/>
            <a:r>
              <a:rPr lang="en-US" sz="1600" dirty="0">
                <a:solidFill>
                  <a:schemeClr val="dk1"/>
                </a:solidFill>
                <a:highlight>
                  <a:srgbClr val="00FF00"/>
                </a:highlight>
              </a:rPr>
              <a:t>The Area Traffic Capacity requirement of 10 Mbps/m2 can be met by 802.11ax with an aggregate DL bandwidth of 501 MHz, the bandwidth being aggregated over all DL </a:t>
            </a:r>
            <a:r>
              <a:rPr lang="en-US" sz="1600" dirty="0" err="1">
                <a:solidFill>
                  <a:schemeClr val="dk1"/>
                </a:solidFill>
                <a:highlight>
                  <a:srgbClr val="00FF00"/>
                </a:highlight>
              </a:rPr>
              <a:t>TRxPs</a:t>
            </a:r>
            <a:r>
              <a:rPr lang="en-US" sz="1600" dirty="0">
                <a:solidFill>
                  <a:schemeClr val="dk1"/>
                </a:solidFill>
                <a:highlight>
                  <a:srgbClr val="00FF00"/>
                </a:highlight>
              </a:rPr>
              <a:t>.</a:t>
            </a:r>
          </a:p>
          <a:p>
            <a:pPr algn="just"/>
            <a:endParaRPr lang="en-US" sz="1600" dirty="0"/>
          </a:p>
        </p:txBody>
      </p:sp>
    </p:spTree>
    <p:extLst>
      <p:ext uri="{BB962C8B-B14F-4D97-AF65-F5344CB8AC3E}">
        <p14:creationId xmlns:p14="http://schemas.microsoft.com/office/powerpoint/2010/main" val="2846526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(5) : Mobility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r>
              <a:rPr lang="en-US"/>
              <a:t>Slide </a:t>
            </a:r>
            <a:fld id="{00000000-1234-1234-1234-123412341234}" type="slidenum">
              <a:rPr lang="en-US"/>
              <a:pPr/>
              <a:t>14</a:t>
            </a:fld>
            <a:endParaRPr/>
          </a:p>
        </p:txBody>
      </p:sp>
      <p:sp>
        <p:nvSpPr>
          <p:cNvPr id="2" name="Date Placeholder 1"/>
          <p:cNvSpPr>
            <a:spLocks noGrp="1"/>
          </p:cNvSpPr>
          <p:nvPr>
            <p:ph type="dt" idx="10"/>
          </p:nvPr>
        </p:nvSpPr>
        <p:spPr/>
        <p:txBody>
          <a:bodyPr/>
          <a:lstStyle/>
          <a:p>
            <a:r>
              <a:rPr lang="en-US" smtClean="0"/>
              <a:t>July 2018</a:t>
            </a:r>
            <a:endParaRPr lang="en-US"/>
          </a:p>
        </p:txBody>
      </p:sp>
      <p:sp>
        <p:nvSpPr>
          <p:cNvPr id="7" name="Rectangle 6"/>
          <p:cNvSpPr/>
          <p:nvPr/>
        </p:nvSpPr>
        <p:spPr>
          <a:xfrm>
            <a:off x="5342554" y="914400"/>
            <a:ext cx="6773246" cy="5450723"/>
          </a:xfrm>
          <a:prstGeom prst="rect">
            <a:avLst/>
          </a:prstGeom>
        </p:spPr>
        <p:txBody>
          <a:bodyPr wrap="square">
            <a:spAutoFit/>
          </a:bodyPr>
          <a:lstStyle/>
          <a:p>
            <a:pPr algn="just"/>
            <a:r>
              <a:rPr lang="en-US" sz="1600" dirty="0" smtClean="0"/>
              <a:t>Mobility requirement is met if </a:t>
            </a:r>
            <a:r>
              <a:rPr lang="en-US" sz="1600" dirty="0"/>
              <a:t>the technology satisfies </a:t>
            </a:r>
            <a:r>
              <a:rPr lang="en-US" sz="1600" dirty="0" smtClean="0"/>
              <a:t>a UL </a:t>
            </a:r>
            <a:r>
              <a:rPr lang="en-US" sz="1600" dirty="0"/>
              <a:t>spectral efficiency </a:t>
            </a:r>
            <a:r>
              <a:rPr lang="en-US" sz="1600" dirty="0" smtClean="0"/>
              <a:t>of 1.5 </a:t>
            </a:r>
            <a:r>
              <a:rPr lang="en-US" sz="1600" dirty="0"/>
              <a:t>bits/s/Hz </a:t>
            </a:r>
            <a:r>
              <a:rPr lang="en-US" sz="1600" dirty="0" smtClean="0"/>
              <a:t>at the </a:t>
            </a:r>
            <a:r>
              <a:rPr lang="en-US" sz="1600" dirty="0"/>
              <a:t>50% SINR CDF for </a:t>
            </a:r>
            <a:r>
              <a:rPr lang="en-US" sz="1600" dirty="0" smtClean="0"/>
              <a:t>Indoor </a:t>
            </a:r>
            <a:r>
              <a:rPr lang="en-US" sz="1600" dirty="0"/>
              <a:t>H</a:t>
            </a:r>
            <a:r>
              <a:rPr lang="en-US" sz="1600" dirty="0" smtClean="0"/>
              <a:t>otpot at 10 </a:t>
            </a:r>
            <a:r>
              <a:rPr lang="en-US" sz="1600" dirty="0" err="1" smtClean="0"/>
              <a:t>kmph</a:t>
            </a:r>
            <a:r>
              <a:rPr lang="en-US" sz="1600" dirty="0" smtClean="0"/>
              <a:t>:</a:t>
            </a:r>
            <a:endParaRPr lang="en-US" sz="1600" dirty="0"/>
          </a:p>
          <a:p>
            <a:pPr algn="just"/>
            <a:endParaRPr lang="en-US" sz="1600" dirty="0" smtClean="0"/>
          </a:p>
          <a:p>
            <a:pPr algn="just"/>
            <a:r>
              <a:rPr lang="en-US" sz="1600" dirty="0" smtClean="0"/>
              <a:t>The pre-scheduling per-user UL spectral efficiencies for UE speeds of 10 </a:t>
            </a:r>
            <a:r>
              <a:rPr lang="en-US" sz="1600" dirty="0" err="1" smtClean="0"/>
              <a:t>kmph</a:t>
            </a:r>
            <a:r>
              <a:rPr lang="en-US" sz="1600" dirty="0" smtClean="0"/>
              <a:t> are as follows.</a:t>
            </a:r>
          </a:p>
          <a:p>
            <a:pPr marL="285750" indent="-285750" algn="just">
              <a:buFont typeface="Arial" panose="020B0604020202020204" pitchFamily="34" charset="0"/>
              <a:buChar char="•"/>
            </a:pPr>
            <a:r>
              <a:rPr lang="en-US" sz="1600" dirty="0" smtClean="0"/>
              <a:t>SU-MIMO: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8 bits/s/Hz</a:t>
            </a:r>
          </a:p>
          <a:p>
            <a:pPr marL="285750" indent="-285750" algn="just">
              <a:buFont typeface="Arial" panose="020B0604020202020204" pitchFamily="34" charset="0"/>
              <a:buChar char="•"/>
            </a:pPr>
            <a:r>
              <a:rPr lang="en-US" sz="1600" dirty="0" smtClean="0"/>
              <a:t>2-factor MU-MIMO:</a:t>
            </a:r>
            <a:endParaRPr lang="en-US" sz="1600" dirty="0"/>
          </a:p>
          <a:p>
            <a:pPr marL="548640" indent="-285750" algn="just">
              <a:buFont typeface="Arial" panose="020B0604020202020204" pitchFamily="34" charset="0"/>
              <a:buChar char="•"/>
            </a:pPr>
            <a:r>
              <a:rPr lang="en-US" sz="1600" dirty="0" smtClean="0"/>
              <a:t>50%ile = 11.8 bits/s/Hz</a:t>
            </a:r>
            <a:endParaRPr lang="en-US" sz="1600" dirty="0"/>
          </a:p>
          <a:p>
            <a:pPr algn="just"/>
            <a:r>
              <a:rPr lang="en-US" sz="1600" dirty="0" smtClean="0"/>
              <a:t>With 10 users per BS, a simple equal-time scheduler, 10% target PER, 10% mid-amble overhead to aid channel estimation at 10kmph and the L1/L2 overhead of 0.44% and 1.26% respectively ([3]),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smtClean="0"/>
              <a:t>50%ile  =6.37 bits/s/Hz</a:t>
            </a:r>
            <a:endParaRPr lang="en-US" sz="1600" dirty="0"/>
          </a:p>
          <a:p>
            <a:pPr marL="285750" indent="-285750" algn="just">
              <a:buFont typeface="Arial" panose="020B0604020202020204" pitchFamily="34" charset="0"/>
              <a:buChar char="•"/>
            </a:pPr>
            <a:r>
              <a:rPr lang="en-US" sz="1600" dirty="0" smtClean="0"/>
              <a:t>2-factor </a:t>
            </a:r>
            <a:r>
              <a:rPr lang="en-US" sz="1600" dirty="0"/>
              <a:t>MU-MIMO:</a:t>
            </a:r>
          </a:p>
          <a:p>
            <a:pPr marL="548640" indent="-285750" algn="just">
              <a:buFont typeface="Arial" panose="020B0604020202020204" pitchFamily="34" charset="0"/>
              <a:buChar char="•"/>
            </a:pPr>
            <a:r>
              <a:rPr lang="en-US" sz="1600" dirty="0" smtClean="0"/>
              <a:t>50%ile </a:t>
            </a:r>
            <a:r>
              <a:rPr lang="en-US" sz="1600" dirty="0"/>
              <a:t>= </a:t>
            </a:r>
            <a:r>
              <a:rPr lang="en-US" sz="1600" dirty="0" smtClean="0"/>
              <a:t>9.4 bits/s/Hz</a:t>
            </a:r>
            <a:endParaRPr lang="en-US" sz="1600" dirty="0"/>
          </a:p>
          <a:p>
            <a:pPr>
              <a:lnSpc>
                <a:spcPct val="115000"/>
              </a:lnSpc>
              <a:spcBef>
                <a:spcPts val="600"/>
              </a:spcBef>
              <a:buSzPts val="1100"/>
            </a:pPr>
            <a:r>
              <a:rPr lang="en-US" sz="1600" dirty="0" smtClean="0">
                <a:highlight>
                  <a:srgbClr val="00FF00"/>
                </a:highlight>
                <a:sym typeface="Times New Roman"/>
              </a:rPr>
              <a:t>Conclusion</a:t>
            </a:r>
            <a:r>
              <a:rPr lang="en-US" sz="1600" dirty="0">
                <a:highlight>
                  <a:srgbClr val="00FF00"/>
                </a:highlight>
                <a:sym typeface="Times New Roman"/>
              </a:rPr>
              <a:t>: </a:t>
            </a:r>
            <a:r>
              <a:rPr lang="en-US" sz="1600" dirty="0" smtClean="0">
                <a:highlight>
                  <a:srgbClr val="00FF00"/>
                </a:highlight>
                <a:sym typeface="Times New Roman"/>
              </a:rPr>
              <a:t>The simulations show that 802.11ax </a:t>
            </a:r>
            <a:r>
              <a:rPr lang="en-US" sz="1600" u="sng" dirty="0">
                <a:highlight>
                  <a:srgbClr val="00FF00"/>
                </a:highlight>
                <a:sym typeface="Times New Roman"/>
              </a:rPr>
              <a:t>in its current configuration</a:t>
            </a:r>
            <a:r>
              <a:rPr lang="en-US" sz="1600" dirty="0">
                <a:highlight>
                  <a:srgbClr val="00FF00"/>
                </a:highlight>
                <a:sym typeface="Times New Roman"/>
              </a:rPr>
              <a:t>, </a:t>
            </a:r>
            <a:r>
              <a:rPr lang="en-US" sz="1600" dirty="0" smtClean="0">
                <a:highlight>
                  <a:srgbClr val="00FF00"/>
                </a:highlight>
                <a:sym typeface="Times New Roman"/>
              </a:rPr>
              <a:t>satisfies </a:t>
            </a:r>
            <a:r>
              <a:rPr lang="en-US" sz="1600" dirty="0">
                <a:highlight>
                  <a:srgbClr val="00FF00"/>
                </a:highlight>
                <a:sym typeface="Times New Roman"/>
              </a:rPr>
              <a:t>the IMT-2020 </a:t>
            </a:r>
            <a:r>
              <a:rPr lang="en-US" sz="1600" dirty="0" smtClean="0">
                <a:highlight>
                  <a:srgbClr val="00FF00"/>
                </a:highlight>
                <a:sym typeface="Times New Roman"/>
              </a:rPr>
              <a:t>Indoor Hotspot mobility requirement </a:t>
            </a:r>
            <a:r>
              <a:rPr lang="en-US" sz="1600" dirty="0">
                <a:highlight>
                  <a:srgbClr val="00FF00"/>
                </a:highlight>
                <a:sym typeface="Times New Roman"/>
              </a:rPr>
              <a:t>of </a:t>
            </a:r>
            <a:r>
              <a:rPr lang="en-US" sz="1600" dirty="0" smtClean="0">
                <a:highlight>
                  <a:srgbClr val="00FF00"/>
                </a:highlight>
                <a:sym typeface="Times New Roman"/>
              </a:rPr>
              <a:t>1.5 bits/s/Hz.</a:t>
            </a:r>
            <a:endParaRPr lang="en-US" sz="1600" dirty="0">
              <a:highlight>
                <a:srgbClr val="00FF00"/>
              </a:highlight>
              <a:sym typeface="Times New Roman"/>
            </a:endParaRPr>
          </a:p>
        </p:txBody>
      </p:sp>
      <p:pic>
        <p:nvPicPr>
          <p:cNvPr id="3074" name="Picture 2" descr="C:\Users\sv935494\Box Sync\WLAN (sindhu.verma@broadcom.com)\IEEE\5G\INH\su_mu_ul_10kph_2.png"/>
          <p:cNvPicPr>
            <a:picLocks noChangeAspect="1" noChangeArrowheads="1"/>
          </p:cNvPicPr>
          <p:nvPr/>
        </p:nvPicPr>
        <p:blipFill rotWithShape="1">
          <a:blip r:embed="rId3">
            <a:extLst>
              <a:ext uri="{28A0092B-C50C-407E-A947-70E740481C1C}">
                <a14:useLocalDpi xmlns:a14="http://schemas.microsoft.com/office/drawing/2010/main" val="0"/>
              </a:ext>
            </a:extLst>
          </a:blip>
          <a:srcRect l="9912" t="158" r="14824" b="1"/>
          <a:stretch/>
        </p:blipFill>
        <p:spPr bwMode="auto">
          <a:xfrm>
            <a:off x="228600" y="899160"/>
            <a:ext cx="5113954" cy="374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10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7620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downlink/uplink and mobility of the Indoor Hotspot use case. 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2) and 3) together mean that 802.11ax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Mobility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 methodology and it has already been shown in the presentation [3] that 802.11ax satisfies these metrics.</a:t>
            </a: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a:t>
            </a:r>
            <a:r>
              <a:rPr lang="en-US" sz="1800" b="0" dirty="0" smtClean="0">
                <a:solidFill>
                  <a:schemeClr val="dk1"/>
                </a:solidFill>
                <a:highlight>
                  <a:srgbClr val="00FF00"/>
                </a:highlight>
                <a:latin typeface="Arial"/>
                <a:ea typeface="Arial"/>
                <a:cs typeface="Arial"/>
                <a:sym typeface="Arial"/>
              </a:rPr>
              <a:t>802.11ax even </a:t>
            </a:r>
            <a:r>
              <a:rPr lang="en-US" sz="1800" b="0" dirty="0">
                <a:solidFill>
                  <a:schemeClr val="dk1"/>
                </a:solidFill>
                <a:highlight>
                  <a:srgbClr val="00FF00"/>
                </a:highlight>
                <a:latin typeface="Arial"/>
                <a:ea typeface="Arial"/>
                <a:cs typeface="Arial"/>
                <a:sym typeface="Arial"/>
              </a:rPr>
              <a:t>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IMT-2020 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Minimum requirements related to technical performance for IMT-2020 radio interface(s); DRAFT NEW REPORT ITU-R M.[IMT-2020.TECH PERF REQ]; 22/Feb/2017; ITU </a:t>
            </a:r>
            <a:r>
              <a:rPr lang="en-US" sz="1800" b="0" dirty="0" err="1"/>
              <a:t>Radiocommunication</a:t>
            </a:r>
            <a:r>
              <a:rPr lang="en-US" sz="1800" b="0" dirty="0"/>
              <a:t> Study </a:t>
            </a:r>
            <a:r>
              <a:rPr lang="en-US" sz="1800" b="0" dirty="0" smtClean="0"/>
              <a:t>Groups</a:t>
            </a:r>
          </a:p>
          <a:p>
            <a:pPr marL="342900" indent="-342900">
              <a:spcBef>
                <a:spcPts val="0"/>
              </a:spcBef>
            </a:pPr>
            <a:endParaRPr lang="en-US" sz="1800" b="0" i="0" u="none" strike="noStrike" cap="none" dirty="0">
              <a:solidFill>
                <a:srgbClr val="000000"/>
              </a:solidFill>
              <a:latin typeface="Times New Roman"/>
              <a:ea typeface="Times New Roman"/>
              <a:cs typeface="Times New Roman"/>
              <a:sym typeface="Times New Roman"/>
            </a:endParaRPr>
          </a:p>
          <a:p>
            <a:pPr marL="342900" indent="-342900">
              <a:spcBef>
                <a:spcPts val="0"/>
              </a:spcBef>
            </a:pPr>
            <a:r>
              <a:rPr lang="en-US" sz="1800" b="0" dirty="0" smtClean="0"/>
              <a:t>[2] </a:t>
            </a:r>
            <a:r>
              <a:rPr lang="en-US" sz="1800" b="0" dirty="0"/>
              <a:t>Guidelines for evaluation of radio interface technologies for IMT-2020; DRAFT NEW REPORT ITU-R M.[IMT-2020.EVAL]; 22 February 2017; ITU </a:t>
            </a:r>
            <a:r>
              <a:rPr lang="en-US" sz="1800" b="0" dirty="0" err="1"/>
              <a:t>Radiocommunication</a:t>
            </a:r>
            <a:r>
              <a:rPr lang="en-US" sz="1800" b="0" dirty="0"/>
              <a:t> Study Groups</a:t>
            </a:r>
          </a:p>
          <a:p>
            <a:pPr marL="342900" indent="-342900">
              <a:spcBef>
                <a:spcPts val="0"/>
              </a:spcBef>
            </a:pPr>
            <a:endParaRPr lang="en-US" sz="1800" b="0" dirty="0" smtClean="0"/>
          </a:p>
          <a:p>
            <a:pPr marL="342900" indent="-342900">
              <a:spcBef>
                <a:spcPts val="0"/>
              </a:spcBef>
            </a:pPr>
            <a:r>
              <a:rPr lang="en-US" sz="1800" b="0" dirty="0" smtClean="0"/>
              <a:t>[3] </a:t>
            </a:r>
            <a:r>
              <a:rPr lang="en-US" sz="1800" b="0" dirty="0"/>
              <a:t>IEEE 802.11-18/0517r0, 802.11ax for IMT-2020 EMBB Indoor Hotspot and Dense Urban, March, 2018</a:t>
            </a:r>
          </a:p>
          <a:p>
            <a:pPr marL="342900" indent="-342900">
              <a:spcBef>
                <a:spcPts val="0"/>
              </a:spcBef>
            </a:pPr>
            <a:r>
              <a:rPr lang="en-US" sz="1800" b="0" dirty="0" smtClean="0"/>
              <a:t> </a:t>
            </a:r>
            <a:endParaRPr lang="en-US" sz="1800" b="0" dirty="0"/>
          </a:p>
          <a:p>
            <a:pPr marL="342900" indent="-342900">
              <a:spcBef>
                <a:spcPts val="0"/>
              </a:spcBef>
            </a:pPr>
            <a:r>
              <a:rPr lang="en-US" sz="1800" b="0" dirty="0" smtClean="0"/>
              <a:t>[4] </a:t>
            </a:r>
            <a:r>
              <a:rPr lang="en-US" sz="1800" b="0" dirty="0"/>
              <a:t>IEEE 802.11-18/9157r0, 802.11ax for IMT-2020, May, </a:t>
            </a:r>
            <a:r>
              <a:rPr lang="en-US" sz="1800" b="0" dirty="0" smtClean="0"/>
              <a:t>2018</a:t>
            </a:r>
          </a:p>
          <a:p>
            <a:pPr marL="342900" indent="-342900">
              <a:spcBef>
                <a:spcPts val="0"/>
              </a:spcBef>
            </a:pPr>
            <a:endParaRPr lang="en-US" sz="1800" b="0" dirty="0"/>
          </a:p>
          <a:p>
            <a:pPr marL="342900" indent="-342900">
              <a:spcBef>
                <a:spcPts val="0"/>
              </a:spcBef>
            </a:pPr>
            <a:r>
              <a:rPr lang="en-US" sz="1800" b="0" dirty="0" smtClean="0"/>
              <a:t>[5] </a:t>
            </a:r>
            <a:r>
              <a:rPr lang="en-US" sz="1800" b="0" dirty="0"/>
              <a:t>RT-170019, “Summary of email discussion “[ITU-R AH 01] Calibration for self-evaluation”, Huawei, December </a:t>
            </a:r>
            <a:r>
              <a:rPr lang="en-US" sz="1800" b="0" dirty="0" smtClean="0"/>
              <a:t>2017</a:t>
            </a: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16</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July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lvl="0" indent="-342900" algn="just">
              <a:spcBef>
                <a:spcPts val="0"/>
              </a:spcBef>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i="0" u="none" strike="noStrike" cap="none" dirty="0" smtClean="0">
                <a:solidFill>
                  <a:srgbClr val="000000"/>
                </a:solidFill>
              </a:rPr>
              <a:t>scenarios ([1] </a:t>
            </a:r>
            <a:r>
              <a:rPr lang="en-US" sz="2000" b="0" dirty="0"/>
              <a:t>and </a:t>
            </a:r>
            <a:r>
              <a:rPr lang="en-US" sz="2000" b="0" dirty="0" smtClean="0"/>
              <a:t>[2]).</a:t>
            </a:r>
            <a:endParaRPr lang="en-US" sz="2000" b="0" i="0" u="none" strike="noStrike" cap="none" dirty="0" smtClean="0">
              <a:solidFill>
                <a:srgbClr val="000000"/>
              </a:solidFill>
            </a:endParaRPr>
          </a:p>
          <a:p>
            <a:pPr marL="342900" marR="0" lvl="0" indent="-342900" algn="just" rtl="0">
              <a:spcBef>
                <a:spcPts val="0"/>
              </a:spcBef>
              <a:spcAft>
                <a:spcPts val="0"/>
              </a:spcAft>
              <a:buClr>
                <a:srgbClr val="000000"/>
              </a:buClr>
              <a:buSzPts val="2400"/>
              <a:buFont typeface="Arial"/>
              <a:buChar char="•"/>
            </a:pPr>
            <a:r>
              <a:rPr lang="en-US" sz="2000" b="0" dirty="0" smtClean="0"/>
              <a:t>In [3], we had used an analytical approach using the IMT and 3GPP configurations to conclude that 802.11ax can meet the above requirements.</a:t>
            </a:r>
          </a:p>
          <a:p>
            <a:pPr marL="342900" lvl="0" indent="-342900" algn="just">
              <a:spcBef>
                <a:spcPts val="0"/>
              </a:spcBef>
              <a:buSzPts val="2400"/>
              <a:buFont typeface="Arial"/>
              <a:buChar char="•"/>
            </a:pPr>
            <a:r>
              <a:rPr lang="en-US" sz="2000" b="0" dirty="0"/>
              <a:t>In </a:t>
            </a:r>
            <a:r>
              <a:rPr lang="en-US" sz="2000" b="0" dirty="0" smtClean="0"/>
              <a:t>[</a:t>
            </a:r>
            <a:r>
              <a:rPr lang="en-US" sz="2000" b="0" dirty="0"/>
              <a:t>4</a:t>
            </a:r>
            <a:r>
              <a:rPr lang="en-US" sz="2000" b="0" dirty="0" smtClean="0"/>
              <a:t>], we presented simulations that showed that 802.11ax meets the IMT-2020 requirements for DL </a:t>
            </a:r>
            <a:r>
              <a:rPr lang="en-US" sz="2000" b="0" dirty="0" err="1" smtClean="0"/>
              <a:t>eMBB</a:t>
            </a:r>
            <a:r>
              <a:rPr lang="en-US" sz="2000" b="0" dirty="0" smtClean="0"/>
              <a:t> Indoor Hotspot.</a:t>
            </a:r>
          </a:p>
          <a:p>
            <a:pPr marL="342900" indent="-342900" algn="just">
              <a:spcBef>
                <a:spcPts val="0"/>
              </a:spcBef>
              <a:buSzPts val="2400"/>
              <a:buFont typeface="Arial"/>
              <a:buChar char="•"/>
            </a:pPr>
            <a:r>
              <a:rPr lang="en-US" sz="2000" b="0" dirty="0" smtClean="0"/>
              <a:t>In this contribution, we present simulations </a:t>
            </a:r>
            <a:r>
              <a:rPr lang="en-US" sz="2000" b="0" dirty="0"/>
              <a:t>regarding 802.11ax capabilities for </a:t>
            </a:r>
            <a:r>
              <a:rPr lang="en-US" sz="2000" b="0" dirty="0" smtClean="0"/>
              <a:t>UL and mobility aspects of </a:t>
            </a:r>
            <a:r>
              <a:rPr lang="en-US" sz="2000" b="0" dirty="0" err="1" smtClean="0"/>
              <a:t>eMBB</a:t>
            </a:r>
            <a:r>
              <a:rPr lang="en-US" sz="2000" b="0" dirty="0" smtClean="0"/>
              <a:t> </a:t>
            </a:r>
            <a:r>
              <a:rPr lang="en-US" sz="2000" b="0" dirty="0"/>
              <a:t>Indoor </a:t>
            </a:r>
            <a:r>
              <a:rPr lang="en-US" sz="2000" b="0" dirty="0" smtClean="0"/>
              <a:t>Hotspot. </a:t>
            </a:r>
          </a:p>
          <a:p>
            <a:pPr marL="342900" indent="-342900" algn="just">
              <a:spcBef>
                <a:spcPts val="0"/>
              </a:spcBef>
              <a:buSzPts val="2400"/>
              <a:buFont typeface="Arial"/>
              <a:buChar char="•"/>
            </a:pPr>
            <a:r>
              <a:rPr lang="en-US" sz="2000" b="0" dirty="0" smtClean="0"/>
              <a:t>The simulations adhere to the methodology specified by ITU for self-evaluating a RAT for IMT-2020 ([1] and [2]).</a:t>
            </a:r>
          </a:p>
          <a:p>
            <a:pPr marL="342900" indent="-342900" algn="just">
              <a:spcBef>
                <a:spcPts val="0"/>
              </a:spcBef>
              <a:buSzPts val="2400"/>
              <a:buFont typeface="Arial"/>
              <a:buChar char="•"/>
            </a:pPr>
            <a:r>
              <a:rPr lang="en-US" sz="2000" b="0" dirty="0" smtClean="0"/>
              <a:t>This is the same procedure that is being used in 3GPP for self-evaluation of NR and LTE for IMT-2020.</a:t>
            </a:r>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Background</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metrics 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above metrics must be evaluated as follows:</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 and Peak Data Rate </a:t>
            </a:r>
            <a:r>
              <a:rPr lang="en-US" sz="1800" dirty="0" smtClean="0">
                <a:solidFill>
                  <a:schemeClr val="dk1"/>
                </a:solidFill>
                <a:latin typeface="Arial"/>
                <a:ea typeface="Arial"/>
                <a:cs typeface="Arial"/>
                <a:sym typeface="Arial"/>
              </a:rPr>
              <a:t>must </a:t>
            </a:r>
            <a:r>
              <a:rPr lang="en-US" sz="1800" b="0" dirty="0" smtClean="0">
                <a:solidFill>
                  <a:schemeClr val="dk1"/>
                </a:solidFill>
                <a:latin typeface="Arial"/>
                <a:ea typeface="Arial"/>
                <a:cs typeface="Arial"/>
                <a:sym typeface="Arial"/>
              </a:rPr>
              <a:t>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 Average Spectral Efficiency and Mobility must be evaluated based on the simulation methodology specified by ITU.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from the Average Spectral Efficiency.</a:t>
            </a: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Background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600" b="0" dirty="0">
                <a:solidFill>
                  <a:schemeClr val="dk1"/>
                </a:solidFill>
                <a:latin typeface="Arial"/>
                <a:ea typeface="Arial"/>
                <a:cs typeface="Arial"/>
                <a:sym typeface="Arial"/>
              </a:rPr>
              <a:t>In our previous </a:t>
            </a:r>
            <a:r>
              <a:rPr lang="en-US" sz="1600" b="0" dirty="0" smtClean="0">
                <a:solidFill>
                  <a:schemeClr val="dk1"/>
                </a:solidFill>
                <a:latin typeface="Arial"/>
                <a:ea typeface="Arial"/>
                <a:cs typeface="Arial"/>
                <a:sym typeface="Arial"/>
              </a:rPr>
              <a:t>contributions ([3] and [4]) we </a:t>
            </a:r>
            <a:r>
              <a:rPr lang="en-US" sz="1600" b="0" dirty="0">
                <a:solidFill>
                  <a:schemeClr val="dk1"/>
                </a:solidFill>
                <a:latin typeface="Arial"/>
                <a:ea typeface="Arial"/>
                <a:cs typeface="Arial"/>
                <a:sym typeface="Arial"/>
              </a:rPr>
              <a:t>had </a:t>
            </a:r>
            <a:r>
              <a:rPr lang="en-US" sz="1600" b="0" dirty="0" smtClean="0">
                <a:solidFill>
                  <a:schemeClr val="dk1"/>
                </a:solidFill>
                <a:latin typeface="Arial"/>
                <a:ea typeface="Arial"/>
                <a:cs typeface="Arial"/>
                <a:sym typeface="Arial"/>
              </a:rPr>
              <a:t>presented the </a:t>
            </a:r>
            <a:r>
              <a:rPr lang="en-US" sz="1600" b="0" dirty="0">
                <a:solidFill>
                  <a:schemeClr val="dk1"/>
                </a:solidFill>
                <a:latin typeface="Arial"/>
                <a:ea typeface="Arial"/>
                <a:cs typeface="Arial"/>
                <a:sym typeface="Arial"/>
              </a:rPr>
              <a:t>following </a:t>
            </a:r>
            <a:r>
              <a:rPr lang="en-US" sz="1600" b="0" dirty="0" smtClean="0">
                <a:solidFill>
                  <a:schemeClr val="dk1"/>
                </a:solidFill>
                <a:latin typeface="Arial"/>
                <a:ea typeface="Arial"/>
                <a:cs typeface="Arial"/>
                <a:sym typeface="Arial"/>
              </a:rPr>
              <a:t>for DL </a:t>
            </a:r>
            <a:r>
              <a:rPr lang="en-US" sz="1600" b="0" dirty="0">
                <a:solidFill>
                  <a:schemeClr val="dk1"/>
                </a:solidFill>
                <a:latin typeface="Arial"/>
                <a:ea typeface="Arial"/>
                <a:cs typeface="Arial"/>
                <a:sym typeface="Arial"/>
              </a:rPr>
              <a:t>and UL</a:t>
            </a:r>
            <a:r>
              <a:rPr lang="en-US" sz="16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6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600" b="0" dirty="0" smtClean="0">
                <a:solidFill>
                  <a:schemeClr val="dk1"/>
                </a:solidFill>
                <a:latin typeface="Arial"/>
                <a:ea typeface="Arial"/>
                <a:cs typeface="Arial"/>
                <a:sym typeface="Arial"/>
              </a:rPr>
              <a:t>Analytic evaluations </a:t>
            </a:r>
            <a:r>
              <a:rPr lang="en-US" sz="16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to show that 802.11ax meets the requirements for DL </a:t>
            </a:r>
            <a:r>
              <a:rPr lang="en-US" sz="1600" b="0" dirty="0">
                <a:solidFill>
                  <a:schemeClr val="dk1"/>
                </a:solidFill>
                <a:latin typeface="Arial"/>
                <a:ea typeface="Arial"/>
                <a:cs typeface="Arial"/>
                <a:sym typeface="Arial"/>
              </a:rPr>
              <a:t>5%ile User Spectral </a:t>
            </a:r>
            <a:r>
              <a:rPr lang="en-US" sz="1600" b="0" dirty="0" smtClean="0">
                <a:solidFill>
                  <a:schemeClr val="dk1"/>
                </a:solidFill>
                <a:latin typeface="Arial"/>
                <a:ea typeface="Arial"/>
                <a:cs typeface="Arial"/>
                <a:sym typeface="Arial"/>
              </a:rPr>
              <a:t>Efficiency and </a:t>
            </a:r>
            <a:r>
              <a:rPr lang="en-US" sz="1600" b="0" dirty="0" smtClean="0">
                <a:solidFill>
                  <a:schemeClr val="dk1"/>
                </a:solidFill>
                <a:latin typeface="Arial"/>
                <a:ea typeface="Arial"/>
                <a:cs typeface="Arial"/>
                <a:sym typeface="Arial"/>
              </a:rPr>
              <a:t>Average </a:t>
            </a:r>
            <a:r>
              <a:rPr lang="en-US" sz="1600" b="0" dirty="0">
                <a:solidFill>
                  <a:schemeClr val="dk1"/>
                </a:solidFill>
                <a:latin typeface="Arial"/>
                <a:ea typeface="Arial"/>
                <a:cs typeface="Arial"/>
                <a:sym typeface="Arial"/>
              </a:rPr>
              <a:t>Spectral </a:t>
            </a:r>
            <a:r>
              <a:rPr lang="en-US" sz="1600" b="0" dirty="0" smtClean="0">
                <a:solidFill>
                  <a:schemeClr val="dk1"/>
                </a:solidFill>
                <a:latin typeface="Arial"/>
                <a:ea typeface="Arial"/>
                <a:cs typeface="Arial"/>
                <a:sym typeface="Arial"/>
              </a:rPr>
              <a:t>Efficiency in </a:t>
            </a:r>
            <a:r>
              <a:rPr lang="en-US" sz="1600" b="0" dirty="0">
                <a:solidFill>
                  <a:schemeClr val="dk1"/>
                </a:solidFill>
                <a:latin typeface="Arial"/>
                <a:ea typeface="Arial"/>
                <a:cs typeface="Arial"/>
                <a:sym typeface="Arial"/>
              </a:rPr>
              <a:t>the Indoor Hotspot use case. </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b="0" dirty="0" smtClean="0">
                <a:solidFill>
                  <a:schemeClr val="dk1"/>
                </a:solidFill>
                <a:latin typeface="Arial"/>
                <a:ea typeface="Arial"/>
                <a:cs typeface="Arial"/>
                <a:sym typeface="Arial"/>
              </a:rPr>
              <a:t>In the current contribution we present the following for the Indoor Hotspot use case:</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ecapitulate the </a:t>
            </a:r>
            <a:r>
              <a:rPr lang="en-US" sz="1600" b="0" dirty="0" smtClean="0">
                <a:solidFill>
                  <a:schemeClr val="dk1"/>
                </a:solidFill>
                <a:latin typeface="Arial"/>
                <a:ea typeface="Arial"/>
                <a:cs typeface="Arial"/>
                <a:sym typeface="Arial"/>
              </a:rPr>
              <a:t>simulation results </a:t>
            </a:r>
            <a:r>
              <a:rPr lang="en-US" sz="1600" b="0" dirty="0">
                <a:solidFill>
                  <a:schemeClr val="dk1"/>
                </a:solidFill>
                <a:latin typeface="Arial"/>
                <a:ea typeface="Arial"/>
                <a:cs typeface="Arial"/>
                <a:sym typeface="Arial"/>
              </a:rPr>
              <a:t>for the DL 5%ile User Spectral Efficiency and Average Spectral </a:t>
            </a:r>
            <a:r>
              <a:rPr lang="en-US" sz="1600" b="0" dirty="0" smtClean="0">
                <a:solidFill>
                  <a:schemeClr val="dk1"/>
                </a:solidFill>
                <a:latin typeface="Arial"/>
                <a:ea typeface="Arial"/>
                <a:cs typeface="Arial"/>
                <a:sym typeface="Arial"/>
              </a:rPr>
              <a:t>Efficiency</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a:t>
            </a:r>
            <a:r>
              <a:rPr lang="en-US" sz="1600" b="0" dirty="0">
                <a:solidFill>
                  <a:schemeClr val="dk1"/>
                </a:solidFill>
                <a:latin typeface="Arial"/>
                <a:ea typeface="Arial"/>
                <a:cs typeface="Arial"/>
                <a:sym typeface="Arial"/>
              </a:rPr>
              <a:t>results </a:t>
            </a:r>
            <a:r>
              <a:rPr lang="en-US" sz="1600" b="0" dirty="0" smtClean="0">
                <a:solidFill>
                  <a:schemeClr val="dk1"/>
                </a:solidFill>
                <a:latin typeface="Arial"/>
                <a:ea typeface="Arial"/>
                <a:cs typeface="Arial"/>
                <a:sym typeface="Arial"/>
              </a:rPr>
              <a:t>for the UL 5%ile User </a:t>
            </a:r>
            <a:r>
              <a:rPr lang="en-US" sz="1600" b="0" dirty="0">
                <a:solidFill>
                  <a:schemeClr val="dk1"/>
                </a:solidFill>
                <a:latin typeface="Arial"/>
                <a:ea typeface="Arial"/>
                <a:cs typeface="Arial"/>
                <a:sym typeface="Arial"/>
              </a:rPr>
              <a:t>Spectral Efficiency and Average Spectral </a:t>
            </a:r>
            <a:r>
              <a:rPr lang="en-US" sz="1600" b="0" dirty="0" smtClean="0">
                <a:solidFill>
                  <a:schemeClr val="dk1"/>
                </a:solidFill>
                <a:latin typeface="Arial"/>
                <a:ea typeface="Arial"/>
                <a:cs typeface="Arial"/>
                <a:sym typeface="Arial"/>
              </a:rPr>
              <a:t>Efficiency. </a:t>
            </a:r>
          </a:p>
          <a:p>
            <a:pPr marL="469900" lvl="0" indent="-342900">
              <a:spcBef>
                <a:spcPts val="0"/>
              </a:spcBef>
              <a:buClr>
                <a:schemeClr val="dk1"/>
              </a:buClr>
              <a:buSzPts val="1600"/>
              <a:buFont typeface="+mj-lt"/>
              <a:buAutoNum type="arabicPeriod"/>
            </a:pPr>
            <a:r>
              <a:rPr lang="en-US" sz="1600" b="0" dirty="0" smtClean="0">
                <a:solidFill>
                  <a:schemeClr val="dk1"/>
                </a:solidFill>
                <a:latin typeface="Arial"/>
                <a:ea typeface="Arial"/>
                <a:cs typeface="Arial"/>
                <a:sym typeface="Arial"/>
              </a:rPr>
              <a:t>Estimates of DL and </a:t>
            </a:r>
            <a:r>
              <a:rPr lang="en-US" sz="1600" b="0" dirty="0">
                <a:solidFill>
                  <a:schemeClr val="dk1"/>
                </a:solidFill>
                <a:latin typeface="Arial"/>
                <a:ea typeface="Arial"/>
                <a:cs typeface="Arial"/>
                <a:sym typeface="Arial"/>
              </a:rPr>
              <a:t>UL 5%ile User Experienced Data </a:t>
            </a:r>
            <a:r>
              <a:rPr lang="en-US" sz="1600" b="0" dirty="0" smtClean="0">
                <a:solidFill>
                  <a:schemeClr val="dk1"/>
                </a:solidFill>
                <a:latin typeface="Arial"/>
                <a:ea typeface="Arial"/>
                <a:cs typeface="Arial"/>
                <a:sym typeface="Arial"/>
              </a:rPr>
              <a:t>Rate and DL Area Traffic Capacity, based on the above simulations.</a:t>
            </a:r>
          </a:p>
          <a:p>
            <a:pPr marL="469900" lvl="0" indent="-342900">
              <a:spcBef>
                <a:spcPts val="0"/>
              </a:spcBef>
              <a:buClr>
                <a:schemeClr val="dk1"/>
              </a:buClr>
              <a:buSzPts val="1600"/>
              <a:buFont typeface="+mj-lt"/>
              <a:buAutoNum type="arabicPeriod"/>
            </a:pPr>
            <a:r>
              <a:rPr lang="en-US" sz="1600" b="0" dirty="0">
                <a:solidFill>
                  <a:schemeClr val="dk1"/>
                </a:solidFill>
                <a:latin typeface="Arial"/>
                <a:ea typeface="Arial"/>
                <a:cs typeface="Arial"/>
                <a:sym typeface="Arial"/>
              </a:rPr>
              <a:t>S</a:t>
            </a:r>
            <a:r>
              <a:rPr lang="en-US" sz="1600" b="0" dirty="0" smtClean="0">
                <a:solidFill>
                  <a:schemeClr val="dk1"/>
                </a:solidFill>
                <a:latin typeface="Arial"/>
                <a:ea typeface="Arial"/>
                <a:cs typeface="Arial"/>
                <a:sym typeface="Arial"/>
              </a:rPr>
              <a:t>imulation results for Mobility performance</a:t>
            </a:r>
          </a:p>
          <a:p>
            <a:pPr marL="127000" lvl="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his would complete the evaluation of 802.11ax in the Indoor Hotspot use case per the ITU criteria of self-evaluating a RAT for IMT-2020</a:t>
            </a:r>
            <a:r>
              <a:rPr lang="en-US" sz="1600" b="0" dirty="0" smtClean="0">
                <a:solidFill>
                  <a:schemeClr val="dk1"/>
                </a:solidFill>
                <a:latin typeface="Arial"/>
                <a:ea typeface="Arial"/>
                <a:cs typeface="Arial"/>
                <a:sym typeface="Arial"/>
              </a:rPr>
              <a:t>.</a:t>
            </a:r>
          </a:p>
          <a:p>
            <a:pPr marL="469900" lvl="0" indent="-342900">
              <a:spcBef>
                <a:spcPts val="0"/>
              </a:spcBef>
              <a:buClr>
                <a:schemeClr val="dk1"/>
              </a:buClr>
              <a:buSzPts val="1600"/>
              <a:buFont typeface="+mj-lt"/>
              <a:buAutoNum type="arabicPeriod"/>
            </a:pPr>
            <a:endParaRPr lang="en-US" sz="1600" b="0" dirty="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dirty="0"/>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t>
            </a:r>
            <a:r>
              <a:rPr lang="en-US" sz="1800" b="0" dirty="0" smtClean="0">
                <a:solidFill>
                  <a:schemeClr val="dk1"/>
                </a:solidFill>
                <a:latin typeface="Arial"/>
                <a:ea typeface="Arial"/>
                <a:cs typeface="Arial"/>
                <a:sym typeface="Arial"/>
              </a:rPr>
              <a:t>follow </a:t>
            </a:r>
            <a:r>
              <a:rPr lang="en-US" sz="1800" b="0" dirty="0">
                <a:solidFill>
                  <a:schemeClr val="dk1"/>
                </a:solidFill>
                <a:latin typeface="Arial"/>
                <a:ea typeface="Arial"/>
                <a:cs typeface="Arial"/>
                <a:sym typeface="Arial"/>
              </a:rPr>
              <a:t>the self-evaluation methodology specified by ITU ([3]).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a:t>
            </a:r>
            <a:r>
              <a:rPr lang="en-US" sz="1800" b="0" dirty="0" smtClean="0">
                <a:solidFill>
                  <a:schemeClr val="dk1"/>
                </a:solidFill>
                <a:latin typeface="Arial"/>
                <a:ea typeface="Arial"/>
                <a:cs typeface="Arial"/>
                <a:sym typeface="Arial"/>
              </a:rPr>
              <a:t>([5</a:t>
            </a:r>
            <a:r>
              <a:rPr lang="en-US" sz="1800" b="0" dirty="0">
                <a:solidFill>
                  <a:schemeClr val="dk1"/>
                </a:solidFill>
                <a:latin typeface="Arial"/>
                <a:ea typeface="Arial"/>
                <a:cs typeface="Arial"/>
                <a:sym typeface="Arial"/>
              </a:rPr>
              <a:t>]),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This benchmarking step ensures the accuracy of the simulation output in this presentation.</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of 12 BSs and 120 UEs as shown below.</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UE for the DL/UL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 We model actual physical movement of the UEs, whereas only notional mobility (i.e. only fades at the given speed) could have sufficed. In our model, the UEs are contained within the network layout by being reflected from the network edge once they reach it.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810000"/>
            <a:ext cx="4648200" cy="251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UE 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uniform linear array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a:t>
            </a:r>
            <a:r>
              <a:rPr lang="en-US" sz="1800" b="0" dirty="0">
                <a:solidFill>
                  <a:schemeClr val="dk1"/>
                </a:solidFill>
                <a:latin typeface="Arial"/>
                <a:ea typeface="Arial"/>
                <a:cs typeface="Arial"/>
                <a:sym typeface="Arial"/>
              </a:rPr>
              <a:t>8Tx/8Rx </a:t>
            </a:r>
            <a:r>
              <a:rPr lang="en-US" sz="1800" b="0" dirty="0" err="1" smtClean="0">
                <a:solidFill>
                  <a:schemeClr val="dk1"/>
                </a:solidFill>
                <a:latin typeface="Arial"/>
                <a:ea typeface="Arial"/>
                <a:cs typeface="Arial"/>
                <a:sym typeface="Arial"/>
              </a:rPr>
              <a:t>omni</a:t>
            </a:r>
            <a:r>
              <a:rPr lang="en-US" sz="1800" b="0" dirty="0" smtClean="0">
                <a:solidFill>
                  <a:schemeClr val="dk1"/>
                </a:solidFill>
                <a:latin typeface="Arial"/>
                <a:ea typeface="Arial"/>
                <a:cs typeface="Arial"/>
                <a:sym typeface="Arial"/>
              </a:rPr>
              <a:t> </a:t>
            </a:r>
            <a:r>
              <a:rPr lang="en-US" sz="1800" b="0" dirty="0">
                <a:solidFill>
                  <a:schemeClr val="dk1"/>
                </a:solidFill>
                <a:latin typeface="Arial"/>
                <a:ea typeface="Arial"/>
                <a:cs typeface="Arial"/>
                <a:sym typeface="Arial"/>
              </a:rPr>
              <a:t>uniform linear array </a:t>
            </a:r>
            <a:r>
              <a:rPr lang="en-US" sz="1800" b="0" dirty="0" smtClean="0">
                <a:solidFill>
                  <a:schemeClr val="dk1"/>
                </a:solidFill>
                <a:latin typeface="Arial"/>
                <a:ea typeface="Arial"/>
                <a:cs typeface="Arial"/>
                <a:sym typeface="Arial"/>
              </a:rPr>
              <a:t>with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ITU 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Realistic/Imperfect CSI at the transmitter</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DL and UL</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IMT-2020 Indoor Hotspot configuration allows up to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up to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 in the simulations we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to conform to the current capabilities of 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even though IMT-2020 evaluations permit the inclusion of features and/or extensions that may be available in the 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BS-UE antenna configuration of (BS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 (256/256, 8/8) or even (8/8, 8/8) allows for a large MU-MIMO factor that can significantly increase the spectral efficiency. However, in the current simulations we have restricted the MU-MIMO factor to 2.</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a:t>
            </a:r>
            <a:r>
              <a:rPr lang="en-US" sz="1600" b="0" dirty="0" smtClean="0">
                <a:solidFill>
                  <a:schemeClr val="dk1"/>
                </a:solidFill>
                <a:latin typeface="Arial"/>
                <a:ea typeface="Arial"/>
                <a:cs typeface="Arial"/>
                <a:sym typeface="Arial"/>
              </a:rPr>
              <a:t>: We have not implemented schemes that can reduce interference such as Interference Coordination and Cancellation, Partial Frequency Reuse etc.</a:t>
            </a:r>
          </a:p>
          <a:p>
            <a:pPr marL="127000" lvl="0" indent="0" algn="just" rtl="0">
              <a:spcBef>
                <a:spcPts val="0"/>
              </a:spcBef>
              <a:spcAft>
                <a:spcPts val="0"/>
              </a:spcAft>
              <a:buClr>
                <a:schemeClr val="dk1"/>
              </a:buClr>
              <a:buSzPts val="1600"/>
            </a:pPr>
            <a:endParaRPr lang="en-US" sz="160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dirty="0">
                <a:solidFill>
                  <a:schemeClr val="dk1"/>
                </a:solidFill>
                <a:latin typeface="Arial"/>
                <a:ea typeface="Arial"/>
                <a:cs typeface="Arial"/>
                <a:sym typeface="Arial"/>
              </a:rPr>
              <a:t>T</a:t>
            </a:r>
            <a:r>
              <a:rPr lang="en-US" sz="1600" dirty="0" smtClean="0">
                <a:solidFill>
                  <a:schemeClr val="dk1"/>
                </a:solidFill>
                <a:latin typeface="Arial"/>
                <a:ea typeface="Arial"/>
                <a:cs typeface="Arial"/>
                <a:sym typeface="Arial"/>
              </a:rPr>
              <a: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UEs are placed randomly in the layout and assigned random directions.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speed of each UE is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5%ile user spectral efficiency and average spectral efficiency evaluations and 10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for mobility evaluations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snapshot.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50 time snapshots (or samples) per 1m of movement. This amounts to 1 sample every ~ 24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3kmph and 1 sample every ~7.2 </a:t>
            </a:r>
            <a:r>
              <a:rPr lang="en-US" sz="1800" b="0" dirty="0" err="1" smtClean="0">
                <a:solidFill>
                  <a:schemeClr val="dk1"/>
                </a:solidFill>
                <a:latin typeface="Arial"/>
                <a:ea typeface="Arial"/>
                <a:cs typeface="Arial"/>
                <a:sym typeface="Arial"/>
              </a:rPr>
              <a:t>ms</a:t>
            </a:r>
            <a:r>
              <a:rPr lang="en-US" sz="1800" b="0" dirty="0" smtClean="0">
                <a:solidFill>
                  <a:schemeClr val="dk1"/>
                </a:solidFill>
                <a:latin typeface="Arial"/>
                <a:ea typeface="Arial"/>
                <a:cs typeface="Arial"/>
                <a:sym typeface="Arial"/>
              </a:rPr>
              <a:t> for 10kmph.</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that has 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Value Decomposition (SVD) is 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RUs make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plotted.</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July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15270</TotalTime>
  <Words>2546</Words>
  <Application>Microsoft Office PowerPoint</Application>
  <PresentationFormat>Custom</PresentationFormat>
  <Paragraphs>287</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Document</vt:lpstr>
      <vt:lpstr>Benchmarking of 802.11ax against eMBB Indoor Hotspot requirements using IMT-2020 simulation methodology</vt:lpstr>
      <vt:lpstr>Abstract</vt:lpstr>
      <vt:lpstr>Outline</vt:lpstr>
      <vt:lpstr>Background (1)</vt:lpstr>
      <vt:lpstr>Background (2)</vt:lpstr>
      <vt:lpstr>Simulation setup</vt:lpstr>
      <vt:lpstr>Simulation configuration and assumptions</vt:lpstr>
      <vt:lpstr>Simulation configuration and assumptions</vt:lpstr>
      <vt:lpstr>Simulation methodology</vt:lpstr>
      <vt:lpstr>Results (1)</vt:lpstr>
      <vt:lpstr>Results (2):  5%ile and Average UL spectral efficiencies</vt:lpstr>
      <vt:lpstr>Results (3) : 5%ile and Average DL spectral efficiencies</vt:lpstr>
      <vt:lpstr>Results (4) : User Experience Data Rate and Area Traffic Capacity</vt:lpstr>
      <vt:lpstr>Results (5) : Mobility</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Sindhu Verma</cp:lastModifiedBy>
  <cp:revision>236</cp:revision>
  <dcterms:modified xsi:type="dcterms:W3CDTF">2018-07-09T18:53:03Z</dcterms:modified>
</cp:coreProperties>
</file>