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notesSlides/notesSlide2.xml" ContentType="application/vnd.openxmlformats-officedocument.presentationml.notesSlide+xml"/>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405" r:id="rId2"/>
    <p:sldId id="415" r:id="rId3"/>
    <p:sldId id="407" r:id="rId4"/>
    <p:sldId id="432" r:id="rId5"/>
    <p:sldId id="431" r:id="rId6"/>
    <p:sldId id="445" r:id="rId7"/>
    <p:sldId id="446" r:id="rId8"/>
    <p:sldId id="447" r:id="rId9"/>
    <p:sldId id="448" r:id="rId10"/>
    <p:sldId id="449" r:id="rId11"/>
    <p:sldId id="444" r:id="rId12"/>
    <p:sldId id="410" r:id="rId13"/>
    <p:sldId id="436" r:id="rId14"/>
    <p:sldId id="442" r:id="rId15"/>
    <p:sldId id="443" r:id="rId16"/>
    <p:sldId id="438" r:id="rId17"/>
    <p:sldId id="439" r:id="rId18"/>
    <p:sldId id="451" r:id="rId19"/>
    <p:sldId id="450" r:id="rId20"/>
  </p:sldIdLst>
  <p:sldSz cx="9144000" cy="6858000" type="screen4x3"/>
  <p:notesSz cx="6934200" cy="9280525"/>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82472"/>
    <a:srgbClr val="00467A"/>
    <a:srgbClr val="0069B8"/>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851" autoAdjust="0"/>
  </p:normalViewPr>
  <p:slideViewPr>
    <p:cSldViewPr>
      <p:cViewPr varScale="1">
        <p:scale>
          <a:sx n="83" d="100"/>
          <a:sy n="83" d="100"/>
        </p:scale>
        <p:origin x="-1096" y="-1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6" d="100"/>
          <a:sy n="86" d="100"/>
        </p:scale>
        <p:origin x="3846"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1" Type="http://schemas.openxmlformats.org/officeDocument/2006/relationships/image" Target="../media/image14.wmf"/><Relationship Id="rId12" Type="http://schemas.openxmlformats.org/officeDocument/2006/relationships/image" Target="../media/image15.wmf"/><Relationship Id="rId1" Type="http://schemas.openxmlformats.org/officeDocument/2006/relationships/image" Target="../media/image4.wmf"/><Relationship Id="rId2" Type="http://schemas.openxmlformats.org/officeDocument/2006/relationships/image" Target="../media/image5.wmf"/><Relationship Id="rId3" Type="http://schemas.openxmlformats.org/officeDocument/2006/relationships/image" Target="../media/image6.wmf"/><Relationship Id="rId4" Type="http://schemas.openxmlformats.org/officeDocument/2006/relationships/image" Target="../media/image7.wmf"/><Relationship Id="rId5" Type="http://schemas.openxmlformats.org/officeDocument/2006/relationships/image" Target="../media/image8.wmf"/><Relationship Id="rId6" Type="http://schemas.openxmlformats.org/officeDocument/2006/relationships/image" Target="../media/image9.wmf"/><Relationship Id="rId7" Type="http://schemas.openxmlformats.org/officeDocument/2006/relationships/image" Target="../media/image10.wmf"/><Relationship Id="rId8" Type="http://schemas.openxmlformats.org/officeDocument/2006/relationships/image" Target="../media/image11.wmf"/><Relationship Id="rId9" Type="http://schemas.openxmlformats.org/officeDocument/2006/relationships/image" Target="../media/image12.wmf"/><Relationship Id="rId10"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 Id="rId2" Type="http://schemas.openxmlformats.org/officeDocument/2006/relationships/image" Target="../media/image16.wmf"/><Relationship Id="rId3"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1.wmf"/><Relationship Id="rId4" Type="http://schemas.openxmlformats.org/officeDocument/2006/relationships/image" Target="../media/image17.wmf"/><Relationship Id="rId5" Type="http://schemas.openxmlformats.org/officeDocument/2006/relationships/image" Target="../media/image22.wmf"/><Relationship Id="rId1" Type="http://schemas.openxmlformats.org/officeDocument/2006/relationships/image" Target="../media/image6.wmf"/><Relationship Id="rId2"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5.wmf"/><Relationship Id="rId2" Type="http://schemas.openxmlformats.org/officeDocument/2006/relationships/image" Target="../media/image26.wmf"/><Relationship Id="rId3" Type="http://schemas.openxmlformats.org/officeDocument/2006/relationships/image" Target="../media/image2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1.wmf"/><Relationship Id="rId2" Type="http://schemas.openxmlformats.org/officeDocument/2006/relationships/image" Target="../media/image52.wmf"/><Relationship Id="rId3" Type="http://schemas.openxmlformats.org/officeDocument/2006/relationships/image" Target="../media/image5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GB"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GB"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GB"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GB" altLang="en-US"/>
              <a:t>Page </a:t>
            </a:r>
            <a:fld id="{EA9D6A23-2C60-4813-8E3B-3A650D68B0CB}" type="slidenum">
              <a:rPr lang="en-GB" altLang="en-US"/>
              <a:pPr/>
              <a:t>‹#›</a:t>
            </a:fld>
            <a:endParaRPr lang="en-GB"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GB"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9598298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GB"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GB"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GB" altLang="en-US"/>
              <a:t>Page </a:t>
            </a:r>
            <a:fld id="{B5B276EE-FE5E-46E4-8817-585F51D057E1}" type="slidenum">
              <a:rPr lang="en-GB" altLang="en-US"/>
              <a:pPr/>
              <a:t>‹#›</a:t>
            </a:fld>
            <a:endParaRPr lang="en-GB"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Tree>
    <p:extLst>
      <p:ext uri="{BB962C8B-B14F-4D97-AF65-F5344CB8AC3E}">
        <p14:creationId xmlns:p14="http://schemas.microsoft.com/office/powerpoint/2010/main" val="39018956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1</a:t>
            </a:fld>
            <a:endParaRPr lang="en-GB" altLang="en-US"/>
          </a:p>
        </p:txBody>
      </p:sp>
    </p:spTree>
    <p:extLst>
      <p:ext uri="{BB962C8B-B14F-4D97-AF65-F5344CB8AC3E}">
        <p14:creationId xmlns:p14="http://schemas.microsoft.com/office/powerpoint/2010/main" val="893325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7" name="Slide Number Placeholder 6"/>
          <p:cNvSpPr>
            <a:spLocks noGrp="1"/>
          </p:cNvSpPr>
          <p:nvPr>
            <p:ph type="sldNum" sz="quarter" idx="12"/>
          </p:nvPr>
        </p:nvSpPr>
        <p:spPr/>
        <p:txBody>
          <a:bodyPr/>
          <a:lstStyle/>
          <a:p>
            <a:r>
              <a:rPr lang="en-GB" altLang="en-US" smtClean="0"/>
              <a:t>Page </a:t>
            </a:r>
            <a:fld id="{B5B276EE-FE5E-46E4-8817-585F51D057E1}" type="slidenum">
              <a:rPr lang="en-GB" altLang="en-US" smtClean="0"/>
              <a:pPr/>
              <a:t>7</a:t>
            </a:fld>
            <a:endParaRPr lang="en-GB" altLang="en-US"/>
          </a:p>
        </p:txBody>
      </p:sp>
    </p:spTree>
    <p:extLst>
      <p:ext uri="{BB962C8B-B14F-4D97-AF65-F5344CB8AC3E}">
        <p14:creationId xmlns:p14="http://schemas.microsoft.com/office/powerpoint/2010/main" val="3107370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6" name="Slide Number Placeholder 5"/>
          <p:cNvSpPr>
            <a:spLocks noGrp="1"/>
          </p:cNvSpPr>
          <p:nvPr>
            <p:ph type="sldNum" sz="quarter" idx="12"/>
          </p:nvPr>
        </p:nvSpPr>
        <p:spPr>
          <a:xfrm>
            <a:off x="4520331" y="6475413"/>
            <a:ext cx="365760" cy="184666"/>
          </a:xfrm>
          <a:prstGeom prst="rect">
            <a:avLst/>
          </a:prstGeom>
        </p:spPr>
        <p:txBody>
          <a:bodyPr/>
          <a:lstStyle>
            <a:lvl1pPr>
              <a:defRPr/>
            </a:lvl1pPr>
          </a:lstStyle>
          <a:p>
            <a:fld id="{6C911B8A-1E84-42DB-B751-42B7EDCBCFAE}" type="slidenum">
              <a:rPr lang="en-GB" altLang="en-US" smtClean="0"/>
              <a:pPr/>
              <a:t>‹#›</a:t>
            </a:fld>
            <a:endParaRPr lang="en-GB" altLang="en-US" dirty="0"/>
          </a:p>
        </p:txBody>
      </p:sp>
      <p:sp>
        <p:nvSpPr>
          <p:cNvPr id="8" name="Rectangle 4"/>
          <p:cNvSpPr>
            <a:spLocks noGrp="1" noChangeArrowheads="1"/>
          </p:cNvSpPr>
          <p:nvPr>
            <p:ph type="dt" sz="half" idx="2"/>
          </p:nvPr>
        </p:nvSpPr>
        <p:spPr bwMode="auto">
          <a:xfrm>
            <a:off x="737286" y="378281"/>
            <a:ext cx="91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GB" altLang="en-US" dirty="0" smtClean="0"/>
              <a:t>July 2018</a:t>
            </a:r>
            <a:endParaRPr lang="en-GB" altLang="en-US" dirty="0"/>
          </a:p>
        </p:txBody>
      </p:sp>
      <p:sp>
        <p:nvSpPr>
          <p:cNvPr id="9" name="Rectangle 5"/>
          <p:cNvSpPr>
            <a:spLocks noGrp="1" noChangeArrowheads="1"/>
          </p:cNvSpPr>
          <p:nvPr>
            <p:ph type="ftr" sz="quarter" idx="3"/>
          </p:nvPr>
        </p:nvSpPr>
        <p:spPr bwMode="auto">
          <a:xfrm>
            <a:off x="6065520" y="6475413"/>
            <a:ext cx="24688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lgn="ctr"/>
            <a:r>
              <a:rPr lang="en-GB" altLang="en-US" dirty="0" smtClean="0"/>
              <a:t>Murat </a:t>
            </a:r>
            <a:r>
              <a:rPr lang="en-GB" altLang="en-US" dirty="0" err="1" smtClean="0"/>
              <a:t>Uysal</a:t>
            </a:r>
            <a:r>
              <a:rPr lang="en-GB" altLang="en-US" dirty="0" smtClean="0"/>
              <a:t>, </a:t>
            </a:r>
            <a:r>
              <a:rPr lang="en-GB" altLang="en-US" dirty="0" err="1" smtClean="0"/>
              <a:t>Farshad</a:t>
            </a:r>
            <a:r>
              <a:rPr lang="en-GB" altLang="en-US" dirty="0" smtClean="0"/>
              <a:t> </a:t>
            </a:r>
            <a:r>
              <a:rPr lang="en-GB" altLang="en-US" dirty="0" err="1" smtClean="0"/>
              <a:t>Miramirkhani</a:t>
            </a:r>
            <a:endParaRPr lang="en-GB" altLang="en-US" dirty="0"/>
          </a:p>
        </p:txBody>
      </p:sp>
    </p:spTree>
    <p:extLst>
      <p:ext uri="{BB962C8B-B14F-4D97-AF65-F5344CB8AC3E}">
        <p14:creationId xmlns:p14="http://schemas.microsoft.com/office/powerpoint/2010/main" val="3240615429"/>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sz="quarter" idx="12"/>
          </p:nvPr>
        </p:nvSpPr>
        <p:spPr>
          <a:xfrm>
            <a:off x="4520331" y="6475413"/>
            <a:ext cx="179536" cy="184666"/>
          </a:xfrm>
          <a:prstGeom prst="rect">
            <a:avLst/>
          </a:prstGeom>
        </p:spPr>
        <p:txBody>
          <a:bodyPr/>
          <a:lstStyle>
            <a:lvl1pPr>
              <a:defRPr/>
            </a:lvl1pPr>
          </a:lstStyle>
          <a:p>
            <a:fld id="{35953A45-D045-4D4B-AA8E-C0509C7E7D7B}" type="slidenum">
              <a:rPr lang="en-GB" altLang="en-US" smtClean="0"/>
              <a:pPr/>
              <a:t>‹#›</a:t>
            </a:fld>
            <a:endParaRPr lang="en-GB" altLang="en-US" dirty="0"/>
          </a:p>
        </p:txBody>
      </p:sp>
      <p:sp>
        <p:nvSpPr>
          <p:cNvPr id="7" name="Rectangle 4"/>
          <p:cNvSpPr>
            <a:spLocks noGrp="1" noChangeArrowheads="1"/>
          </p:cNvSpPr>
          <p:nvPr>
            <p:ph type="dt" sz="half" idx="2"/>
          </p:nvPr>
        </p:nvSpPr>
        <p:spPr bwMode="auto">
          <a:xfrm>
            <a:off x="737286" y="378281"/>
            <a:ext cx="91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GB" altLang="en-US" dirty="0" smtClean="0"/>
              <a:t>July 2018</a:t>
            </a:r>
            <a:endParaRPr lang="en-GB" altLang="en-US" dirty="0"/>
          </a:p>
        </p:txBody>
      </p:sp>
      <p:sp>
        <p:nvSpPr>
          <p:cNvPr id="8" name="Rectangle 5"/>
          <p:cNvSpPr>
            <a:spLocks noGrp="1" noChangeArrowheads="1"/>
          </p:cNvSpPr>
          <p:nvPr>
            <p:ph type="ftr" sz="quarter" idx="3"/>
          </p:nvPr>
        </p:nvSpPr>
        <p:spPr bwMode="auto">
          <a:xfrm>
            <a:off x="6065520" y="6475413"/>
            <a:ext cx="24688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lgn="ctr"/>
            <a:r>
              <a:rPr lang="en-GB" altLang="en-US" dirty="0" smtClean="0"/>
              <a:t>Murat </a:t>
            </a:r>
            <a:r>
              <a:rPr lang="en-GB" altLang="en-US" dirty="0" err="1" smtClean="0"/>
              <a:t>Uysal</a:t>
            </a:r>
            <a:r>
              <a:rPr lang="en-GB" altLang="en-US" dirty="0" smtClean="0"/>
              <a:t>, </a:t>
            </a:r>
            <a:r>
              <a:rPr lang="en-GB" altLang="en-US" dirty="0" err="1" smtClean="0"/>
              <a:t>Farshad</a:t>
            </a:r>
            <a:r>
              <a:rPr lang="en-GB" altLang="en-US" dirty="0" smtClean="0"/>
              <a:t> </a:t>
            </a:r>
            <a:r>
              <a:rPr lang="en-GB" altLang="en-US" dirty="0" err="1" smtClean="0"/>
              <a:t>Miramirkhani</a:t>
            </a:r>
            <a:endParaRPr lang="en-GB" altLang="en-US" dirty="0"/>
          </a:p>
        </p:txBody>
      </p:sp>
    </p:spTree>
    <p:extLst>
      <p:ext uri="{BB962C8B-B14F-4D97-AF65-F5344CB8AC3E}">
        <p14:creationId xmlns:p14="http://schemas.microsoft.com/office/powerpoint/2010/main" val="2050072119"/>
      </p:ext>
    </p:extLst>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sz="quarter" idx="12"/>
          </p:nvPr>
        </p:nvSpPr>
        <p:spPr>
          <a:xfrm>
            <a:off x="4520332" y="6475413"/>
            <a:ext cx="179536" cy="184666"/>
          </a:xfrm>
          <a:prstGeom prst="rect">
            <a:avLst/>
          </a:prstGeom>
        </p:spPr>
        <p:txBody>
          <a:bodyPr/>
          <a:lstStyle>
            <a:lvl1pPr>
              <a:defRPr/>
            </a:lvl1pPr>
          </a:lstStyle>
          <a:p>
            <a:fld id="{154E5C07-2DA7-4198-BD66-5BDE63C21B28}" type="slidenum">
              <a:rPr lang="en-GB" altLang="en-US" smtClean="0"/>
              <a:pPr/>
              <a:t>‹#›</a:t>
            </a:fld>
            <a:endParaRPr lang="en-GB" altLang="en-US" dirty="0"/>
          </a:p>
        </p:txBody>
      </p:sp>
      <p:sp>
        <p:nvSpPr>
          <p:cNvPr id="7" name="Rectangle 4"/>
          <p:cNvSpPr>
            <a:spLocks noGrp="1" noChangeArrowheads="1"/>
          </p:cNvSpPr>
          <p:nvPr>
            <p:ph type="dt" sz="half" idx="2"/>
          </p:nvPr>
        </p:nvSpPr>
        <p:spPr bwMode="auto">
          <a:xfrm>
            <a:off x="737286" y="378281"/>
            <a:ext cx="91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GB" altLang="en-US" dirty="0" smtClean="0"/>
              <a:t>July 2018</a:t>
            </a:r>
            <a:endParaRPr lang="en-GB" altLang="en-US" dirty="0"/>
          </a:p>
        </p:txBody>
      </p:sp>
      <p:sp>
        <p:nvSpPr>
          <p:cNvPr id="8" name="Rectangle 5"/>
          <p:cNvSpPr>
            <a:spLocks noGrp="1" noChangeArrowheads="1"/>
          </p:cNvSpPr>
          <p:nvPr>
            <p:ph type="ftr" sz="quarter" idx="3"/>
          </p:nvPr>
        </p:nvSpPr>
        <p:spPr bwMode="auto">
          <a:xfrm>
            <a:off x="6065520" y="6475413"/>
            <a:ext cx="24688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lgn="ctr"/>
            <a:r>
              <a:rPr lang="en-GB" altLang="en-US" dirty="0" smtClean="0"/>
              <a:t>Murat </a:t>
            </a:r>
            <a:r>
              <a:rPr lang="en-GB" altLang="en-US" dirty="0" err="1" smtClean="0"/>
              <a:t>Uysal</a:t>
            </a:r>
            <a:r>
              <a:rPr lang="en-GB" altLang="en-US" dirty="0" smtClean="0"/>
              <a:t>, </a:t>
            </a:r>
            <a:r>
              <a:rPr lang="en-GB" altLang="en-US" dirty="0" err="1" smtClean="0"/>
              <a:t>Farshad</a:t>
            </a:r>
            <a:r>
              <a:rPr lang="en-GB" altLang="en-US" dirty="0" smtClean="0"/>
              <a:t> </a:t>
            </a:r>
            <a:r>
              <a:rPr lang="en-GB" altLang="en-US" dirty="0" err="1" smtClean="0"/>
              <a:t>Miramirkhani</a:t>
            </a:r>
            <a:endParaRPr lang="en-GB" altLang="en-US" dirty="0"/>
          </a:p>
        </p:txBody>
      </p:sp>
    </p:spTree>
    <p:extLst>
      <p:ext uri="{BB962C8B-B14F-4D97-AF65-F5344CB8AC3E}">
        <p14:creationId xmlns:p14="http://schemas.microsoft.com/office/powerpoint/2010/main" val="1251443200"/>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sz="quarter" idx="12"/>
          </p:nvPr>
        </p:nvSpPr>
        <p:spPr>
          <a:xfrm>
            <a:off x="4520332" y="6475413"/>
            <a:ext cx="179536" cy="184666"/>
          </a:xfrm>
          <a:prstGeom prst="rect">
            <a:avLst/>
          </a:prstGeom>
        </p:spPr>
        <p:txBody>
          <a:bodyPr/>
          <a:lstStyle>
            <a:lvl1pPr>
              <a:defRPr/>
            </a:lvl1pPr>
          </a:lstStyle>
          <a:p>
            <a:fld id="{DF19CAC6-B0F6-4D16-95A5-5679B1B7088A}" type="slidenum">
              <a:rPr lang="en-GB" altLang="en-US" smtClean="0"/>
              <a:pPr/>
              <a:t>‹#›</a:t>
            </a:fld>
            <a:endParaRPr lang="en-GB" altLang="en-US" dirty="0"/>
          </a:p>
        </p:txBody>
      </p:sp>
      <p:sp>
        <p:nvSpPr>
          <p:cNvPr id="8" name="Rectangle 4"/>
          <p:cNvSpPr>
            <a:spLocks noGrp="1" noChangeArrowheads="1"/>
          </p:cNvSpPr>
          <p:nvPr>
            <p:ph type="dt" sz="half" idx="2"/>
          </p:nvPr>
        </p:nvSpPr>
        <p:spPr bwMode="auto">
          <a:xfrm>
            <a:off x="737286" y="378281"/>
            <a:ext cx="91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GB" altLang="en-US" dirty="0" smtClean="0"/>
              <a:t>July 2018</a:t>
            </a:r>
            <a:endParaRPr lang="en-GB" altLang="en-US" dirty="0"/>
          </a:p>
        </p:txBody>
      </p:sp>
      <p:sp>
        <p:nvSpPr>
          <p:cNvPr id="9" name="Rectangle 5"/>
          <p:cNvSpPr>
            <a:spLocks noGrp="1" noChangeArrowheads="1"/>
          </p:cNvSpPr>
          <p:nvPr>
            <p:ph type="ftr" sz="quarter" idx="3"/>
          </p:nvPr>
        </p:nvSpPr>
        <p:spPr bwMode="auto">
          <a:xfrm>
            <a:off x="6065520" y="6475413"/>
            <a:ext cx="24688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lgn="ctr"/>
            <a:r>
              <a:rPr lang="en-GB" altLang="en-US" dirty="0" smtClean="0"/>
              <a:t>Murat </a:t>
            </a:r>
            <a:r>
              <a:rPr lang="en-GB" altLang="en-US" dirty="0" err="1" smtClean="0"/>
              <a:t>Uysal</a:t>
            </a:r>
            <a:r>
              <a:rPr lang="en-GB" altLang="en-US" dirty="0" smtClean="0"/>
              <a:t>, </a:t>
            </a:r>
            <a:r>
              <a:rPr lang="en-GB" altLang="en-US" dirty="0" err="1" smtClean="0"/>
              <a:t>Farshad</a:t>
            </a:r>
            <a:r>
              <a:rPr lang="en-GB" altLang="en-US" dirty="0" smtClean="0"/>
              <a:t> </a:t>
            </a:r>
            <a:r>
              <a:rPr lang="en-GB" altLang="en-US" dirty="0" err="1" smtClean="0"/>
              <a:t>Miramirkhani</a:t>
            </a:r>
            <a:endParaRPr lang="en-GB" altLang="en-US" dirty="0"/>
          </a:p>
        </p:txBody>
      </p:sp>
    </p:spTree>
    <p:extLst>
      <p:ext uri="{BB962C8B-B14F-4D97-AF65-F5344CB8AC3E}">
        <p14:creationId xmlns:p14="http://schemas.microsoft.com/office/powerpoint/2010/main" val="3035410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a:xfrm>
            <a:off x="4520332" y="6475413"/>
            <a:ext cx="179536" cy="184666"/>
          </a:xfrm>
          <a:prstGeom prst="rect">
            <a:avLst/>
          </a:prstGeom>
        </p:spPr>
        <p:txBody>
          <a:bodyPr/>
          <a:lstStyle>
            <a:lvl1pPr>
              <a:defRPr/>
            </a:lvl1pPr>
          </a:lstStyle>
          <a:p>
            <a:fld id="{C82FD3B0-7715-40E4-8D30-5463ABC511F9}" type="slidenum">
              <a:rPr lang="en-GB" altLang="en-US" smtClean="0"/>
              <a:pPr/>
              <a:t>‹#›</a:t>
            </a:fld>
            <a:endParaRPr lang="en-GB" altLang="en-US" dirty="0"/>
          </a:p>
        </p:txBody>
      </p:sp>
      <p:sp>
        <p:nvSpPr>
          <p:cNvPr id="9" name="Date Placeholder 4"/>
          <p:cNvSpPr txBox="1">
            <a:spLocks/>
          </p:cNvSpPr>
          <p:nvPr userDrawn="1"/>
        </p:nvSpPr>
        <p:spPr>
          <a:xfrm>
            <a:off x="6858000" y="381000"/>
            <a:ext cx="1600200" cy="212725"/>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ltLang="en-US" smtClean="0"/>
              <a:t>July 2018</a:t>
            </a:r>
            <a:endParaRPr lang="en-GB" altLang="en-US" dirty="0"/>
          </a:p>
        </p:txBody>
      </p:sp>
      <p:sp>
        <p:nvSpPr>
          <p:cNvPr id="10" name="Rectangle 4"/>
          <p:cNvSpPr>
            <a:spLocks noGrp="1" noChangeArrowheads="1"/>
          </p:cNvSpPr>
          <p:nvPr>
            <p:ph type="dt" sz="half" idx="2"/>
          </p:nvPr>
        </p:nvSpPr>
        <p:spPr bwMode="auto">
          <a:xfrm>
            <a:off x="737286" y="378281"/>
            <a:ext cx="91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GB" altLang="en-US" dirty="0" smtClean="0"/>
              <a:t>July 2018</a:t>
            </a:r>
            <a:endParaRPr lang="en-GB" altLang="en-US" dirty="0"/>
          </a:p>
        </p:txBody>
      </p:sp>
      <p:sp>
        <p:nvSpPr>
          <p:cNvPr id="11" name="Rectangle 5"/>
          <p:cNvSpPr>
            <a:spLocks noGrp="1" noChangeArrowheads="1"/>
          </p:cNvSpPr>
          <p:nvPr>
            <p:ph type="ftr" sz="quarter" idx="3"/>
          </p:nvPr>
        </p:nvSpPr>
        <p:spPr bwMode="auto">
          <a:xfrm>
            <a:off x="6065520" y="6475413"/>
            <a:ext cx="24688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lgn="ctr"/>
            <a:r>
              <a:rPr lang="en-GB" altLang="en-US" dirty="0" smtClean="0"/>
              <a:t>Murat </a:t>
            </a:r>
            <a:r>
              <a:rPr lang="en-GB" altLang="en-US" dirty="0" err="1" smtClean="0"/>
              <a:t>Uysal</a:t>
            </a:r>
            <a:r>
              <a:rPr lang="en-GB" altLang="en-US" dirty="0" smtClean="0"/>
              <a:t>, </a:t>
            </a:r>
            <a:r>
              <a:rPr lang="en-GB" altLang="en-US" dirty="0" err="1" smtClean="0"/>
              <a:t>Farshad</a:t>
            </a:r>
            <a:r>
              <a:rPr lang="en-GB" altLang="en-US" dirty="0" smtClean="0"/>
              <a:t> </a:t>
            </a:r>
            <a:r>
              <a:rPr lang="en-GB" altLang="en-US" dirty="0" err="1" smtClean="0"/>
              <a:t>Miramirkhani</a:t>
            </a:r>
            <a:endParaRPr lang="en-GB" altLang="en-US" dirty="0"/>
          </a:p>
        </p:txBody>
      </p:sp>
    </p:spTree>
    <p:extLst>
      <p:ext uri="{BB962C8B-B14F-4D97-AF65-F5344CB8AC3E}">
        <p14:creationId xmlns:p14="http://schemas.microsoft.com/office/powerpoint/2010/main" val="2613687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12"/>
          </p:nvPr>
        </p:nvSpPr>
        <p:spPr>
          <a:xfrm>
            <a:off x="4520331" y="6475413"/>
            <a:ext cx="179536" cy="184666"/>
          </a:xfrm>
          <a:prstGeom prst="rect">
            <a:avLst/>
          </a:prstGeom>
        </p:spPr>
        <p:txBody>
          <a:bodyPr/>
          <a:lstStyle>
            <a:lvl1pPr>
              <a:defRPr/>
            </a:lvl1pPr>
          </a:lstStyle>
          <a:p>
            <a:fld id="{2B7C4937-661A-4767-B1FD-F6A1B567A676}" type="slidenum">
              <a:rPr lang="en-GB" altLang="en-US" smtClean="0"/>
              <a:pPr/>
              <a:t>‹#›</a:t>
            </a:fld>
            <a:endParaRPr lang="en-GB" altLang="en-US" dirty="0"/>
          </a:p>
        </p:txBody>
      </p:sp>
      <p:sp>
        <p:nvSpPr>
          <p:cNvPr id="6" name="Rectangle 4"/>
          <p:cNvSpPr>
            <a:spLocks noGrp="1" noChangeArrowheads="1"/>
          </p:cNvSpPr>
          <p:nvPr>
            <p:ph type="dt" sz="half" idx="13"/>
          </p:nvPr>
        </p:nvSpPr>
        <p:spPr bwMode="auto">
          <a:xfrm>
            <a:off x="737286" y="378281"/>
            <a:ext cx="91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GB" altLang="en-US" dirty="0" smtClean="0"/>
              <a:t>July 2018</a:t>
            </a:r>
            <a:endParaRPr lang="en-GB" altLang="en-US" dirty="0"/>
          </a:p>
        </p:txBody>
      </p:sp>
      <p:sp>
        <p:nvSpPr>
          <p:cNvPr id="8" name="Rectangle 5"/>
          <p:cNvSpPr>
            <a:spLocks noGrp="1" noChangeArrowheads="1"/>
          </p:cNvSpPr>
          <p:nvPr>
            <p:ph type="ftr" sz="quarter" idx="3"/>
          </p:nvPr>
        </p:nvSpPr>
        <p:spPr bwMode="auto">
          <a:xfrm>
            <a:off x="6065520" y="6475413"/>
            <a:ext cx="24688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lgn="ctr"/>
            <a:r>
              <a:rPr lang="en-GB" altLang="en-US" dirty="0" smtClean="0"/>
              <a:t>Murat </a:t>
            </a:r>
            <a:r>
              <a:rPr lang="en-GB" altLang="en-US" dirty="0" err="1" smtClean="0"/>
              <a:t>Uysal</a:t>
            </a:r>
            <a:r>
              <a:rPr lang="en-GB" altLang="en-US" dirty="0" smtClean="0"/>
              <a:t>, </a:t>
            </a:r>
            <a:r>
              <a:rPr lang="en-GB" altLang="en-US" dirty="0" err="1" smtClean="0"/>
              <a:t>Farshad</a:t>
            </a:r>
            <a:r>
              <a:rPr lang="en-GB" altLang="en-US" dirty="0" smtClean="0"/>
              <a:t> </a:t>
            </a:r>
            <a:r>
              <a:rPr lang="en-GB" altLang="en-US" dirty="0" err="1" smtClean="0"/>
              <a:t>Miramirkhani</a:t>
            </a:r>
            <a:endParaRPr lang="en-GB" altLang="en-US" dirty="0"/>
          </a:p>
        </p:txBody>
      </p:sp>
    </p:spTree>
    <p:extLst>
      <p:ext uri="{BB962C8B-B14F-4D97-AF65-F5344CB8AC3E}">
        <p14:creationId xmlns:p14="http://schemas.microsoft.com/office/powerpoint/2010/main" val="2987196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sz="quarter" idx="12"/>
          </p:nvPr>
        </p:nvSpPr>
        <p:spPr>
          <a:xfrm>
            <a:off x="4520331" y="6475413"/>
            <a:ext cx="179536" cy="184666"/>
          </a:xfrm>
          <a:prstGeom prst="rect">
            <a:avLst/>
          </a:prstGeom>
        </p:spPr>
        <p:txBody>
          <a:bodyPr/>
          <a:lstStyle>
            <a:lvl1pPr>
              <a:defRPr/>
            </a:lvl1pPr>
          </a:lstStyle>
          <a:p>
            <a:fld id="{1E31FF97-4AA2-429D-B67D-920088F5F14B}" type="slidenum">
              <a:rPr lang="en-GB" altLang="en-US" smtClean="0"/>
              <a:pPr/>
              <a:t>‹#›</a:t>
            </a:fld>
            <a:endParaRPr lang="en-GB" altLang="en-US" dirty="0"/>
          </a:p>
        </p:txBody>
      </p:sp>
      <p:sp>
        <p:nvSpPr>
          <p:cNvPr id="10" name="Rectangle 4"/>
          <p:cNvSpPr>
            <a:spLocks noGrp="1" noChangeArrowheads="1"/>
          </p:cNvSpPr>
          <p:nvPr>
            <p:ph type="dt" sz="half" idx="13"/>
          </p:nvPr>
        </p:nvSpPr>
        <p:spPr bwMode="auto">
          <a:xfrm>
            <a:off x="737286" y="378281"/>
            <a:ext cx="91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GB" altLang="en-US" dirty="0" smtClean="0"/>
              <a:t>July 2018</a:t>
            </a:r>
            <a:endParaRPr lang="en-GB" altLang="en-US" dirty="0"/>
          </a:p>
        </p:txBody>
      </p:sp>
      <p:sp>
        <p:nvSpPr>
          <p:cNvPr id="11" name="Rectangle 5"/>
          <p:cNvSpPr>
            <a:spLocks noGrp="1" noChangeArrowheads="1"/>
          </p:cNvSpPr>
          <p:nvPr>
            <p:ph type="ftr" sz="quarter" idx="14"/>
          </p:nvPr>
        </p:nvSpPr>
        <p:spPr bwMode="auto">
          <a:xfrm>
            <a:off x="6065520" y="6475413"/>
            <a:ext cx="24688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lgn="ctr"/>
            <a:r>
              <a:rPr lang="en-GB" altLang="en-US" dirty="0" smtClean="0"/>
              <a:t>Murat </a:t>
            </a:r>
            <a:r>
              <a:rPr lang="en-GB" altLang="en-US" dirty="0" err="1" smtClean="0"/>
              <a:t>Uysal</a:t>
            </a:r>
            <a:r>
              <a:rPr lang="en-GB" altLang="en-US" dirty="0" smtClean="0"/>
              <a:t>, </a:t>
            </a:r>
            <a:r>
              <a:rPr lang="en-GB" altLang="en-US" dirty="0" err="1" smtClean="0"/>
              <a:t>Farshad</a:t>
            </a:r>
            <a:r>
              <a:rPr lang="en-GB" altLang="en-US" dirty="0" smtClean="0"/>
              <a:t> </a:t>
            </a:r>
            <a:r>
              <a:rPr lang="en-GB" altLang="en-US" dirty="0" err="1" smtClean="0"/>
              <a:t>Miramirkhani</a:t>
            </a:r>
            <a:endParaRPr lang="en-GB" altLang="en-US" dirty="0"/>
          </a:p>
        </p:txBody>
      </p:sp>
    </p:spTree>
    <p:extLst>
      <p:ext uri="{BB962C8B-B14F-4D97-AF65-F5344CB8AC3E}">
        <p14:creationId xmlns:p14="http://schemas.microsoft.com/office/powerpoint/2010/main" val="2016833911"/>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sz="quarter" idx="12"/>
          </p:nvPr>
        </p:nvSpPr>
        <p:spPr>
          <a:xfrm>
            <a:off x="4520331" y="6475413"/>
            <a:ext cx="179536" cy="184666"/>
          </a:xfrm>
          <a:prstGeom prst="rect">
            <a:avLst/>
          </a:prstGeom>
        </p:spPr>
        <p:txBody>
          <a:bodyPr/>
          <a:lstStyle>
            <a:lvl1pPr>
              <a:defRPr/>
            </a:lvl1pPr>
          </a:lstStyle>
          <a:p>
            <a:fld id="{4220CE73-4A81-463D-A345-E847D887284F}" type="slidenum">
              <a:rPr lang="en-GB" altLang="en-US" smtClean="0"/>
              <a:pPr/>
              <a:t>‹#›</a:t>
            </a:fld>
            <a:endParaRPr lang="en-GB" altLang="en-US" dirty="0"/>
          </a:p>
        </p:txBody>
      </p:sp>
      <p:sp>
        <p:nvSpPr>
          <p:cNvPr id="4" name="Rectangle 4"/>
          <p:cNvSpPr>
            <a:spLocks noGrp="1" noChangeArrowheads="1"/>
          </p:cNvSpPr>
          <p:nvPr>
            <p:ph type="dt" sz="half" idx="2"/>
          </p:nvPr>
        </p:nvSpPr>
        <p:spPr bwMode="auto">
          <a:xfrm>
            <a:off x="737286" y="378281"/>
            <a:ext cx="91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GB" altLang="en-US" dirty="0" smtClean="0"/>
              <a:t>July 2018</a:t>
            </a:r>
            <a:endParaRPr lang="en-GB" altLang="en-US" dirty="0"/>
          </a:p>
        </p:txBody>
      </p:sp>
      <p:sp>
        <p:nvSpPr>
          <p:cNvPr id="6" name="Footer Placeholder 5"/>
          <p:cNvSpPr>
            <a:spLocks noGrp="1" noChangeArrowheads="1"/>
          </p:cNvSpPr>
          <p:nvPr>
            <p:ph type="ftr" sz="quarter" idx="3"/>
          </p:nvPr>
        </p:nvSpPr>
        <p:spPr bwMode="auto">
          <a:xfrm>
            <a:off x="6065520" y="6475413"/>
            <a:ext cx="24688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lgn="ctr"/>
            <a:r>
              <a:rPr lang="en-GB" altLang="en-US" dirty="0" smtClean="0"/>
              <a:t>Murat </a:t>
            </a:r>
            <a:r>
              <a:rPr lang="en-GB" altLang="en-US" dirty="0" err="1" smtClean="0"/>
              <a:t>Uysal</a:t>
            </a:r>
            <a:r>
              <a:rPr lang="en-GB" altLang="en-US" dirty="0" smtClean="0"/>
              <a:t>, </a:t>
            </a:r>
            <a:r>
              <a:rPr lang="en-GB" altLang="en-US" dirty="0" err="1" smtClean="0"/>
              <a:t>Farshad</a:t>
            </a:r>
            <a:r>
              <a:rPr lang="en-GB" altLang="en-US" dirty="0" smtClean="0"/>
              <a:t> </a:t>
            </a:r>
            <a:r>
              <a:rPr lang="en-GB" altLang="en-US" dirty="0" err="1" smtClean="0"/>
              <a:t>Miramirkhani</a:t>
            </a:r>
            <a:endParaRPr lang="en-GB" altLang="en-US" dirty="0"/>
          </a:p>
        </p:txBody>
      </p:sp>
    </p:spTree>
    <p:extLst>
      <p:ext uri="{BB962C8B-B14F-4D97-AF65-F5344CB8AC3E}">
        <p14:creationId xmlns:p14="http://schemas.microsoft.com/office/powerpoint/2010/main" val="2980334061"/>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4520332" y="6475413"/>
            <a:ext cx="365760" cy="184666"/>
          </a:xfrm>
          <a:prstGeom prst="rect">
            <a:avLst/>
          </a:prstGeom>
        </p:spPr>
        <p:txBody>
          <a:bodyPr/>
          <a:lstStyle/>
          <a:p>
            <a:fld id="{2F03CF15-9775-4923-BCFF-1A75B19C3DAF}" type="slidenum">
              <a:rPr lang="en-GB" altLang="en-US" smtClean="0"/>
              <a:pPr/>
              <a:t>‹#›</a:t>
            </a:fld>
            <a:endParaRPr lang="en-GB" altLang="en-US" dirty="0"/>
          </a:p>
        </p:txBody>
      </p:sp>
      <p:sp>
        <p:nvSpPr>
          <p:cNvPr id="3" name="Rectangle 4"/>
          <p:cNvSpPr>
            <a:spLocks noGrp="1" noChangeArrowheads="1"/>
          </p:cNvSpPr>
          <p:nvPr>
            <p:ph type="dt" sz="half" idx="2"/>
          </p:nvPr>
        </p:nvSpPr>
        <p:spPr bwMode="auto">
          <a:xfrm>
            <a:off x="737286" y="378281"/>
            <a:ext cx="91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GB" altLang="en-US" dirty="0" smtClean="0"/>
              <a:t>July 2018</a:t>
            </a:r>
            <a:endParaRPr lang="en-GB" altLang="en-US" dirty="0"/>
          </a:p>
        </p:txBody>
      </p:sp>
      <p:sp>
        <p:nvSpPr>
          <p:cNvPr id="4" name="Rectangle 5"/>
          <p:cNvSpPr>
            <a:spLocks noGrp="1" noChangeArrowheads="1"/>
          </p:cNvSpPr>
          <p:nvPr>
            <p:ph type="ftr" sz="quarter" idx="3"/>
          </p:nvPr>
        </p:nvSpPr>
        <p:spPr bwMode="auto">
          <a:xfrm>
            <a:off x="6065520" y="6475413"/>
            <a:ext cx="24688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lgn="ctr"/>
            <a:r>
              <a:rPr lang="en-GB" altLang="en-US" dirty="0" smtClean="0"/>
              <a:t>Murat </a:t>
            </a:r>
            <a:r>
              <a:rPr lang="en-GB" altLang="en-US" dirty="0" err="1" smtClean="0"/>
              <a:t>Uysal</a:t>
            </a:r>
            <a:r>
              <a:rPr lang="en-GB" altLang="en-US" dirty="0" smtClean="0"/>
              <a:t>, </a:t>
            </a:r>
            <a:r>
              <a:rPr lang="en-GB" altLang="en-US" dirty="0" err="1" smtClean="0"/>
              <a:t>Farshad</a:t>
            </a:r>
            <a:r>
              <a:rPr lang="en-GB" altLang="en-US" dirty="0" smtClean="0"/>
              <a:t> </a:t>
            </a:r>
            <a:r>
              <a:rPr lang="en-GB" altLang="en-US" dirty="0" err="1" smtClean="0"/>
              <a:t>Miramirkhani</a:t>
            </a:r>
            <a:endParaRPr lang="en-GB" altLang="en-US" dirty="0"/>
          </a:p>
        </p:txBody>
      </p:sp>
    </p:spTree>
    <p:extLst>
      <p:ext uri="{BB962C8B-B14F-4D97-AF65-F5344CB8AC3E}">
        <p14:creationId xmlns:p14="http://schemas.microsoft.com/office/powerpoint/2010/main" val="1030006997"/>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429000" y="22098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4520331" y="6475413"/>
            <a:ext cx="179536" cy="184666"/>
          </a:xfrm>
          <a:prstGeom prst="rect">
            <a:avLst/>
          </a:prstGeom>
        </p:spPr>
        <p:txBody>
          <a:bodyPr/>
          <a:lstStyle>
            <a:lvl1pPr>
              <a:defRPr/>
            </a:lvl1pPr>
          </a:lstStyle>
          <a:p>
            <a:fld id="{55533516-1556-46F1-BB44-5BB0BD2B3B67}" type="slidenum">
              <a:rPr lang="en-GB" altLang="en-US" smtClean="0"/>
              <a:pPr/>
              <a:t>‹#›</a:t>
            </a:fld>
            <a:endParaRPr lang="en-GB" altLang="en-US" dirty="0"/>
          </a:p>
        </p:txBody>
      </p:sp>
      <p:sp>
        <p:nvSpPr>
          <p:cNvPr id="8" name="Rectangle 4"/>
          <p:cNvSpPr>
            <a:spLocks noGrp="1" noChangeArrowheads="1"/>
          </p:cNvSpPr>
          <p:nvPr>
            <p:ph type="dt" sz="half" idx="13"/>
          </p:nvPr>
        </p:nvSpPr>
        <p:spPr bwMode="auto">
          <a:xfrm>
            <a:off x="737286" y="378281"/>
            <a:ext cx="91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GB" altLang="en-US" dirty="0" smtClean="0"/>
              <a:t>July 2018</a:t>
            </a:r>
            <a:endParaRPr lang="en-GB" altLang="en-US" dirty="0"/>
          </a:p>
        </p:txBody>
      </p:sp>
      <p:sp>
        <p:nvSpPr>
          <p:cNvPr id="9" name="Rectangle 5"/>
          <p:cNvSpPr>
            <a:spLocks noGrp="1" noChangeArrowheads="1"/>
          </p:cNvSpPr>
          <p:nvPr>
            <p:ph type="ftr" sz="quarter" idx="3"/>
          </p:nvPr>
        </p:nvSpPr>
        <p:spPr bwMode="auto">
          <a:xfrm>
            <a:off x="6065520" y="6475413"/>
            <a:ext cx="24688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lgn="ctr"/>
            <a:r>
              <a:rPr lang="en-GB" altLang="en-US" dirty="0" smtClean="0"/>
              <a:t>Murat </a:t>
            </a:r>
            <a:r>
              <a:rPr lang="en-GB" altLang="en-US" dirty="0" err="1" smtClean="0"/>
              <a:t>Uysal</a:t>
            </a:r>
            <a:r>
              <a:rPr lang="en-GB" altLang="en-US" dirty="0" smtClean="0"/>
              <a:t>, </a:t>
            </a:r>
            <a:r>
              <a:rPr lang="en-GB" altLang="en-US" dirty="0" err="1" smtClean="0"/>
              <a:t>Farshad</a:t>
            </a:r>
            <a:r>
              <a:rPr lang="en-GB" altLang="en-US" dirty="0" smtClean="0"/>
              <a:t> </a:t>
            </a:r>
            <a:r>
              <a:rPr lang="en-GB" altLang="en-US" dirty="0" err="1" smtClean="0"/>
              <a:t>Miramirkhani</a:t>
            </a:r>
            <a:endParaRPr lang="en-GB" altLang="en-US" dirty="0"/>
          </a:p>
        </p:txBody>
      </p:sp>
    </p:spTree>
    <p:extLst>
      <p:ext uri="{BB962C8B-B14F-4D97-AF65-F5344CB8AC3E}">
        <p14:creationId xmlns:p14="http://schemas.microsoft.com/office/powerpoint/2010/main" val="4104514276"/>
      </p:ext>
    </p:extLst>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4520331" y="6475413"/>
            <a:ext cx="179536" cy="184666"/>
          </a:xfrm>
          <a:prstGeom prst="rect">
            <a:avLst/>
          </a:prstGeom>
        </p:spPr>
        <p:txBody>
          <a:bodyPr/>
          <a:lstStyle>
            <a:lvl1pPr>
              <a:defRPr/>
            </a:lvl1pPr>
          </a:lstStyle>
          <a:p>
            <a:fld id="{FB56B31F-B871-40A8-A35F-D4838B6CFF35}" type="slidenum">
              <a:rPr lang="en-GB" altLang="en-US" smtClean="0"/>
              <a:pPr/>
              <a:t>‹#›</a:t>
            </a:fld>
            <a:endParaRPr lang="en-GB" altLang="en-US" dirty="0"/>
          </a:p>
        </p:txBody>
      </p:sp>
      <p:sp>
        <p:nvSpPr>
          <p:cNvPr id="8" name="Rectangle 4"/>
          <p:cNvSpPr>
            <a:spLocks noGrp="1" noChangeArrowheads="1"/>
          </p:cNvSpPr>
          <p:nvPr>
            <p:ph type="dt" sz="half" idx="13"/>
          </p:nvPr>
        </p:nvSpPr>
        <p:spPr bwMode="auto">
          <a:xfrm>
            <a:off x="737286" y="378281"/>
            <a:ext cx="91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GB" altLang="en-US" dirty="0" smtClean="0"/>
              <a:t>July 2018</a:t>
            </a:r>
            <a:endParaRPr lang="en-GB" altLang="en-US" dirty="0"/>
          </a:p>
        </p:txBody>
      </p:sp>
      <p:sp>
        <p:nvSpPr>
          <p:cNvPr id="9" name="Rectangle 5"/>
          <p:cNvSpPr>
            <a:spLocks noGrp="1" noChangeArrowheads="1"/>
          </p:cNvSpPr>
          <p:nvPr>
            <p:ph type="ftr" sz="quarter" idx="3"/>
          </p:nvPr>
        </p:nvSpPr>
        <p:spPr bwMode="auto">
          <a:xfrm>
            <a:off x="6065520" y="6475413"/>
            <a:ext cx="24688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lgn="ctr"/>
            <a:r>
              <a:rPr lang="en-GB" altLang="en-US" dirty="0" smtClean="0"/>
              <a:t>Murat </a:t>
            </a:r>
            <a:r>
              <a:rPr lang="en-GB" altLang="en-US" dirty="0" err="1" smtClean="0"/>
              <a:t>Uysal</a:t>
            </a:r>
            <a:r>
              <a:rPr lang="en-GB" altLang="en-US" dirty="0" smtClean="0"/>
              <a:t>, </a:t>
            </a:r>
            <a:r>
              <a:rPr lang="en-GB" altLang="en-US" dirty="0" err="1" smtClean="0"/>
              <a:t>Farshad</a:t>
            </a:r>
            <a:r>
              <a:rPr lang="en-GB" altLang="en-US" dirty="0" smtClean="0"/>
              <a:t> </a:t>
            </a:r>
            <a:r>
              <a:rPr lang="en-GB" altLang="en-US" dirty="0" err="1" smtClean="0"/>
              <a:t>Miramirkhani</a:t>
            </a:r>
            <a:endParaRPr lang="en-GB" altLang="en-US" dirty="0"/>
          </a:p>
        </p:txBody>
      </p:sp>
    </p:spTree>
    <p:extLst>
      <p:ext uri="{BB962C8B-B14F-4D97-AF65-F5344CB8AC3E}">
        <p14:creationId xmlns:p14="http://schemas.microsoft.com/office/powerpoint/2010/main" val="3637790518"/>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endParaRPr lang="en-GB" alt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endParaRPr lang="en-GB" altLang="en-US" dirty="0" smtClean="0"/>
          </a:p>
        </p:txBody>
      </p:sp>
      <p:sp>
        <p:nvSpPr>
          <p:cNvPr id="1032" name="Line 8"/>
          <p:cNvSpPr>
            <a:spLocks noChangeShapeType="1"/>
          </p:cNvSpPr>
          <p:nvPr/>
        </p:nvSpPr>
        <p:spPr bwMode="auto">
          <a:xfrm>
            <a:off x="7239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A68F94-5FA0-497F-9EE4-9473C6FD4192}" type="datetimeFigureOut">
              <a:rPr lang="en-US" smtClean="0"/>
              <a:t>7/9/18</a:t>
            </a:fld>
            <a:endParaRPr lang="en-US"/>
          </a:p>
        </p:txBody>
      </p:sp>
      <p:sp>
        <p:nvSpPr>
          <p:cNvPr id="5" name="Slide Number Placeholder 4"/>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954F89-72E5-48A4-BC35-9135BAD8E84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6.bin"/><Relationship Id="rId4" Type="http://schemas.openxmlformats.org/officeDocument/2006/relationships/image" Target="../media/image24.wmf"/><Relationship Id="rId1" Type="http://schemas.openxmlformats.org/officeDocument/2006/relationships/vmlDrawing" Target="../drawings/vmlDrawing5.vml"/><Relationship Id="rId2"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7.bin"/><Relationship Id="rId4" Type="http://schemas.openxmlformats.org/officeDocument/2006/relationships/image" Target="../media/image25.wmf"/><Relationship Id="rId5" Type="http://schemas.openxmlformats.org/officeDocument/2006/relationships/oleObject" Target="../embeddings/oleObject28.bin"/><Relationship Id="rId6" Type="http://schemas.openxmlformats.org/officeDocument/2006/relationships/image" Target="../media/image26.wmf"/><Relationship Id="rId7" Type="http://schemas.openxmlformats.org/officeDocument/2006/relationships/oleObject" Target="../embeddings/oleObject29.bin"/><Relationship Id="rId8" Type="http://schemas.openxmlformats.org/officeDocument/2006/relationships/image" Target="../media/image27.wmf"/><Relationship Id="rId9" Type="http://schemas.openxmlformats.org/officeDocument/2006/relationships/image" Target="../media/image28.emf"/><Relationship Id="rId1" Type="http://schemas.openxmlformats.org/officeDocument/2006/relationships/vmlDrawing" Target="../drawings/vmlDrawing6.vml"/><Relationship Id="rId2"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1.emf"/><Relationship Id="rId4" Type="http://schemas.openxmlformats.org/officeDocument/2006/relationships/image" Target="../media/image32.emf"/><Relationship Id="rId5" Type="http://schemas.openxmlformats.org/officeDocument/2006/relationships/image" Target="../media/image33.emf"/><Relationship Id="rId6" Type="http://schemas.openxmlformats.org/officeDocument/2006/relationships/image" Target="../media/image34.emf"/><Relationship Id="rId7" Type="http://schemas.openxmlformats.org/officeDocument/2006/relationships/image" Target="../media/image35.emf"/><Relationship Id="rId8" Type="http://schemas.openxmlformats.org/officeDocument/2006/relationships/image" Target="../media/image36.emf"/><Relationship Id="rId9" Type="http://schemas.openxmlformats.org/officeDocument/2006/relationships/image" Target="../media/image37.emf"/><Relationship Id="rId10" Type="http://schemas.openxmlformats.org/officeDocument/2006/relationships/image" Target="../media/image38.emf"/><Relationship Id="rId11" Type="http://schemas.openxmlformats.org/officeDocument/2006/relationships/image" Target="../media/image39.emf"/><Relationship Id="rId1" Type="http://schemas.openxmlformats.org/officeDocument/2006/relationships/slideLayout" Target="../slideLayouts/slideLayout7.xml"/><Relationship Id="rId2" Type="http://schemas.openxmlformats.org/officeDocument/2006/relationships/image" Target="../media/image30.emf"/></Relationships>
</file>

<file path=ppt/slides/_rels/slide15.xml.rels><?xml version="1.0" encoding="UTF-8" standalone="yes"?>
<Relationships xmlns="http://schemas.openxmlformats.org/package/2006/relationships"><Relationship Id="rId3" Type="http://schemas.openxmlformats.org/officeDocument/2006/relationships/image" Target="../media/image41.emf"/><Relationship Id="rId4" Type="http://schemas.openxmlformats.org/officeDocument/2006/relationships/image" Target="../media/image42.emf"/><Relationship Id="rId5" Type="http://schemas.openxmlformats.org/officeDocument/2006/relationships/image" Target="../media/image43.emf"/><Relationship Id="rId6" Type="http://schemas.openxmlformats.org/officeDocument/2006/relationships/image" Target="../media/image44.emf"/><Relationship Id="rId7" Type="http://schemas.openxmlformats.org/officeDocument/2006/relationships/image" Target="../media/image45.emf"/><Relationship Id="rId8" Type="http://schemas.openxmlformats.org/officeDocument/2006/relationships/image" Target="../media/image46.emf"/><Relationship Id="rId9" Type="http://schemas.openxmlformats.org/officeDocument/2006/relationships/image" Target="../media/image47.emf"/><Relationship Id="rId10" Type="http://schemas.openxmlformats.org/officeDocument/2006/relationships/image" Target="../media/image48.emf"/><Relationship Id="rId11" Type="http://schemas.openxmlformats.org/officeDocument/2006/relationships/image" Target="../media/image49.emf"/><Relationship Id="rId1" Type="http://schemas.openxmlformats.org/officeDocument/2006/relationships/slideLayout" Target="../slideLayouts/slideLayout7.xml"/><Relationship Id="rId2" Type="http://schemas.openxmlformats.org/officeDocument/2006/relationships/image" Target="../media/image40.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0.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0.bin"/><Relationship Id="rId4" Type="http://schemas.openxmlformats.org/officeDocument/2006/relationships/image" Target="../media/image51.wmf"/><Relationship Id="rId5" Type="http://schemas.openxmlformats.org/officeDocument/2006/relationships/oleObject" Target="../embeddings/oleObject31.bin"/><Relationship Id="rId6" Type="http://schemas.openxmlformats.org/officeDocument/2006/relationships/image" Target="../media/image52.wmf"/><Relationship Id="rId7" Type="http://schemas.openxmlformats.org/officeDocument/2006/relationships/oleObject" Target="../embeddings/oleObject32.bin"/><Relationship Id="rId8" Type="http://schemas.openxmlformats.org/officeDocument/2006/relationships/image" Target="../media/image53.wmf"/><Relationship Id="rId9" Type="http://schemas.openxmlformats.org/officeDocument/2006/relationships/image" Target="../media/image54.emf"/><Relationship Id="rId1" Type="http://schemas.openxmlformats.org/officeDocument/2006/relationships/vmlDrawing" Target="../drawings/vmlDrawing7.vml"/><Relationship Id="rId2"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wmf"/><Relationship Id="rId5" Type="http://schemas.openxmlformats.org/officeDocument/2006/relationships/oleObject" Target="../embeddings/oleObject2.bin"/><Relationship Id="rId6" Type="http://schemas.openxmlformats.org/officeDocument/2006/relationships/image" Target="../media/image3.w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9" Type="http://schemas.openxmlformats.org/officeDocument/2006/relationships/image" Target="../media/image6.wmf"/><Relationship Id="rId20" Type="http://schemas.openxmlformats.org/officeDocument/2006/relationships/image" Target="../media/image11.wmf"/><Relationship Id="rId21" Type="http://schemas.openxmlformats.org/officeDocument/2006/relationships/oleObject" Target="../embeddings/oleObject12.bin"/><Relationship Id="rId22" Type="http://schemas.openxmlformats.org/officeDocument/2006/relationships/image" Target="../media/image12.wmf"/><Relationship Id="rId23" Type="http://schemas.openxmlformats.org/officeDocument/2006/relationships/oleObject" Target="../embeddings/oleObject13.bin"/><Relationship Id="rId24" Type="http://schemas.openxmlformats.org/officeDocument/2006/relationships/image" Target="../media/image13.wmf"/><Relationship Id="rId25" Type="http://schemas.openxmlformats.org/officeDocument/2006/relationships/oleObject" Target="../embeddings/oleObject14.bin"/><Relationship Id="rId26" Type="http://schemas.openxmlformats.org/officeDocument/2006/relationships/image" Target="../media/image14.wmf"/><Relationship Id="rId27" Type="http://schemas.openxmlformats.org/officeDocument/2006/relationships/oleObject" Target="../embeddings/oleObject15.bin"/><Relationship Id="rId28" Type="http://schemas.openxmlformats.org/officeDocument/2006/relationships/image" Target="../media/image15.wmf"/><Relationship Id="rId10" Type="http://schemas.openxmlformats.org/officeDocument/2006/relationships/oleObject" Target="../embeddings/oleObject6.bin"/><Relationship Id="rId11" Type="http://schemas.openxmlformats.org/officeDocument/2006/relationships/oleObject" Target="../embeddings/oleObject7.bin"/><Relationship Id="rId12" Type="http://schemas.openxmlformats.org/officeDocument/2006/relationships/image" Target="../media/image7.wmf"/><Relationship Id="rId13" Type="http://schemas.openxmlformats.org/officeDocument/2006/relationships/oleObject" Target="../embeddings/oleObject8.bin"/><Relationship Id="rId14" Type="http://schemas.openxmlformats.org/officeDocument/2006/relationships/image" Target="../media/image8.wmf"/><Relationship Id="rId15" Type="http://schemas.openxmlformats.org/officeDocument/2006/relationships/oleObject" Target="../embeddings/oleObject9.bin"/><Relationship Id="rId16" Type="http://schemas.openxmlformats.org/officeDocument/2006/relationships/image" Target="../media/image9.wmf"/><Relationship Id="rId17" Type="http://schemas.openxmlformats.org/officeDocument/2006/relationships/oleObject" Target="../embeddings/oleObject10.bin"/><Relationship Id="rId18" Type="http://schemas.openxmlformats.org/officeDocument/2006/relationships/image" Target="../media/image10.wmf"/><Relationship Id="rId19" Type="http://schemas.openxmlformats.org/officeDocument/2006/relationships/oleObject" Target="../embeddings/oleObject11.bin"/><Relationship Id="rId1" Type="http://schemas.openxmlformats.org/officeDocument/2006/relationships/vmlDrawing" Target="../drawings/vmlDrawing2.vml"/><Relationship Id="rId2" Type="http://schemas.openxmlformats.org/officeDocument/2006/relationships/slideLayout" Target="../slideLayouts/slideLayout1.xml"/><Relationship Id="rId3" Type="http://schemas.openxmlformats.org/officeDocument/2006/relationships/notesSlide" Target="../notesSlides/notesSlide2.xml"/><Relationship Id="rId4" Type="http://schemas.openxmlformats.org/officeDocument/2006/relationships/oleObject" Target="../embeddings/oleObject3.bin"/><Relationship Id="rId5" Type="http://schemas.openxmlformats.org/officeDocument/2006/relationships/image" Target="../media/image4.wmf"/><Relationship Id="rId6" Type="http://schemas.openxmlformats.org/officeDocument/2006/relationships/oleObject" Target="../embeddings/oleObject4.bin"/><Relationship Id="rId7" Type="http://schemas.openxmlformats.org/officeDocument/2006/relationships/image" Target="../media/image5.wmf"/><Relationship Id="rId8"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6.bin"/><Relationship Id="rId4" Type="http://schemas.openxmlformats.org/officeDocument/2006/relationships/image" Target="../media/image6.wmf"/><Relationship Id="rId5" Type="http://schemas.openxmlformats.org/officeDocument/2006/relationships/oleObject" Target="../embeddings/oleObject17.bin"/><Relationship Id="rId6" Type="http://schemas.openxmlformats.org/officeDocument/2006/relationships/oleObject" Target="../embeddings/oleObject18.bin"/><Relationship Id="rId7" Type="http://schemas.openxmlformats.org/officeDocument/2006/relationships/image" Target="../media/image16.wmf"/><Relationship Id="rId8" Type="http://schemas.openxmlformats.org/officeDocument/2006/relationships/oleObject" Target="../embeddings/oleObject19.bin"/><Relationship Id="rId9" Type="http://schemas.openxmlformats.org/officeDocument/2006/relationships/image" Target="../media/image17.wmf"/><Relationship Id="rId10" Type="http://schemas.openxmlformats.org/officeDocument/2006/relationships/image" Target="../media/image18.emf"/><Relationship Id="rId11" Type="http://schemas.openxmlformats.org/officeDocument/2006/relationships/image" Target="../media/image19.emf"/><Relationship Id="rId1" Type="http://schemas.openxmlformats.org/officeDocument/2006/relationships/vmlDrawing" Target="../drawings/vmlDrawing3.vml"/><Relationship Id="rId2"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1" Type="http://schemas.openxmlformats.org/officeDocument/2006/relationships/image" Target="../media/image17.wmf"/><Relationship Id="rId12" Type="http://schemas.openxmlformats.org/officeDocument/2006/relationships/oleObject" Target="../embeddings/oleObject25.bin"/><Relationship Id="rId13" Type="http://schemas.openxmlformats.org/officeDocument/2006/relationships/image" Target="../media/image22.wmf"/><Relationship Id="rId14" Type="http://schemas.openxmlformats.org/officeDocument/2006/relationships/image" Target="../media/image23.png"/><Relationship Id="rId1" Type="http://schemas.openxmlformats.org/officeDocument/2006/relationships/vmlDrawing" Target="../drawings/vmlDrawing4.vml"/><Relationship Id="rId2" Type="http://schemas.openxmlformats.org/officeDocument/2006/relationships/slideLayout" Target="../slideLayouts/slideLayout7.xml"/><Relationship Id="rId3" Type="http://schemas.openxmlformats.org/officeDocument/2006/relationships/oleObject" Target="../embeddings/oleObject20.bin"/><Relationship Id="rId4" Type="http://schemas.openxmlformats.org/officeDocument/2006/relationships/image" Target="../media/image6.wmf"/><Relationship Id="rId5" Type="http://schemas.openxmlformats.org/officeDocument/2006/relationships/oleObject" Target="../embeddings/oleObject21.bin"/><Relationship Id="rId6" Type="http://schemas.openxmlformats.org/officeDocument/2006/relationships/oleObject" Target="../embeddings/oleObject22.bin"/><Relationship Id="rId7" Type="http://schemas.openxmlformats.org/officeDocument/2006/relationships/image" Target="../media/image20.wmf"/><Relationship Id="rId8" Type="http://schemas.openxmlformats.org/officeDocument/2006/relationships/oleObject" Target="../embeddings/oleObject23.bin"/><Relationship Id="rId9" Type="http://schemas.openxmlformats.org/officeDocument/2006/relationships/image" Target="../media/image21.wmf"/><Relationship Id="rId10" Type="http://schemas.openxmlformats.org/officeDocument/2006/relationships/oleObject" Target="../embeddings/oleObject2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685800" y="662255"/>
            <a:ext cx="7848600" cy="5586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GB" altLang="en-US" sz="1800" b="1" u="sng" dirty="0">
                <a:solidFill>
                  <a:schemeClr val="tx2"/>
                </a:solidFill>
                <a:effectLst>
                  <a:outerShdw blurRad="38100" dist="38100" dir="2700000" algn="tl">
                    <a:srgbClr val="C0C0C0"/>
                  </a:outerShdw>
                </a:effectLst>
              </a:rPr>
              <a:t>Project: IEEE </a:t>
            </a:r>
            <a:r>
              <a:rPr lang="en-GB" altLang="en-US" sz="1800" b="1" u="sng" dirty="0" smtClean="0">
                <a:solidFill>
                  <a:schemeClr val="tx2"/>
                </a:solidFill>
                <a:effectLst>
                  <a:outerShdw blurRad="38100" dist="38100" dir="2700000" algn="tl">
                    <a:srgbClr val="C0C0C0"/>
                  </a:outerShdw>
                </a:effectLst>
              </a:rPr>
              <a:t>802.11bb Task Group</a:t>
            </a:r>
            <a:endParaRPr lang="en-GB" altLang="en-US" sz="1600" b="1" dirty="0">
              <a:solidFill>
                <a:schemeClr val="tx2"/>
              </a:solidFill>
            </a:endParaRPr>
          </a:p>
          <a:p>
            <a:endParaRPr lang="en-GB" altLang="en-US" sz="1600" dirty="0">
              <a:solidFill>
                <a:schemeClr val="tx2"/>
              </a:solidFill>
            </a:endParaRPr>
          </a:p>
          <a:p>
            <a:pPr algn="just">
              <a:spcAft>
                <a:spcPts val="600"/>
              </a:spcAft>
            </a:pPr>
            <a:r>
              <a:rPr lang="en-GB" altLang="en-US" sz="1600" b="1" dirty="0">
                <a:solidFill>
                  <a:schemeClr val="tx2"/>
                </a:solidFill>
              </a:rPr>
              <a:t>Submission </a:t>
            </a:r>
            <a:r>
              <a:rPr lang="en-GB" altLang="en-US" sz="1600" b="1" dirty="0" smtClean="0">
                <a:solidFill>
                  <a:schemeClr val="tx2"/>
                </a:solidFill>
              </a:rPr>
              <a:t>Title: </a:t>
            </a:r>
            <a:r>
              <a:rPr lang="en-GB" altLang="en-US" sz="1600" dirty="0" smtClean="0">
                <a:solidFill>
                  <a:schemeClr val="tx2"/>
                </a:solidFill>
              </a:rPr>
              <a:t>IEEE 802.11bb Reference Channel Models for Underwater Environments</a:t>
            </a:r>
            <a:endParaRPr lang="de-DE" sz="1600" dirty="0" smtClean="0"/>
          </a:p>
          <a:p>
            <a:pPr algn="just">
              <a:spcAft>
                <a:spcPts val="600"/>
              </a:spcAft>
            </a:pPr>
            <a:r>
              <a:rPr lang="en-GB" altLang="en-US" sz="1600" b="1" dirty="0" smtClean="0">
                <a:solidFill>
                  <a:schemeClr val="tx2"/>
                </a:solidFill>
              </a:rPr>
              <a:t>Date Submitted: </a:t>
            </a:r>
            <a:r>
              <a:rPr lang="en-GB" altLang="en-US" sz="1600" dirty="0" smtClean="0">
                <a:solidFill>
                  <a:schemeClr val="tx2"/>
                </a:solidFill>
              </a:rPr>
              <a:t>July </a:t>
            </a:r>
            <a:r>
              <a:rPr lang="en-US" altLang="en-US" sz="1600" dirty="0" smtClean="0">
                <a:solidFill>
                  <a:schemeClr val="tx2"/>
                </a:solidFill>
              </a:rPr>
              <a:t>06</a:t>
            </a:r>
            <a:r>
              <a:rPr lang="tr-TR" altLang="en-US" sz="1600" dirty="0" smtClean="0">
                <a:solidFill>
                  <a:schemeClr val="tx2"/>
                </a:solidFill>
              </a:rPr>
              <a:t>, </a:t>
            </a:r>
            <a:r>
              <a:rPr lang="en-GB" altLang="en-US" sz="1600" dirty="0" smtClean="0">
                <a:solidFill>
                  <a:schemeClr val="tx2"/>
                </a:solidFill>
              </a:rPr>
              <a:t>2018 	</a:t>
            </a:r>
          </a:p>
          <a:p>
            <a:pPr algn="just">
              <a:spcAft>
                <a:spcPts val="600"/>
              </a:spcAft>
            </a:pPr>
            <a:r>
              <a:rPr lang="en-GB" altLang="en-US" sz="1600" b="1" dirty="0" smtClean="0">
                <a:solidFill>
                  <a:schemeClr val="tx2"/>
                </a:solidFill>
              </a:rPr>
              <a:t>Source</a:t>
            </a:r>
            <a:r>
              <a:rPr lang="en-GB" altLang="en-US" sz="1600" b="1" dirty="0">
                <a:solidFill>
                  <a:schemeClr val="tx2"/>
                </a:solidFill>
              </a:rPr>
              <a:t>:</a:t>
            </a:r>
            <a:r>
              <a:rPr lang="en-GB" altLang="en-US" sz="1600" dirty="0">
                <a:solidFill>
                  <a:schemeClr val="tx2"/>
                </a:solidFill>
              </a:rPr>
              <a:t> </a:t>
            </a:r>
            <a:r>
              <a:rPr lang="en-GB" altLang="en-US" sz="1600" dirty="0" smtClean="0">
                <a:solidFill>
                  <a:schemeClr val="tx2"/>
                </a:solidFill>
              </a:rPr>
              <a:t>Murat </a:t>
            </a:r>
            <a:r>
              <a:rPr lang="en-GB" altLang="en-US" sz="1600" dirty="0" err="1" smtClean="0">
                <a:solidFill>
                  <a:schemeClr val="tx2"/>
                </a:solidFill>
              </a:rPr>
              <a:t>Uysal</a:t>
            </a:r>
            <a:r>
              <a:rPr lang="en-GB" altLang="en-US" sz="1600" dirty="0" smtClean="0">
                <a:solidFill>
                  <a:schemeClr val="tx2"/>
                </a:solidFill>
              </a:rPr>
              <a:t> (</a:t>
            </a:r>
            <a:r>
              <a:rPr lang="en-GB" altLang="en-US" sz="1600" dirty="0" err="1" smtClean="0">
                <a:solidFill>
                  <a:schemeClr val="tx2"/>
                </a:solidFill>
              </a:rPr>
              <a:t>Ozyegin</a:t>
            </a:r>
            <a:r>
              <a:rPr lang="en-GB" altLang="en-US" sz="1600" dirty="0" smtClean="0">
                <a:solidFill>
                  <a:schemeClr val="tx2"/>
                </a:solidFill>
              </a:rPr>
              <a:t> University)</a:t>
            </a:r>
            <a:r>
              <a:rPr lang="en-US" altLang="en-US" sz="1600" dirty="0" smtClean="0">
                <a:solidFill>
                  <a:schemeClr val="tx2"/>
                </a:solidFill>
              </a:rPr>
              <a:t>, </a:t>
            </a:r>
            <a:r>
              <a:rPr lang="en-GB" altLang="en-US" sz="1600" dirty="0" err="1" smtClean="0">
                <a:solidFill>
                  <a:schemeClr val="tx2"/>
                </a:solidFill>
              </a:rPr>
              <a:t>Farshad</a:t>
            </a:r>
            <a:r>
              <a:rPr lang="en-GB" altLang="en-US" sz="1600" dirty="0" smtClean="0">
                <a:solidFill>
                  <a:schemeClr val="tx2"/>
                </a:solidFill>
              </a:rPr>
              <a:t> </a:t>
            </a:r>
            <a:r>
              <a:rPr lang="en-GB" altLang="en-US" sz="1600" dirty="0" err="1" smtClean="0">
                <a:solidFill>
                  <a:schemeClr val="tx2"/>
                </a:solidFill>
              </a:rPr>
              <a:t>Miramirkhani</a:t>
            </a:r>
            <a:r>
              <a:rPr lang="en-GB" altLang="en-US" sz="1600" dirty="0">
                <a:solidFill>
                  <a:schemeClr val="tx2"/>
                </a:solidFill>
              </a:rPr>
              <a:t> </a:t>
            </a:r>
            <a:r>
              <a:rPr lang="en-GB" altLang="en-US" sz="1600" dirty="0" smtClean="0">
                <a:solidFill>
                  <a:schemeClr val="tx2"/>
                </a:solidFill>
              </a:rPr>
              <a:t>(</a:t>
            </a:r>
            <a:r>
              <a:rPr lang="en-GB" altLang="en-US" sz="1600" dirty="0" err="1" smtClean="0">
                <a:solidFill>
                  <a:schemeClr val="tx2"/>
                </a:solidFill>
              </a:rPr>
              <a:t>Ozyegin</a:t>
            </a:r>
            <a:r>
              <a:rPr lang="en-GB" altLang="en-US" sz="1600" dirty="0" smtClean="0">
                <a:solidFill>
                  <a:schemeClr val="tx2"/>
                </a:solidFill>
              </a:rPr>
              <a:t> University), </a:t>
            </a:r>
            <a:r>
              <a:rPr lang="en-GB" altLang="en-US" sz="1600" dirty="0" err="1">
                <a:solidFill>
                  <a:schemeClr val="tx2"/>
                </a:solidFill>
              </a:rPr>
              <a:t>Tuncer</a:t>
            </a:r>
            <a:r>
              <a:rPr lang="en-GB" altLang="en-US" sz="1600" dirty="0">
                <a:solidFill>
                  <a:schemeClr val="tx2"/>
                </a:solidFill>
              </a:rPr>
              <a:t> </a:t>
            </a:r>
            <a:r>
              <a:rPr lang="en-GB" altLang="en-US" sz="1600" dirty="0" err="1" smtClean="0">
                <a:solidFill>
                  <a:schemeClr val="tx2"/>
                </a:solidFill>
              </a:rPr>
              <a:t>Baykas</a:t>
            </a:r>
            <a:r>
              <a:rPr lang="en-GB" altLang="en-US" sz="1600" dirty="0" smtClean="0">
                <a:solidFill>
                  <a:schemeClr val="tx2"/>
                </a:solidFill>
              </a:rPr>
              <a:t> (Istanbul </a:t>
            </a:r>
            <a:r>
              <a:rPr lang="en-GB" altLang="en-US" sz="1600" dirty="0" err="1">
                <a:solidFill>
                  <a:schemeClr val="tx2"/>
                </a:solidFill>
              </a:rPr>
              <a:t>Medipol</a:t>
            </a:r>
            <a:r>
              <a:rPr lang="en-GB" altLang="en-US" sz="1600" dirty="0">
                <a:solidFill>
                  <a:schemeClr val="tx2"/>
                </a:solidFill>
              </a:rPr>
              <a:t> </a:t>
            </a:r>
            <a:r>
              <a:rPr lang="en-GB" altLang="en-US" sz="1600" dirty="0" smtClean="0">
                <a:solidFill>
                  <a:schemeClr val="tx2"/>
                </a:solidFill>
              </a:rPr>
              <a:t>University), Khalid </a:t>
            </a:r>
            <a:r>
              <a:rPr lang="en-GB" altLang="en-US" sz="1600" dirty="0" err="1" smtClean="0">
                <a:solidFill>
                  <a:schemeClr val="tx2"/>
                </a:solidFill>
              </a:rPr>
              <a:t>Qaraqe</a:t>
            </a:r>
            <a:r>
              <a:rPr lang="en-GB" altLang="en-US" sz="1600" dirty="0" smtClean="0">
                <a:solidFill>
                  <a:schemeClr val="tx2"/>
                </a:solidFill>
              </a:rPr>
              <a:t> (</a:t>
            </a:r>
            <a:r>
              <a:rPr lang="en-US" sz="1600" dirty="0"/>
              <a:t>Texas A&amp;M University at </a:t>
            </a:r>
            <a:r>
              <a:rPr lang="en-US" sz="1600" dirty="0" smtClean="0"/>
              <a:t>Qatar</a:t>
            </a:r>
            <a:r>
              <a:rPr lang="en-GB" altLang="en-US" sz="1600" dirty="0">
                <a:solidFill>
                  <a:schemeClr val="tx2"/>
                </a:solidFill>
              </a:rPr>
              <a:t>), and Mohamed Abdallah (</a:t>
            </a:r>
            <a:r>
              <a:rPr lang="en-US" sz="1600" dirty="0"/>
              <a:t>Hamad Bin </a:t>
            </a:r>
            <a:r>
              <a:rPr lang="en-US" sz="1600" dirty="0" err="1"/>
              <a:t>Khalifa</a:t>
            </a:r>
            <a:r>
              <a:rPr lang="en-US" sz="1600" dirty="0"/>
              <a:t> University</a:t>
            </a:r>
            <a:r>
              <a:rPr lang="en-GB" altLang="en-US" sz="1600" dirty="0" smtClean="0">
                <a:solidFill>
                  <a:schemeClr val="tx2"/>
                </a:solidFill>
              </a:rPr>
              <a:t>).</a:t>
            </a:r>
            <a:endParaRPr lang="en-GB" altLang="en-US" sz="1600" dirty="0">
              <a:solidFill>
                <a:schemeClr val="tx2"/>
              </a:solidFill>
            </a:endParaRPr>
          </a:p>
          <a:p>
            <a:pPr algn="just"/>
            <a:r>
              <a:rPr lang="en-GB" altLang="en-US" sz="1600" b="1" dirty="0" smtClean="0">
                <a:solidFill>
                  <a:schemeClr val="tx2"/>
                </a:solidFill>
              </a:rPr>
              <a:t>Address</a:t>
            </a:r>
            <a:r>
              <a:rPr lang="en-GB" altLang="en-US" sz="1600" dirty="0" smtClean="0">
                <a:solidFill>
                  <a:schemeClr val="tx2"/>
                </a:solidFill>
              </a:rPr>
              <a:t>: </a:t>
            </a:r>
            <a:r>
              <a:rPr lang="en-GB" altLang="en-US" sz="1600" dirty="0" err="1" smtClean="0">
                <a:solidFill>
                  <a:schemeClr val="tx2"/>
                </a:solidFill>
              </a:rPr>
              <a:t>Ozyegin</a:t>
            </a:r>
            <a:r>
              <a:rPr lang="en-GB" altLang="en-US" sz="1600" dirty="0" smtClean="0">
                <a:solidFill>
                  <a:schemeClr val="tx2"/>
                </a:solidFill>
              </a:rPr>
              <a:t> University</a:t>
            </a:r>
            <a:r>
              <a:rPr lang="en-US" altLang="en-US" sz="1600" dirty="0" smtClean="0">
                <a:solidFill>
                  <a:schemeClr val="tx2"/>
                </a:solidFill>
              </a:rPr>
              <a:t>, </a:t>
            </a:r>
            <a:r>
              <a:rPr lang="en-GB" altLang="en-US" sz="1600" dirty="0" err="1" smtClean="0">
                <a:solidFill>
                  <a:schemeClr val="tx2"/>
                </a:solidFill>
              </a:rPr>
              <a:t>Nisantepe</a:t>
            </a:r>
            <a:r>
              <a:rPr lang="en-GB" altLang="en-US" sz="1600" dirty="0" smtClean="0">
                <a:solidFill>
                  <a:schemeClr val="tx2"/>
                </a:solidFill>
              </a:rPr>
              <a:t> </a:t>
            </a:r>
            <a:r>
              <a:rPr lang="en-GB" altLang="en-US" sz="1600" dirty="0" err="1" smtClean="0">
                <a:solidFill>
                  <a:schemeClr val="tx2"/>
                </a:solidFill>
              </a:rPr>
              <a:t>Mh</a:t>
            </a:r>
            <a:r>
              <a:rPr lang="en-GB" altLang="en-US" sz="1600" dirty="0" smtClean="0">
                <a:solidFill>
                  <a:schemeClr val="tx2"/>
                </a:solidFill>
              </a:rPr>
              <a:t>. </a:t>
            </a:r>
            <a:r>
              <a:rPr lang="en-GB" altLang="en-US" sz="1600" dirty="0" err="1" smtClean="0">
                <a:solidFill>
                  <a:schemeClr val="tx2"/>
                </a:solidFill>
              </a:rPr>
              <a:t>Orman</a:t>
            </a:r>
            <a:r>
              <a:rPr lang="en-GB" altLang="en-US" sz="1600" dirty="0" smtClean="0">
                <a:solidFill>
                  <a:schemeClr val="tx2"/>
                </a:solidFill>
              </a:rPr>
              <a:t> Sk. No:34-36 </a:t>
            </a:r>
            <a:r>
              <a:rPr lang="en-GB" altLang="en-US" sz="1600" dirty="0" err="1" smtClean="0">
                <a:solidFill>
                  <a:schemeClr val="tx2"/>
                </a:solidFill>
              </a:rPr>
              <a:t>Çekmekoy</a:t>
            </a:r>
            <a:r>
              <a:rPr lang="en-GB" altLang="en-US" sz="1600" dirty="0" smtClean="0">
                <a:solidFill>
                  <a:schemeClr val="tx2"/>
                </a:solidFill>
              </a:rPr>
              <a:t> 34794 Istanbul, Turkey </a:t>
            </a:r>
          </a:p>
          <a:p>
            <a:pPr algn="just">
              <a:spcAft>
                <a:spcPts val="600"/>
              </a:spcAft>
            </a:pPr>
            <a:r>
              <a:rPr lang="en-GB" altLang="en-US" sz="1600" dirty="0" smtClean="0">
                <a:solidFill>
                  <a:schemeClr val="tx2"/>
                </a:solidFill>
              </a:rPr>
              <a:t>Voice: +90 (216) 5649329, Fax: </a:t>
            </a:r>
            <a:r>
              <a:rPr lang="en-GB" sz="1600" dirty="0"/>
              <a:t>+90 (216) </a:t>
            </a:r>
            <a:r>
              <a:rPr lang="en-GB" sz="1600" dirty="0" smtClean="0"/>
              <a:t>5649450</a:t>
            </a:r>
            <a:r>
              <a:rPr lang="en-GB" altLang="en-US" sz="1600" dirty="0" smtClean="0">
                <a:solidFill>
                  <a:schemeClr val="tx2"/>
                </a:solidFill>
              </a:rPr>
              <a:t>, E-Mail: </a:t>
            </a:r>
            <a:r>
              <a:rPr lang="tr-TR" altLang="en-US" sz="1600" dirty="0" smtClean="0">
                <a:solidFill>
                  <a:schemeClr val="tx2"/>
                </a:solidFill>
              </a:rPr>
              <a:t>murat.uysal@ozyegin.edu.tr</a:t>
            </a:r>
            <a:endParaRPr lang="tr-TR" altLang="en-US" sz="1600" b="1" dirty="0">
              <a:solidFill>
                <a:schemeClr val="tx2"/>
              </a:solidFill>
            </a:endParaRPr>
          </a:p>
          <a:p>
            <a:pPr algn="just">
              <a:spcAft>
                <a:spcPts val="600"/>
              </a:spcAft>
            </a:pPr>
            <a:r>
              <a:rPr lang="en-GB" altLang="en-US" sz="1600" b="1" dirty="0" smtClean="0">
                <a:solidFill>
                  <a:schemeClr val="tx2"/>
                </a:solidFill>
              </a:rPr>
              <a:t>Abstract</a:t>
            </a:r>
            <a:r>
              <a:rPr lang="en-GB" altLang="en-US" sz="1600" b="1" dirty="0">
                <a:solidFill>
                  <a:schemeClr val="tx2"/>
                </a:solidFill>
              </a:rPr>
              <a:t>:</a:t>
            </a:r>
            <a:r>
              <a:rPr lang="en-GB" altLang="en-US" sz="1600" dirty="0">
                <a:solidFill>
                  <a:schemeClr val="tx2"/>
                </a:solidFill>
              </a:rPr>
              <a:t>	</a:t>
            </a:r>
            <a:r>
              <a:rPr lang="en-GB" altLang="en-US" sz="1600" dirty="0" smtClean="0">
                <a:solidFill>
                  <a:schemeClr val="tx2"/>
                </a:solidFill>
              </a:rPr>
              <a:t>T</a:t>
            </a:r>
            <a:r>
              <a:rPr lang="tr-TR" altLang="en-US" sz="1600" dirty="0" smtClean="0">
                <a:solidFill>
                  <a:schemeClr val="tx2"/>
                </a:solidFill>
              </a:rPr>
              <a:t>his contribution proposes </a:t>
            </a:r>
            <a:r>
              <a:rPr lang="en-GB" altLang="en-US" sz="1600" dirty="0" err="1" smtClean="0">
                <a:solidFill>
                  <a:schemeClr val="tx2"/>
                </a:solidFill>
              </a:rPr>
              <a:t>LiFi</a:t>
            </a:r>
            <a:r>
              <a:rPr lang="en-GB" altLang="en-US" sz="1600" dirty="0" smtClean="0">
                <a:solidFill>
                  <a:schemeClr val="tx2"/>
                </a:solidFill>
              </a:rPr>
              <a:t> </a:t>
            </a:r>
            <a:r>
              <a:rPr lang="en-US" altLang="en-US" sz="1600" dirty="0" smtClean="0">
                <a:solidFill>
                  <a:schemeClr val="tx2"/>
                </a:solidFill>
              </a:rPr>
              <a:t>reference channel models </a:t>
            </a:r>
            <a:r>
              <a:rPr lang="tr-TR" altLang="en-US" sz="1600" dirty="0" smtClean="0">
                <a:solidFill>
                  <a:schemeClr val="tx2"/>
                </a:solidFill>
              </a:rPr>
              <a:t>for </a:t>
            </a:r>
            <a:r>
              <a:rPr lang="en-US" altLang="en-US" sz="1600" dirty="0" smtClean="0">
                <a:solidFill>
                  <a:schemeClr val="tx2"/>
                </a:solidFill>
              </a:rPr>
              <a:t>underwater</a:t>
            </a:r>
            <a:r>
              <a:rPr lang="tr-TR" altLang="en-US" sz="1600" dirty="0" smtClean="0">
                <a:solidFill>
                  <a:schemeClr val="tx2"/>
                </a:solidFill>
              </a:rPr>
              <a:t> environments</a:t>
            </a:r>
            <a:r>
              <a:rPr lang="en-US" altLang="en-US" sz="1600" dirty="0" smtClean="0">
                <a:solidFill>
                  <a:schemeClr val="tx2"/>
                </a:solidFill>
              </a:rPr>
              <a:t>.</a:t>
            </a:r>
          </a:p>
          <a:p>
            <a:pPr algn="just">
              <a:spcAft>
                <a:spcPts val="600"/>
              </a:spcAft>
            </a:pPr>
            <a:r>
              <a:rPr lang="en-GB" altLang="en-US" sz="1600" b="1" dirty="0" smtClean="0">
                <a:solidFill>
                  <a:schemeClr val="tx2"/>
                </a:solidFill>
              </a:rPr>
              <a:t>Purpose:</a:t>
            </a:r>
            <a:r>
              <a:rPr lang="en-GB" altLang="en-US" sz="1600" dirty="0">
                <a:solidFill>
                  <a:schemeClr val="tx2"/>
                </a:solidFill>
              </a:rPr>
              <a:t> </a:t>
            </a:r>
            <a:r>
              <a:rPr lang="en-GB" altLang="en-US" sz="1600" dirty="0" smtClean="0">
                <a:solidFill>
                  <a:schemeClr val="tx2"/>
                </a:solidFill>
              </a:rPr>
              <a:t>To introduce </a:t>
            </a:r>
            <a:r>
              <a:rPr lang="tr-TR" altLang="en-US" sz="1600" dirty="0" smtClean="0">
                <a:solidFill>
                  <a:schemeClr val="tx2"/>
                </a:solidFill>
              </a:rPr>
              <a:t>reference channel model</a:t>
            </a:r>
            <a:r>
              <a:rPr lang="en-US" altLang="en-US" sz="1600" dirty="0" smtClean="0">
                <a:solidFill>
                  <a:schemeClr val="tx2"/>
                </a:solidFill>
              </a:rPr>
              <a:t>s</a:t>
            </a:r>
            <a:r>
              <a:rPr lang="tr-TR" altLang="en-US" sz="1600" dirty="0" smtClean="0">
                <a:solidFill>
                  <a:schemeClr val="tx2"/>
                </a:solidFill>
              </a:rPr>
              <a:t> </a:t>
            </a:r>
            <a:r>
              <a:rPr lang="en-GB" altLang="en-US" sz="1600" dirty="0" smtClean="0">
                <a:solidFill>
                  <a:schemeClr val="tx2"/>
                </a:solidFill>
              </a:rPr>
              <a:t>for the evaluation of different PHY proposals.</a:t>
            </a:r>
          </a:p>
          <a:p>
            <a:pPr algn="just">
              <a:spcAft>
                <a:spcPts val="600"/>
              </a:spcAft>
            </a:pPr>
            <a:r>
              <a:rPr lang="en-GB" altLang="en-US" sz="1600" b="1" dirty="0" smtClean="0">
                <a:solidFill>
                  <a:schemeClr val="tx2"/>
                </a:solidFill>
              </a:rPr>
              <a:t>Notice:</a:t>
            </a:r>
            <a:r>
              <a:rPr lang="en-GB" altLang="en-US" sz="1600" dirty="0">
                <a:solidFill>
                  <a:schemeClr val="tx2"/>
                </a:solidFill>
              </a:rPr>
              <a:t> </a:t>
            </a:r>
            <a:r>
              <a:rPr lang="en-GB" altLang="en-US" sz="1600" dirty="0" smtClean="0">
                <a:solidFill>
                  <a:schemeClr val="tx2"/>
                </a:solidFill>
              </a:rPr>
              <a:t>This </a:t>
            </a:r>
            <a:r>
              <a:rPr lang="en-GB" altLang="en-US" sz="1600" dirty="0">
                <a:solidFill>
                  <a:schemeClr val="tx2"/>
                </a:solidFill>
              </a:rPr>
              <a:t>document has been prepared to assist the IEEE </a:t>
            </a:r>
            <a:r>
              <a:rPr lang="en-GB" altLang="en-US" sz="1600" dirty="0" smtClean="0">
                <a:solidFill>
                  <a:schemeClr val="tx2"/>
                </a:solidFill>
              </a:rPr>
              <a:t>802.11. It </a:t>
            </a:r>
            <a:r>
              <a:rPr lang="en-GB" altLang="en-US" sz="1600" dirty="0">
                <a:solidFill>
                  <a:schemeClr val="tx2"/>
                </a:solidFill>
              </a:rPr>
              <a:t>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GB" altLang="en-US" sz="1600" b="1" dirty="0" smtClean="0">
                <a:solidFill>
                  <a:schemeClr val="tx2"/>
                </a:solidFill>
              </a:rPr>
              <a:t>Release:</a:t>
            </a:r>
            <a:r>
              <a:rPr lang="en-GB" altLang="en-US" sz="1600" dirty="0">
                <a:solidFill>
                  <a:schemeClr val="tx2"/>
                </a:solidFill>
              </a:rPr>
              <a:t> </a:t>
            </a:r>
            <a:r>
              <a:rPr lang="en-GB" altLang="en-US" sz="1600" dirty="0" smtClean="0">
                <a:solidFill>
                  <a:schemeClr val="tx2"/>
                </a:solidFill>
              </a:rPr>
              <a:t>The </a:t>
            </a:r>
            <a:r>
              <a:rPr lang="en-GB" altLang="en-US" sz="1600" dirty="0">
                <a:solidFill>
                  <a:schemeClr val="tx2"/>
                </a:solidFill>
              </a:rPr>
              <a:t>contributor acknowledges and accepts that this contribution becomes the property of IEEE and may be made publicly available by </a:t>
            </a:r>
            <a:r>
              <a:rPr lang="en-GB" altLang="en-US" sz="1600" dirty="0" smtClean="0">
                <a:solidFill>
                  <a:schemeClr val="tx2"/>
                </a:solidFill>
              </a:rPr>
              <a:t>802.11.</a:t>
            </a:r>
            <a:r>
              <a:rPr lang="tr-TR" sz="1600" b="1" dirty="0" smtClean="0"/>
              <a:t> </a:t>
            </a:r>
            <a:r>
              <a:rPr lang="en-GB" altLang="en-US" sz="1600" dirty="0">
                <a:solidFill>
                  <a:schemeClr val="tx2"/>
                </a:solidFill>
              </a:rPr>
              <a:t>	</a:t>
            </a:r>
          </a:p>
        </p:txBody>
      </p:sp>
      <p:sp>
        <p:nvSpPr>
          <p:cNvPr id="9" name="Slide Number Placeholder 8"/>
          <p:cNvSpPr>
            <a:spLocks noGrp="1"/>
          </p:cNvSpPr>
          <p:nvPr>
            <p:ph type="sldNum" sz="quarter" idx="12"/>
          </p:nvPr>
        </p:nvSpPr>
        <p:spPr/>
        <p:txBody>
          <a:bodyPr/>
          <a:lstStyle/>
          <a:p>
            <a:pPr algn="ctr"/>
            <a:fld id="{2F03CF15-9775-4923-BCFF-1A75B19C3DAF}" type="slidenum">
              <a:rPr lang="en-GB" altLang="en-US" smtClean="0"/>
              <a:pPr algn="ctr"/>
              <a:t>1</a:t>
            </a:fld>
            <a:endParaRPr lang="en-GB" altLang="en-US" dirty="0"/>
          </a:p>
        </p:txBody>
      </p:sp>
      <p:sp>
        <p:nvSpPr>
          <p:cNvPr id="2" name="TextBox 1"/>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5" name="TextBox 4"/>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7" name="TextBox 6"/>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sp>
        <p:nvSpPr>
          <p:cNvPr id="12"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Tree>
    <p:extLst>
      <p:ext uri="{BB962C8B-B14F-4D97-AF65-F5344CB8AC3E}">
        <p14:creationId xmlns:p14="http://schemas.microsoft.com/office/powerpoint/2010/main" val="401129264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4799" y="1371600"/>
            <a:ext cx="8229601" cy="4176528"/>
          </a:xfrm>
          <a:prstGeom prst="rect">
            <a:avLst/>
          </a:prstGeom>
        </p:spPr>
        <p:txBody>
          <a:bodyPr wrap="square">
            <a:spAutoFit/>
          </a:bodyPr>
          <a:lstStyle/>
          <a:p>
            <a:pPr marL="800100" lvl="1" indent="-342900" algn="just">
              <a:lnSpc>
                <a:spcPct val="150000"/>
              </a:lnSpc>
              <a:spcAft>
                <a:spcPts val="0"/>
              </a:spcAft>
              <a:buClr>
                <a:srgbClr val="3366CC"/>
              </a:buClr>
              <a:buSzPct val="150000"/>
              <a:buFont typeface="Courier New" pitchFamily="49" charset="0"/>
              <a:buChar char="o"/>
              <a:defRPr/>
            </a:pPr>
            <a:r>
              <a:rPr lang="en-GB" sz="1800" dirty="0">
                <a:solidFill>
                  <a:srgbClr val="000000"/>
                </a:solidFill>
                <a:ea typeface="Calibri" panose="020F0502020204030204" pitchFamily="34" charset="0"/>
                <a:cs typeface="Times New Roman" panose="02020603050405020304" pitchFamily="18" charset="0"/>
              </a:rPr>
              <a:t>Based on Monte Carlo Ray </a:t>
            </a:r>
            <a:r>
              <a:rPr lang="en-GB" sz="1800" dirty="0" smtClean="0">
                <a:solidFill>
                  <a:srgbClr val="000000"/>
                </a:solidFill>
                <a:ea typeface="Calibri" panose="020F0502020204030204" pitchFamily="34" charset="0"/>
                <a:cs typeface="Times New Roman" panose="02020603050405020304" pitchFamily="18" charset="0"/>
              </a:rPr>
              <a:t>Tracing.</a:t>
            </a:r>
            <a:endParaRPr lang="en-GB" sz="1800" dirty="0">
              <a:solidFill>
                <a:srgbClr val="000000"/>
              </a:solidFill>
              <a:ea typeface="Calibri" panose="020F0502020204030204" pitchFamily="34" charset="0"/>
              <a:cs typeface="Times New Roman" panose="02020603050405020304" pitchFamily="18" charset="0"/>
            </a:endParaRPr>
          </a:p>
          <a:p>
            <a:pPr marL="800100" lvl="1" indent="-342900" algn="just">
              <a:lnSpc>
                <a:spcPct val="150000"/>
              </a:lnSpc>
              <a:spcAft>
                <a:spcPts val="600"/>
              </a:spcAft>
              <a:buClr>
                <a:srgbClr val="3366CC"/>
              </a:buClr>
              <a:buSzPct val="150000"/>
              <a:buFont typeface="Courier New" pitchFamily="49" charset="0"/>
              <a:buChar char="o"/>
              <a:defRPr/>
            </a:pPr>
            <a:r>
              <a:rPr lang="en-GB" sz="1800" dirty="0" err="1">
                <a:solidFill>
                  <a:srgbClr val="000000"/>
                </a:solidFill>
                <a:ea typeface="Calibri" panose="020F0502020204030204" pitchFamily="34" charset="0"/>
                <a:cs typeface="Times New Roman" panose="02020603050405020304" pitchFamily="18" charset="0"/>
              </a:rPr>
              <a:t>Sobol</a:t>
            </a:r>
            <a:r>
              <a:rPr lang="en-GB" sz="1800" dirty="0">
                <a:solidFill>
                  <a:srgbClr val="000000"/>
                </a:solidFill>
                <a:ea typeface="Calibri" panose="020F0502020204030204" pitchFamily="34" charset="0"/>
                <a:cs typeface="Times New Roman" panose="02020603050405020304" pitchFamily="18" charset="0"/>
              </a:rPr>
              <a:t> sampling is used for speeding up ray </a:t>
            </a:r>
            <a:r>
              <a:rPr lang="en-GB" sz="1800" dirty="0" smtClean="0">
                <a:solidFill>
                  <a:srgbClr val="000000"/>
                </a:solidFill>
                <a:ea typeface="Calibri" panose="020F0502020204030204" pitchFamily="34" charset="0"/>
                <a:cs typeface="Times New Roman" panose="02020603050405020304" pitchFamily="18" charset="0"/>
              </a:rPr>
              <a:t>tracing.</a:t>
            </a:r>
          </a:p>
          <a:p>
            <a:pPr marL="800100" lvl="1" indent="-342900" algn="just">
              <a:spcBef>
                <a:spcPts val="0"/>
              </a:spcBef>
              <a:spcAft>
                <a:spcPts val="600"/>
              </a:spcAft>
              <a:buClr>
                <a:srgbClr val="3366CC"/>
              </a:buClr>
              <a:buSzPct val="150000"/>
              <a:buFont typeface="Courier New" pitchFamily="49" charset="0"/>
              <a:buChar char="o"/>
              <a:defRPr/>
            </a:pPr>
            <a:r>
              <a:rPr lang="en-US" sz="1800" dirty="0">
                <a:solidFill>
                  <a:srgbClr val="000000"/>
                </a:solidFill>
                <a:ea typeface="Calibri" panose="020F0502020204030204" pitchFamily="34" charset="0"/>
                <a:cs typeface="Times New Roman" panose="02020603050405020304" pitchFamily="18" charset="0"/>
              </a:rPr>
              <a:t>The </a:t>
            </a:r>
            <a:r>
              <a:rPr lang="en-US" sz="1800" dirty="0" err="1" smtClean="0">
                <a:solidFill>
                  <a:srgbClr val="000000"/>
                </a:solidFill>
                <a:ea typeface="Calibri" panose="020F0502020204030204" pitchFamily="34" charset="0"/>
                <a:cs typeface="Times New Roman" panose="02020603050405020304" pitchFamily="18" charset="0"/>
              </a:rPr>
              <a:t>Zemax</a:t>
            </a:r>
            <a:r>
              <a:rPr lang="en-US" sz="1800" baseline="30000" dirty="0" smtClean="0">
                <a:solidFill>
                  <a:srgbClr val="000000"/>
                </a:solidFill>
                <a:ea typeface="Calibri" panose="020F0502020204030204" pitchFamily="34" charset="0"/>
                <a:cs typeface="Times New Roman" panose="02020603050405020304" pitchFamily="18" charset="0"/>
              </a:rPr>
              <a:t>®</a:t>
            </a:r>
            <a:r>
              <a:rPr lang="en-US" sz="1800" dirty="0" smtClean="0">
                <a:solidFill>
                  <a:srgbClr val="000000"/>
                </a:solidFill>
                <a:ea typeface="Calibri" panose="020F0502020204030204" pitchFamily="34" charset="0"/>
                <a:cs typeface="Times New Roman" panose="02020603050405020304" pitchFamily="18" charset="0"/>
              </a:rPr>
              <a:t> </a:t>
            </a:r>
            <a:r>
              <a:rPr lang="en-US" sz="1800" dirty="0">
                <a:solidFill>
                  <a:srgbClr val="000000"/>
                </a:solidFill>
                <a:ea typeface="Calibri" panose="020F0502020204030204" pitchFamily="34" charset="0"/>
                <a:cs typeface="Times New Roman" panose="02020603050405020304" pitchFamily="18" charset="0"/>
              </a:rPr>
              <a:t>non-sequential ray-tracing tool generates an output file, which includes all the data about rays such as the detected power and path lengths for each ray. </a:t>
            </a:r>
          </a:p>
          <a:p>
            <a:pPr marL="800100" lvl="1" indent="-342900" algn="just">
              <a:spcAft>
                <a:spcPts val="600"/>
              </a:spcAft>
              <a:buClr>
                <a:srgbClr val="3366CC"/>
              </a:buClr>
              <a:buSzPct val="150000"/>
              <a:buFont typeface="Courier New" pitchFamily="49" charset="0"/>
              <a:buChar char="o"/>
              <a:defRPr/>
            </a:pPr>
            <a:r>
              <a:rPr lang="en-US" sz="1800" dirty="0">
                <a:solidFill>
                  <a:srgbClr val="000000"/>
                </a:solidFill>
                <a:ea typeface="Calibri" panose="020F0502020204030204" pitchFamily="34" charset="0"/>
                <a:cs typeface="Times New Roman" panose="02020603050405020304" pitchFamily="18" charset="0"/>
              </a:rPr>
              <a:t>The data from </a:t>
            </a:r>
            <a:r>
              <a:rPr lang="en-US" sz="1800" dirty="0" err="1" smtClean="0">
                <a:solidFill>
                  <a:srgbClr val="000000"/>
                </a:solidFill>
                <a:ea typeface="Calibri" panose="020F0502020204030204" pitchFamily="34" charset="0"/>
                <a:cs typeface="Times New Roman" panose="02020603050405020304" pitchFamily="18" charset="0"/>
              </a:rPr>
              <a:t>Zemax</a:t>
            </a:r>
            <a:r>
              <a:rPr lang="en-US" sz="1800" baseline="30000" dirty="0" smtClean="0">
                <a:solidFill>
                  <a:srgbClr val="000000"/>
                </a:solidFill>
                <a:ea typeface="Calibri" panose="020F0502020204030204" pitchFamily="34" charset="0"/>
                <a:cs typeface="Times New Roman" panose="02020603050405020304" pitchFamily="18" charset="0"/>
              </a:rPr>
              <a:t>®</a:t>
            </a:r>
            <a:r>
              <a:rPr lang="en-US" sz="1800" dirty="0" smtClean="0">
                <a:solidFill>
                  <a:srgbClr val="000000"/>
                </a:solidFill>
                <a:ea typeface="Calibri" panose="020F0502020204030204" pitchFamily="34" charset="0"/>
                <a:cs typeface="Times New Roman" panose="02020603050405020304" pitchFamily="18" charset="0"/>
              </a:rPr>
              <a:t> </a:t>
            </a:r>
            <a:r>
              <a:rPr lang="en-US" sz="1800" dirty="0">
                <a:solidFill>
                  <a:srgbClr val="000000"/>
                </a:solidFill>
                <a:ea typeface="Calibri" panose="020F0502020204030204" pitchFamily="34" charset="0"/>
                <a:cs typeface="Times New Roman" panose="02020603050405020304" pitchFamily="18" charset="0"/>
              </a:rPr>
              <a:t>output file is imported to </a:t>
            </a:r>
            <a:r>
              <a:rPr lang="en-US" sz="1800" dirty="0" smtClean="0">
                <a:solidFill>
                  <a:srgbClr val="000000"/>
                </a:solidFill>
                <a:ea typeface="Calibri" panose="020F0502020204030204" pitchFamily="34" charset="0"/>
                <a:cs typeface="Times New Roman" panose="02020603050405020304" pitchFamily="18" charset="0"/>
              </a:rPr>
              <a:t>MATLAB</a:t>
            </a:r>
            <a:r>
              <a:rPr lang="en-US" sz="1800" baseline="30000" dirty="0" smtClean="0">
                <a:solidFill>
                  <a:srgbClr val="000000"/>
                </a:solidFill>
                <a:ea typeface="Calibri" panose="020F0502020204030204" pitchFamily="34" charset="0"/>
                <a:cs typeface="Times New Roman" panose="02020603050405020304" pitchFamily="18" charset="0"/>
              </a:rPr>
              <a:t>®</a:t>
            </a:r>
            <a:r>
              <a:rPr lang="en-US" sz="1800" dirty="0" smtClean="0">
                <a:solidFill>
                  <a:srgbClr val="000000"/>
                </a:solidFill>
                <a:ea typeface="Calibri" panose="020F0502020204030204" pitchFamily="34" charset="0"/>
                <a:cs typeface="Times New Roman" panose="02020603050405020304" pitchFamily="18" charset="0"/>
              </a:rPr>
              <a:t> </a:t>
            </a:r>
            <a:r>
              <a:rPr lang="en-US" sz="1800" dirty="0">
                <a:solidFill>
                  <a:srgbClr val="000000"/>
                </a:solidFill>
                <a:ea typeface="Calibri" panose="020F0502020204030204" pitchFamily="34" charset="0"/>
                <a:cs typeface="Times New Roman" panose="02020603050405020304" pitchFamily="18" charset="0"/>
              </a:rPr>
              <a:t>and using these information, the </a:t>
            </a:r>
            <a:r>
              <a:rPr lang="en-US" sz="1800" dirty="0" smtClean="0">
                <a:solidFill>
                  <a:srgbClr val="000000"/>
                </a:solidFill>
                <a:ea typeface="Calibri" panose="020F0502020204030204" pitchFamily="34" charset="0"/>
                <a:cs typeface="Times New Roman" panose="02020603050405020304" pitchFamily="18" charset="0"/>
              </a:rPr>
              <a:t>multipath CIR </a:t>
            </a:r>
            <a:r>
              <a:rPr lang="en-US" sz="1800" dirty="0">
                <a:solidFill>
                  <a:srgbClr val="000000"/>
                </a:solidFill>
                <a:ea typeface="Calibri" panose="020F0502020204030204" pitchFamily="34" charset="0"/>
                <a:cs typeface="Times New Roman" panose="02020603050405020304" pitchFamily="18" charset="0"/>
              </a:rPr>
              <a:t>is expressed </a:t>
            </a:r>
            <a:r>
              <a:rPr lang="en-US" sz="1800" dirty="0" smtClean="0">
                <a:solidFill>
                  <a:srgbClr val="000000"/>
                </a:solidFill>
                <a:ea typeface="Calibri" panose="020F0502020204030204" pitchFamily="34" charset="0"/>
                <a:cs typeface="Times New Roman" panose="02020603050405020304" pitchFamily="18" charset="0"/>
              </a:rPr>
              <a:t>as</a:t>
            </a:r>
          </a:p>
          <a:p>
            <a:pPr marL="800100" lvl="1" indent="-342900" algn="just">
              <a:lnSpc>
                <a:spcPct val="107000"/>
              </a:lnSpc>
              <a:buClr>
                <a:srgbClr val="3366CC"/>
              </a:buClr>
              <a:buSzPct val="150000"/>
              <a:buFont typeface="Courier New" pitchFamily="49" charset="0"/>
              <a:buChar char="o"/>
              <a:defRPr/>
            </a:pPr>
            <a:endParaRPr lang="en-US" sz="2000" dirty="0" smtClean="0">
              <a:solidFill>
                <a:srgbClr val="000000"/>
              </a:solidFill>
              <a:ea typeface="Calibri" panose="020F0502020204030204" pitchFamily="34" charset="0"/>
              <a:cs typeface="Times New Roman" panose="02020603050405020304" pitchFamily="18" charset="0"/>
            </a:endParaRPr>
          </a:p>
          <a:p>
            <a:pPr marL="0" indent="0" algn="just">
              <a:buFont typeface="Wingdings"/>
              <a:buNone/>
              <a:defRPr/>
            </a:pPr>
            <a:endParaRPr lang="en-US" dirty="0">
              <a:solidFill>
                <a:srgbClr val="000000"/>
              </a:solidFill>
              <a:cs typeface="Times New Roman" panose="02020603050405020304" pitchFamily="18" charset="0"/>
            </a:endParaRPr>
          </a:p>
          <a:p>
            <a:pPr marL="0" indent="0" algn="just">
              <a:spcBef>
                <a:spcPts val="600"/>
              </a:spcBef>
              <a:buFont typeface="Wingdings"/>
              <a:buNone/>
              <a:defRPr/>
            </a:pPr>
            <a:r>
              <a:rPr lang="en-US" sz="2000" i="1" dirty="0">
                <a:solidFill>
                  <a:srgbClr val="000000"/>
                </a:solidFill>
                <a:cs typeface="Times New Roman" panose="02020603050405020304" pitchFamily="18" charset="0"/>
              </a:rPr>
              <a:t> </a:t>
            </a:r>
            <a:r>
              <a:rPr lang="en-US" sz="2000" i="1" dirty="0" smtClean="0">
                <a:solidFill>
                  <a:srgbClr val="000000"/>
                </a:solidFill>
                <a:cs typeface="Times New Roman" panose="02020603050405020304" pitchFamily="18" charset="0"/>
              </a:rPr>
              <a:t>            </a:t>
            </a:r>
            <a:r>
              <a:rPr lang="en-US" sz="1600" i="1" dirty="0" smtClean="0">
                <a:solidFill>
                  <a:srgbClr val="000000"/>
                </a:solidFill>
                <a:cs typeface="Times New Roman" panose="02020603050405020304" pitchFamily="18" charset="0"/>
              </a:rPr>
              <a:t>P</a:t>
            </a:r>
            <a:r>
              <a:rPr lang="en-US" sz="1600" i="1" baseline="-25000" dirty="0" smtClean="0">
                <a:solidFill>
                  <a:srgbClr val="000000"/>
                </a:solidFill>
                <a:cs typeface="Times New Roman" panose="02020603050405020304" pitchFamily="18" charset="0"/>
              </a:rPr>
              <a:t>i</a:t>
            </a:r>
            <a:r>
              <a:rPr lang="en-US" sz="1600" dirty="0" smtClean="0">
                <a:solidFill>
                  <a:srgbClr val="000000"/>
                </a:solidFill>
                <a:cs typeface="Times New Roman" panose="02020603050405020304" pitchFamily="18" charset="0"/>
              </a:rPr>
              <a:t>   </a:t>
            </a:r>
            <a:r>
              <a:rPr lang="en-US" sz="1600" dirty="0">
                <a:solidFill>
                  <a:srgbClr val="000000"/>
                </a:solidFill>
                <a:cs typeface="Times New Roman" panose="02020603050405020304" pitchFamily="18" charset="0"/>
              </a:rPr>
              <a:t>= the power of the </a:t>
            </a:r>
            <a:r>
              <a:rPr lang="en-US" sz="1600" i="1" dirty="0" err="1" smtClean="0">
                <a:solidFill>
                  <a:srgbClr val="000000"/>
                </a:solidFill>
                <a:cs typeface="Times New Roman" panose="02020603050405020304" pitchFamily="18" charset="0"/>
              </a:rPr>
              <a:t>i</a:t>
            </a:r>
            <a:r>
              <a:rPr lang="en-US" sz="1600" baseline="30000" dirty="0" err="1" smtClean="0">
                <a:solidFill>
                  <a:srgbClr val="000000"/>
                </a:solidFill>
                <a:cs typeface="Times New Roman" panose="02020603050405020304" pitchFamily="18" charset="0"/>
              </a:rPr>
              <a:t>th</a:t>
            </a:r>
            <a:r>
              <a:rPr lang="en-US" sz="1600" dirty="0" smtClean="0">
                <a:solidFill>
                  <a:srgbClr val="000000"/>
                </a:solidFill>
                <a:cs typeface="Times New Roman" panose="02020603050405020304" pitchFamily="18" charset="0"/>
              </a:rPr>
              <a:t> </a:t>
            </a:r>
            <a:r>
              <a:rPr lang="en-US" sz="1600" dirty="0">
                <a:solidFill>
                  <a:srgbClr val="000000"/>
                </a:solidFill>
                <a:cs typeface="Times New Roman" panose="02020603050405020304" pitchFamily="18" charset="0"/>
              </a:rPr>
              <a:t>ray</a:t>
            </a:r>
          </a:p>
          <a:p>
            <a:pPr marL="0" indent="0" algn="just">
              <a:buFont typeface="Wingdings"/>
              <a:buNone/>
              <a:defRPr/>
            </a:pPr>
            <a:r>
              <a:rPr lang="en-US" sz="1600" i="1" dirty="0">
                <a:solidFill>
                  <a:srgbClr val="000000"/>
                </a:solidFill>
                <a:cs typeface="Times New Roman" panose="02020603050405020304" pitchFamily="18" charset="0"/>
              </a:rPr>
              <a:t> </a:t>
            </a:r>
            <a:r>
              <a:rPr lang="en-US" sz="1600" i="1" dirty="0" smtClean="0">
                <a:solidFill>
                  <a:srgbClr val="000000"/>
                </a:solidFill>
                <a:cs typeface="Times New Roman" panose="02020603050405020304" pitchFamily="18" charset="0"/>
              </a:rPr>
              <a:t>               </a:t>
            </a:r>
            <a:r>
              <a:rPr lang="el-GR" sz="1600" i="1" dirty="0" smtClean="0">
                <a:solidFill>
                  <a:srgbClr val="000000"/>
                </a:solidFill>
                <a:cs typeface="Times New Roman" panose="02020603050405020304" pitchFamily="18" charset="0"/>
              </a:rPr>
              <a:t>τ</a:t>
            </a:r>
            <a:r>
              <a:rPr lang="en-US" sz="1600" i="1" baseline="-25000" dirty="0">
                <a:solidFill>
                  <a:srgbClr val="000000"/>
                </a:solidFill>
                <a:cs typeface="Times New Roman" panose="02020603050405020304" pitchFamily="18" charset="0"/>
              </a:rPr>
              <a:t>i</a:t>
            </a:r>
            <a:r>
              <a:rPr lang="en-US" sz="1600" i="1" dirty="0">
                <a:solidFill>
                  <a:srgbClr val="000000"/>
                </a:solidFill>
                <a:cs typeface="Times New Roman" panose="02020603050405020304" pitchFamily="18" charset="0"/>
              </a:rPr>
              <a:t>    = </a:t>
            </a:r>
            <a:r>
              <a:rPr lang="en-US" sz="1600" dirty="0">
                <a:solidFill>
                  <a:srgbClr val="000000"/>
                </a:solidFill>
                <a:cs typeface="Times New Roman" panose="02020603050405020304" pitchFamily="18" charset="0"/>
              </a:rPr>
              <a:t>the propagation time of the </a:t>
            </a:r>
            <a:r>
              <a:rPr lang="en-US" sz="1600" i="1" dirty="0" err="1" smtClean="0">
                <a:solidFill>
                  <a:srgbClr val="000000"/>
                </a:solidFill>
                <a:cs typeface="Times New Roman" panose="02020603050405020304" pitchFamily="18" charset="0"/>
              </a:rPr>
              <a:t>i</a:t>
            </a:r>
            <a:r>
              <a:rPr lang="en-US" sz="1600" baseline="30000" dirty="0" err="1" smtClean="0">
                <a:solidFill>
                  <a:srgbClr val="000000"/>
                </a:solidFill>
                <a:cs typeface="Times New Roman" panose="02020603050405020304" pitchFamily="18" charset="0"/>
              </a:rPr>
              <a:t>th</a:t>
            </a:r>
            <a:r>
              <a:rPr lang="en-US" sz="1600" dirty="0" smtClean="0">
                <a:solidFill>
                  <a:srgbClr val="000000"/>
                </a:solidFill>
                <a:cs typeface="Times New Roman" panose="02020603050405020304" pitchFamily="18" charset="0"/>
              </a:rPr>
              <a:t> </a:t>
            </a:r>
            <a:r>
              <a:rPr lang="en-US" sz="1600" dirty="0">
                <a:solidFill>
                  <a:srgbClr val="000000"/>
                </a:solidFill>
                <a:cs typeface="Times New Roman" panose="02020603050405020304" pitchFamily="18" charset="0"/>
              </a:rPr>
              <a:t>ray</a:t>
            </a:r>
          </a:p>
          <a:p>
            <a:pPr marL="0" indent="0" algn="just">
              <a:buFont typeface="Wingdings"/>
              <a:buNone/>
              <a:defRPr/>
            </a:pPr>
            <a:r>
              <a:rPr lang="en-US" sz="1600" i="1" dirty="0">
                <a:solidFill>
                  <a:srgbClr val="000000"/>
                </a:solidFill>
                <a:cs typeface="Times New Roman" panose="02020603050405020304" pitchFamily="18" charset="0"/>
              </a:rPr>
              <a:t> </a:t>
            </a:r>
            <a:r>
              <a:rPr lang="en-US" sz="1600" i="1" dirty="0" smtClean="0">
                <a:solidFill>
                  <a:srgbClr val="000000"/>
                </a:solidFill>
                <a:cs typeface="Times New Roman" panose="02020603050405020304" pitchFamily="18" charset="0"/>
              </a:rPr>
              <a:t>               </a:t>
            </a:r>
            <a:r>
              <a:rPr lang="el-GR" sz="1600" i="1" dirty="0" smtClean="0">
                <a:solidFill>
                  <a:srgbClr val="000000"/>
                </a:solidFill>
                <a:cs typeface="Times New Roman" panose="02020603050405020304" pitchFamily="18" charset="0"/>
              </a:rPr>
              <a:t>δ</a:t>
            </a:r>
            <a:r>
              <a:rPr lang="en-US" sz="1600" dirty="0">
                <a:solidFill>
                  <a:srgbClr val="000000"/>
                </a:solidFill>
                <a:cs typeface="Times New Roman" panose="02020603050405020304" pitchFamily="18" charset="0"/>
              </a:rPr>
              <a:t>(</a:t>
            </a:r>
            <a:r>
              <a:rPr lang="en-US" sz="1600" i="1" dirty="0">
                <a:solidFill>
                  <a:srgbClr val="000000"/>
                </a:solidFill>
                <a:cs typeface="Times New Roman" panose="02020603050405020304" pitchFamily="18" charset="0"/>
              </a:rPr>
              <a:t>t</a:t>
            </a:r>
            <a:r>
              <a:rPr lang="en-US" sz="1600" dirty="0">
                <a:solidFill>
                  <a:srgbClr val="000000"/>
                </a:solidFill>
                <a:cs typeface="Times New Roman" panose="02020603050405020304" pitchFamily="18" charset="0"/>
              </a:rPr>
              <a:t>) = the Dirac delta function</a:t>
            </a:r>
          </a:p>
          <a:p>
            <a:pPr marL="0" indent="0" algn="just">
              <a:buFont typeface="Wingdings"/>
              <a:buNone/>
              <a:defRPr/>
            </a:pPr>
            <a:r>
              <a:rPr lang="en-US" sz="1600" i="1" dirty="0">
                <a:solidFill>
                  <a:srgbClr val="000000"/>
                </a:solidFill>
                <a:cs typeface="Times New Roman" panose="02020603050405020304" pitchFamily="18" charset="0"/>
              </a:rPr>
              <a:t> </a:t>
            </a:r>
            <a:r>
              <a:rPr lang="en-US" sz="1600" i="1" dirty="0" smtClean="0">
                <a:solidFill>
                  <a:srgbClr val="000000"/>
                </a:solidFill>
                <a:cs typeface="Times New Roman" panose="02020603050405020304" pitchFamily="18" charset="0"/>
              </a:rPr>
              <a:t>               </a:t>
            </a:r>
            <a:r>
              <a:rPr lang="en-US" sz="1600" i="1" dirty="0" err="1" smtClean="0">
                <a:solidFill>
                  <a:srgbClr val="000000"/>
                </a:solidFill>
                <a:cs typeface="Times New Roman" panose="02020603050405020304" pitchFamily="18" charset="0"/>
              </a:rPr>
              <a:t>N</a:t>
            </a:r>
            <a:r>
              <a:rPr lang="en-US" sz="1600" i="1" baseline="-25000" dirty="0" err="1" smtClean="0">
                <a:solidFill>
                  <a:srgbClr val="000000"/>
                </a:solidFill>
                <a:cs typeface="Times New Roman" panose="02020603050405020304" pitchFamily="18" charset="0"/>
              </a:rPr>
              <a:t>r</a:t>
            </a:r>
            <a:r>
              <a:rPr lang="en-US" sz="1600" dirty="0" smtClean="0">
                <a:solidFill>
                  <a:srgbClr val="000000"/>
                </a:solidFill>
                <a:cs typeface="Times New Roman" panose="02020603050405020304" pitchFamily="18" charset="0"/>
              </a:rPr>
              <a:t>   </a:t>
            </a:r>
            <a:r>
              <a:rPr lang="en-US" sz="1600" dirty="0">
                <a:solidFill>
                  <a:srgbClr val="000000"/>
                </a:solidFill>
                <a:cs typeface="Times New Roman" panose="02020603050405020304" pitchFamily="18" charset="0"/>
              </a:rPr>
              <a:t>= the number of rays received at the </a:t>
            </a:r>
            <a:r>
              <a:rPr lang="en-US" sz="1600" dirty="0" smtClean="0">
                <a:solidFill>
                  <a:srgbClr val="000000"/>
                </a:solidFill>
                <a:cs typeface="Times New Roman" panose="02020603050405020304" pitchFamily="18" charset="0"/>
              </a:rPr>
              <a:t>detector</a:t>
            </a:r>
            <a:endParaRPr lang="en-US" sz="1600" dirty="0">
              <a:solidFill>
                <a:srgbClr val="000000"/>
              </a:solidFill>
              <a:cs typeface="Times New Roman" panose="02020603050405020304" pitchFamily="18" charset="0"/>
            </a:endParaRPr>
          </a:p>
        </p:txBody>
      </p:sp>
      <p:graphicFrame>
        <p:nvGraphicFramePr>
          <p:cNvPr id="2" name="Object 1"/>
          <p:cNvGraphicFramePr>
            <a:graphicFrameLocks noChangeAspect="1"/>
          </p:cNvGraphicFramePr>
          <p:nvPr>
            <p:extLst/>
          </p:nvPr>
        </p:nvGraphicFramePr>
        <p:xfrm>
          <a:off x="3695700" y="3828560"/>
          <a:ext cx="1943100" cy="635000"/>
        </p:xfrm>
        <a:graphic>
          <a:graphicData uri="http://schemas.openxmlformats.org/presentationml/2006/ole">
            <mc:AlternateContent xmlns:mc="http://schemas.openxmlformats.org/markup-compatibility/2006">
              <mc:Choice xmlns:v="urn:schemas-microsoft-com:vml" Requires="v">
                <p:oleObj spid="_x0000_s60437" name="Equation" r:id="rId3" imgW="1942920" imgH="634680" progId="Equation.DSMT4">
                  <p:embed/>
                </p:oleObj>
              </mc:Choice>
              <mc:Fallback>
                <p:oleObj name="Equation" r:id="rId3" imgW="1942920" imgH="634680" progId="Equation.DSMT4">
                  <p:embed/>
                  <p:pic>
                    <p:nvPicPr>
                      <p:cNvPr id="2" name="Object 1"/>
                      <p:cNvPicPr/>
                      <p:nvPr/>
                    </p:nvPicPr>
                    <p:blipFill>
                      <a:blip r:embed="rId4"/>
                      <a:stretch>
                        <a:fillRect/>
                      </a:stretch>
                    </p:blipFill>
                    <p:spPr>
                      <a:xfrm>
                        <a:off x="3695700" y="3828560"/>
                        <a:ext cx="1943100" cy="635000"/>
                      </a:xfrm>
                      <a:prstGeom prst="rect">
                        <a:avLst/>
                      </a:prstGeom>
                    </p:spPr>
                  </p:pic>
                </p:oleObj>
              </mc:Fallback>
            </mc:AlternateContent>
          </a:graphicData>
        </a:graphic>
      </p:graphicFrame>
      <p:sp>
        <p:nvSpPr>
          <p:cNvPr id="9" name="Rectangle 2"/>
          <p:cNvSpPr txBox="1">
            <a:spLocks noChangeArrowheads="1"/>
          </p:cNvSpPr>
          <p:nvPr/>
        </p:nvSpPr>
        <p:spPr>
          <a:xfrm>
            <a:off x="381000" y="685801"/>
            <a:ext cx="8534400" cy="685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Channel Impulse Response (CIR)</a:t>
            </a:r>
            <a:endParaRPr lang="en-CA" b="1" dirty="0" smtClean="0">
              <a:solidFill>
                <a:srgbClr val="80B4CE"/>
              </a:solidFill>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p:txBody>
          <a:bodyPr/>
          <a:lstStyle/>
          <a:p>
            <a:pPr algn="ctr"/>
            <a:fld id="{6C911B8A-1E84-42DB-B751-42B7EDCBCFAE}" type="slidenum">
              <a:rPr lang="en-GB" altLang="en-US" smtClean="0"/>
              <a:pPr algn="ctr"/>
              <a:t>10</a:t>
            </a:fld>
            <a:endParaRPr lang="en-GB" altLang="en-US" dirty="0"/>
          </a:p>
        </p:txBody>
      </p:sp>
      <p:sp>
        <p:nvSpPr>
          <p:cNvPr id="6" name="TextBox 5"/>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7" name="TextBox 6"/>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10" name="TextBox 9"/>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sp>
        <p:nvSpPr>
          <p:cNvPr id="12"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Tree>
    <p:extLst>
      <p:ext uri="{BB962C8B-B14F-4D97-AF65-F5344CB8AC3E}">
        <p14:creationId xmlns:p14="http://schemas.microsoft.com/office/powerpoint/2010/main" val="332798176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060450" y="685800"/>
            <a:ext cx="7016750" cy="6096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Effect of LED Response</a:t>
            </a:r>
            <a:endParaRPr lang="en-CA" b="1" dirty="0" smtClean="0">
              <a:solidFill>
                <a:srgbClr val="80B4CE"/>
              </a:solidFill>
              <a:effectLst>
                <a:outerShdw blurRad="38100" dist="38100" dir="2700000" algn="tl">
                  <a:srgbClr val="000000">
                    <a:alpha val="43137"/>
                  </a:srgbClr>
                </a:outerShdw>
              </a:effectLst>
            </a:endParaRPr>
          </a:p>
        </p:txBody>
      </p:sp>
      <p:sp>
        <p:nvSpPr>
          <p:cNvPr id="6" name="Rectangle 1"/>
          <p:cNvSpPr/>
          <p:nvPr/>
        </p:nvSpPr>
        <p:spPr>
          <a:xfrm>
            <a:off x="838200" y="1398925"/>
            <a:ext cx="7620000" cy="923330"/>
          </a:xfrm>
          <a:prstGeom prst="rect">
            <a:avLst/>
          </a:prstGeom>
        </p:spPr>
        <p:txBody>
          <a:bodyPr wrap="square">
            <a:spAutoFit/>
          </a:bodyPr>
          <a:lstStyle/>
          <a:p>
            <a:pPr marL="342900" lvl="1" indent="-342900" algn="just">
              <a:spcAft>
                <a:spcPts val="600"/>
              </a:spcAft>
              <a:buClr>
                <a:srgbClr val="0070C0"/>
              </a:buClr>
              <a:buSzPct val="150000"/>
              <a:buFont typeface="Courier New" pitchFamily="49" charset="0"/>
              <a:buChar char="o"/>
              <a:defRPr/>
            </a:pPr>
            <a:r>
              <a:rPr lang="en-US" sz="1800" dirty="0" smtClean="0">
                <a:solidFill>
                  <a:schemeClr val="tx2"/>
                </a:solidFill>
                <a:cs typeface="Arial" charset="0"/>
              </a:rPr>
              <a:t>In </a:t>
            </a:r>
            <a:r>
              <a:rPr lang="en-US" sz="1800" dirty="0">
                <a:solidFill>
                  <a:schemeClr val="tx2"/>
                </a:solidFill>
                <a:cs typeface="Arial" charset="0"/>
              </a:rPr>
              <a:t>addition to the multipath propagation environment, the low-pass characteristics of the LED sources should be further taken into account in channel modelling</a:t>
            </a:r>
            <a:r>
              <a:rPr lang="en-US" sz="1800" dirty="0" smtClean="0">
                <a:solidFill>
                  <a:schemeClr val="tx2"/>
                </a:solidFill>
                <a:cs typeface="Arial" charset="0"/>
              </a:rPr>
              <a:t>.</a:t>
            </a:r>
            <a:endParaRPr lang="en-US" sz="1800" dirty="0">
              <a:solidFill>
                <a:schemeClr val="tx2"/>
              </a:solidFill>
              <a:latin typeface="+mj-lt"/>
              <a:cs typeface="Arial" charset="0"/>
            </a:endParaRPr>
          </a:p>
        </p:txBody>
      </p:sp>
      <p:sp>
        <p:nvSpPr>
          <p:cNvPr id="9" name="Slide Number Placeholder 8"/>
          <p:cNvSpPr>
            <a:spLocks noGrp="1"/>
          </p:cNvSpPr>
          <p:nvPr>
            <p:ph type="sldNum" sz="quarter" idx="12"/>
          </p:nvPr>
        </p:nvSpPr>
        <p:spPr>
          <a:xfrm>
            <a:off x="4502748" y="6475413"/>
            <a:ext cx="365760" cy="184666"/>
          </a:xfrm>
        </p:spPr>
        <p:txBody>
          <a:bodyPr/>
          <a:lstStyle/>
          <a:p>
            <a:pPr algn="ctr"/>
            <a:fld id="{2F03CF15-9775-4923-BCFF-1A75B19C3DAF}" type="slidenum">
              <a:rPr lang="en-GB" altLang="en-US" smtClean="0"/>
              <a:pPr algn="ctr"/>
              <a:t>11</a:t>
            </a:fld>
            <a:endParaRPr lang="en-GB" altLang="en-US" dirty="0"/>
          </a:p>
        </p:txBody>
      </p:sp>
      <p:sp>
        <p:nvSpPr>
          <p:cNvPr id="5" name="TextBox 4"/>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7" name="TextBox 6"/>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8" name="TextBox 7"/>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graphicFrame>
        <p:nvGraphicFramePr>
          <p:cNvPr id="11" name="Object 10"/>
          <p:cNvGraphicFramePr>
            <a:graphicFrameLocks noChangeAspect="1"/>
          </p:cNvGraphicFramePr>
          <p:nvPr>
            <p:extLst/>
          </p:nvPr>
        </p:nvGraphicFramePr>
        <p:xfrm>
          <a:off x="1060450" y="2743200"/>
          <a:ext cx="2159000" cy="914400"/>
        </p:xfrm>
        <a:graphic>
          <a:graphicData uri="http://schemas.openxmlformats.org/presentationml/2006/ole">
            <mc:AlternateContent xmlns:mc="http://schemas.openxmlformats.org/markup-compatibility/2006">
              <mc:Choice xmlns:v="urn:schemas-microsoft-com:vml" Requires="v">
                <p:oleObj spid="_x0000_s59455" name="Equation" r:id="rId3" imgW="2158920" imgH="914400" progId="Equation.DSMT4">
                  <p:embed/>
                </p:oleObj>
              </mc:Choice>
              <mc:Fallback>
                <p:oleObj name="Equation" r:id="rId3" imgW="2158920" imgH="914400" progId="Equation.DSMT4">
                  <p:embed/>
                  <p:pic>
                    <p:nvPicPr>
                      <p:cNvPr id="11" name="Object 10"/>
                      <p:cNvPicPr/>
                      <p:nvPr/>
                    </p:nvPicPr>
                    <p:blipFill>
                      <a:blip r:embed="rId4"/>
                      <a:stretch>
                        <a:fillRect/>
                      </a:stretch>
                    </p:blipFill>
                    <p:spPr>
                      <a:xfrm>
                        <a:off x="1060450" y="2743200"/>
                        <a:ext cx="2159000" cy="914400"/>
                      </a:xfrm>
                      <a:prstGeom prst="rect">
                        <a:avLst/>
                      </a:prstGeom>
                    </p:spPr>
                  </p:pic>
                </p:oleObj>
              </mc:Fallback>
            </mc:AlternateContent>
          </a:graphicData>
        </a:graphic>
      </p:graphicFrame>
      <p:graphicFrame>
        <p:nvGraphicFramePr>
          <p:cNvPr id="12" name="Object 11"/>
          <p:cNvGraphicFramePr>
            <a:graphicFrameLocks noChangeAspect="1"/>
          </p:cNvGraphicFramePr>
          <p:nvPr>
            <p:extLst/>
          </p:nvPr>
        </p:nvGraphicFramePr>
        <p:xfrm>
          <a:off x="1027724" y="4225196"/>
          <a:ext cx="2222500" cy="622300"/>
        </p:xfrm>
        <a:graphic>
          <a:graphicData uri="http://schemas.openxmlformats.org/presentationml/2006/ole">
            <mc:AlternateContent xmlns:mc="http://schemas.openxmlformats.org/markup-compatibility/2006">
              <mc:Choice xmlns:v="urn:schemas-microsoft-com:vml" Requires="v">
                <p:oleObj spid="_x0000_s59456" name="Equation" r:id="rId5" imgW="2222280" imgH="622080" progId="Equation.DSMT4">
                  <p:embed/>
                </p:oleObj>
              </mc:Choice>
              <mc:Fallback>
                <p:oleObj name="Equation" r:id="rId5" imgW="2222280" imgH="622080" progId="Equation.DSMT4">
                  <p:embed/>
                  <p:pic>
                    <p:nvPicPr>
                      <p:cNvPr id="12" name="Object 11"/>
                      <p:cNvPicPr/>
                      <p:nvPr/>
                    </p:nvPicPr>
                    <p:blipFill>
                      <a:blip r:embed="rId6"/>
                      <a:stretch>
                        <a:fillRect/>
                      </a:stretch>
                    </p:blipFill>
                    <p:spPr>
                      <a:xfrm>
                        <a:off x="1027724" y="4225196"/>
                        <a:ext cx="2222500" cy="622300"/>
                      </a:xfrm>
                      <a:prstGeom prst="rect">
                        <a:avLst/>
                      </a:prstGeom>
                    </p:spPr>
                  </p:pic>
                </p:oleObj>
              </mc:Fallback>
            </mc:AlternateContent>
          </a:graphicData>
        </a:graphic>
      </p:graphicFrame>
      <p:sp>
        <p:nvSpPr>
          <p:cNvPr id="13" name="Rectangle 1">
            <a:extLst>
              <a:ext uri="{FF2B5EF4-FFF2-40B4-BE49-F238E27FC236}">
                <a16:creationId xmlns:a16="http://schemas.microsoft.com/office/drawing/2014/main" xmlns="" id="{839BD752-A61D-4E00-AD7D-053120A07EB7}"/>
              </a:ext>
            </a:extLst>
          </p:cNvPr>
          <p:cNvSpPr/>
          <p:nvPr/>
        </p:nvSpPr>
        <p:spPr>
          <a:xfrm>
            <a:off x="1189896" y="2376856"/>
            <a:ext cx="1828800" cy="365760"/>
          </a:xfrm>
          <a:prstGeom prst="rect">
            <a:avLst/>
          </a:prstGeom>
        </p:spPr>
        <p:txBody>
          <a:bodyPr wrap="square">
            <a:spAutoFit/>
          </a:bodyPr>
          <a:lstStyle/>
          <a:p>
            <a:pPr marL="182880" lvl="1" indent="-182880" algn="ctr">
              <a:spcAft>
                <a:spcPts val="0"/>
              </a:spcAft>
              <a:buClr>
                <a:srgbClr val="0070C0"/>
              </a:buClr>
              <a:buSzPct val="150000"/>
              <a:defRPr/>
            </a:pPr>
            <a:r>
              <a:rPr lang="en-US" sz="1600" b="1" dirty="0" smtClean="0"/>
              <a:t>LED Model 1 [10]</a:t>
            </a:r>
            <a:endParaRPr lang="en-US" sz="1600" b="1" dirty="0"/>
          </a:p>
        </p:txBody>
      </p:sp>
      <p:graphicFrame>
        <p:nvGraphicFramePr>
          <p:cNvPr id="14" name="Object 13">
            <a:extLst>
              <a:ext uri="{FF2B5EF4-FFF2-40B4-BE49-F238E27FC236}">
                <a16:creationId xmlns:a16="http://schemas.microsoft.com/office/drawing/2014/main" xmlns="" id="{277611C9-54D1-4988-BBDE-A8BFF0C5773F}"/>
              </a:ext>
            </a:extLst>
          </p:cNvPr>
          <p:cNvGraphicFramePr>
            <a:graphicFrameLocks noChangeAspect="1"/>
          </p:cNvGraphicFramePr>
          <p:nvPr>
            <p:extLst/>
          </p:nvPr>
        </p:nvGraphicFramePr>
        <p:xfrm>
          <a:off x="882160" y="5073160"/>
          <a:ext cx="502024" cy="292100"/>
        </p:xfrm>
        <a:graphic>
          <a:graphicData uri="http://schemas.openxmlformats.org/presentationml/2006/ole">
            <mc:AlternateContent xmlns:mc="http://schemas.openxmlformats.org/markup-compatibility/2006">
              <mc:Choice xmlns:v="urn:schemas-microsoft-com:vml" Requires="v">
                <p:oleObj spid="_x0000_s59457" name="Equation" r:id="rId7" imgW="533160" imgH="291960" progId="Equation.DSMT4">
                  <p:embed/>
                </p:oleObj>
              </mc:Choice>
              <mc:Fallback>
                <p:oleObj name="Equation" r:id="rId7" imgW="533160" imgH="291960" progId="Equation.DSMT4">
                  <p:embed/>
                  <p:pic>
                    <p:nvPicPr>
                      <p:cNvPr id="14" name="Object 13">
                        <a:extLst>
                          <a:ext uri="{FF2B5EF4-FFF2-40B4-BE49-F238E27FC236}">
                            <a16:creationId xmlns:a16="http://schemas.microsoft.com/office/drawing/2014/main" xmlns="" id="{277611C9-54D1-4988-BBDE-A8BFF0C5773F}"/>
                          </a:ext>
                        </a:extLst>
                      </p:cNvPr>
                      <p:cNvPicPr/>
                      <p:nvPr/>
                    </p:nvPicPr>
                    <p:blipFill>
                      <a:blip r:embed="rId8"/>
                      <a:stretch>
                        <a:fillRect/>
                      </a:stretch>
                    </p:blipFill>
                    <p:spPr>
                      <a:xfrm>
                        <a:off x="882160" y="5073160"/>
                        <a:ext cx="502024" cy="292100"/>
                      </a:xfrm>
                      <a:prstGeom prst="rect">
                        <a:avLst/>
                      </a:prstGeom>
                    </p:spPr>
                  </p:pic>
                </p:oleObj>
              </mc:Fallback>
            </mc:AlternateContent>
          </a:graphicData>
        </a:graphic>
      </p:graphicFrame>
      <p:sp>
        <p:nvSpPr>
          <p:cNvPr id="15" name="Rectangle 14">
            <a:extLst>
              <a:ext uri="{FF2B5EF4-FFF2-40B4-BE49-F238E27FC236}">
                <a16:creationId xmlns:a16="http://schemas.microsoft.com/office/drawing/2014/main" xmlns="" id="{9A24E10B-B169-4382-B3CD-25177D32ED9C}"/>
              </a:ext>
            </a:extLst>
          </p:cNvPr>
          <p:cNvSpPr/>
          <p:nvPr/>
        </p:nvSpPr>
        <p:spPr bwMode="auto">
          <a:xfrm>
            <a:off x="975360" y="2744960"/>
            <a:ext cx="2286000" cy="9144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tr-TR"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xmlns="" id="{9A24E10B-B169-4382-B3CD-25177D32ED9C}"/>
              </a:ext>
            </a:extLst>
          </p:cNvPr>
          <p:cNvSpPr/>
          <p:nvPr/>
        </p:nvSpPr>
        <p:spPr bwMode="auto">
          <a:xfrm>
            <a:off x="973016" y="4125360"/>
            <a:ext cx="2286000" cy="9144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tr-TR" sz="1200" b="0" i="0" u="none" strike="noStrike" cap="none" normalizeH="0" baseline="0">
              <a:ln>
                <a:noFill/>
              </a:ln>
              <a:solidFill>
                <a:schemeClr val="tx1"/>
              </a:solidFill>
              <a:effectLst/>
              <a:latin typeface="Times New Roman" pitchFamily="18" charset="0"/>
            </a:endParaRPr>
          </a:p>
        </p:txBody>
      </p:sp>
      <p:sp>
        <p:nvSpPr>
          <p:cNvPr id="18" name="Rectangle 1">
            <a:extLst>
              <a:ext uri="{FF2B5EF4-FFF2-40B4-BE49-F238E27FC236}">
                <a16:creationId xmlns:a16="http://schemas.microsoft.com/office/drawing/2014/main" xmlns="" id="{839BD752-A61D-4E00-AD7D-053120A07EB7}"/>
              </a:ext>
            </a:extLst>
          </p:cNvPr>
          <p:cNvSpPr/>
          <p:nvPr/>
        </p:nvSpPr>
        <p:spPr>
          <a:xfrm>
            <a:off x="1143000" y="5029200"/>
            <a:ext cx="3657600" cy="369332"/>
          </a:xfrm>
          <a:prstGeom prst="rect">
            <a:avLst/>
          </a:prstGeom>
        </p:spPr>
        <p:txBody>
          <a:bodyPr wrap="square">
            <a:spAutoFit/>
          </a:bodyPr>
          <a:lstStyle/>
          <a:p>
            <a:pPr marL="182880" lvl="1" indent="-182880">
              <a:spcAft>
                <a:spcPts val="0"/>
              </a:spcAft>
              <a:buClr>
                <a:srgbClr val="0070C0"/>
              </a:buClr>
              <a:buSzPct val="150000"/>
              <a:defRPr/>
            </a:pPr>
            <a:r>
              <a:rPr lang="en-US" sz="1800" dirty="0"/>
              <a:t>   </a:t>
            </a:r>
            <a:r>
              <a:rPr lang="en-US" sz="1800" dirty="0" smtClean="0"/>
              <a:t>: </a:t>
            </a:r>
            <a:r>
              <a:rPr lang="en-US" sz="1800" dirty="0"/>
              <a:t>3 dB cut-off frequency of the LED</a:t>
            </a:r>
          </a:p>
        </p:txBody>
      </p:sp>
      <p:sp>
        <p:nvSpPr>
          <p:cNvPr id="19" name="Rectangle 1">
            <a:extLst>
              <a:ext uri="{FF2B5EF4-FFF2-40B4-BE49-F238E27FC236}">
                <a16:creationId xmlns:a16="http://schemas.microsoft.com/office/drawing/2014/main" xmlns="" id="{839BD752-A61D-4E00-AD7D-053120A07EB7}"/>
              </a:ext>
            </a:extLst>
          </p:cNvPr>
          <p:cNvSpPr/>
          <p:nvPr/>
        </p:nvSpPr>
        <p:spPr>
          <a:xfrm>
            <a:off x="1207480" y="3757256"/>
            <a:ext cx="1828800" cy="365760"/>
          </a:xfrm>
          <a:prstGeom prst="rect">
            <a:avLst/>
          </a:prstGeom>
        </p:spPr>
        <p:txBody>
          <a:bodyPr wrap="square">
            <a:spAutoFit/>
          </a:bodyPr>
          <a:lstStyle/>
          <a:p>
            <a:pPr marL="182880" lvl="1" indent="-182880" algn="ctr">
              <a:spcAft>
                <a:spcPts val="0"/>
              </a:spcAft>
              <a:buClr>
                <a:srgbClr val="0070C0"/>
              </a:buClr>
              <a:buSzPct val="150000"/>
              <a:defRPr/>
            </a:pPr>
            <a:r>
              <a:rPr lang="en-US" sz="1600" b="1" dirty="0" smtClean="0"/>
              <a:t>LED Model 2 [11]</a:t>
            </a:r>
            <a:endParaRPr lang="en-US" sz="1600" b="1" dirty="0"/>
          </a:p>
        </p:txBody>
      </p:sp>
      <p:sp>
        <p:nvSpPr>
          <p:cNvPr id="21" name="TextBox 20"/>
          <p:cNvSpPr txBox="1"/>
          <p:nvPr/>
        </p:nvSpPr>
        <p:spPr>
          <a:xfrm>
            <a:off x="628944" y="5468816"/>
            <a:ext cx="7955280" cy="1015663"/>
          </a:xfrm>
          <a:prstGeom prst="rect">
            <a:avLst/>
          </a:prstGeom>
          <a:noFill/>
        </p:spPr>
        <p:txBody>
          <a:bodyPr wrap="square" rtlCol="0">
            <a:spAutoFit/>
          </a:bodyPr>
          <a:lstStyle/>
          <a:p>
            <a:pPr algn="just"/>
            <a:r>
              <a:rPr lang="en-US" dirty="0" smtClean="0"/>
              <a:t>[10] </a:t>
            </a:r>
            <a:r>
              <a:rPr lang="en-US" dirty="0"/>
              <a:t>L. </a:t>
            </a:r>
            <a:r>
              <a:rPr lang="en-US" dirty="0" err="1"/>
              <a:t>Grobe</a:t>
            </a:r>
            <a:r>
              <a:rPr lang="en-US" dirty="0"/>
              <a:t>, and K. D. Langer, “</a:t>
            </a:r>
            <a:r>
              <a:rPr lang="en-US" b="1" dirty="0"/>
              <a:t>Block-based PAM with frequency domain equalization in visible light communications</a:t>
            </a:r>
            <a:r>
              <a:rPr lang="en-US" dirty="0"/>
              <a:t>,” In </a:t>
            </a:r>
            <a:r>
              <a:rPr lang="en-US" i="1" dirty="0"/>
              <a:t>IEEE </a:t>
            </a:r>
            <a:r>
              <a:rPr lang="en-US" i="1" dirty="0" err="1"/>
              <a:t>Globecom</a:t>
            </a:r>
            <a:r>
              <a:rPr lang="en-US" i="1" dirty="0"/>
              <a:t> Workshops (GC </a:t>
            </a:r>
            <a:r>
              <a:rPr lang="en-US" i="1" dirty="0" err="1"/>
              <a:t>Wkshps</a:t>
            </a:r>
            <a:r>
              <a:rPr lang="en-US" i="1" dirty="0"/>
              <a:t>)</a:t>
            </a:r>
            <a:r>
              <a:rPr lang="en-US" dirty="0"/>
              <a:t>, pp. 1070-1075, 2013</a:t>
            </a:r>
            <a:r>
              <a:rPr lang="en-US" dirty="0" smtClean="0"/>
              <a:t>.</a:t>
            </a:r>
          </a:p>
          <a:p>
            <a:pPr algn="just"/>
            <a:r>
              <a:rPr lang="en-US" dirty="0" smtClean="0"/>
              <a:t>[11] </a:t>
            </a:r>
            <a:r>
              <a:rPr lang="en-US" dirty="0"/>
              <a:t>M. Wolf, S. A. Cheema, M. </a:t>
            </a:r>
            <a:r>
              <a:rPr lang="en-US" dirty="0" err="1"/>
              <a:t>Haardt</a:t>
            </a:r>
            <a:r>
              <a:rPr lang="en-US" dirty="0"/>
              <a:t>, and L. </a:t>
            </a:r>
            <a:r>
              <a:rPr lang="en-US" dirty="0" err="1"/>
              <a:t>Grobe</a:t>
            </a:r>
            <a:r>
              <a:rPr lang="en-US" dirty="0"/>
              <a:t>, </a:t>
            </a:r>
            <a:r>
              <a:rPr lang="en-US" dirty="0" smtClean="0"/>
              <a:t>“</a:t>
            </a:r>
            <a:r>
              <a:rPr lang="en-US" b="1" dirty="0" smtClean="0"/>
              <a:t>On </a:t>
            </a:r>
            <a:r>
              <a:rPr lang="en-US" b="1" dirty="0"/>
              <a:t>the performance of block transmission schemes in optical channels with a Gaussian profile</a:t>
            </a:r>
            <a:r>
              <a:rPr lang="en-US" dirty="0" smtClean="0"/>
              <a:t>,”</a:t>
            </a:r>
            <a:r>
              <a:rPr lang="en-US" dirty="0"/>
              <a:t> </a:t>
            </a:r>
            <a:r>
              <a:rPr lang="en-US" i="1" dirty="0"/>
              <a:t>In 16th International Conference on Transparent Optical Networks (ICTON</a:t>
            </a:r>
            <a:r>
              <a:rPr lang="en-US" i="1" dirty="0" smtClean="0"/>
              <a:t>)</a:t>
            </a:r>
            <a:r>
              <a:rPr lang="en-US" dirty="0" smtClean="0"/>
              <a:t>, </a:t>
            </a:r>
            <a:r>
              <a:rPr lang="en-US" dirty="0"/>
              <a:t>pp. 1-8, </a:t>
            </a:r>
            <a:r>
              <a:rPr lang="en-US" dirty="0" smtClean="0"/>
              <a:t>2014.</a:t>
            </a:r>
          </a:p>
        </p:txBody>
      </p:sp>
      <p:pic>
        <p:nvPicPr>
          <p:cNvPr id="23" name="Picture 22"/>
          <p:cNvPicPr>
            <a:picLocks noChangeAspect="1"/>
          </p:cNvPicPr>
          <p:nvPr/>
        </p:nvPicPr>
        <p:blipFill>
          <a:blip r:embed="rId9"/>
          <a:stretch>
            <a:fillRect/>
          </a:stretch>
        </p:blipFill>
        <p:spPr>
          <a:xfrm>
            <a:off x="4900249" y="2106692"/>
            <a:ext cx="3288402" cy="3291840"/>
          </a:xfrm>
          <a:prstGeom prst="rect">
            <a:avLst/>
          </a:prstGeom>
        </p:spPr>
      </p:pic>
      <p:sp>
        <p:nvSpPr>
          <p:cNvPr id="22"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Tree>
    <p:extLst>
      <p:ext uri="{BB962C8B-B14F-4D97-AF65-F5344CB8AC3E}">
        <p14:creationId xmlns:p14="http://schemas.microsoft.com/office/powerpoint/2010/main" val="6693849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81000" y="685801"/>
            <a:ext cx="8534400" cy="685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Simulation Scenario: Empty Sea</a:t>
            </a:r>
            <a:endParaRPr lang="en-CA" sz="3200" b="1" dirty="0">
              <a:solidFill>
                <a:srgbClr val="80B4CE"/>
              </a:solidFill>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p:txBody>
          <a:bodyPr/>
          <a:lstStyle/>
          <a:p>
            <a:pPr algn="ctr"/>
            <a:fld id="{6C911B8A-1E84-42DB-B751-42B7EDCBCFAE}" type="slidenum">
              <a:rPr lang="en-GB" altLang="en-US" smtClean="0"/>
              <a:pPr algn="ctr"/>
              <a:t>12</a:t>
            </a:fld>
            <a:endParaRPr lang="en-GB" altLang="en-US" dirty="0"/>
          </a:p>
        </p:txBody>
      </p:sp>
      <p:sp>
        <p:nvSpPr>
          <p:cNvPr id="6" name="TextBox 5"/>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7" name="TextBox 6"/>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10" name="TextBox 9"/>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sp>
        <p:nvSpPr>
          <p:cNvPr id="15" name="TextBox 7"/>
          <p:cNvSpPr txBox="1"/>
          <p:nvPr/>
        </p:nvSpPr>
        <p:spPr>
          <a:xfrm>
            <a:off x="685800" y="1455003"/>
            <a:ext cx="7848600" cy="584775"/>
          </a:xfrm>
          <a:prstGeom prst="rect">
            <a:avLst/>
          </a:prstGeom>
          <a:noFill/>
        </p:spPr>
        <p:txBody>
          <a:bodyPr wrap="square">
            <a:spAutoFit/>
          </a:bodyPr>
          <a:lstStyle/>
          <a:p>
            <a:pPr marL="342900" indent="-342900" algn="just">
              <a:spcAft>
                <a:spcPts val="1200"/>
              </a:spcAft>
              <a:buClr>
                <a:srgbClr val="3366CC"/>
              </a:buClr>
              <a:buSzPct val="150000"/>
              <a:buFont typeface="Courier New" pitchFamily="49" charset="0"/>
              <a:buChar char="o"/>
              <a:defRPr/>
            </a:pPr>
            <a:r>
              <a:rPr lang="en-US" sz="1600" dirty="0" smtClean="0">
                <a:solidFill>
                  <a:schemeClr val="tx2"/>
                </a:solidFill>
              </a:rPr>
              <a:t>We </a:t>
            </a:r>
            <a:r>
              <a:rPr lang="en-US" sz="1600" dirty="0">
                <a:solidFill>
                  <a:schemeClr val="tx2"/>
                </a:solidFill>
              </a:rPr>
              <a:t>consider the scenario illustrated in </a:t>
            </a:r>
            <a:r>
              <a:rPr lang="en-US" sz="1600" dirty="0" smtClean="0">
                <a:solidFill>
                  <a:schemeClr val="tx2"/>
                </a:solidFill>
              </a:rPr>
              <a:t>figure below where the transmitter-receiver </a:t>
            </a:r>
            <a:r>
              <a:rPr lang="en-US" sz="1600" dirty="0">
                <a:solidFill>
                  <a:schemeClr val="tx2"/>
                </a:solidFill>
              </a:rPr>
              <a:t>pair </a:t>
            </a:r>
            <a:r>
              <a:rPr lang="en-US" sz="1600" dirty="0" smtClean="0">
                <a:solidFill>
                  <a:schemeClr val="tx2"/>
                </a:solidFill>
              </a:rPr>
              <a:t>is placed </a:t>
            </a:r>
            <a:r>
              <a:rPr lang="en-US" sz="1600" dirty="0">
                <a:solidFill>
                  <a:schemeClr val="tx2"/>
                </a:solidFill>
              </a:rPr>
              <a:t>at a depth of </a:t>
            </a:r>
            <a:r>
              <a:rPr lang="en-US" sz="1600" dirty="0" smtClean="0">
                <a:solidFill>
                  <a:schemeClr val="tx2"/>
                </a:solidFill>
              </a:rPr>
              <a:t>45 </a:t>
            </a:r>
            <a:r>
              <a:rPr lang="en-US" sz="1600" dirty="0">
                <a:solidFill>
                  <a:schemeClr val="tx2"/>
                </a:solidFill>
              </a:rPr>
              <a:t>m </a:t>
            </a:r>
            <a:r>
              <a:rPr lang="en-US" sz="1600" dirty="0" smtClean="0">
                <a:solidFill>
                  <a:schemeClr val="tx2"/>
                </a:solidFill>
              </a:rPr>
              <a:t>with 20 </a:t>
            </a:r>
            <a:r>
              <a:rPr lang="en-US" sz="1600" dirty="0">
                <a:solidFill>
                  <a:schemeClr val="tx2"/>
                </a:solidFill>
              </a:rPr>
              <a:t>m distance apart in empty coastal water. </a:t>
            </a:r>
          </a:p>
        </p:txBody>
      </p:sp>
      <p:pic>
        <p:nvPicPr>
          <p:cNvPr id="16" name="Picture 2" descr="D:\OZYEGIN UNIVERSITY\S005827\Ph.D. Works\Journal &amp; Report Format\IEEE Access-Underwater\Latex Version\Fig2.PNG"/>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286000"/>
            <a:ext cx="3931920" cy="393192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Tree>
    <p:extLst>
      <p:ext uri="{BB962C8B-B14F-4D97-AF65-F5344CB8AC3E}">
        <p14:creationId xmlns:p14="http://schemas.microsoft.com/office/powerpoint/2010/main" val="17984176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43000" y="685800"/>
            <a:ext cx="7016750" cy="6096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a:solidFill>
                  <a:srgbClr val="0070C0"/>
                </a:solidFill>
              </a:rPr>
              <a:t>Simulation Parameters</a:t>
            </a:r>
          </a:p>
          <a:p>
            <a:pPr algn="ctr" eaLnBrk="1" hangingPunct="1">
              <a:defRPr/>
            </a:pPr>
            <a:r>
              <a:rPr lang="en-CA" sz="3200" dirty="0"/>
              <a:t/>
            </a:r>
            <a:br>
              <a:rPr lang="en-CA" sz="3200" dirty="0"/>
            </a:br>
            <a:endParaRPr lang="en-CA" sz="3200" dirty="0"/>
          </a:p>
          <a:p>
            <a:pPr algn="ctr" eaLnBrk="1" hangingPunct="1">
              <a:defRPr/>
            </a:pPr>
            <a:endParaRPr lang="en-CA" sz="3200" dirty="0"/>
          </a:p>
          <a:p>
            <a:pPr algn="ctr">
              <a:buClr>
                <a:srgbClr val="0070C0"/>
              </a:buClr>
              <a:buSzPct val="150000"/>
              <a:defRPr/>
            </a:pPr>
            <a:endParaRPr lang="en-CA" sz="1000" dirty="0">
              <a:cs typeface="Arial" charset="0"/>
            </a:endParaRPr>
          </a:p>
        </p:txBody>
      </p:sp>
      <p:sp>
        <p:nvSpPr>
          <p:cNvPr id="9" name="Slide Number Placeholder 8"/>
          <p:cNvSpPr>
            <a:spLocks noGrp="1"/>
          </p:cNvSpPr>
          <p:nvPr>
            <p:ph type="sldNum" sz="quarter" idx="12"/>
          </p:nvPr>
        </p:nvSpPr>
        <p:spPr/>
        <p:txBody>
          <a:bodyPr/>
          <a:lstStyle/>
          <a:p>
            <a:pPr algn="ctr"/>
            <a:fld id="{2F03CF15-9775-4923-BCFF-1A75B19C3DAF}" type="slidenum">
              <a:rPr lang="en-GB" altLang="en-US" smtClean="0"/>
              <a:pPr algn="ctr"/>
              <a:t>13</a:t>
            </a:fld>
            <a:endParaRPr lang="en-GB" altLang="en-US" dirty="0"/>
          </a:p>
        </p:txBody>
      </p:sp>
      <p:sp>
        <p:nvSpPr>
          <p:cNvPr id="14" name="TextBox 13"/>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15" name="TextBox 14"/>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16" name="TextBox 15"/>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graphicFrame>
        <p:nvGraphicFramePr>
          <p:cNvPr id="13" name="Table 12"/>
          <p:cNvGraphicFramePr>
            <a:graphicFrameLocks noGrp="1"/>
          </p:cNvGraphicFramePr>
          <p:nvPr>
            <p:extLst>
              <p:ext uri="{D42A27DB-BD31-4B8C-83A1-F6EECF244321}">
                <p14:modId xmlns:p14="http://schemas.microsoft.com/office/powerpoint/2010/main" val="1741571108"/>
              </p:ext>
            </p:extLst>
          </p:nvPr>
        </p:nvGraphicFramePr>
        <p:xfrm>
          <a:off x="1219200" y="1447800"/>
          <a:ext cx="6629401" cy="3130905"/>
        </p:xfrm>
        <a:graphic>
          <a:graphicData uri="http://schemas.openxmlformats.org/drawingml/2006/table">
            <a:tbl>
              <a:tblPr firstRow="1" firstCol="1" bandRow="1">
                <a:tableStyleId>{5940675A-B579-460E-94D1-54222C63F5DA}</a:tableStyleId>
              </a:tblPr>
              <a:tblGrid>
                <a:gridCol w="2914022">
                  <a:extLst>
                    <a:ext uri="{9D8B030D-6E8A-4147-A177-3AD203B41FA5}">
                      <a16:colId xmlns:a16="http://schemas.microsoft.com/office/drawing/2014/main" xmlns="" val="20000"/>
                    </a:ext>
                  </a:extLst>
                </a:gridCol>
                <a:gridCol w="3715379">
                  <a:extLst>
                    <a:ext uri="{9D8B030D-6E8A-4147-A177-3AD203B41FA5}">
                      <a16:colId xmlns:a16="http://schemas.microsoft.com/office/drawing/2014/main" xmlns="" val="20001"/>
                    </a:ext>
                  </a:extLst>
                </a:gridCol>
              </a:tblGrid>
              <a:tr h="0">
                <a:tc>
                  <a:txBody>
                    <a:bodyPr/>
                    <a:lstStyle/>
                    <a:p>
                      <a:pPr marL="0" marR="0">
                        <a:lnSpc>
                          <a:spcPct val="107000"/>
                        </a:lnSpc>
                        <a:spcBef>
                          <a:spcPts val="0"/>
                        </a:spcBef>
                        <a:spcAft>
                          <a:spcPts val="0"/>
                        </a:spcAft>
                      </a:pPr>
                      <a:r>
                        <a:rPr lang="en-US" sz="1600" dirty="0">
                          <a:effectLst/>
                          <a:latin typeface="+mj-lt"/>
                        </a:rPr>
                        <a:t>Transmitter specifications</a:t>
                      </a:r>
                      <a:endParaRPr lang="en-US" sz="1600" b="1" dirty="0">
                        <a:solidFill>
                          <a:srgbClr val="000000"/>
                        </a:solidFill>
                        <a:effectLst/>
                        <a:latin typeface="+mj-lt"/>
                        <a:ea typeface="Calibri"/>
                      </a:endParaRPr>
                    </a:p>
                  </a:txBody>
                  <a:tcPr marL="68580" marR="68580" marT="0" marB="0"/>
                </a:tc>
                <a:tc>
                  <a:txBody>
                    <a:bodyPr/>
                    <a:lstStyle/>
                    <a:p>
                      <a:pPr marL="0" marR="0">
                        <a:lnSpc>
                          <a:spcPct val="107000"/>
                        </a:lnSpc>
                        <a:spcBef>
                          <a:spcPts val="0"/>
                        </a:spcBef>
                        <a:spcAft>
                          <a:spcPts val="0"/>
                        </a:spcAft>
                      </a:pPr>
                      <a:r>
                        <a:rPr lang="en-US" sz="1600" dirty="0">
                          <a:effectLst/>
                          <a:latin typeface="+mj-lt"/>
                        </a:rPr>
                        <a:t>Power: 1 Watt</a:t>
                      </a:r>
                    </a:p>
                    <a:p>
                      <a:pPr marL="0" marR="0">
                        <a:lnSpc>
                          <a:spcPct val="107000"/>
                        </a:lnSpc>
                        <a:spcBef>
                          <a:spcPts val="0"/>
                        </a:spcBef>
                        <a:spcAft>
                          <a:spcPts val="0"/>
                        </a:spcAft>
                      </a:pPr>
                      <a:r>
                        <a:rPr lang="en-US" sz="1600" dirty="0">
                          <a:effectLst/>
                          <a:latin typeface="+mj-lt"/>
                        </a:rPr>
                        <a:t>LED brand: Super Blue Cree</a:t>
                      </a:r>
                      <a:r>
                        <a:rPr lang="en-US" sz="1600" baseline="30000" dirty="0">
                          <a:effectLst/>
                          <a:latin typeface="+mj-lt"/>
                        </a:rPr>
                        <a:t>®</a:t>
                      </a:r>
                      <a:r>
                        <a:rPr lang="en-US" sz="1600" dirty="0">
                          <a:effectLst/>
                          <a:latin typeface="+mj-lt"/>
                        </a:rPr>
                        <a:t> XR-E </a:t>
                      </a:r>
                      <a:r>
                        <a:rPr lang="en-US" sz="1600" dirty="0" smtClean="0">
                          <a:effectLst/>
                          <a:latin typeface="+mj-lt"/>
                        </a:rPr>
                        <a:t>[12]</a:t>
                      </a:r>
                      <a:endParaRPr lang="en-US" sz="1600" dirty="0">
                        <a:effectLst/>
                        <a:latin typeface="+mj-lt"/>
                      </a:endParaRPr>
                    </a:p>
                    <a:p>
                      <a:pPr marL="0" marR="0">
                        <a:lnSpc>
                          <a:spcPct val="107000"/>
                        </a:lnSpc>
                        <a:spcBef>
                          <a:spcPts val="0"/>
                        </a:spcBef>
                        <a:spcAft>
                          <a:spcPts val="0"/>
                        </a:spcAft>
                      </a:pPr>
                      <a:r>
                        <a:rPr lang="en-US" sz="1600" dirty="0">
                          <a:effectLst/>
                          <a:latin typeface="+mj-lt"/>
                        </a:rPr>
                        <a:t>Viewing angle: 60º </a:t>
                      </a:r>
                      <a:r>
                        <a:rPr lang="en-US" sz="1600" dirty="0" smtClean="0">
                          <a:effectLst/>
                          <a:latin typeface="+mj-lt"/>
                        </a:rPr>
                        <a:t>[12] </a:t>
                      </a:r>
                      <a:endParaRPr lang="en-US" sz="1600" b="1" dirty="0">
                        <a:solidFill>
                          <a:srgbClr val="000000"/>
                        </a:solidFill>
                        <a:effectLst/>
                        <a:latin typeface="+mj-lt"/>
                        <a:ea typeface="Calibri"/>
                      </a:endParaRPr>
                    </a:p>
                  </a:txBody>
                  <a:tcPr marL="68580" marR="68580" marT="0" marB="0"/>
                </a:tc>
                <a:extLst>
                  <a:ext uri="{0D108BD9-81ED-4DB2-BD59-A6C34878D82A}">
                    <a16:rowId xmlns:a16="http://schemas.microsoft.com/office/drawing/2014/main" xmlns="" val="10000"/>
                  </a:ext>
                </a:extLst>
              </a:tr>
              <a:tr h="0">
                <a:tc>
                  <a:txBody>
                    <a:bodyPr/>
                    <a:lstStyle/>
                    <a:p>
                      <a:pPr marL="0" marR="0">
                        <a:lnSpc>
                          <a:spcPct val="107000"/>
                        </a:lnSpc>
                        <a:spcBef>
                          <a:spcPts val="0"/>
                        </a:spcBef>
                        <a:spcAft>
                          <a:spcPts val="0"/>
                        </a:spcAft>
                      </a:pPr>
                      <a:r>
                        <a:rPr lang="en-US" sz="1600">
                          <a:effectLst/>
                          <a:latin typeface="+mj-lt"/>
                        </a:rPr>
                        <a:t>Receiver specifications</a:t>
                      </a:r>
                      <a:endParaRPr lang="en-US" sz="1600" b="1">
                        <a:solidFill>
                          <a:srgbClr val="000000"/>
                        </a:solidFill>
                        <a:effectLst/>
                        <a:latin typeface="+mj-lt"/>
                        <a:ea typeface="Calibri"/>
                      </a:endParaRPr>
                    </a:p>
                  </a:txBody>
                  <a:tcPr marL="68580" marR="68580" marT="0" marB="0"/>
                </a:tc>
                <a:tc>
                  <a:txBody>
                    <a:bodyPr/>
                    <a:lstStyle/>
                    <a:p>
                      <a:pPr marL="0" marR="0">
                        <a:lnSpc>
                          <a:spcPct val="107000"/>
                        </a:lnSpc>
                        <a:spcBef>
                          <a:spcPts val="0"/>
                        </a:spcBef>
                        <a:spcAft>
                          <a:spcPts val="0"/>
                        </a:spcAft>
                      </a:pPr>
                      <a:r>
                        <a:rPr lang="en-US" sz="1600" dirty="0">
                          <a:effectLst/>
                          <a:latin typeface="+mj-lt"/>
                        </a:rPr>
                        <a:t>Aperture diameter: 5 cm </a:t>
                      </a:r>
                      <a:r>
                        <a:rPr lang="en-US" sz="1600" dirty="0" smtClean="0">
                          <a:effectLst/>
                          <a:latin typeface="+mj-lt"/>
                        </a:rPr>
                        <a:t>[13]</a:t>
                      </a:r>
                      <a:endParaRPr lang="en-US" sz="1600" dirty="0">
                        <a:effectLst/>
                        <a:latin typeface="+mj-lt"/>
                      </a:endParaRPr>
                    </a:p>
                    <a:p>
                      <a:pPr marL="0" marR="0">
                        <a:lnSpc>
                          <a:spcPct val="107000"/>
                        </a:lnSpc>
                        <a:spcBef>
                          <a:spcPts val="0"/>
                        </a:spcBef>
                        <a:spcAft>
                          <a:spcPts val="0"/>
                        </a:spcAft>
                      </a:pPr>
                      <a:r>
                        <a:rPr lang="en-US" sz="1600" dirty="0">
                          <a:effectLst/>
                          <a:latin typeface="+mj-lt"/>
                        </a:rPr>
                        <a:t>Field of view: 180º </a:t>
                      </a:r>
                      <a:r>
                        <a:rPr lang="en-US" sz="1600" dirty="0" smtClean="0">
                          <a:effectLst/>
                          <a:latin typeface="+mj-lt"/>
                        </a:rPr>
                        <a:t>[13]</a:t>
                      </a:r>
                      <a:endParaRPr lang="en-US" sz="1600" b="1" dirty="0">
                        <a:solidFill>
                          <a:srgbClr val="000000"/>
                        </a:solidFill>
                        <a:effectLst/>
                        <a:latin typeface="+mj-lt"/>
                        <a:ea typeface="Calibri"/>
                      </a:endParaRPr>
                    </a:p>
                  </a:txBody>
                  <a:tcPr marL="68580" marR="68580" marT="0" marB="0"/>
                </a:tc>
                <a:extLst>
                  <a:ext uri="{0D108BD9-81ED-4DB2-BD59-A6C34878D82A}">
                    <a16:rowId xmlns:a16="http://schemas.microsoft.com/office/drawing/2014/main" xmlns="" val="10001"/>
                  </a:ext>
                </a:extLst>
              </a:tr>
              <a:tr h="0">
                <a:tc>
                  <a:txBody>
                    <a:bodyPr/>
                    <a:lstStyle/>
                    <a:p>
                      <a:pPr marL="0" marR="0">
                        <a:lnSpc>
                          <a:spcPct val="107000"/>
                        </a:lnSpc>
                        <a:spcBef>
                          <a:spcPts val="0"/>
                        </a:spcBef>
                        <a:spcAft>
                          <a:spcPts val="0"/>
                        </a:spcAft>
                      </a:pPr>
                      <a:r>
                        <a:rPr lang="en-US" sz="1600">
                          <a:effectLst/>
                          <a:latin typeface="+mj-lt"/>
                        </a:rPr>
                        <a:t>Link Range (m)</a:t>
                      </a:r>
                      <a:endParaRPr lang="en-US" sz="1600" b="1">
                        <a:solidFill>
                          <a:srgbClr val="000000"/>
                        </a:solidFill>
                        <a:effectLst/>
                        <a:latin typeface="+mj-lt"/>
                        <a:ea typeface="Calibri"/>
                      </a:endParaRPr>
                    </a:p>
                  </a:txBody>
                  <a:tcPr marL="68580" marR="68580" marT="0" marB="0"/>
                </a:tc>
                <a:tc>
                  <a:txBody>
                    <a:bodyPr/>
                    <a:lstStyle/>
                    <a:p>
                      <a:pPr marL="0" marR="0">
                        <a:lnSpc>
                          <a:spcPct val="107000"/>
                        </a:lnSpc>
                        <a:spcBef>
                          <a:spcPts val="0"/>
                        </a:spcBef>
                        <a:spcAft>
                          <a:spcPts val="0"/>
                        </a:spcAft>
                      </a:pPr>
                      <a:r>
                        <a:rPr lang="en-US" sz="1600">
                          <a:effectLst/>
                          <a:latin typeface="+mj-lt"/>
                        </a:rPr>
                        <a:t>20</a:t>
                      </a:r>
                      <a:endParaRPr lang="en-US" sz="1600" b="1">
                        <a:solidFill>
                          <a:srgbClr val="000000"/>
                        </a:solidFill>
                        <a:effectLst/>
                        <a:latin typeface="+mj-lt"/>
                        <a:ea typeface="Calibri"/>
                      </a:endParaRPr>
                    </a:p>
                  </a:txBody>
                  <a:tcPr marL="68580" marR="68580" marT="0" marB="0"/>
                </a:tc>
                <a:extLst>
                  <a:ext uri="{0D108BD9-81ED-4DB2-BD59-A6C34878D82A}">
                    <a16:rowId xmlns:a16="http://schemas.microsoft.com/office/drawing/2014/main" xmlns="" val="10002"/>
                  </a:ext>
                </a:extLst>
              </a:tr>
              <a:tr h="0">
                <a:tc>
                  <a:txBody>
                    <a:bodyPr/>
                    <a:lstStyle/>
                    <a:p>
                      <a:pPr marL="0" marR="0">
                        <a:lnSpc>
                          <a:spcPct val="107000"/>
                        </a:lnSpc>
                        <a:spcBef>
                          <a:spcPts val="0"/>
                        </a:spcBef>
                        <a:spcAft>
                          <a:spcPts val="0"/>
                        </a:spcAft>
                      </a:pPr>
                      <a:r>
                        <a:rPr lang="en-US" sz="1600">
                          <a:effectLst/>
                          <a:latin typeface="+mj-lt"/>
                        </a:rPr>
                        <a:t>Depth (m)</a:t>
                      </a:r>
                      <a:endParaRPr lang="en-US" sz="1600" b="1">
                        <a:solidFill>
                          <a:srgbClr val="000000"/>
                        </a:solidFill>
                        <a:effectLst/>
                        <a:latin typeface="+mj-lt"/>
                        <a:ea typeface="Calibri"/>
                      </a:endParaRPr>
                    </a:p>
                  </a:txBody>
                  <a:tcPr marL="68580" marR="68580" marT="0" marB="0"/>
                </a:tc>
                <a:tc>
                  <a:txBody>
                    <a:bodyPr/>
                    <a:lstStyle/>
                    <a:p>
                      <a:pPr marL="0" marR="0">
                        <a:lnSpc>
                          <a:spcPct val="107000"/>
                        </a:lnSpc>
                        <a:spcBef>
                          <a:spcPts val="0"/>
                        </a:spcBef>
                        <a:spcAft>
                          <a:spcPts val="0"/>
                        </a:spcAft>
                      </a:pPr>
                      <a:r>
                        <a:rPr lang="en-US" sz="1600">
                          <a:effectLst/>
                          <a:latin typeface="+mj-lt"/>
                        </a:rPr>
                        <a:t>45</a:t>
                      </a:r>
                      <a:endParaRPr lang="en-US" sz="1600" b="1">
                        <a:solidFill>
                          <a:srgbClr val="000000"/>
                        </a:solidFill>
                        <a:effectLst/>
                        <a:latin typeface="+mj-lt"/>
                        <a:ea typeface="Calibri"/>
                      </a:endParaRPr>
                    </a:p>
                  </a:txBody>
                  <a:tcPr marL="68580" marR="68580" marT="0" marB="0"/>
                </a:tc>
                <a:extLst>
                  <a:ext uri="{0D108BD9-81ED-4DB2-BD59-A6C34878D82A}">
                    <a16:rowId xmlns:a16="http://schemas.microsoft.com/office/drawing/2014/main" xmlns="" val="10003"/>
                  </a:ext>
                </a:extLst>
              </a:tr>
              <a:tr h="0">
                <a:tc>
                  <a:txBody>
                    <a:bodyPr/>
                    <a:lstStyle/>
                    <a:p>
                      <a:pPr marL="0" marR="0">
                        <a:lnSpc>
                          <a:spcPct val="107000"/>
                        </a:lnSpc>
                        <a:spcBef>
                          <a:spcPts val="0"/>
                        </a:spcBef>
                        <a:spcAft>
                          <a:spcPts val="0"/>
                        </a:spcAft>
                      </a:pPr>
                      <a:r>
                        <a:rPr lang="en-US" sz="1600">
                          <a:effectLst/>
                          <a:latin typeface="+mj-lt"/>
                        </a:rPr>
                        <a:t>Water type</a:t>
                      </a:r>
                      <a:endParaRPr lang="en-US" sz="1600" b="1">
                        <a:solidFill>
                          <a:srgbClr val="000000"/>
                        </a:solidFill>
                        <a:effectLst/>
                        <a:latin typeface="+mj-lt"/>
                        <a:ea typeface="Calibri"/>
                      </a:endParaRPr>
                    </a:p>
                  </a:txBody>
                  <a:tcPr marL="68580" marR="68580" marT="0" marB="0"/>
                </a:tc>
                <a:tc>
                  <a:txBody>
                    <a:bodyPr/>
                    <a:lstStyle/>
                    <a:p>
                      <a:pPr marL="0" marR="0">
                        <a:lnSpc>
                          <a:spcPct val="107000"/>
                        </a:lnSpc>
                        <a:spcBef>
                          <a:spcPts val="0"/>
                        </a:spcBef>
                        <a:spcAft>
                          <a:spcPts val="0"/>
                        </a:spcAft>
                      </a:pPr>
                      <a:r>
                        <a:rPr lang="en-US" sz="1600" dirty="0">
                          <a:effectLst/>
                          <a:latin typeface="+mj-lt"/>
                        </a:rPr>
                        <a:t>Coastal- S</a:t>
                      </a:r>
                      <a:r>
                        <a:rPr lang="en-US" sz="1600" baseline="-25000" dirty="0">
                          <a:effectLst/>
                          <a:latin typeface="+mj-lt"/>
                        </a:rPr>
                        <a:t>8</a:t>
                      </a:r>
                      <a:r>
                        <a:rPr lang="en-US" sz="1600" dirty="0">
                          <a:effectLst/>
                          <a:latin typeface="+mj-lt"/>
                        </a:rPr>
                        <a:t> group (C</a:t>
                      </a:r>
                      <a:r>
                        <a:rPr lang="en-US" sz="1600" baseline="-25000" dirty="0">
                          <a:effectLst/>
                          <a:latin typeface="+mj-lt"/>
                        </a:rPr>
                        <a:t>c</a:t>
                      </a:r>
                      <a:r>
                        <a:rPr lang="en-US" sz="1600" dirty="0">
                          <a:effectLst/>
                          <a:latin typeface="+mj-lt"/>
                        </a:rPr>
                        <a:t>: 0.8~2.2 mg/m</a:t>
                      </a:r>
                      <a:r>
                        <a:rPr lang="en-US" sz="1600" baseline="30000" dirty="0">
                          <a:effectLst/>
                          <a:latin typeface="+mj-lt"/>
                        </a:rPr>
                        <a:t>3</a:t>
                      </a:r>
                      <a:r>
                        <a:rPr lang="en-US" sz="1600" dirty="0">
                          <a:effectLst/>
                          <a:latin typeface="+mj-lt"/>
                        </a:rPr>
                        <a:t>) </a:t>
                      </a:r>
                      <a:r>
                        <a:rPr lang="en-US" sz="1600" dirty="0" smtClean="0">
                          <a:effectLst/>
                          <a:latin typeface="+mj-lt"/>
                        </a:rPr>
                        <a:t>[9]</a:t>
                      </a:r>
                      <a:endParaRPr lang="en-US" sz="1600" b="1" dirty="0">
                        <a:solidFill>
                          <a:srgbClr val="000000"/>
                        </a:solidFill>
                        <a:effectLst/>
                        <a:latin typeface="+mj-lt"/>
                        <a:ea typeface="Calibri"/>
                      </a:endParaRPr>
                    </a:p>
                  </a:txBody>
                  <a:tcPr marL="68580" marR="68580" marT="0" marB="0"/>
                </a:tc>
                <a:extLst>
                  <a:ext uri="{0D108BD9-81ED-4DB2-BD59-A6C34878D82A}">
                    <a16:rowId xmlns:a16="http://schemas.microsoft.com/office/drawing/2014/main" xmlns="" val="10004"/>
                  </a:ext>
                </a:extLst>
              </a:tr>
              <a:tr h="0">
                <a:tc>
                  <a:txBody>
                    <a:bodyPr/>
                    <a:lstStyle/>
                    <a:p>
                      <a:pPr marL="0" marR="0">
                        <a:lnSpc>
                          <a:spcPct val="107000"/>
                        </a:lnSpc>
                        <a:spcBef>
                          <a:spcPts val="0"/>
                        </a:spcBef>
                        <a:spcAft>
                          <a:spcPts val="0"/>
                        </a:spcAft>
                      </a:pPr>
                      <a:r>
                        <a:rPr lang="en-US" sz="1600">
                          <a:effectLst/>
                          <a:latin typeface="+mj-lt"/>
                        </a:rPr>
                        <a:t>Absorption, scattering and </a:t>
                      </a:r>
                    </a:p>
                    <a:p>
                      <a:pPr marL="0" marR="0">
                        <a:lnSpc>
                          <a:spcPct val="107000"/>
                        </a:lnSpc>
                        <a:spcBef>
                          <a:spcPts val="0"/>
                        </a:spcBef>
                        <a:spcAft>
                          <a:spcPts val="0"/>
                        </a:spcAft>
                      </a:pPr>
                      <a:r>
                        <a:rPr lang="en-US" sz="1600">
                          <a:effectLst/>
                          <a:latin typeface="+mj-lt"/>
                        </a:rPr>
                        <a:t>extinction coefficients (m</a:t>
                      </a:r>
                      <a:r>
                        <a:rPr lang="en-US" sz="1600" baseline="30000">
                          <a:effectLst/>
                          <a:latin typeface="+mj-lt"/>
                        </a:rPr>
                        <a:t>-1</a:t>
                      </a:r>
                      <a:r>
                        <a:rPr lang="en-US" sz="1600">
                          <a:effectLst/>
                          <a:latin typeface="+mj-lt"/>
                        </a:rPr>
                        <a:t>)</a:t>
                      </a:r>
                      <a:endParaRPr lang="en-US" sz="1600" b="1">
                        <a:solidFill>
                          <a:srgbClr val="000000"/>
                        </a:solidFill>
                        <a:effectLst/>
                        <a:latin typeface="+mj-lt"/>
                        <a:ea typeface="Calibri"/>
                      </a:endParaRPr>
                    </a:p>
                  </a:txBody>
                  <a:tcPr marL="68580" marR="68580" marT="0" marB="0"/>
                </a:tc>
                <a:tc>
                  <a:txBody>
                    <a:bodyPr/>
                    <a:lstStyle/>
                    <a:p>
                      <a:pPr marL="0" marR="0">
                        <a:lnSpc>
                          <a:spcPct val="107000"/>
                        </a:lnSpc>
                        <a:spcBef>
                          <a:spcPts val="0"/>
                        </a:spcBef>
                        <a:spcAft>
                          <a:spcPts val="0"/>
                        </a:spcAft>
                      </a:pPr>
                      <a:r>
                        <a:rPr lang="en-US" sz="1600">
                          <a:effectLst/>
                          <a:latin typeface="+mj-lt"/>
                        </a:rPr>
                        <a:t>0.0508, 0.2116, 0.2624</a:t>
                      </a:r>
                      <a:endParaRPr lang="en-US" sz="1600" b="1">
                        <a:solidFill>
                          <a:srgbClr val="000000"/>
                        </a:solidFill>
                        <a:effectLst/>
                        <a:latin typeface="+mj-lt"/>
                        <a:ea typeface="Calibri"/>
                      </a:endParaRPr>
                    </a:p>
                  </a:txBody>
                  <a:tcPr marL="68580" marR="68580" marT="0" marB="0"/>
                </a:tc>
                <a:extLst>
                  <a:ext uri="{0D108BD9-81ED-4DB2-BD59-A6C34878D82A}">
                    <a16:rowId xmlns:a16="http://schemas.microsoft.com/office/drawing/2014/main" xmlns="" val="10005"/>
                  </a:ext>
                </a:extLst>
              </a:tr>
              <a:tr h="0">
                <a:tc>
                  <a:txBody>
                    <a:bodyPr/>
                    <a:lstStyle/>
                    <a:p>
                      <a:pPr marL="0" marR="0">
                        <a:lnSpc>
                          <a:spcPct val="107000"/>
                        </a:lnSpc>
                        <a:spcBef>
                          <a:spcPts val="0"/>
                        </a:spcBef>
                        <a:spcAft>
                          <a:spcPts val="0"/>
                        </a:spcAft>
                      </a:pPr>
                      <a:r>
                        <a:rPr lang="en-US" sz="1600">
                          <a:effectLst/>
                          <a:latin typeface="+mj-lt"/>
                        </a:rPr>
                        <a:t>Scattering phase function</a:t>
                      </a:r>
                      <a:endParaRPr lang="en-US" sz="1600" b="1">
                        <a:solidFill>
                          <a:srgbClr val="000000"/>
                        </a:solidFill>
                        <a:effectLst/>
                        <a:latin typeface="+mj-lt"/>
                        <a:ea typeface="Calibri"/>
                      </a:endParaRPr>
                    </a:p>
                  </a:txBody>
                  <a:tcPr marL="68580" marR="68580" marT="0" marB="0"/>
                </a:tc>
                <a:tc>
                  <a:txBody>
                    <a:bodyPr/>
                    <a:lstStyle/>
                    <a:p>
                      <a:pPr marL="0" marR="0">
                        <a:lnSpc>
                          <a:spcPct val="107000"/>
                        </a:lnSpc>
                        <a:spcBef>
                          <a:spcPts val="0"/>
                        </a:spcBef>
                        <a:spcAft>
                          <a:spcPts val="0"/>
                        </a:spcAft>
                      </a:pPr>
                      <a:r>
                        <a:rPr lang="en-US" sz="1600">
                          <a:effectLst/>
                          <a:latin typeface="+mj-lt"/>
                        </a:rPr>
                        <a:t>OTHG</a:t>
                      </a:r>
                      <a:endParaRPr lang="en-US" sz="1600" b="1">
                        <a:solidFill>
                          <a:srgbClr val="000000"/>
                        </a:solidFill>
                        <a:effectLst/>
                        <a:latin typeface="+mj-lt"/>
                        <a:ea typeface="Calibri"/>
                      </a:endParaRPr>
                    </a:p>
                  </a:txBody>
                  <a:tcPr marL="68580" marR="68580" marT="0" marB="0"/>
                </a:tc>
                <a:extLst>
                  <a:ext uri="{0D108BD9-81ED-4DB2-BD59-A6C34878D82A}">
                    <a16:rowId xmlns:a16="http://schemas.microsoft.com/office/drawing/2014/main" xmlns="" val="10006"/>
                  </a:ext>
                </a:extLst>
              </a:tr>
              <a:tr h="0">
                <a:tc>
                  <a:txBody>
                    <a:bodyPr/>
                    <a:lstStyle/>
                    <a:p>
                      <a:pPr marL="0" marR="0">
                        <a:lnSpc>
                          <a:spcPct val="107000"/>
                        </a:lnSpc>
                        <a:spcBef>
                          <a:spcPts val="0"/>
                        </a:spcBef>
                        <a:spcAft>
                          <a:spcPts val="0"/>
                        </a:spcAft>
                      </a:pPr>
                      <a:r>
                        <a:rPr lang="en-US" sz="1600" dirty="0">
                          <a:effectLst/>
                          <a:latin typeface="+mj-lt"/>
                        </a:rPr>
                        <a:t>Mean cosine of scattering </a:t>
                      </a:r>
                      <a:r>
                        <a:rPr lang="en-US" sz="1600" dirty="0" smtClean="0">
                          <a:effectLst/>
                          <a:latin typeface="+mj-lt"/>
                        </a:rPr>
                        <a:t>angles</a:t>
                      </a:r>
                      <a:endParaRPr lang="en-US" sz="1600" b="1" dirty="0">
                        <a:solidFill>
                          <a:srgbClr val="000000"/>
                        </a:solidFill>
                        <a:effectLst/>
                        <a:latin typeface="+mj-lt"/>
                        <a:ea typeface="Calibri"/>
                      </a:endParaRPr>
                    </a:p>
                  </a:txBody>
                  <a:tcPr marL="68580" marR="68580" marT="0" marB="0"/>
                </a:tc>
                <a:tc>
                  <a:txBody>
                    <a:bodyPr/>
                    <a:lstStyle/>
                    <a:p>
                      <a:pPr marL="0" marR="0">
                        <a:lnSpc>
                          <a:spcPct val="107000"/>
                        </a:lnSpc>
                        <a:spcBef>
                          <a:spcPts val="0"/>
                        </a:spcBef>
                        <a:spcAft>
                          <a:spcPts val="0"/>
                        </a:spcAft>
                      </a:pPr>
                      <a:r>
                        <a:rPr lang="en-US" sz="1600" dirty="0">
                          <a:effectLst/>
                          <a:latin typeface="+mj-lt"/>
                        </a:rPr>
                        <a:t>0.9470</a:t>
                      </a:r>
                      <a:endParaRPr lang="en-US" sz="1600" b="1" dirty="0">
                        <a:solidFill>
                          <a:srgbClr val="000000"/>
                        </a:solidFill>
                        <a:effectLst/>
                        <a:latin typeface="+mj-lt"/>
                        <a:ea typeface="Calibri"/>
                      </a:endParaRPr>
                    </a:p>
                  </a:txBody>
                  <a:tcPr marL="68580" marR="68580" marT="0" marB="0"/>
                </a:tc>
                <a:extLst>
                  <a:ext uri="{0D108BD9-81ED-4DB2-BD59-A6C34878D82A}">
                    <a16:rowId xmlns:a16="http://schemas.microsoft.com/office/drawing/2014/main" xmlns="" val="10007"/>
                  </a:ext>
                </a:extLst>
              </a:tr>
            </a:tbl>
          </a:graphicData>
        </a:graphic>
      </p:graphicFrame>
      <p:sp>
        <p:nvSpPr>
          <p:cNvPr id="18" name="Rectangle 2"/>
          <p:cNvSpPr>
            <a:spLocks noChangeArrowheads="1"/>
          </p:cNvSpPr>
          <p:nvPr/>
        </p:nvSpPr>
        <p:spPr bwMode="auto">
          <a:xfrm>
            <a:off x="709844" y="5461337"/>
            <a:ext cx="782455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a:r>
              <a:rPr lang="en-GB" dirty="0" smtClean="0">
                <a:solidFill>
                  <a:schemeClr val="tx1"/>
                </a:solidFill>
                <a:cs typeface="Times New Roman" pitchFamily="18" charset="0"/>
              </a:rPr>
              <a:t>[</a:t>
            </a:r>
            <a:r>
              <a:rPr lang="en-GB" dirty="0" smtClean="0">
                <a:cs typeface="Times New Roman" pitchFamily="18" charset="0"/>
              </a:rPr>
              <a:t>12</a:t>
            </a:r>
            <a:r>
              <a:rPr lang="en-GB" dirty="0" smtClean="0">
                <a:solidFill>
                  <a:schemeClr val="tx1"/>
                </a:solidFill>
                <a:cs typeface="Times New Roman" pitchFamily="18" charset="0"/>
              </a:rPr>
              <a:t>] </a:t>
            </a:r>
            <a:r>
              <a:rPr lang="en-GB" dirty="0" smtClean="0"/>
              <a:t>B. </a:t>
            </a:r>
            <a:r>
              <a:rPr lang="en-GB" dirty="0" err="1" smtClean="0"/>
              <a:t>Tian</a:t>
            </a:r>
            <a:r>
              <a:rPr lang="en-GB" dirty="0" smtClean="0"/>
              <a:t>, F. Zhang, and X. Tan, “</a:t>
            </a:r>
            <a:r>
              <a:rPr lang="en-GB" b="1" dirty="0" smtClean="0"/>
              <a:t>Design and development of an LED-based optical communication system for autonomous underwater robots</a:t>
            </a:r>
            <a:r>
              <a:rPr lang="en-GB" dirty="0" smtClean="0"/>
              <a:t>,” In </a:t>
            </a:r>
            <a:r>
              <a:rPr lang="en-GB" i="1" dirty="0" smtClean="0"/>
              <a:t>IEEE/ASME Int. Conf. Advanced Intelligent Mechatronics (AIM)</a:t>
            </a:r>
            <a:r>
              <a:rPr lang="en-GB" dirty="0" smtClean="0"/>
              <a:t>, pp. 1558-1563, 2013.</a:t>
            </a:r>
          </a:p>
          <a:p>
            <a:pPr algn="just"/>
            <a:r>
              <a:rPr lang="en-GB" dirty="0" smtClean="0"/>
              <a:t>[13] C. Gabriel, M. A. </a:t>
            </a:r>
            <a:r>
              <a:rPr lang="en-GB" dirty="0" err="1" smtClean="0"/>
              <a:t>Khalighi</a:t>
            </a:r>
            <a:r>
              <a:rPr lang="en-GB" dirty="0" smtClean="0"/>
              <a:t>, S. </a:t>
            </a:r>
            <a:r>
              <a:rPr lang="en-GB" dirty="0" err="1" smtClean="0"/>
              <a:t>Bourennane</a:t>
            </a:r>
            <a:r>
              <a:rPr lang="en-GB" dirty="0" smtClean="0"/>
              <a:t>, P. Léon, and V. </a:t>
            </a:r>
            <a:r>
              <a:rPr lang="en-GB" dirty="0" err="1" smtClean="0"/>
              <a:t>Rigaud</a:t>
            </a:r>
            <a:r>
              <a:rPr lang="en-GB" dirty="0" smtClean="0"/>
              <a:t>, “</a:t>
            </a:r>
            <a:r>
              <a:rPr lang="en-GB" b="1" dirty="0" smtClean="0"/>
              <a:t>Channel modeling for underwater optical communication</a:t>
            </a:r>
            <a:r>
              <a:rPr lang="en-GB" dirty="0" smtClean="0"/>
              <a:t>,” in </a:t>
            </a:r>
            <a:r>
              <a:rPr lang="en-GB" i="1" dirty="0" smtClean="0"/>
              <a:t>Proc. IEEE Global Communication Conf. (GLOBECOME’11)</a:t>
            </a:r>
            <a:r>
              <a:rPr lang="en-GB" dirty="0" smtClean="0"/>
              <a:t>, pp. 833-837, Dec. 2011.</a:t>
            </a:r>
          </a:p>
        </p:txBody>
      </p:sp>
      <p:sp>
        <p:nvSpPr>
          <p:cNvPr id="10"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Tree>
    <p:extLst>
      <p:ext uri="{BB962C8B-B14F-4D97-AF65-F5344CB8AC3E}">
        <p14:creationId xmlns:p14="http://schemas.microsoft.com/office/powerpoint/2010/main" val="425379399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685800" y="685800"/>
            <a:ext cx="7772400" cy="6096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CIR Results</a:t>
            </a:r>
            <a:endParaRPr lang="en-CA" b="1" dirty="0" smtClean="0">
              <a:solidFill>
                <a:srgbClr val="80B4CE"/>
              </a:solidFill>
              <a:effectLst>
                <a:outerShdw blurRad="38100" dist="38100" dir="2700000" algn="tl">
                  <a:srgbClr val="000000">
                    <a:alpha val="43137"/>
                  </a:srgbClr>
                </a:outerShdw>
              </a:effectLst>
            </a:endParaRPr>
          </a:p>
        </p:txBody>
      </p:sp>
      <p:sp>
        <p:nvSpPr>
          <p:cNvPr id="9" name="Slide Number Placeholder 8"/>
          <p:cNvSpPr>
            <a:spLocks noGrp="1"/>
          </p:cNvSpPr>
          <p:nvPr>
            <p:ph type="sldNum" sz="quarter" idx="12"/>
          </p:nvPr>
        </p:nvSpPr>
        <p:spPr>
          <a:xfrm>
            <a:off x="4520332" y="6477000"/>
            <a:ext cx="365760" cy="184666"/>
          </a:xfrm>
        </p:spPr>
        <p:txBody>
          <a:bodyPr/>
          <a:lstStyle/>
          <a:p>
            <a:pPr algn="ctr"/>
            <a:fld id="{2F03CF15-9775-4923-BCFF-1A75B19C3DAF}" type="slidenum">
              <a:rPr lang="en-GB" altLang="en-US" smtClean="0"/>
              <a:pPr algn="ctr"/>
              <a:t>14</a:t>
            </a:fld>
            <a:endParaRPr lang="en-GB" altLang="en-US" dirty="0"/>
          </a:p>
        </p:txBody>
      </p:sp>
      <p:sp>
        <p:nvSpPr>
          <p:cNvPr id="7" name="TextBox 6"/>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8" name="TextBox 7"/>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10" name="TextBox 9"/>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pic>
        <p:nvPicPr>
          <p:cNvPr id="15" name="Picture 14"/>
          <p:cNvPicPr>
            <a:picLocks/>
          </p:cNvPicPr>
          <p:nvPr/>
        </p:nvPicPr>
        <p:blipFill>
          <a:blip r:embed="rId2"/>
          <a:stretch>
            <a:fillRect/>
          </a:stretch>
        </p:blipFill>
        <p:spPr>
          <a:xfrm>
            <a:off x="1913793" y="3886200"/>
            <a:ext cx="1828800" cy="1828800"/>
          </a:xfrm>
          <a:prstGeom prst="rect">
            <a:avLst/>
          </a:prstGeom>
        </p:spPr>
      </p:pic>
      <p:pic>
        <p:nvPicPr>
          <p:cNvPr id="16" name="Picture 15"/>
          <p:cNvPicPr>
            <a:picLocks/>
          </p:cNvPicPr>
          <p:nvPr/>
        </p:nvPicPr>
        <p:blipFill>
          <a:blip r:embed="rId3"/>
          <a:stretch>
            <a:fillRect/>
          </a:stretch>
        </p:blipFill>
        <p:spPr>
          <a:xfrm>
            <a:off x="3631224" y="3879908"/>
            <a:ext cx="1828800" cy="1828800"/>
          </a:xfrm>
          <a:prstGeom prst="rect">
            <a:avLst/>
          </a:prstGeom>
        </p:spPr>
      </p:pic>
      <p:pic>
        <p:nvPicPr>
          <p:cNvPr id="17" name="Picture 16"/>
          <p:cNvPicPr>
            <a:picLocks/>
          </p:cNvPicPr>
          <p:nvPr/>
        </p:nvPicPr>
        <p:blipFill>
          <a:blip r:embed="rId4"/>
          <a:stretch>
            <a:fillRect/>
          </a:stretch>
        </p:blipFill>
        <p:spPr>
          <a:xfrm>
            <a:off x="102576" y="1753028"/>
            <a:ext cx="1920240" cy="1828800"/>
          </a:xfrm>
          <a:prstGeom prst="rect">
            <a:avLst/>
          </a:prstGeom>
        </p:spPr>
      </p:pic>
      <p:pic>
        <p:nvPicPr>
          <p:cNvPr id="20" name="Picture 19"/>
          <p:cNvPicPr>
            <a:picLocks/>
          </p:cNvPicPr>
          <p:nvPr/>
        </p:nvPicPr>
        <p:blipFill>
          <a:blip r:embed="rId5"/>
          <a:stretch>
            <a:fillRect/>
          </a:stretch>
        </p:blipFill>
        <p:spPr>
          <a:xfrm>
            <a:off x="5436576" y="1755142"/>
            <a:ext cx="1828800" cy="1828800"/>
          </a:xfrm>
          <a:prstGeom prst="rect">
            <a:avLst/>
          </a:prstGeom>
        </p:spPr>
      </p:pic>
      <p:pic>
        <p:nvPicPr>
          <p:cNvPr id="21" name="Picture 20"/>
          <p:cNvPicPr>
            <a:picLocks/>
          </p:cNvPicPr>
          <p:nvPr/>
        </p:nvPicPr>
        <p:blipFill>
          <a:blip r:embed="rId6"/>
          <a:stretch>
            <a:fillRect/>
          </a:stretch>
        </p:blipFill>
        <p:spPr>
          <a:xfrm>
            <a:off x="7189176" y="1753892"/>
            <a:ext cx="1828800" cy="1828800"/>
          </a:xfrm>
          <a:prstGeom prst="rect">
            <a:avLst/>
          </a:prstGeom>
        </p:spPr>
      </p:pic>
      <p:pic>
        <p:nvPicPr>
          <p:cNvPr id="26" name="Picture 25"/>
          <p:cNvPicPr>
            <a:picLocks/>
          </p:cNvPicPr>
          <p:nvPr/>
        </p:nvPicPr>
        <p:blipFill>
          <a:blip r:embed="rId7"/>
          <a:stretch>
            <a:fillRect/>
          </a:stretch>
        </p:blipFill>
        <p:spPr>
          <a:xfrm>
            <a:off x="5436578" y="3888916"/>
            <a:ext cx="1828800" cy="1828800"/>
          </a:xfrm>
          <a:prstGeom prst="rect">
            <a:avLst/>
          </a:prstGeom>
        </p:spPr>
      </p:pic>
      <p:pic>
        <p:nvPicPr>
          <p:cNvPr id="27" name="Picture 26"/>
          <p:cNvPicPr>
            <a:picLocks/>
          </p:cNvPicPr>
          <p:nvPr/>
        </p:nvPicPr>
        <p:blipFill>
          <a:blip r:embed="rId8"/>
          <a:stretch>
            <a:fillRect/>
          </a:stretch>
        </p:blipFill>
        <p:spPr>
          <a:xfrm>
            <a:off x="7189505" y="3887450"/>
            <a:ext cx="1828800" cy="1828800"/>
          </a:xfrm>
          <a:prstGeom prst="rect">
            <a:avLst/>
          </a:prstGeom>
        </p:spPr>
      </p:pic>
      <p:pic>
        <p:nvPicPr>
          <p:cNvPr id="29" name="Picture 28"/>
          <p:cNvPicPr>
            <a:picLocks/>
          </p:cNvPicPr>
          <p:nvPr/>
        </p:nvPicPr>
        <p:blipFill>
          <a:blip r:embed="rId9"/>
          <a:stretch>
            <a:fillRect/>
          </a:stretch>
        </p:blipFill>
        <p:spPr>
          <a:xfrm>
            <a:off x="196362" y="3887450"/>
            <a:ext cx="1828800" cy="1828800"/>
          </a:xfrm>
          <a:prstGeom prst="rect">
            <a:avLst/>
          </a:prstGeom>
        </p:spPr>
      </p:pic>
      <p:pic>
        <p:nvPicPr>
          <p:cNvPr id="32" name="Picture 31"/>
          <p:cNvPicPr>
            <a:picLocks/>
          </p:cNvPicPr>
          <p:nvPr/>
        </p:nvPicPr>
        <p:blipFill>
          <a:blip r:embed="rId10"/>
          <a:stretch>
            <a:fillRect/>
          </a:stretch>
        </p:blipFill>
        <p:spPr>
          <a:xfrm>
            <a:off x="1913792" y="1756786"/>
            <a:ext cx="1828800" cy="1828800"/>
          </a:xfrm>
          <a:prstGeom prst="rect">
            <a:avLst/>
          </a:prstGeom>
        </p:spPr>
      </p:pic>
      <p:pic>
        <p:nvPicPr>
          <p:cNvPr id="33" name="Picture 32"/>
          <p:cNvPicPr>
            <a:picLocks/>
          </p:cNvPicPr>
          <p:nvPr/>
        </p:nvPicPr>
        <p:blipFill>
          <a:blip r:embed="rId11"/>
          <a:stretch>
            <a:fillRect/>
          </a:stretch>
        </p:blipFill>
        <p:spPr>
          <a:xfrm>
            <a:off x="3631224" y="1746744"/>
            <a:ext cx="1828800" cy="1828800"/>
          </a:xfrm>
          <a:prstGeom prst="rect">
            <a:avLst/>
          </a:prstGeom>
        </p:spPr>
      </p:pic>
      <p:sp>
        <p:nvSpPr>
          <p:cNvPr id="18"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Tree>
    <p:extLst>
      <p:ext uri="{BB962C8B-B14F-4D97-AF65-F5344CB8AC3E}">
        <p14:creationId xmlns:p14="http://schemas.microsoft.com/office/powerpoint/2010/main" val="23568117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685800" y="685800"/>
            <a:ext cx="7772400" cy="6096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CIR Results</a:t>
            </a:r>
            <a:endParaRPr lang="en-CA" b="1" dirty="0" smtClean="0">
              <a:solidFill>
                <a:srgbClr val="80B4CE"/>
              </a:solidFill>
              <a:effectLst>
                <a:outerShdw blurRad="38100" dist="38100" dir="2700000" algn="tl">
                  <a:srgbClr val="000000">
                    <a:alpha val="43137"/>
                  </a:srgbClr>
                </a:outerShdw>
              </a:effectLst>
            </a:endParaRPr>
          </a:p>
        </p:txBody>
      </p:sp>
      <p:sp>
        <p:nvSpPr>
          <p:cNvPr id="9" name="Slide Number Placeholder 8"/>
          <p:cNvSpPr>
            <a:spLocks noGrp="1"/>
          </p:cNvSpPr>
          <p:nvPr>
            <p:ph type="sldNum" sz="quarter" idx="12"/>
          </p:nvPr>
        </p:nvSpPr>
        <p:spPr/>
        <p:txBody>
          <a:bodyPr/>
          <a:lstStyle/>
          <a:p>
            <a:pPr algn="ctr"/>
            <a:fld id="{2F03CF15-9775-4923-BCFF-1A75B19C3DAF}" type="slidenum">
              <a:rPr lang="en-GB" altLang="en-US" smtClean="0"/>
              <a:pPr algn="ctr"/>
              <a:t>15</a:t>
            </a:fld>
            <a:endParaRPr lang="en-GB" altLang="en-US" dirty="0"/>
          </a:p>
        </p:txBody>
      </p:sp>
      <p:sp>
        <p:nvSpPr>
          <p:cNvPr id="7" name="TextBox 6"/>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8" name="TextBox 7"/>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10" name="TextBox 9"/>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pic>
        <p:nvPicPr>
          <p:cNvPr id="31" name="Picture 30"/>
          <p:cNvPicPr>
            <a:picLocks/>
          </p:cNvPicPr>
          <p:nvPr/>
        </p:nvPicPr>
        <p:blipFill>
          <a:blip r:embed="rId2"/>
          <a:stretch>
            <a:fillRect/>
          </a:stretch>
        </p:blipFill>
        <p:spPr>
          <a:xfrm>
            <a:off x="1920890" y="1764757"/>
            <a:ext cx="1828800" cy="1828800"/>
          </a:xfrm>
          <a:prstGeom prst="rect">
            <a:avLst/>
          </a:prstGeom>
        </p:spPr>
      </p:pic>
      <p:pic>
        <p:nvPicPr>
          <p:cNvPr id="32" name="Picture 31"/>
          <p:cNvPicPr>
            <a:picLocks/>
          </p:cNvPicPr>
          <p:nvPr/>
        </p:nvPicPr>
        <p:blipFill>
          <a:blip r:embed="rId3"/>
          <a:stretch>
            <a:fillRect/>
          </a:stretch>
        </p:blipFill>
        <p:spPr>
          <a:xfrm>
            <a:off x="3633699" y="1752600"/>
            <a:ext cx="1828800" cy="1828800"/>
          </a:xfrm>
          <a:prstGeom prst="rect">
            <a:avLst/>
          </a:prstGeom>
        </p:spPr>
      </p:pic>
      <p:pic>
        <p:nvPicPr>
          <p:cNvPr id="33" name="Picture 32"/>
          <p:cNvPicPr>
            <a:picLocks/>
          </p:cNvPicPr>
          <p:nvPr/>
        </p:nvPicPr>
        <p:blipFill>
          <a:blip r:embed="rId4"/>
          <a:stretch>
            <a:fillRect/>
          </a:stretch>
        </p:blipFill>
        <p:spPr>
          <a:xfrm>
            <a:off x="5436124" y="1764757"/>
            <a:ext cx="1828800" cy="1828800"/>
          </a:xfrm>
          <a:prstGeom prst="rect">
            <a:avLst/>
          </a:prstGeom>
        </p:spPr>
      </p:pic>
      <p:pic>
        <p:nvPicPr>
          <p:cNvPr id="34" name="Picture 33"/>
          <p:cNvPicPr>
            <a:picLocks/>
          </p:cNvPicPr>
          <p:nvPr/>
        </p:nvPicPr>
        <p:blipFill>
          <a:blip r:embed="rId5"/>
          <a:stretch>
            <a:fillRect/>
          </a:stretch>
        </p:blipFill>
        <p:spPr>
          <a:xfrm>
            <a:off x="7192893" y="1755965"/>
            <a:ext cx="1828800" cy="1828800"/>
          </a:xfrm>
          <a:prstGeom prst="rect">
            <a:avLst/>
          </a:prstGeom>
        </p:spPr>
      </p:pic>
      <p:pic>
        <p:nvPicPr>
          <p:cNvPr id="35" name="Picture 34"/>
          <p:cNvPicPr>
            <a:picLocks/>
          </p:cNvPicPr>
          <p:nvPr/>
        </p:nvPicPr>
        <p:blipFill>
          <a:blip r:embed="rId6"/>
          <a:stretch>
            <a:fillRect/>
          </a:stretch>
        </p:blipFill>
        <p:spPr>
          <a:xfrm>
            <a:off x="202224" y="1758942"/>
            <a:ext cx="1828800" cy="1828800"/>
          </a:xfrm>
          <a:prstGeom prst="rect">
            <a:avLst/>
          </a:prstGeom>
        </p:spPr>
      </p:pic>
      <p:pic>
        <p:nvPicPr>
          <p:cNvPr id="46" name="Picture 45"/>
          <p:cNvPicPr>
            <a:picLocks/>
          </p:cNvPicPr>
          <p:nvPr/>
        </p:nvPicPr>
        <p:blipFill>
          <a:blip r:embed="rId7"/>
          <a:stretch>
            <a:fillRect/>
          </a:stretch>
        </p:blipFill>
        <p:spPr>
          <a:xfrm>
            <a:off x="196361" y="3898620"/>
            <a:ext cx="1828800" cy="1828800"/>
          </a:xfrm>
          <a:prstGeom prst="rect">
            <a:avLst/>
          </a:prstGeom>
        </p:spPr>
      </p:pic>
      <p:pic>
        <p:nvPicPr>
          <p:cNvPr id="47" name="Picture 46"/>
          <p:cNvPicPr>
            <a:picLocks/>
          </p:cNvPicPr>
          <p:nvPr/>
        </p:nvPicPr>
        <p:blipFill>
          <a:blip r:embed="rId8"/>
          <a:stretch>
            <a:fillRect/>
          </a:stretch>
        </p:blipFill>
        <p:spPr>
          <a:xfrm>
            <a:off x="1919657" y="3901334"/>
            <a:ext cx="1828800" cy="1828800"/>
          </a:xfrm>
          <a:prstGeom prst="rect">
            <a:avLst/>
          </a:prstGeom>
        </p:spPr>
      </p:pic>
      <p:pic>
        <p:nvPicPr>
          <p:cNvPr id="48" name="Picture 47"/>
          <p:cNvPicPr>
            <a:picLocks/>
          </p:cNvPicPr>
          <p:nvPr/>
        </p:nvPicPr>
        <p:blipFill>
          <a:blip r:embed="rId9"/>
          <a:stretch>
            <a:fillRect/>
          </a:stretch>
        </p:blipFill>
        <p:spPr>
          <a:xfrm>
            <a:off x="3627615" y="3906789"/>
            <a:ext cx="1828800" cy="1828800"/>
          </a:xfrm>
          <a:prstGeom prst="rect">
            <a:avLst/>
          </a:prstGeom>
        </p:spPr>
      </p:pic>
      <p:pic>
        <p:nvPicPr>
          <p:cNvPr id="49" name="Picture 48"/>
          <p:cNvPicPr>
            <a:picLocks/>
          </p:cNvPicPr>
          <p:nvPr/>
        </p:nvPicPr>
        <p:blipFill>
          <a:blip r:embed="rId10"/>
          <a:stretch>
            <a:fillRect/>
          </a:stretch>
        </p:blipFill>
        <p:spPr>
          <a:xfrm>
            <a:off x="5436576" y="3895470"/>
            <a:ext cx="1828800" cy="1828800"/>
          </a:xfrm>
          <a:prstGeom prst="rect">
            <a:avLst/>
          </a:prstGeom>
        </p:spPr>
      </p:pic>
      <p:pic>
        <p:nvPicPr>
          <p:cNvPr id="50" name="Picture 49"/>
          <p:cNvPicPr>
            <a:picLocks/>
          </p:cNvPicPr>
          <p:nvPr/>
        </p:nvPicPr>
        <p:blipFill>
          <a:blip r:embed="rId11"/>
          <a:stretch>
            <a:fillRect/>
          </a:stretch>
        </p:blipFill>
        <p:spPr>
          <a:xfrm>
            <a:off x="7189176" y="3892542"/>
            <a:ext cx="1828800" cy="1828800"/>
          </a:xfrm>
          <a:prstGeom prst="rect">
            <a:avLst/>
          </a:prstGeom>
        </p:spPr>
      </p:pic>
      <p:sp>
        <p:nvSpPr>
          <p:cNvPr id="18"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Tree>
    <p:extLst>
      <p:ext uri="{BB962C8B-B14F-4D97-AF65-F5344CB8AC3E}">
        <p14:creationId xmlns:p14="http://schemas.microsoft.com/office/powerpoint/2010/main" val="15076551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685800" y="685800"/>
            <a:ext cx="7772400" cy="6096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Effective Channel Responses</a:t>
            </a:r>
            <a:endParaRPr lang="en-CA" b="1" dirty="0" smtClean="0">
              <a:solidFill>
                <a:srgbClr val="80B4CE"/>
              </a:solidFill>
              <a:effectLst>
                <a:outerShdw blurRad="38100" dist="38100" dir="2700000" algn="tl">
                  <a:srgbClr val="000000">
                    <a:alpha val="43137"/>
                  </a:srgbClr>
                </a:outerShdw>
              </a:effectLst>
            </a:endParaRPr>
          </a:p>
        </p:txBody>
      </p:sp>
      <p:sp>
        <p:nvSpPr>
          <p:cNvPr id="9" name="Slide Number Placeholder 8"/>
          <p:cNvSpPr>
            <a:spLocks noGrp="1"/>
          </p:cNvSpPr>
          <p:nvPr>
            <p:ph type="sldNum" sz="quarter" idx="12"/>
          </p:nvPr>
        </p:nvSpPr>
        <p:spPr/>
        <p:txBody>
          <a:bodyPr/>
          <a:lstStyle/>
          <a:p>
            <a:pPr algn="ctr"/>
            <a:fld id="{2F03CF15-9775-4923-BCFF-1A75B19C3DAF}" type="slidenum">
              <a:rPr lang="en-GB" altLang="en-US" smtClean="0"/>
              <a:pPr algn="ctr"/>
              <a:t>16</a:t>
            </a:fld>
            <a:endParaRPr lang="en-GB" altLang="en-US" dirty="0"/>
          </a:p>
        </p:txBody>
      </p:sp>
      <p:sp>
        <p:nvSpPr>
          <p:cNvPr id="7" name="TextBox 6"/>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8" name="TextBox 7"/>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10" name="TextBox 9"/>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pic>
        <p:nvPicPr>
          <p:cNvPr id="4" name="Picture 3"/>
          <p:cNvPicPr>
            <a:picLocks/>
          </p:cNvPicPr>
          <p:nvPr/>
        </p:nvPicPr>
        <p:blipFill>
          <a:blip r:embed="rId2"/>
          <a:stretch>
            <a:fillRect/>
          </a:stretch>
        </p:blipFill>
        <p:spPr>
          <a:xfrm>
            <a:off x="1600200" y="1905000"/>
            <a:ext cx="6035040" cy="4572000"/>
          </a:xfrm>
          <a:prstGeom prst="rect">
            <a:avLst/>
          </a:prstGeom>
        </p:spPr>
      </p:pic>
      <p:sp>
        <p:nvSpPr>
          <p:cNvPr id="12"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
        <p:nvSpPr>
          <p:cNvPr id="11" name="TextBox 10"/>
          <p:cNvSpPr txBox="1"/>
          <p:nvPr/>
        </p:nvSpPr>
        <p:spPr>
          <a:xfrm>
            <a:off x="579120" y="1447800"/>
            <a:ext cx="7955280" cy="646331"/>
          </a:xfrm>
          <a:prstGeom prst="rect">
            <a:avLst/>
          </a:prstGeom>
          <a:noFill/>
        </p:spPr>
        <p:txBody>
          <a:bodyPr wrap="square">
            <a:spAutoFit/>
          </a:bodyPr>
          <a:lstStyle/>
          <a:p>
            <a:pPr marL="342900" indent="-342900" algn="just">
              <a:spcAft>
                <a:spcPts val="1200"/>
              </a:spcAft>
              <a:buClr>
                <a:srgbClr val="3366CC"/>
              </a:buClr>
              <a:buSzPct val="150000"/>
              <a:buFont typeface="Courier New" pitchFamily="49" charset="0"/>
              <a:buChar char="o"/>
              <a:defRPr/>
            </a:pPr>
            <a:r>
              <a:rPr lang="en-US" sz="1800" dirty="0" smtClean="0">
                <a:solidFill>
                  <a:schemeClr val="tx2"/>
                </a:solidFill>
              </a:rPr>
              <a:t>For the effective channel responses, the “LED </a:t>
            </a:r>
            <a:r>
              <a:rPr lang="en-US" sz="1800" dirty="0">
                <a:solidFill>
                  <a:schemeClr val="tx2"/>
                </a:solidFill>
              </a:rPr>
              <a:t>M</a:t>
            </a:r>
            <a:r>
              <a:rPr lang="en-US" sz="1800" dirty="0" smtClean="0">
                <a:solidFill>
                  <a:schemeClr val="tx2"/>
                </a:solidFill>
              </a:rPr>
              <a:t>odel 1” with cut-off frequency of 20 MHz is considered.</a:t>
            </a:r>
            <a:endParaRPr lang="en-US" sz="1800" dirty="0">
              <a:solidFill>
                <a:schemeClr val="tx2"/>
              </a:solidFill>
            </a:endParaRPr>
          </a:p>
        </p:txBody>
      </p:sp>
    </p:spTree>
    <p:extLst>
      <p:ext uri="{BB962C8B-B14F-4D97-AF65-F5344CB8AC3E}">
        <p14:creationId xmlns:p14="http://schemas.microsoft.com/office/powerpoint/2010/main" val="336735167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066800" y="685800"/>
            <a:ext cx="7016750" cy="6096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Channel Characteristics</a:t>
            </a:r>
            <a:endParaRPr lang="en-CA" b="1" dirty="0" smtClean="0">
              <a:solidFill>
                <a:srgbClr val="80B4CE"/>
              </a:solidFill>
              <a:effectLst>
                <a:outerShdw blurRad="38100" dist="38100" dir="2700000" algn="tl">
                  <a:srgbClr val="000000">
                    <a:alpha val="43137"/>
                  </a:srgbClr>
                </a:outerShdw>
              </a:effectLst>
            </a:endParaRPr>
          </a:p>
        </p:txBody>
      </p:sp>
      <p:sp>
        <p:nvSpPr>
          <p:cNvPr id="15" name="Slide Number Placeholder 14"/>
          <p:cNvSpPr>
            <a:spLocks noGrp="1"/>
          </p:cNvSpPr>
          <p:nvPr>
            <p:ph type="sldNum" sz="quarter" idx="12"/>
          </p:nvPr>
        </p:nvSpPr>
        <p:spPr/>
        <p:txBody>
          <a:bodyPr/>
          <a:lstStyle/>
          <a:p>
            <a:pPr algn="ctr"/>
            <a:fld id="{2F03CF15-9775-4923-BCFF-1A75B19C3DAF}" type="slidenum">
              <a:rPr lang="en-GB" altLang="en-US" smtClean="0"/>
              <a:pPr algn="ctr"/>
              <a:t>17</a:t>
            </a:fld>
            <a:endParaRPr lang="en-GB" altLang="en-US" dirty="0"/>
          </a:p>
        </p:txBody>
      </p:sp>
      <p:sp>
        <p:nvSpPr>
          <p:cNvPr id="14" name="TextBox 13"/>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16" name="TextBox 15"/>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17" name="TextBox 16"/>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graphicFrame>
        <p:nvGraphicFramePr>
          <p:cNvPr id="19" name="Table 18"/>
          <p:cNvGraphicFramePr>
            <a:graphicFrameLocks noGrp="1"/>
          </p:cNvGraphicFramePr>
          <p:nvPr>
            <p:extLst>
              <p:ext uri="{D42A27DB-BD31-4B8C-83A1-F6EECF244321}">
                <p14:modId xmlns:p14="http://schemas.microsoft.com/office/powerpoint/2010/main" val="3839615661"/>
              </p:ext>
            </p:extLst>
          </p:nvPr>
        </p:nvGraphicFramePr>
        <p:xfrm>
          <a:off x="1545189" y="1264920"/>
          <a:ext cx="2569611" cy="5135880"/>
        </p:xfrm>
        <a:graphic>
          <a:graphicData uri="http://schemas.openxmlformats.org/drawingml/2006/table">
            <a:tbl>
              <a:tblPr firstRow="1" firstCol="1" bandRow="1">
                <a:tableStyleId>{5940675A-B579-460E-94D1-54222C63F5DA}</a:tableStyleId>
              </a:tblPr>
              <a:tblGrid>
                <a:gridCol w="558611">
                  <a:extLst>
                    <a:ext uri="{9D8B030D-6E8A-4147-A177-3AD203B41FA5}">
                      <a16:colId xmlns:a16="http://schemas.microsoft.com/office/drawing/2014/main" xmlns="" val="20000"/>
                    </a:ext>
                  </a:extLst>
                </a:gridCol>
                <a:gridCol w="1005500">
                  <a:extLst>
                    <a:ext uri="{9D8B030D-6E8A-4147-A177-3AD203B41FA5}">
                      <a16:colId xmlns:a16="http://schemas.microsoft.com/office/drawing/2014/main" xmlns="" val="20002"/>
                    </a:ext>
                  </a:extLst>
                </a:gridCol>
                <a:gridCol w="1005500">
                  <a:extLst>
                    <a:ext uri="{9D8B030D-6E8A-4147-A177-3AD203B41FA5}">
                      <a16:colId xmlns:a16="http://schemas.microsoft.com/office/drawing/2014/main" xmlns="" val="20003"/>
                    </a:ext>
                  </a:extLst>
                </a:gridCol>
              </a:tblGrid>
              <a:tr h="228600">
                <a:tc>
                  <a:txBody>
                    <a:bodyPr/>
                    <a:lstStyle/>
                    <a:p>
                      <a:pPr marL="0" marR="0" algn="l">
                        <a:lnSpc>
                          <a:spcPct val="100000"/>
                        </a:lnSpc>
                        <a:spcBef>
                          <a:spcPts val="0"/>
                        </a:spcBef>
                        <a:spcAft>
                          <a:spcPts val="0"/>
                        </a:spcAft>
                      </a:pPr>
                      <a:r>
                        <a:rPr lang="en-US" sz="1400" dirty="0" smtClean="0">
                          <a:effectLst/>
                          <a:latin typeface="+mj-lt"/>
                        </a:rPr>
                        <a:t>    (m)</a:t>
                      </a:r>
                    </a:p>
                  </a:txBody>
                  <a:tcPr marL="58551" marR="58551" marT="0" marB="0"/>
                </a:tc>
                <a:tc>
                  <a:txBody>
                    <a:bodyPr/>
                    <a:lstStyle/>
                    <a:p>
                      <a:pPr marL="0" marR="0" algn="ctr">
                        <a:lnSpc>
                          <a:spcPct val="100000"/>
                        </a:lnSpc>
                        <a:spcBef>
                          <a:spcPts val="0"/>
                        </a:spcBef>
                        <a:spcAft>
                          <a:spcPts val="0"/>
                        </a:spcAft>
                      </a:pPr>
                      <a:r>
                        <a:rPr lang="en-US" sz="1400" dirty="0" smtClean="0">
                          <a:effectLst/>
                          <a:latin typeface="+mj-lt"/>
                        </a:rPr>
                        <a:t>        (ns</a:t>
                      </a:r>
                      <a:r>
                        <a:rPr lang="en-US" sz="1400" dirty="0">
                          <a:effectLst/>
                          <a:latin typeface="+mj-lt"/>
                        </a:rPr>
                        <a:t>)</a:t>
                      </a:r>
                      <a:endParaRPr lang="en-US" sz="1400" dirty="0">
                        <a:effectLst/>
                        <a:latin typeface="+mj-lt"/>
                        <a:ea typeface="Calibri"/>
                        <a:cs typeface="Times New Roman"/>
                      </a:endParaRPr>
                    </a:p>
                  </a:txBody>
                  <a:tcPr marL="58551" marR="58551" marT="0" marB="0"/>
                </a:tc>
                <a:tc>
                  <a:txBody>
                    <a:bodyPr/>
                    <a:lstStyle/>
                    <a:p>
                      <a:pPr marL="0" marR="0" algn="ctr">
                        <a:lnSpc>
                          <a:spcPct val="100000"/>
                        </a:lnSpc>
                        <a:spcBef>
                          <a:spcPts val="0"/>
                        </a:spcBef>
                        <a:spcAft>
                          <a:spcPts val="0"/>
                        </a:spcAft>
                      </a:pPr>
                      <a:r>
                        <a:rPr lang="en-US" sz="1400" dirty="0">
                          <a:effectLst/>
                          <a:latin typeface="+mj-lt"/>
                        </a:rPr>
                        <a:t>  </a:t>
                      </a:r>
                      <a:endParaRPr lang="en-US" sz="1400" dirty="0">
                        <a:effectLst/>
                        <a:latin typeface="+mj-lt"/>
                        <a:ea typeface="Calibri"/>
                        <a:cs typeface="Times New Roman"/>
                      </a:endParaRPr>
                    </a:p>
                  </a:txBody>
                  <a:tcPr marL="58551" marR="58551" marT="0" marB="0"/>
                </a:tc>
                <a:extLst>
                  <a:ext uri="{0D108BD9-81ED-4DB2-BD59-A6C34878D82A}">
                    <a16:rowId xmlns:a16="http://schemas.microsoft.com/office/drawing/2014/main" xmlns="" val="10000"/>
                  </a:ext>
                </a:extLst>
              </a:tr>
              <a:tr h="149629">
                <a:tc>
                  <a:txBody>
                    <a:bodyPr/>
                    <a:lstStyle/>
                    <a:p>
                      <a:pPr marL="0" marR="0" algn="ctr">
                        <a:lnSpc>
                          <a:spcPct val="115000"/>
                        </a:lnSpc>
                        <a:spcBef>
                          <a:spcPts val="0"/>
                        </a:spcBef>
                        <a:spcAft>
                          <a:spcPts val="0"/>
                        </a:spcAft>
                      </a:pPr>
                      <a:r>
                        <a:rPr lang="en-US" sz="1400" b="1" dirty="0" smtClean="0">
                          <a:effectLst/>
                          <a:latin typeface="+mj-lt"/>
                        </a:rPr>
                        <a:t>1</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7.95</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6.80×10</a:t>
                      </a:r>
                      <a:r>
                        <a:rPr lang="en-US" sz="1400" baseline="30000" dirty="0" smtClean="0">
                          <a:effectLst/>
                          <a:latin typeface="+mj-lt"/>
                          <a:ea typeface="Calibri" panose="020F0502020204030204" pitchFamily="34" charset="0"/>
                          <a:cs typeface="Times New Roman" panose="02020603050405020304" pitchFamily="18" charset="0"/>
                        </a:rPr>
                        <a:t>-3</a:t>
                      </a:r>
                      <a:endParaRPr lang="en-US" sz="1400" baseline="300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01"/>
                  </a:ext>
                </a:extLst>
              </a:tr>
              <a:tr h="149629">
                <a:tc>
                  <a:txBody>
                    <a:bodyPr/>
                    <a:lstStyle/>
                    <a:p>
                      <a:pPr marL="0" marR="0" algn="ctr">
                        <a:lnSpc>
                          <a:spcPct val="115000"/>
                        </a:lnSpc>
                        <a:spcBef>
                          <a:spcPts val="0"/>
                        </a:spcBef>
                        <a:spcAft>
                          <a:spcPts val="0"/>
                        </a:spcAft>
                      </a:pPr>
                      <a:r>
                        <a:rPr lang="en-US" sz="1400" b="1" dirty="0" smtClean="0">
                          <a:effectLst/>
                          <a:latin typeface="+mj-lt"/>
                        </a:rPr>
                        <a:t>2</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7.95</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1.60</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-3</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02"/>
                  </a:ext>
                </a:extLst>
              </a:tr>
              <a:tr h="149629">
                <a:tc>
                  <a:txBody>
                    <a:bodyPr/>
                    <a:lstStyle/>
                    <a:p>
                      <a:pPr marL="0" marR="0" algn="ctr">
                        <a:lnSpc>
                          <a:spcPct val="115000"/>
                        </a:lnSpc>
                        <a:spcBef>
                          <a:spcPts val="0"/>
                        </a:spcBef>
                        <a:spcAft>
                          <a:spcPts val="0"/>
                        </a:spcAft>
                      </a:pPr>
                      <a:r>
                        <a:rPr lang="en-US" sz="1400" b="1" dirty="0" smtClean="0">
                          <a:effectLst/>
                          <a:latin typeface="+mj-lt"/>
                        </a:rPr>
                        <a:t>3</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7.95</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6.70</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-4</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03"/>
                  </a:ext>
                </a:extLst>
              </a:tr>
              <a:tr h="149629">
                <a:tc>
                  <a:txBody>
                    <a:bodyPr/>
                    <a:lstStyle/>
                    <a:p>
                      <a:pPr marL="0" marR="0" algn="ctr">
                        <a:lnSpc>
                          <a:spcPct val="115000"/>
                        </a:lnSpc>
                        <a:spcBef>
                          <a:spcPts val="0"/>
                        </a:spcBef>
                        <a:spcAft>
                          <a:spcPts val="0"/>
                        </a:spcAft>
                      </a:pPr>
                      <a:r>
                        <a:rPr lang="en-US" sz="1400" b="1" dirty="0" smtClean="0">
                          <a:effectLst/>
                          <a:latin typeface="+mj-lt"/>
                        </a:rPr>
                        <a:t>4</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7.97</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3.53</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-4</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04"/>
                  </a:ext>
                </a:extLst>
              </a:tr>
              <a:tr h="149629">
                <a:tc>
                  <a:txBody>
                    <a:bodyPr/>
                    <a:lstStyle/>
                    <a:p>
                      <a:pPr marL="0" marR="0" algn="ctr">
                        <a:lnSpc>
                          <a:spcPct val="115000"/>
                        </a:lnSpc>
                        <a:spcBef>
                          <a:spcPts val="0"/>
                        </a:spcBef>
                        <a:spcAft>
                          <a:spcPts val="0"/>
                        </a:spcAft>
                      </a:pPr>
                      <a:r>
                        <a:rPr lang="en-US" sz="1400" b="1" dirty="0" smtClean="0">
                          <a:effectLst/>
                          <a:latin typeface="+mj-lt"/>
                        </a:rPr>
                        <a:t>5</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7.97</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2.16</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-4</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05"/>
                  </a:ext>
                </a:extLst>
              </a:tr>
              <a:tr h="149629">
                <a:tc>
                  <a:txBody>
                    <a:bodyPr/>
                    <a:lstStyle/>
                    <a:p>
                      <a:pPr marL="0" marR="0" algn="ctr">
                        <a:lnSpc>
                          <a:spcPct val="115000"/>
                        </a:lnSpc>
                        <a:spcBef>
                          <a:spcPts val="0"/>
                        </a:spcBef>
                        <a:spcAft>
                          <a:spcPts val="0"/>
                        </a:spcAft>
                      </a:pPr>
                      <a:r>
                        <a:rPr lang="en-US" sz="1400" b="1" dirty="0" smtClean="0">
                          <a:effectLst/>
                          <a:latin typeface="+mj-lt"/>
                        </a:rPr>
                        <a:t>6</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7.98</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1.37</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-4</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06"/>
                  </a:ext>
                </a:extLst>
              </a:tr>
              <a:tr h="149629">
                <a:tc>
                  <a:txBody>
                    <a:bodyPr/>
                    <a:lstStyle/>
                    <a:p>
                      <a:pPr marL="0" marR="0" algn="ctr">
                        <a:lnSpc>
                          <a:spcPct val="115000"/>
                        </a:lnSpc>
                        <a:spcBef>
                          <a:spcPts val="0"/>
                        </a:spcBef>
                        <a:spcAft>
                          <a:spcPts val="0"/>
                        </a:spcAft>
                      </a:pPr>
                      <a:r>
                        <a:rPr lang="en-US" sz="1400" b="1" dirty="0" smtClean="0">
                          <a:effectLst/>
                          <a:latin typeface="+mj-lt"/>
                        </a:rPr>
                        <a:t>7</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7.99</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9.60</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-5</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07"/>
                  </a:ext>
                </a:extLst>
              </a:tr>
              <a:tr h="149629">
                <a:tc>
                  <a:txBody>
                    <a:bodyPr/>
                    <a:lstStyle/>
                    <a:p>
                      <a:pPr marL="0" marR="0" algn="ctr">
                        <a:lnSpc>
                          <a:spcPct val="115000"/>
                        </a:lnSpc>
                        <a:spcBef>
                          <a:spcPts val="0"/>
                        </a:spcBef>
                        <a:spcAft>
                          <a:spcPts val="0"/>
                        </a:spcAft>
                      </a:pPr>
                      <a:r>
                        <a:rPr lang="en-US" sz="1400" b="1" dirty="0" smtClean="0">
                          <a:effectLst/>
                          <a:latin typeface="+mj-lt"/>
                        </a:rPr>
                        <a:t>8</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7.99</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6.64</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-5</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08"/>
                  </a:ext>
                </a:extLst>
              </a:tr>
              <a:tr h="149629">
                <a:tc>
                  <a:txBody>
                    <a:bodyPr/>
                    <a:lstStyle/>
                    <a:p>
                      <a:pPr marL="0" marR="0" algn="ctr">
                        <a:lnSpc>
                          <a:spcPct val="115000"/>
                        </a:lnSpc>
                        <a:spcBef>
                          <a:spcPts val="0"/>
                        </a:spcBef>
                        <a:spcAft>
                          <a:spcPts val="0"/>
                        </a:spcAft>
                      </a:pPr>
                      <a:r>
                        <a:rPr lang="en-US" sz="1400" b="1" dirty="0" smtClean="0">
                          <a:effectLst/>
                          <a:latin typeface="+mj-lt"/>
                        </a:rPr>
                        <a:t>9</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8.04</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5.15</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-5</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09"/>
                  </a:ext>
                </a:extLst>
              </a:tr>
              <a:tr h="149629">
                <a:tc>
                  <a:txBody>
                    <a:bodyPr/>
                    <a:lstStyle/>
                    <a:p>
                      <a:pPr marL="0" marR="0" algn="ctr">
                        <a:lnSpc>
                          <a:spcPct val="115000"/>
                        </a:lnSpc>
                        <a:spcBef>
                          <a:spcPts val="0"/>
                        </a:spcBef>
                        <a:spcAft>
                          <a:spcPts val="0"/>
                        </a:spcAft>
                      </a:pPr>
                      <a:r>
                        <a:rPr lang="en-US" sz="1400" b="1" dirty="0" smtClean="0">
                          <a:effectLst/>
                          <a:latin typeface="+mj-lt"/>
                        </a:rPr>
                        <a:t>10</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8.08</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4.01</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-5</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10"/>
                  </a:ext>
                </a:extLst>
              </a:tr>
              <a:tr h="149629">
                <a:tc>
                  <a:txBody>
                    <a:bodyPr/>
                    <a:lstStyle/>
                    <a:p>
                      <a:pPr marL="0" marR="0" algn="ctr">
                        <a:lnSpc>
                          <a:spcPct val="115000"/>
                        </a:lnSpc>
                        <a:spcBef>
                          <a:spcPts val="0"/>
                        </a:spcBef>
                        <a:spcAft>
                          <a:spcPts val="0"/>
                        </a:spcAft>
                      </a:pPr>
                      <a:r>
                        <a:rPr lang="en-US" sz="1400" b="1" dirty="0" smtClean="0">
                          <a:effectLst/>
                          <a:latin typeface="+mj-lt"/>
                        </a:rPr>
                        <a:t>11</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8.26</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2.89</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-5</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11"/>
                  </a:ext>
                </a:extLst>
              </a:tr>
              <a:tr h="149629">
                <a:tc>
                  <a:txBody>
                    <a:bodyPr/>
                    <a:lstStyle/>
                    <a:p>
                      <a:pPr marL="0" marR="0" algn="ctr">
                        <a:lnSpc>
                          <a:spcPct val="115000"/>
                        </a:lnSpc>
                        <a:spcBef>
                          <a:spcPts val="0"/>
                        </a:spcBef>
                        <a:spcAft>
                          <a:spcPts val="0"/>
                        </a:spcAft>
                      </a:pPr>
                      <a:r>
                        <a:rPr lang="en-US" sz="1400" b="1" dirty="0" smtClean="0">
                          <a:effectLst/>
                          <a:latin typeface="+mj-lt"/>
                        </a:rPr>
                        <a:t>12</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8.08</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2.43</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-5</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12"/>
                  </a:ext>
                </a:extLst>
              </a:tr>
              <a:tr h="149629">
                <a:tc>
                  <a:txBody>
                    <a:bodyPr/>
                    <a:lstStyle/>
                    <a:p>
                      <a:pPr marL="0" marR="0" algn="ctr">
                        <a:lnSpc>
                          <a:spcPct val="115000"/>
                        </a:lnSpc>
                        <a:spcBef>
                          <a:spcPts val="0"/>
                        </a:spcBef>
                        <a:spcAft>
                          <a:spcPts val="0"/>
                        </a:spcAft>
                      </a:pPr>
                      <a:r>
                        <a:rPr lang="en-US" sz="1400" b="1" dirty="0" smtClean="0">
                          <a:effectLst/>
                          <a:latin typeface="+mj-lt"/>
                        </a:rPr>
                        <a:t>13</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8.11</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1.88</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-5</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13"/>
                  </a:ext>
                </a:extLst>
              </a:tr>
              <a:tr h="149629">
                <a:tc>
                  <a:txBody>
                    <a:bodyPr/>
                    <a:lstStyle/>
                    <a:p>
                      <a:pPr marL="0" marR="0" algn="ctr">
                        <a:lnSpc>
                          <a:spcPct val="115000"/>
                        </a:lnSpc>
                        <a:spcBef>
                          <a:spcPts val="0"/>
                        </a:spcBef>
                        <a:spcAft>
                          <a:spcPts val="0"/>
                        </a:spcAft>
                      </a:pPr>
                      <a:r>
                        <a:rPr lang="en-US" sz="1400" b="1" dirty="0" smtClean="0">
                          <a:effectLst/>
                          <a:latin typeface="+mj-lt"/>
                        </a:rPr>
                        <a:t>14</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8.34</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1.64</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-5</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14"/>
                  </a:ext>
                </a:extLst>
              </a:tr>
              <a:tr h="149629">
                <a:tc>
                  <a:txBody>
                    <a:bodyPr/>
                    <a:lstStyle/>
                    <a:p>
                      <a:pPr marL="0" marR="0" algn="ctr">
                        <a:lnSpc>
                          <a:spcPct val="115000"/>
                        </a:lnSpc>
                        <a:spcBef>
                          <a:spcPts val="0"/>
                        </a:spcBef>
                        <a:spcAft>
                          <a:spcPts val="0"/>
                        </a:spcAft>
                      </a:pPr>
                      <a:r>
                        <a:rPr lang="en-US" sz="1400" b="1" dirty="0" smtClean="0">
                          <a:effectLst/>
                          <a:latin typeface="+mj-lt"/>
                        </a:rPr>
                        <a:t>15</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8.62</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1.24</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-5</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15"/>
                  </a:ext>
                </a:extLst>
              </a:tr>
              <a:tr h="149629">
                <a:tc>
                  <a:txBody>
                    <a:bodyPr/>
                    <a:lstStyle/>
                    <a:p>
                      <a:pPr marL="0" marR="0" algn="ctr">
                        <a:lnSpc>
                          <a:spcPct val="115000"/>
                        </a:lnSpc>
                        <a:spcBef>
                          <a:spcPts val="0"/>
                        </a:spcBef>
                        <a:spcAft>
                          <a:spcPts val="0"/>
                        </a:spcAft>
                      </a:pPr>
                      <a:r>
                        <a:rPr lang="en-US" sz="1400" b="1" dirty="0" smtClean="0">
                          <a:effectLst/>
                          <a:latin typeface="+mj-lt"/>
                        </a:rPr>
                        <a:t>16</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8.32</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9.82</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-6</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16"/>
                  </a:ext>
                </a:extLst>
              </a:tr>
              <a:tr h="149629">
                <a:tc>
                  <a:txBody>
                    <a:bodyPr/>
                    <a:lstStyle/>
                    <a:p>
                      <a:pPr marL="0" marR="0" algn="ctr">
                        <a:lnSpc>
                          <a:spcPct val="115000"/>
                        </a:lnSpc>
                        <a:spcBef>
                          <a:spcPts val="0"/>
                        </a:spcBef>
                        <a:spcAft>
                          <a:spcPts val="0"/>
                        </a:spcAft>
                      </a:pPr>
                      <a:r>
                        <a:rPr lang="en-US" sz="1400" b="1" dirty="0" smtClean="0">
                          <a:effectLst/>
                          <a:latin typeface="+mj-lt"/>
                        </a:rPr>
                        <a:t>17</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8.53</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7.97</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-6</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17"/>
                  </a:ext>
                </a:extLst>
              </a:tr>
              <a:tr h="149629">
                <a:tc>
                  <a:txBody>
                    <a:bodyPr/>
                    <a:lstStyle/>
                    <a:p>
                      <a:pPr marL="0" marR="0" algn="ctr">
                        <a:lnSpc>
                          <a:spcPct val="115000"/>
                        </a:lnSpc>
                        <a:spcBef>
                          <a:spcPts val="0"/>
                        </a:spcBef>
                        <a:spcAft>
                          <a:spcPts val="0"/>
                        </a:spcAft>
                      </a:pPr>
                      <a:r>
                        <a:rPr lang="en-US" sz="1400" b="1" dirty="0" smtClean="0">
                          <a:effectLst/>
                          <a:latin typeface="+mj-lt"/>
                        </a:rPr>
                        <a:t>18</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8.84</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6.42</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-6</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18"/>
                  </a:ext>
                </a:extLst>
              </a:tr>
              <a:tr h="149629">
                <a:tc>
                  <a:txBody>
                    <a:bodyPr/>
                    <a:lstStyle/>
                    <a:p>
                      <a:pPr marL="0" marR="0" algn="ctr">
                        <a:lnSpc>
                          <a:spcPct val="115000"/>
                        </a:lnSpc>
                        <a:spcBef>
                          <a:spcPts val="0"/>
                        </a:spcBef>
                        <a:spcAft>
                          <a:spcPts val="0"/>
                        </a:spcAft>
                      </a:pPr>
                      <a:r>
                        <a:rPr lang="en-US" sz="1400" b="1" dirty="0" smtClean="0">
                          <a:effectLst/>
                          <a:latin typeface="+mj-lt"/>
                        </a:rPr>
                        <a:t>19</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8.97</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6.02</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-6</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19"/>
                  </a:ext>
                </a:extLst>
              </a:tr>
              <a:tr h="149629">
                <a:tc>
                  <a:txBody>
                    <a:bodyPr/>
                    <a:lstStyle/>
                    <a:p>
                      <a:pPr marL="0" marR="0" algn="ctr">
                        <a:lnSpc>
                          <a:spcPct val="115000"/>
                        </a:lnSpc>
                        <a:spcBef>
                          <a:spcPts val="0"/>
                        </a:spcBef>
                        <a:spcAft>
                          <a:spcPts val="0"/>
                        </a:spcAft>
                      </a:pPr>
                      <a:r>
                        <a:rPr lang="en-US" sz="1400" b="1" dirty="0" smtClean="0">
                          <a:effectLst/>
                          <a:latin typeface="+mj-lt"/>
                        </a:rPr>
                        <a:t>20</a:t>
                      </a:r>
                      <a:endParaRPr lang="en-US" sz="1400" b="1"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9.54</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tc>
                  <a:txBody>
                    <a:bodyPr/>
                    <a:lstStyle/>
                    <a:p>
                      <a:pPr marL="0" marR="0" algn="ctr">
                        <a:lnSpc>
                          <a:spcPct val="115000"/>
                        </a:lnSpc>
                        <a:spcBef>
                          <a:spcPts val="0"/>
                        </a:spcBef>
                        <a:spcAft>
                          <a:spcPts val="0"/>
                        </a:spcAft>
                      </a:pPr>
                      <a:r>
                        <a:rPr lang="en-US" sz="1400" dirty="0" smtClean="0">
                          <a:effectLst/>
                          <a:latin typeface="+mj-lt"/>
                          <a:ea typeface="Calibri" panose="020F0502020204030204" pitchFamily="34" charset="0"/>
                          <a:cs typeface="Times New Roman" panose="02020603050405020304" pitchFamily="18" charset="0"/>
                        </a:rPr>
                        <a:t>5.19</a:t>
                      </a:r>
                      <a:r>
                        <a:rPr lang="en-US" sz="1400" kern="1200" dirty="0" smtClean="0">
                          <a:solidFill>
                            <a:schemeClr val="tx1"/>
                          </a:solidFill>
                          <a:effectLst/>
                          <a:latin typeface="+mj-lt"/>
                          <a:ea typeface="Calibri" panose="020F0502020204030204" pitchFamily="34" charset="0"/>
                          <a:cs typeface="Times New Roman" panose="02020603050405020304" pitchFamily="18" charset="0"/>
                        </a:rPr>
                        <a:t>×10</a:t>
                      </a:r>
                      <a:r>
                        <a:rPr lang="en-US" sz="1400" kern="1200" baseline="30000" dirty="0" smtClean="0">
                          <a:solidFill>
                            <a:schemeClr val="tx1"/>
                          </a:solidFill>
                          <a:effectLst/>
                          <a:latin typeface="+mj-lt"/>
                          <a:ea typeface="Calibri" panose="020F0502020204030204" pitchFamily="34" charset="0"/>
                          <a:cs typeface="Times New Roman" panose="02020603050405020304" pitchFamily="18" charset="0"/>
                        </a:rPr>
                        <a:t>-6</a:t>
                      </a:r>
                      <a:endParaRPr lang="en-US" sz="1400" dirty="0">
                        <a:effectLst/>
                        <a:latin typeface="+mj-lt"/>
                        <a:ea typeface="Calibri" panose="020F0502020204030204" pitchFamily="34" charset="0"/>
                        <a:cs typeface="Times New Roman" panose="02020603050405020304" pitchFamily="18" charset="0"/>
                      </a:endParaRPr>
                    </a:p>
                  </a:txBody>
                  <a:tcPr marL="64149" marR="64149" marT="0" marB="0"/>
                </a:tc>
                <a:extLst>
                  <a:ext uri="{0D108BD9-81ED-4DB2-BD59-A6C34878D82A}">
                    <a16:rowId xmlns:a16="http://schemas.microsoft.com/office/drawing/2014/main" xmlns="" val="10020"/>
                  </a:ext>
                </a:extLst>
              </a:tr>
            </a:tbl>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3762317461"/>
              </p:ext>
            </p:extLst>
          </p:nvPr>
        </p:nvGraphicFramePr>
        <p:xfrm>
          <a:off x="3484563" y="1260924"/>
          <a:ext cx="244475" cy="241300"/>
        </p:xfrm>
        <a:graphic>
          <a:graphicData uri="http://schemas.openxmlformats.org/presentationml/2006/ole">
            <mc:AlternateContent xmlns:mc="http://schemas.openxmlformats.org/markup-compatibility/2006">
              <mc:Choice xmlns:v="urn:schemas-microsoft-com:vml" Requires="v">
                <p:oleObj spid="_x0000_s53391" name="Equation" r:id="rId3" imgW="241200" imgH="241200" progId="Equation.DSMT4">
                  <p:embed/>
                </p:oleObj>
              </mc:Choice>
              <mc:Fallback>
                <p:oleObj name="Equation" r:id="rId3" imgW="241200" imgH="241200" progId="Equation.DSMT4">
                  <p:embed/>
                  <p:pic>
                    <p:nvPicPr>
                      <p:cNvPr id="20" name="Object 19"/>
                      <p:cNvPicPr>
                        <a:picLocks noChangeAspect="1" noChangeArrowheads="1"/>
                      </p:cNvPicPr>
                      <p:nvPr/>
                    </p:nvPicPr>
                    <p:blipFill>
                      <a:blip r:embed="rId4"/>
                      <a:srcRect/>
                      <a:stretch>
                        <a:fillRect/>
                      </a:stretch>
                    </p:blipFill>
                    <p:spPr bwMode="auto">
                      <a:xfrm>
                        <a:off x="3484563" y="1260924"/>
                        <a:ext cx="244475"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1511237423"/>
              </p:ext>
            </p:extLst>
          </p:nvPr>
        </p:nvGraphicFramePr>
        <p:xfrm>
          <a:off x="2282825" y="1237112"/>
          <a:ext cx="355600" cy="241300"/>
        </p:xfrm>
        <a:graphic>
          <a:graphicData uri="http://schemas.openxmlformats.org/presentationml/2006/ole">
            <mc:AlternateContent xmlns:mc="http://schemas.openxmlformats.org/markup-compatibility/2006">
              <mc:Choice xmlns:v="urn:schemas-microsoft-com:vml" Requires="v">
                <p:oleObj spid="_x0000_s53392" name="Equation" r:id="rId5" imgW="355320" imgH="241200" progId="Equation.DSMT4">
                  <p:embed/>
                </p:oleObj>
              </mc:Choice>
              <mc:Fallback>
                <p:oleObj name="Equation" r:id="rId5" imgW="355320" imgH="241200" progId="Equation.DSMT4">
                  <p:embed/>
                  <p:pic>
                    <p:nvPicPr>
                      <p:cNvPr id="21" name="Object 20"/>
                      <p:cNvPicPr>
                        <a:picLocks noChangeAspect="1" noChangeArrowheads="1"/>
                      </p:cNvPicPr>
                      <p:nvPr/>
                    </p:nvPicPr>
                    <p:blipFill>
                      <a:blip r:embed="rId6"/>
                      <a:srcRect/>
                      <a:stretch>
                        <a:fillRect/>
                      </a:stretch>
                    </p:blipFill>
                    <p:spPr bwMode="auto">
                      <a:xfrm>
                        <a:off x="2282825" y="1237112"/>
                        <a:ext cx="3556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046687863"/>
              </p:ext>
            </p:extLst>
          </p:nvPr>
        </p:nvGraphicFramePr>
        <p:xfrm>
          <a:off x="1628775" y="1279974"/>
          <a:ext cx="152400" cy="190500"/>
        </p:xfrm>
        <a:graphic>
          <a:graphicData uri="http://schemas.openxmlformats.org/presentationml/2006/ole">
            <mc:AlternateContent xmlns:mc="http://schemas.openxmlformats.org/markup-compatibility/2006">
              <mc:Choice xmlns:v="urn:schemas-microsoft-com:vml" Requires="v">
                <p:oleObj spid="_x0000_s53393" name="Equation" r:id="rId7" imgW="152280" imgH="190440" progId="Equation.DSMT4">
                  <p:embed/>
                </p:oleObj>
              </mc:Choice>
              <mc:Fallback>
                <p:oleObj name="Equation" r:id="rId7" imgW="152280" imgH="190440" progId="Equation.DSMT4">
                  <p:embed/>
                  <p:pic>
                    <p:nvPicPr>
                      <p:cNvPr id="23" name="Object 22"/>
                      <p:cNvPicPr>
                        <a:picLocks noChangeAspect="1" noChangeArrowheads="1"/>
                      </p:cNvPicPr>
                      <p:nvPr/>
                    </p:nvPicPr>
                    <p:blipFill>
                      <a:blip r:embed="rId8"/>
                      <a:srcRect/>
                      <a:stretch>
                        <a:fillRect/>
                      </a:stretch>
                    </p:blipFill>
                    <p:spPr bwMode="auto">
                      <a:xfrm>
                        <a:off x="1628775" y="1279974"/>
                        <a:ext cx="1524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pic>
        <p:nvPicPr>
          <p:cNvPr id="5" name="Picture 4"/>
          <p:cNvPicPr>
            <a:picLocks noChangeAspect="1"/>
          </p:cNvPicPr>
          <p:nvPr/>
        </p:nvPicPr>
        <p:blipFill>
          <a:blip r:embed="rId9"/>
          <a:stretch>
            <a:fillRect/>
          </a:stretch>
        </p:blipFill>
        <p:spPr>
          <a:xfrm>
            <a:off x="4343400" y="1739876"/>
            <a:ext cx="4019156" cy="4023360"/>
          </a:xfrm>
          <a:prstGeom prst="rect">
            <a:avLst/>
          </a:prstGeom>
        </p:spPr>
      </p:pic>
    </p:spTree>
    <p:extLst>
      <p:ext uri="{BB962C8B-B14F-4D97-AF65-F5344CB8AC3E}">
        <p14:creationId xmlns:p14="http://schemas.microsoft.com/office/powerpoint/2010/main" val="332859031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bwMode="auto">
          <a:xfrm>
            <a:off x="447427" y="5462336"/>
            <a:ext cx="8001000" cy="0"/>
          </a:xfrm>
          <a:prstGeom prst="line">
            <a:avLst/>
          </a:prstGeom>
          <a:solidFill>
            <a:schemeClr val="accent1"/>
          </a:solidFill>
          <a:ln w="12700" cap="flat" cmpd="sng" algn="ctr">
            <a:solidFill>
              <a:schemeClr val="bg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Slide Number Placeholder 8"/>
          <p:cNvSpPr>
            <a:spLocks noGrp="1"/>
          </p:cNvSpPr>
          <p:nvPr>
            <p:ph type="sldNum" sz="quarter" idx="12"/>
          </p:nvPr>
        </p:nvSpPr>
        <p:spPr/>
        <p:txBody>
          <a:bodyPr/>
          <a:lstStyle/>
          <a:p>
            <a:pPr algn="ctr"/>
            <a:fld id="{2F03CF15-9775-4923-BCFF-1A75B19C3DAF}" type="slidenum">
              <a:rPr lang="en-GB" altLang="en-US" smtClean="0"/>
              <a:pPr algn="ctr"/>
              <a:t>18</a:t>
            </a:fld>
            <a:endParaRPr lang="en-GB" altLang="en-US" dirty="0"/>
          </a:p>
        </p:txBody>
      </p:sp>
      <p:sp>
        <p:nvSpPr>
          <p:cNvPr id="7" name="TextBox 6"/>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8" name="TextBox 7"/>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10" name="TextBox 9"/>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sp>
        <p:nvSpPr>
          <p:cNvPr id="12"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
        <p:nvSpPr>
          <p:cNvPr id="11" name="Rectangle 2"/>
          <p:cNvSpPr txBox="1">
            <a:spLocks noChangeArrowheads="1"/>
          </p:cNvSpPr>
          <p:nvPr/>
        </p:nvSpPr>
        <p:spPr>
          <a:xfrm>
            <a:off x="685800" y="685800"/>
            <a:ext cx="7772400" cy="6096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Conclusions</a:t>
            </a:r>
            <a:endParaRPr lang="en-CA" b="1" dirty="0" smtClean="0">
              <a:solidFill>
                <a:srgbClr val="80B4CE"/>
              </a:solidFill>
              <a:effectLst>
                <a:outerShdw blurRad="38100" dist="38100" dir="2700000" algn="tl">
                  <a:srgbClr val="000000">
                    <a:alpha val="43137"/>
                  </a:srgbClr>
                </a:outerShdw>
              </a:effectLst>
            </a:endParaRPr>
          </a:p>
        </p:txBody>
      </p:sp>
      <p:sp>
        <p:nvSpPr>
          <p:cNvPr id="13" name="TextBox 12"/>
          <p:cNvSpPr txBox="1"/>
          <p:nvPr/>
        </p:nvSpPr>
        <p:spPr>
          <a:xfrm>
            <a:off x="579120" y="1447800"/>
            <a:ext cx="7955280" cy="646331"/>
          </a:xfrm>
          <a:prstGeom prst="rect">
            <a:avLst/>
          </a:prstGeom>
          <a:noFill/>
        </p:spPr>
        <p:txBody>
          <a:bodyPr wrap="square">
            <a:spAutoFit/>
          </a:bodyPr>
          <a:lstStyle/>
          <a:p>
            <a:pPr marL="342900" lvl="1" indent="-342900" algn="just">
              <a:spcAft>
                <a:spcPts val="1200"/>
              </a:spcAft>
              <a:buClr>
                <a:srgbClr val="3366CC"/>
              </a:buClr>
              <a:buSzPct val="150000"/>
              <a:buFont typeface="Courier New" pitchFamily="49" charset="0"/>
              <a:buChar char="o"/>
              <a:defRPr/>
            </a:pPr>
            <a:r>
              <a:rPr lang="en-GB" altLang="en-US" sz="1800" dirty="0" smtClean="0">
                <a:solidFill>
                  <a:schemeClr val="tx2"/>
                </a:solidFill>
              </a:rPr>
              <a:t>T</a:t>
            </a:r>
            <a:r>
              <a:rPr lang="tr-TR" altLang="en-US" sz="1800" dirty="0">
                <a:solidFill>
                  <a:schemeClr val="tx2"/>
                </a:solidFill>
              </a:rPr>
              <a:t>his contribution proposes </a:t>
            </a:r>
            <a:r>
              <a:rPr lang="en-GB" altLang="en-US" sz="1800" dirty="0" err="1">
                <a:solidFill>
                  <a:schemeClr val="tx2"/>
                </a:solidFill>
              </a:rPr>
              <a:t>LiFi</a:t>
            </a:r>
            <a:r>
              <a:rPr lang="en-GB" altLang="en-US" sz="1800" dirty="0">
                <a:solidFill>
                  <a:schemeClr val="tx2"/>
                </a:solidFill>
              </a:rPr>
              <a:t> </a:t>
            </a:r>
            <a:r>
              <a:rPr lang="en-US" altLang="en-US" sz="1800" dirty="0">
                <a:solidFill>
                  <a:schemeClr val="tx2"/>
                </a:solidFill>
              </a:rPr>
              <a:t>reference channel models </a:t>
            </a:r>
            <a:r>
              <a:rPr lang="tr-TR" altLang="en-US" sz="1800" dirty="0">
                <a:solidFill>
                  <a:schemeClr val="tx2"/>
                </a:solidFill>
              </a:rPr>
              <a:t>for </a:t>
            </a:r>
            <a:r>
              <a:rPr lang="en-US" altLang="en-US" sz="1800" dirty="0">
                <a:solidFill>
                  <a:schemeClr val="tx2"/>
                </a:solidFill>
              </a:rPr>
              <a:t>underwater</a:t>
            </a:r>
            <a:r>
              <a:rPr lang="tr-TR" altLang="en-US" sz="1800" dirty="0">
                <a:solidFill>
                  <a:schemeClr val="tx2"/>
                </a:solidFill>
              </a:rPr>
              <a:t> </a:t>
            </a:r>
            <a:r>
              <a:rPr lang="tr-TR" altLang="en-US" sz="1800" dirty="0" smtClean="0">
                <a:solidFill>
                  <a:schemeClr val="tx2"/>
                </a:solidFill>
              </a:rPr>
              <a:t>environments</a:t>
            </a:r>
            <a:r>
              <a:rPr lang="en-US" altLang="en-US" sz="1800" dirty="0" smtClean="0">
                <a:solidFill>
                  <a:schemeClr val="tx2"/>
                </a:solidFill>
              </a:rPr>
              <a:t> </a:t>
            </a:r>
            <a:r>
              <a:rPr lang="en-GB" altLang="en-US" sz="1800" dirty="0">
                <a:solidFill>
                  <a:schemeClr val="tx2"/>
                </a:solidFill>
              </a:rPr>
              <a:t>to assist the IEEE </a:t>
            </a:r>
            <a:r>
              <a:rPr lang="en-GB" altLang="en-US" sz="1800" dirty="0" smtClean="0">
                <a:solidFill>
                  <a:schemeClr val="tx2"/>
                </a:solidFill>
              </a:rPr>
              <a:t>802.11bb.</a:t>
            </a:r>
            <a:endParaRPr lang="en-US" altLang="en-US" sz="1800" dirty="0">
              <a:solidFill>
                <a:schemeClr val="tx2"/>
              </a:solidFill>
            </a:endParaRPr>
          </a:p>
        </p:txBody>
      </p:sp>
    </p:spTree>
    <p:extLst>
      <p:ext uri="{BB962C8B-B14F-4D97-AF65-F5344CB8AC3E}">
        <p14:creationId xmlns:p14="http://schemas.microsoft.com/office/powerpoint/2010/main" val="31691840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bwMode="auto">
          <a:xfrm>
            <a:off x="447427" y="5462336"/>
            <a:ext cx="8001000" cy="0"/>
          </a:xfrm>
          <a:prstGeom prst="line">
            <a:avLst/>
          </a:prstGeom>
          <a:solidFill>
            <a:schemeClr val="accent1"/>
          </a:solidFill>
          <a:ln w="12700" cap="flat" cmpd="sng" algn="ctr">
            <a:solidFill>
              <a:schemeClr val="bg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Slide Number Placeholder 8"/>
          <p:cNvSpPr>
            <a:spLocks noGrp="1"/>
          </p:cNvSpPr>
          <p:nvPr>
            <p:ph type="sldNum" sz="quarter" idx="12"/>
          </p:nvPr>
        </p:nvSpPr>
        <p:spPr/>
        <p:txBody>
          <a:bodyPr/>
          <a:lstStyle/>
          <a:p>
            <a:pPr algn="ctr"/>
            <a:fld id="{2F03CF15-9775-4923-BCFF-1A75B19C3DAF}" type="slidenum">
              <a:rPr lang="en-GB" altLang="en-US" smtClean="0"/>
              <a:pPr algn="ctr"/>
              <a:t>19</a:t>
            </a:fld>
            <a:endParaRPr lang="en-GB" altLang="en-US" dirty="0"/>
          </a:p>
        </p:txBody>
      </p:sp>
      <p:sp>
        <p:nvSpPr>
          <p:cNvPr id="7" name="TextBox 6"/>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8" name="TextBox 7"/>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10" name="TextBox 9"/>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sp>
        <p:nvSpPr>
          <p:cNvPr id="12"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
        <p:nvSpPr>
          <p:cNvPr id="11" name="Rectangle 2"/>
          <p:cNvSpPr txBox="1">
            <a:spLocks noChangeArrowheads="1"/>
          </p:cNvSpPr>
          <p:nvPr/>
        </p:nvSpPr>
        <p:spPr>
          <a:xfrm>
            <a:off x="685800" y="685800"/>
            <a:ext cx="7772400" cy="6096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Acknowledgement</a:t>
            </a:r>
            <a:endParaRPr lang="en-CA" b="1" dirty="0" smtClean="0">
              <a:solidFill>
                <a:srgbClr val="80B4CE"/>
              </a:solidFill>
              <a:effectLst>
                <a:outerShdw blurRad="38100" dist="38100" dir="2700000" algn="tl">
                  <a:srgbClr val="000000">
                    <a:alpha val="43137"/>
                  </a:srgbClr>
                </a:outerShdw>
              </a:effectLst>
            </a:endParaRPr>
          </a:p>
        </p:txBody>
      </p:sp>
      <p:sp>
        <p:nvSpPr>
          <p:cNvPr id="13" name="TextBox 12"/>
          <p:cNvSpPr txBox="1"/>
          <p:nvPr/>
        </p:nvSpPr>
        <p:spPr>
          <a:xfrm>
            <a:off x="579120" y="1447800"/>
            <a:ext cx="7955280" cy="923330"/>
          </a:xfrm>
          <a:prstGeom prst="rect">
            <a:avLst/>
          </a:prstGeom>
          <a:noFill/>
        </p:spPr>
        <p:txBody>
          <a:bodyPr wrap="square">
            <a:spAutoFit/>
          </a:bodyPr>
          <a:lstStyle/>
          <a:p>
            <a:pPr marL="342900" indent="-342900" algn="just">
              <a:spcAft>
                <a:spcPts val="1200"/>
              </a:spcAft>
              <a:buClr>
                <a:srgbClr val="3366CC"/>
              </a:buClr>
              <a:buSzPct val="150000"/>
              <a:buFont typeface="Courier New" pitchFamily="49" charset="0"/>
              <a:buChar char="o"/>
              <a:defRPr/>
            </a:pPr>
            <a:r>
              <a:rPr lang="en-US" sz="1800" dirty="0" smtClean="0">
                <a:solidFill>
                  <a:schemeClr val="tx2"/>
                </a:solidFill>
              </a:rPr>
              <a:t>This </a:t>
            </a:r>
            <a:r>
              <a:rPr lang="en-US" sz="1800" dirty="0">
                <a:solidFill>
                  <a:schemeClr val="tx2"/>
                </a:solidFill>
              </a:rPr>
              <a:t>publication was made </a:t>
            </a:r>
            <a:r>
              <a:rPr lang="en-US" sz="1800" dirty="0" smtClean="0">
                <a:solidFill>
                  <a:schemeClr val="tx2"/>
                </a:solidFill>
              </a:rPr>
              <a:t>possible by </a:t>
            </a:r>
            <a:r>
              <a:rPr lang="en-US" sz="1800" dirty="0">
                <a:solidFill>
                  <a:schemeClr val="tx2"/>
                </a:solidFill>
              </a:rPr>
              <a:t>the NPRP award [NPRP 8-648-2-273] from the </a:t>
            </a:r>
            <a:r>
              <a:rPr lang="en-US" sz="1800" dirty="0" smtClean="0">
                <a:solidFill>
                  <a:schemeClr val="tx2"/>
                </a:solidFill>
              </a:rPr>
              <a:t>Qatar National </a:t>
            </a:r>
            <a:r>
              <a:rPr lang="en-US" sz="1800" dirty="0">
                <a:solidFill>
                  <a:schemeClr val="tx2"/>
                </a:solidFill>
              </a:rPr>
              <a:t>Research Fund (a member of the Qatar Foundation</a:t>
            </a:r>
            <a:r>
              <a:rPr lang="en-US" sz="1800" dirty="0" smtClean="0">
                <a:solidFill>
                  <a:schemeClr val="tx2"/>
                </a:solidFill>
              </a:rPr>
              <a:t>). The </a:t>
            </a:r>
            <a:r>
              <a:rPr lang="en-US" sz="1800" dirty="0">
                <a:solidFill>
                  <a:schemeClr val="tx2"/>
                </a:solidFill>
              </a:rPr>
              <a:t>statements made herein are solely the responsibility </a:t>
            </a:r>
            <a:r>
              <a:rPr lang="en-US" sz="1800" dirty="0" smtClean="0">
                <a:solidFill>
                  <a:schemeClr val="tx2"/>
                </a:solidFill>
              </a:rPr>
              <a:t>of the </a:t>
            </a:r>
            <a:r>
              <a:rPr lang="en-US" sz="1800" dirty="0">
                <a:solidFill>
                  <a:schemeClr val="tx2"/>
                </a:solidFill>
              </a:rPr>
              <a:t>authors</a:t>
            </a:r>
            <a:r>
              <a:rPr lang="en-US" sz="1800" dirty="0" smtClean="0">
                <a:solidFill>
                  <a:schemeClr val="tx2"/>
                </a:solidFill>
              </a:rPr>
              <a:t>.</a:t>
            </a:r>
          </a:p>
        </p:txBody>
      </p:sp>
    </p:spTree>
    <p:extLst>
      <p:ext uri="{BB962C8B-B14F-4D97-AF65-F5344CB8AC3E}">
        <p14:creationId xmlns:p14="http://schemas.microsoft.com/office/powerpoint/2010/main" val="38877816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990600" y="2286000"/>
            <a:ext cx="7162800" cy="17526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600" b="1" dirty="0">
                <a:solidFill>
                  <a:srgbClr val="006EC0"/>
                </a:solidFill>
                <a:latin typeface="Times New Roman" pitchFamily="18" charset="0"/>
                <a:cs typeface="Times New Roman" pitchFamily="18" charset="0"/>
              </a:rPr>
              <a:t>IEEE 802.11bb </a:t>
            </a:r>
            <a:endParaRPr lang="en-US" sz="3600" b="1" dirty="0" smtClean="0">
              <a:solidFill>
                <a:srgbClr val="006EC0"/>
              </a:solidFill>
              <a:latin typeface="Times New Roman" pitchFamily="18" charset="0"/>
              <a:cs typeface="Times New Roman" pitchFamily="18" charset="0"/>
            </a:endParaRPr>
          </a:p>
          <a:p>
            <a:pPr algn="ctr" eaLnBrk="1" hangingPunct="1">
              <a:defRPr/>
            </a:pPr>
            <a:r>
              <a:rPr lang="en-US" sz="3600" b="1" dirty="0" smtClean="0">
                <a:solidFill>
                  <a:srgbClr val="006EC0"/>
                </a:solidFill>
                <a:latin typeface="Times New Roman" pitchFamily="18" charset="0"/>
                <a:cs typeface="Times New Roman" pitchFamily="18" charset="0"/>
              </a:rPr>
              <a:t>Reference </a:t>
            </a:r>
            <a:r>
              <a:rPr lang="en-US" sz="3600" b="1" dirty="0">
                <a:solidFill>
                  <a:srgbClr val="006EC0"/>
                </a:solidFill>
                <a:latin typeface="Times New Roman" pitchFamily="18" charset="0"/>
                <a:cs typeface="Times New Roman" pitchFamily="18" charset="0"/>
              </a:rPr>
              <a:t>Channel Models for </a:t>
            </a:r>
            <a:r>
              <a:rPr lang="en-US" sz="3600" b="1" dirty="0" smtClean="0">
                <a:solidFill>
                  <a:srgbClr val="006EC0"/>
                </a:solidFill>
                <a:latin typeface="Times New Roman" pitchFamily="18" charset="0"/>
                <a:cs typeface="Times New Roman" pitchFamily="18" charset="0"/>
              </a:rPr>
              <a:t>Underwater </a:t>
            </a:r>
            <a:r>
              <a:rPr lang="en-US" sz="3600" b="1" dirty="0">
                <a:solidFill>
                  <a:srgbClr val="006EC0"/>
                </a:solidFill>
                <a:latin typeface="Times New Roman" pitchFamily="18" charset="0"/>
                <a:cs typeface="Times New Roman" pitchFamily="18" charset="0"/>
              </a:rPr>
              <a:t>Environments</a:t>
            </a:r>
            <a:endParaRPr lang="en-GB" sz="3600" b="1" dirty="0">
              <a:solidFill>
                <a:srgbClr val="006EC0"/>
              </a:solidFill>
              <a:latin typeface="Times New Roman" pitchFamily="18" charset="0"/>
              <a:cs typeface="Times New Roman" pitchFamily="18" charset="0"/>
            </a:endParaRPr>
          </a:p>
        </p:txBody>
      </p:sp>
      <p:sp>
        <p:nvSpPr>
          <p:cNvPr id="11" name="Slide Number Placeholder 10"/>
          <p:cNvSpPr>
            <a:spLocks noGrp="1"/>
          </p:cNvSpPr>
          <p:nvPr>
            <p:ph type="sldNum" sz="quarter" idx="12"/>
          </p:nvPr>
        </p:nvSpPr>
        <p:spPr/>
        <p:txBody>
          <a:bodyPr/>
          <a:lstStyle/>
          <a:p>
            <a:pPr algn="ctr"/>
            <a:fld id="{2F03CF15-9775-4923-BCFF-1A75B19C3DAF}" type="slidenum">
              <a:rPr lang="en-GB" altLang="en-US" smtClean="0"/>
              <a:pPr algn="ctr"/>
              <a:t>2</a:t>
            </a:fld>
            <a:endParaRPr lang="en-GB" altLang="en-US" dirty="0"/>
          </a:p>
        </p:txBody>
      </p:sp>
      <p:sp>
        <p:nvSpPr>
          <p:cNvPr id="4" name="TextBox 3"/>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5" name="TextBox 4"/>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7" name="TextBox 6"/>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sp>
        <p:nvSpPr>
          <p:cNvPr id="10"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Tree>
    <p:extLst>
      <p:ext uri="{BB962C8B-B14F-4D97-AF65-F5344CB8AC3E}">
        <p14:creationId xmlns:p14="http://schemas.microsoft.com/office/powerpoint/2010/main" val="196315056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060450" y="685800"/>
            <a:ext cx="7016750" cy="6096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Outline</a:t>
            </a:r>
            <a:endParaRPr lang="en-CA" b="1" dirty="0" smtClean="0">
              <a:solidFill>
                <a:srgbClr val="80B4CE"/>
              </a:solidFill>
              <a:effectLst>
                <a:outerShdw blurRad="38100" dist="38100" dir="2700000" algn="tl">
                  <a:srgbClr val="000000">
                    <a:alpha val="43137"/>
                  </a:srgbClr>
                </a:outerShdw>
              </a:effectLst>
            </a:endParaRPr>
          </a:p>
        </p:txBody>
      </p:sp>
      <p:sp>
        <p:nvSpPr>
          <p:cNvPr id="6" name="Rectangle 1"/>
          <p:cNvSpPr/>
          <p:nvPr/>
        </p:nvSpPr>
        <p:spPr>
          <a:xfrm>
            <a:off x="838200" y="1398925"/>
            <a:ext cx="7620000" cy="3600986"/>
          </a:xfrm>
          <a:prstGeom prst="rect">
            <a:avLst/>
          </a:prstGeom>
        </p:spPr>
        <p:txBody>
          <a:bodyPr wrap="square">
            <a:spAutoFit/>
          </a:bodyPr>
          <a:lstStyle/>
          <a:p>
            <a:pPr marL="342900" lvl="1" indent="-342900">
              <a:spcAft>
                <a:spcPts val="600"/>
              </a:spcAft>
              <a:buClr>
                <a:srgbClr val="0070C0"/>
              </a:buClr>
              <a:buSzPct val="150000"/>
              <a:buFont typeface="Courier New" pitchFamily="49" charset="0"/>
              <a:buChar char="o"/>
              <a:defRPr/>
            </a:pPr>
            <a:r>
              <a:rPr lang="en-US" sz="1800" dirty="0" smtClean="0">
                <a:solidFill>
                  <a:schemeClr val="tx2"/>
                </a:solidFill>
                <a:latin typeface="+mj-lt"/>
              </a:rPr>
              <a:t>Introduction</a:t>
            </a:r>
            <a:endParaRPr lang="en-US" sz="1800" dirty="0" smtClean="0">
              <a:solidFill>
                <a:srgbClr val="0070C0"/>
              </a:solidFill>
            </a:endParaRPr>
          </a:p>
          <a:p>
            <a:pPr marL="548640" lvl="1" indent="-182880">
              <a:spcAft>
                <a:spcPts val="0"/>
              </a:spcAft>
              <a:buClr>
                <a:srgbClr val="3366CC"/>
              </a:buClr>
              <a:buSzPct val="100000"/>
              <a:buFont typeface="Arial" pitchFamily="34" charset="0"/>
              <a:buChar char="•"/>
              <a:defRPr/>
            </a:pPr>
            <a:r>
              <a:rPr lang="en-US" sz="1600" dirty="0" smtClean="0">
                <a:solidFill>
                  <a:schemeClr val="tx2"/>
                </a:solidFill>
              </a:rPr>
              <a:t>Channel </a:t>
            </a:r>
            <a:r>
              <a:rPr lang="en-US" sz="1600" dirty="0">
                <a:solidFill>
                  <a:schemeClr val="tx2"/>
                </a:solidFill>
              </a:rPr>
              <a:t>Modeling</a:t>
            </a:r>
            <a:r>
              <a:rPr lang="tr-TR" sz="1600" dirty="0">
                <a:solidFill>
                  <a:schemeClr val="tx2"/>
                </a:solidFill>
              </a:rPr>
              <a:t> </a:t>
            </a:r>
            <a:r>
              <a:rPr lang="en-US" sz="1600" dirty="0" smtClean="0">
                <a:solidFill>
                  <a:schemeClr val="tx2"/>
                </a:solidFill>
              </a:rPr>
              <a:t>Approaches in the Literatures</a:t>
            </a:r>
          </a:p>
          <a:p>
            <a:pPr marL="548640" lvl="1" indent="-182880">
              <a:spcAft>
                <a:spcPts val="0"/>
              </a:spcAft>
              <a:buClr>
                <a:srgbClr val="3366CC"/>
              </a:buClr>
              <a:buSzPct val="100000"/>
              <a:buFont typeface="Arial" pitchFamily="34" charset="0"/>
              <a:buChar char="•"/>
              <a:defRPr/>
            </a:pPr>
            <a:r>
              <a:rPr lang="en-US" sz="1600" dirty="0" smtClean="0">
                <a:solidFill>
                  <a:schemeClr val="tx2"/>
                </a:solidFill>
              </a:rPr>
              <a:t>Overview of Channel Modeling Methodology</a:t>
            </a:r>
          </a:p>
          <a:p>
            <a:pPr marL="548640" lvl="1" indent="-182880">
              <a:buClr>
                <a:srgbClr val="3366CC"/>
              </a:buClr>
              <a:buSzPct val="100000"/>
              <a:buFont typeface="Arial" pitchFamily="34" charset="0"/>
              <a:buChar char="•"/>
              <a:defRPr/>
            </a:pPr>
            <a:r>
              <a:rPr lang="en-US" sz="1600" dirty="0"/>
              <a:t>Sea Surface and Sea Bottom Modeling</a:t>
            </a:r>
          </a:p>
          <a:p>
            <a:pPr marL="548640" lvl="1" indent="-182880">
              <a:buClr>
                <a:srgbClr val="3366CC"/>
              </a:buClr>
              <a:buSzPct val="100000"/>
              <a:buFont typeface="Arial" pitchFamily="34" charset="0"/>
              <a:buChar char="•"/>
              <a:defRPr/>
            </a:pPr>
            <a:r>
              <a:rPr lang="en-US" sz="1600" dirty="0"/>
              <a:t>Optical Characterization of Water and Particles</a:t>
            </a:r>
          </a:p>
          <a:p>
            <a:pPr marL="548640" lvl="1" indent="-182880">
              <a:spcAft>
                <a:spcPts val="0"/>
              </a:spcAft>
              <a:buClr>
                <a:srgbClr val="3366CC"/>
              </a:buClr>
              <a:buSzPct val="100000"/>
              <a:buFont typeface="Arial" pitchFamily="34" charset="0"/>
              <a:buChar char="•"/>
              <a:defRPr/>
            </a:pPr>
            <a:r>
              <a:rPr lang="en-US" sz="1600" dirty="0"/>
              <a:t>Scattering Phase </a:t>
            </a:r>
            <a:r>
              <a:rPr lang="en-US" sz="1600" dirty="0" smtClean="0"/>
              <a:t>Function</a:t>
            </a:r>
            <a:endParaRPr lang="en-US" sz="1600" dirty="0" smtClean="0">
              <a:solidFill>
                <a:schemeClr val="tx2"/>
              </a:solidFill>
            </a:endParaRPr>
          </a:p>
          <a:p>
            <a:pPr marL="548640" lvl="1" indent="-182880">
              <a:spcAft>
                <a:spcPts val="0"/>
              </a:spcAft>
              <a:buClr>
                <a:srgbClr val="3366CC"/>
              </a:buClr>
              <a:buSzPct val="100000"/>
              <a:buFont typeface="Arial" pitchFamily="34" charset="0"/>
              <a:buChar char="•"/>
              <a:defRPr/>
            </a:pPr>
            <a:endParaRPr lang="en-US" sz="1800" dirty="0">
              <a:solidFill>
                <a:schemeClr val="tx2"/>
              </a:solidFill>
            </a:endParaRPr>
          </a:p>
          <a:p>
            <a:pPr marL="342900" lvl="1" indent="-342900">
              <a:spcAft>
                <a:spcPts val="600"/>
              </a:spcAft>
              <a:buClr>
                <a:srgbClr val="0070C0"/>
              </a:buClr>
              <a:buSzPct val="150000"/>
              <a:buFont typeface="Courier New" pitchFamily="49" charset="0"/>
              <a:buChar char="o"/>
              <a:defRPr/>
            </a:pPr>
            <a:r>
              <a:rPr lang="en-US" sz="1800" dirty="0" smtClean="0">
                <a:solidFill>
                  <a:schemeClr val="tx2"/>
                </a:solidFill>
              </a:rPr>
              <a:t>Underwater Scenario under Consideration: Empty Sea</a:t>
            </a:r>
            <a:endParaRPr lang="en-US" sz="1800" dirty="0">
              <a:solidFill>
                <a:schemeClr val="tx2"/>
              </a:solidFill>
            </a:endParaRPr>
          </a:p>
          <a:p>
            <a:pPr marL="548640" lvl="1" indent="-182880">
              <a:spcAft>
                <a:spcPts val="0"/>
              </a:spcAft>
              <a:buClr>
                <a:srgbClr val="3366CC"/>
              </a:buClr>
              <a:buSzPct val="100000"/>
              <a:buFont typeface="Arial" pitchFamily="34" charset="0"/>
              <a:buChar char="•"/>
              <a:defRPr/>
            </a:pPr>
            <a:r>
              <a:rPr lang="en-US" sz="1600" dirty="0" smtClean="0">
                <a:solidFill>
                  <a:schemeClr val="tx2"/>
                </a:solidFill>
              </a:rPr>
              <a:t>Channel Impulse Responses (CIRs)</a:t>
            </a:r>
          </a:p>
          <a:p>
            <a:pPr marL="548640" lvl="1" indent="-182880">
              <a:spcAft>
                <a:spcPts val="0"/>
              </a:spcAft>
              <a:buClr>
                <a:srgbClr val="3366CC"/>
              </a:buClr>
              <a:buSzPct val="100000"/>
              <a:buFont typeface="Arial" pitchFamily="34" charset="0"/>
              <a:buChar char="•"/>
              <a:defRPr/>
            </a:pPr>
            <a:r>
              <a:rPr lang="en-US" sz="1600" dirty="0" smtClean="0">
                <a:solidFill>
                  <a:schemeClr val="tx2"/>
                </a:solidFill>
              </a:rPr>
              <a:t>Effective Channel Responses</a:t>
            </a:r>
          </a:p>
          <a:p>
            <a:pPr marL="548640" lvl="1" indent="-182880">
              <a:spcAft>
                <a:spcPts val="0"/>
              </a:spcAft>
              <a:buClr>
                <a:srgbClr val="3366CC"/>
              </a:buClr>
              <a:buSzPct val="100000"/>
              <a:buFont typeface="Arial" pitchFamily="34" charset="0"/>
              <a:buChar char="•"/>
              <a:defRPr/>
            </a:pPr>
            <a:r>
              <a:rPr lang="en-US" sz="1600" dirty="0" smtClean="0">
                <a:solidFill>
                  <a:schemeClr val="tx2"/>
                </a:solidFill>
              </a:rPr>
              <a:t>Channel Characteristics</a:t>
            </a:r>
          </a:p>
          <a:p>
            <a:pPr marL="548640" lvl="1" indent="-182880">
              <a:spcAft>
                <a:spcPts val="0"/>
              </a:spcAft>
              <a:buClr>
                <a:srgbClr val="3366CC"/>
              </a:buClr>
              <a:buSzPct val="100000"/>
              <a:buFont typeface="Arial" pitchFamily="34" charset="0"/>
              <a:buChar char="•"/>
              <a:defRPr/>
            </a:pPr>
            <a:endParaRPr lang="en-US" sz="1800" dirty="0" smtClean="0">
              <a:solidFill>
                <a:schemeClr val="tx2"/>
              </a:solidFill>
              <a:latin typeface="+mj-lt"/>
              <a:cs typeface="Arial" charset="0"/>
            </a:endParaRPr>
          </a:p>
          <a:p>
            <a:pPr marL="342900" indent="-342900">
              <a:buClr>
                <a:srgbClr val="0070C0"/>
              </a:buClr>
              <a:buSzPct val="150000"/>
              <a:buFont typeface="Courier New" pitchFamily="49" charset="0"/>
              <a:buChar char="o"/>
              <a:defRPr/>
            </a:pPr>
            <a:r>
              <a:rPr lang="en-US" sz="1800" dirty="0" smtClean="0">
                <a:solidFill>
                  <a:schemeClr val="tx2"/>
                </a:solidFill>
                <a:latin typeface="+mj-lt"/>
                <a:cs typeface="Arial" charset="0"/>
              </a:rPr>
              <a:t>Conclusion</a:t>
            </a:r>
            <a:r>
              <a:rPr lang="tr-TR" sz="1800" dirty="0" smtClean="0">
                <a:solidFill>
                  <a:schemeClr val="tx2"/>
                </a:solidFill>
                <a:latin typeface="+mj-lt"/>
                <a:cs typeface="Arial" charset="0"/>
              </a:rPr>
              <a:t>s</a:t>
            </a:r>
            <a:endParaRPr lang="en-US" sz="1800" dirty="0">
              <a:solidFill>
                <a:schemeClr val="tx2"/>
              </a:solidFill>
              <a:latin typeface="+mj-lt"/>
              <a:cs typeface="Arial" charset="0"/>
            </a:endParaRPr>
          </a:p>
        </p:txBody>
      </p:sp>
      <p:sp>
        <p:nvSpPr>
          <p:cNvPr id="9" name="Slide Number Placeholder 8"/>
          <p:cNvSpPr>
            <a:spLocks noGrp="1"/>
          </p:cNvSpPr>
          <p:nvPr>
            <p:ph type="sldNum" sz="quarter" idx="12"/>
          </p:nvPr>
        </p:nvSpPr>
        <p:spPr/>
        <p:txBody>
          <a:bodyPr/>
          <a:lstStyle/>
          <a:p>
            <a:pPr algn="ctr"/>
            <a:fld id="{2F03CF15-9775-4923-BCFF-1A75B19C3DAF}" type="slidenum">
              <a:rPr lang="en-GB" altLang="en-US" smtClean="0"/>
              <a:pPr algn="ctr"/>
              <a:t>3</a:t>
            </a:fld>
            <a:endParaRPr lang="en-GB" altLang="en-US" dirty="0"/>
          </a:p>
        </p:txBody>
      </p:sp>
      <p:sp>
        <p:nvSpPr>
          <p:cNvPr id="5" name="TextBox 4"/>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7" name="TextBox 6"/>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8" name="TextBox 7"/>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sp>
        <p:nvSpPr>
          <p:cNvPr id="11"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Tree>
    <p:extLst>
      <p:ext uri="{BB962C8B-B14F-4D97-AF65-F5344CB8AC3E}">
        <p14:creationId xmlns:p14="http://schemas.microsoft.com/office/powerpoint/2010/main" val="196421562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134816" y="685801"/>
            <a:ext cx="8778240" cy="685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Channel Modeling Approaches in the Literatures</a:t>
            </a:r>
            <a:endParaRPr lang="en-CA" b="1" dirty="0" smtClean="0">
              <a:solidFill>
                <a:srgbClr val="80B4CE"/>
              </a:solidFill>
              <a:effectLst>
                <a:outerShdw blurRad="38100" dist="38100" dir="2700000" algn="tl">
                  <a:srgbClr val="000000">
                    <a:alpha val="43137"/>
                  </a:srgbClr>
                </a:outerShdw>
              </a:effectLst>
            </a:endParaRPr>
          </a:p>
        </p:txBody>
      </p:sp>
      <p:sp>
        <p:nvSpPr>
          <p:cNvPr id="8" name="Rectangle 5"/>
          <p:cNvSpPr>
            <a:spLocks noChangeArrowheads="1"/>
          </p:cNvSpPr>
          <p:nvPr/>
        </p:nvSpPr>
        <p:spPr bwMode="auto">
          <a:xfrm>
            <a:off x="823913" y="1656927"/>
            <a:ext cx="809148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en-US">
              <a:solidFill>
                <a:srgbClr val="000000"/>
              </a:solidFill>
            </a:endParaRPr>
          </a:p>
          <a:p>
            <a:endParaRPr lang="en-US" altLang="en-US" b="1"/>
          </a:p>
          <a:p>
            <a:endParaRPr lang="tr-TR" altLang="en-US"/>
          </a:p>
        </p:txBody>
      </p:sp>
      <p:sp>
        <p:nvSpPr>
          <p:cNvPr id="50" name="Rectangle 5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00342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Rectangle 68"/>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00342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pPr algn="ctr"/>
            <a:fld id="{6C911B8A-1E84-42DB-B751-42B7EDCBCFAE}" type="slidenum">
              <a:rPr lang="en-GB" altLang="en-US" smtClean="0"/>
              <a:pPr algn="ctr"/>
              <a:t>4</a:t>
            </a:fld>
            <a:endParaRPr lang="en-GB" altLang="en-US" dirty="0"/>
          </a:p>
        </p:txBody>
      </p:sp>
      <p:sp>
        <p:nvSpPr>
          <p:cNvPr id="9" name="TextBox 8"/>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10" name="TextBox 9"/>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11" name="TextBox 10"/>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sp>
        <p:nvSpPr>
          <p:cNvPr id="14"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
        <p:nvSpPr>
          <p:cNvPr id="12" name="TextBox 11"/>
          <p:cNvSpPr txBox="1"/>
          <p:nvPr/>
        </p:nvSpPr>
        <p:spPr>
          <a:xfrm>
            <a:off x="685800" y="4168676"/>
            <a:ext cx="7848600" cy="2308324"/>
          </a:xfrm>
          <a:prstGeom prst="rect">
            <a:avLst/>
          </a:prstGeom>
          <a:noFill/>
        </p:spPr>
        <p:txBody>
          <a:bodyPr wrap="square" rtlCol="0">
            <a:spAutoFit/>
          </a:bodyPr>
          <a:lstStyle/>
          <a:p>
            <a:pPr algn="just"/>
            <a:r>
              <a:rPr lang="en-GB" dirty="0" smtClean="0"/>
              <a:t>[1]</a:t>
            </a:r>
            <a:r>
              <a:rPr lang="en-GB" b="1" dirty="0" smtClean="0"/>
              <a:t> </a:t>
            </a:r>
            <a:r>
              <a:rPr lang="en-GB" dirty="0" smtClean="0"/>
              <a:t>S</a:t>
            </a:r>
            <a:r>
              <a:rPr lang="en-GB" dirty="0"/>
              <a:t>. </a:t>
            </a:r>
            <a:r>
              <a:rPr lang="en-GB" dirty="0" err="1"/>
              <a:t>Arnon</a:t>
            </a:r>
            <a:r>
              <a:rPr lang="en-GB" dirty="0"/>
              <a:t>, J. Barry, G. </a:t>
            </a:r>
            <a:r>
              <a:rPr lang="en-GB" dirty="0" err="1"/>
              <a:t>Karagiannidis</a:t>
            </a:r>
            <a:r>
              <a:rPr lang="en-GB" dirty="0"/>
              <a:t>, R. </a:t>
            </a:r>
            <a:r>
              <a:rPr lang="en-GB" dirty="0" err="1"/>
              <a:t>Schober</a:t>
            </a:r>
            <a:r>
              <a:rPr lang="en-GB" dirty="0"/>
              <a:t>, and M. </a:t>
            </a:r>
            <a:r>
              <a:rPr lang="en-GB" dirty="0" err="1"/>
              <a:t>Uysal</a:t>
            </a:r>
            <a:r>
              <a:rPr lang="en-GB" dirty="0"/>
              <a:t>, </a:t>
            </a:r>
            <a:r>
              <a:rPr lang="en-GB" b="1" i="1" dirty="0"/>
              <a:t>Advanced optical wireless communication systems</a:t>
            </a:r>
            <a:r>
              <a:rPr lang="en-GB" dirty="0"/>
              <a:t>, Cambridge, U. K.: Cambridge Univ. Press, 2012</a:t>
            </a:r>
            <a:r>
              <a:rPr lang="en-GB" dirty="0" smtClean="0"/>
              <a:t>.</a:t>
            </a:r>
          </a:p>
          <a:p>
            <a:pPr algn="just"/>
            <a:r>
              <a:rPr lang="en-GB" dirty="0" smtClean="0"/>
              <a:t>[</a:t>
            </a:r>
            <a:r>
              <a:rPr lang="en-GB" dirty="0"/>
              <a:t>2</a:t>
            </a:r>
            <a:r>
              <a:rPr lang="en-GB" dirty="0" smtClean="0"/>
              <a:t>] C</a:t>
            </a:r>
            <a:r>
              <a:rPr lang="en-GB" dirty="0"/>
              <a:t>. Gabriel, M. A. </a:t>
            </a:r>
            <a:r>
              <a:rPr lang="en-GB" dirty="0" err="1"/>
              <a:t>Khalighi</a:t>
            </a:r>
            <a:r>
              <a:rPr lang="en-GB" dirty="0"/>
              <a:t>, S. </a:t>
            </a:r>
            <a:r>
              <a:rPr lang="en-GB" dirty="0" err="1"/>
              <a:t>Bourennane</a:t>
            </a:r>
            <a:r>
              <a:rPr lang="en-GB" dirty="0"/>
              <a:t>, P. </a:t>
            </a:r>
            <a:r>
              <a:rPr lang="en-GB" dirty="0" smtClean="0"/>
              <a:t>Leon</a:t>
            </a:r>
            <a:r>
              <a:rPr lang="en-GB" dirty="0"/>
              <a:t>, and V. </a:t>
            </a:r>
            <a:r>
              <a:rPr lang="en-GB" dirty="0" err="1"/>
              <a:t>Rigaud</a:t>
            </a:r>
            <a:r>
              <a:rPr lang="en-GB" dirty="0"/>
              <a:t>, “</a:t>
            </a:r>
            <a:r>
              <a:rPr lang="en-GB" b="1" dirty="0"/>
              <a:t>Monte-Carlo-based channel characterization for underwater optical communication systems</a:t>
            </a:r>
            <a:r>
              <a:rPr lang="en-GB" dirty="0"/>
              <a:t>,” </a:t>
            </a:r>
            <a:r>
              <a:rPr lang="en-GB" i="1" dirty="0"/>
              <a:t>IEEE/OSA J. Opt. </a:t>
            </a:r>
            <a:r>
              <a:rPr lang="en-GB" i="1" dirty="0" err="1"/>
              <a:t>Commun</a:t>
            </a:r>
            <a:r>
              <a:rPr lang="en-GB" i="1" dirty="0"/>
              <a:t>. </a:t>
            </a:r>
            <a:r>
              <a:rPr lang="en-GB" i="1" dirty="0" err="1"/>
              <a:t>Netw</a:t>
            </a:r>
            <a:r>
              <a:rPr lang="en-GB" i="1" dirty="0"/>
              <a:t>.</a:t>
            </a:r>
            <a:r>
              <a:rPr lang="en-GB" dirty="0"/>
              <a:t>, vol. 5, no. 1, pp. 1-12, 2013</a:t>
            </a:r>
            <a:r>
              <a:rPr lang="en-GB" dirty="0" smtClean="0"/>
              <a:t>.</a:t>
            </a:r>
          </a:p>
          <a:p>
            <a:pPr algn="just"/>
            <a:r>
              <a:rPr lang="en-GB" dirty="0" smtClean="0"/>
              <a:t>[3]</a:t>
            </a:r>
            <a:r>
              <a:rPr lang="en-US" dirty="0" smtClean="0"/>
              <a:t> </a:t>
            </a:r>
            <a:r>
              <a:rPr lang="en-GB" dirty="0" smtClean="0"/>
              <a:t>V</a:t>
            </a:r>
            <a:r>
              <a:rPr lang="en-GB" dirty="0"/>
              <a:t>. Guerra, </a:t>
            </a:r>
            <a:r>
              <a:rPr lang="en-US" dirty="0"/>
              <a:t>C. Quintana, J. </a:t>
            </a:r>
            <a:r>
              <a:rPr lang="en-US" dirty="0" err="1"/>
              <a:t>Rufo</a:t>
            </a:r>
            <a:r>
              <a:rPr lang="en-US" dirty="0"/>
              <a:t>, J. </a:t>
            </a:r>
            <a:r>
              <a:rPr lang="en-US" dirty="0" err="1"/>
              <a:t>Rabadan</a:t>
            </a:r>
            <a:r>
              <a:rPr lang="en-US" dirty="0"/>
              <a:t>, and  R. Perez-Jimenez</a:t>
            </a:r>
            <a:r>
              <a:rPr lang="en-GB" dirty="0" smtClean="0"/>
              <a:t>, </a:t>
            </a:r>
            <a:r>
              <a:rPr lang="en-GB" dirty="0"/>
              <a:t>“</a:t>
            </a:r>
            <a:r>
              <a:rPr lang="en-GB" b="1" dirty="0"/>
              <a:t>Parallelization of a Monte C</a:t>
            </a:r>
            <a:r>
              <a:rPr lang="en-GB" b="1" dirty="0" smtClean="0"/>
              <a:t>arlo </a:t>
            </a:r>
            <a:r>
              <a:rPr lang="en-GB" b="1" dirty="0"/>
              <a:t>ray tracing algorithm for channel modelling in underwater wireless optical communications</a:t>
            </a:r>
            <a:r>
              <a:rPr lang="en-GB" dirty="0"/>
              <a:t>,” </a:t>
            </a:r>
            <a:r>
              <a:rPr lang="en-GB" i="1" dirty="0"/>
              <a:t>Procedia Technology</a:t>
            </a:r>
            <a:r>
              <a:rPr lang="en-GB" dirty="0"/>
              <a:t>, vol. 7, pp. 11-19, 2013</a:t>
            </a:r>
            <a:r>
              <a:rPr lang="en-GB" dirty="0" smtClean="0"/>
              <a:t>.</a:t>
            </a:r>
            <a:endParaRPr lang="en-US" dirty="0"/>
          </a:p>
          <a:p>
            <a:pPr lvl="0"/>
            <a:r>
              <a:rPr lang="en-GB" dirty="0" smtClean="0"/>
              <a:t>[4]</a:t>
            </a:r>
            <a:r>
              <a:rPr lang="en-GB" b="1" dirty="0" smtClean="0"/>
              <a:t> </a:t>
            </a:r>
            <a:r>
              <a:rPr lang="en-GB" dirty="0"/>
              <a:t>S. Tang, Y. Dong, and X. Zhang, “</a:t>
            </a:r>
            <a:r>
              <a:rPr lang="en-GB" b="1" dirty="0"/>
              <a:t>Impulse response </a:t>
            </a:r>
            <a:r>
              <a:rPr lang="en-GB" b="1" dirty="0" err="1"/>
              <a:t>modeling</a:t>
            </a:r>
            <a:r>
              <a:rPr lang="en-GB" b="1" dirty="0"/>
              <a:t> for underwater wireless optical communication links</a:t>
            </a:r>
            <a:r>
              <a:rPr lang="en-GB" dirty="0"/>
              <a:t>,” </a:t>
            </a:r>
            <a:r>
              <a:rPr lang="en-GB" i="1" dirty="0"/>
              <a:t>IEEE Trans. </a:t>
            </a:r>
            <a:r>
              <a:rPr lang="en-GB" i="1" dirty="0" err="1"/>
              <a:t>Commun</a:t>
            </a:r>
            <a:r>
              <a:rPr lang="en-GB" i="1" dirty="0"/>
              <a:t>.</a:t>
            </a:r>
            <a:r>
              <a:rPr lang="en-GB" dirty="0"/>
              <a:t>, vol. 62, no. 1, pp. 226-234, 2014.</a:t>
            </a:r>
            <a:endParaRPr lang="en-US" dirty="0"/>
          </a:p>
          <a:p>
            <a:pPr algn="just"/>
            <a:r>
              <a:rPr lang="en-GB" dirty="0" smtClean="0"/>
              <a:t>[5]</a:t>
            </a:r>
            <a:r>
              <a:rPr lang="en-GB" b="1" dirty="0" smtClean="0"/>
              <a:t> </a:t>
            </a:r>
            <a:r>
              <a:rPr lang="en-GB" dirty="0" smtClean="0"/>
              <a:t>C</a:t>
            </a:r>
            <a:r>
              <a:rPr lang="en-GB" dirty="0"/>
              <a:t>. D. Mobley, </a:t>
            </a:r>
            <a:r>
              <a:rPr lang="en-US" dirty="0"/>
              <a:t>B. </a:t>
            </a:r>
            <a:r>
              <a:rPr lang="en-US" dirty="0" err="1"/>
              <a:t>Gentili</a:t>
            </a:r>
            <a:r>
              <a:rPr lang="en-US" dirty="0"/>
              <a:t>, H. R. Gordon, Z. </a:t>
            </a:r>
            <a:r>
              <a:rPr lang="en-US" dirty="0" err="1"/>
              <a:t>Jin</a:t>
            </a:r>
            <a:r>
              <a:rPr lang="en-US" dirty="0"/>
              <a:t>, G. W. </a:t>
            </a:r>
            <a:r>
              <a:rPr lang="en-US" dirty="0" err="1"/>
              <a:t>Kattawar</a:t>
            </a:r>
            <a:r>
              <a:rPr lang="en-US" dirty="0"/>
              <a:t>, A. Morel, P. </a:t>
            </a:r>
            <a:r>
              <a:rPr lang="en-US" dirty="0" err="1"/>
              <a:t>Reinersman</a:t>
            </a:r>
            <a:r>
              <a:rPr lang="en-US" dirty="0"/>
              <a:t>, K. </a:t>
            </a:r>
            <a:r>
              <a:rPr lang="en-US" dirty="0" err="1"/>
              <a:t>Stamnes</a:t>
            </a:r>
            <a:r>
              <a:rPr lang="en-US" dirty="0"/>
              <a:t>, and </a:t>
            </a:r>
            <a:r>
              <a:rPr lang="en-US" dirty="0" smtClean="0"/>
              <a:t>R</a:t>
            </a:r>
            <a:r>
              <a:rPr lang="en-US" dirty="0"/>
              <a:t>. </a:t>
            </a:r>
            <a:r>
              <a:rPr lang="en-US" dirty="0" smtClean="0"/>
              <a:t>H. </a:t>
            </a:r>
            <a:r>
              <a:rPr lang="en-US" dirty="0" err="1" smtClean="0"/>
              <a:t>Stavn</a:t>
            </a:r>
            <a:r>
              <a:rPr lang="en-US" dirty="0" smtClean="0"/>
              <a:t>, </a:t>
            </a:r>
            <a:r>
              <a:rPr lang="en-GB" dirty="0" smtClean="0"/>
              <a:t>“</a:t>
            </a:r>
            <a:r>
              <a:rPr lang="en-GB" b="1" dirty="0"/>
              <a:t>Comparison of numerical models for computing underwater light fields</a:t>
            </a:r>
            <a:r>
              <a:rPr lang="en-GB" dirty="0"/>
              <a:t>,” </a:t>
            </a:r>
            <a:r>
              <a:rPr lang="en-GB" i="1" dirty="0"/>
              <a:t>Appl. Opt.</a:t>
            </a:r>
            <a:r>
              <a:rPr lang="en-GB" dirty="0"/>
              <a:t>, vol. 32, no. 36, pp. 7484-7504, 1993</a:t>
            </a:r>
            <a:r>
              <a:rPr lang="en-GB" dirty="0" smtClean="0"/>
              <a:t>.</a:t>
            </a:r>
          </a:p>
        </p:txBody>
      </p:sp>
      <p:sp>
        <p:nvSpPr>
          <p:cNvPr id="15" name="Rectangle 14"/>
          <p:cNvSpPr/>
          <p:nvPr/>
        </p:nvSpPr>
        <p:spPr>
          <a:xfrm>
            <a:off x="685800" y="1371600"/>
            <a:ext cx="7848600" cy="2616101"/>
          </a:xfrm>
          <a:prstGeom prst="rect">
            <a:avLst/>
          </a:prstGeom>
        </p:spPr>
        <p:txBody>
          <a:bodyPr wrap="square">
            <a:spAutoFit/>
          </a:bodyPr>
          <a:lstStyle/>
          <a:p>
            <a:pPr marL="342900" indent="-342900" algn="just">
              <a:spcBef>
                <a:spcPts val="600"/>
              </a:spcBef>
              <a:spcAft>
                <a:spcPts val="600"/>
              </a:spcAft>
              <a:buClr>
                <a:srgbClr val="3366CC"/>
              </a:buClr>
              <a:buSzPct val="150000"/>
              <a:buFont typeface="Courier New" pitchFamily="49" charset="0"/>
              <a:buChar char="o"/>
              <a:defRPr/>
            </a:pPr>
            <a:r>
              <a:rPr lang="en-GB" altLang="tr-TR" sz="1800" b="1" dirty="0" smtClean="0">
                <a:solidFill>
                  <a:schemeClr val="tx2"/>
                </a:solidFill>
              </a:rPr>
              <a:t>Radiative </a:t>
            </a:r>
            <a:r>
              <a:rPr lang="en-GB" altLang="tr-TR" sz="1800" b="1" dirty="0">
                <a:solidFill>
                  <a:schemeClr val="tx2"/>
                </a:solidFill>
              </a:rPr>
              <a:t>Transfer Equation (RTE</a:t>
            </a:r>
            <a:r>
              <a:rPr lang="en-GB" altLang="tr-TR" sz="1800" b="1" dirty="0" smtClean="0">
                <a:solidFill>
                  <a:schemeClr val="tx2"/>
                </a:solidFill>
              </a:rPr>
              <a:t>) </a:t>
            </a:r>
            <a:r>
              <a:rPr lang="en-GB" altLang="tr-TR" sz="1800" dirty="0" smtClean="0">
                <a:solidFill>
                  <a:schemeClr val="tx2"/>
                </a:solidFill>
              </a:rPr>
              <a:t>[1, Chapter </a:t>
            </a:r>
            <a:r>
              <a:rPr lang="en-GB" altLang="tr-TR" sz="1800" dirty="0">
                <a:solidFill>
                  <a:schemeClr val="tx2"/>
                </a:solidFill>
              </a:rPr>
              <a:t>9</a:t>
            </a:r>
            <a:r>
              <a:rPr lang="en-GB" altLang="tr-TR" sz="1800" dirty="0" smtClean="0">
                <a:solidFill>
                  <a:schemeClr val="tx2"/>
                </a:solidFill>
              </a:rPr>
              <a:t>]</a:t>
            </a:r>
            <a:r>
              <a:rPr lang="en-GB" altLang="tr-TR" sz="1800" b="1" dirty="0" smtClean="0">
                <a:solidFill>
                  <a:schemeClr val="tx2"/>
                </a:solidFill>
              </a:rPr>
              <a:t> </a:t>
            </a:r>
            <a:r>
              <a:rPr lang="en-GB" altLang="tr-TR" sz="1800" dirty="0">
                <a:solidFill>
                  <a:schemeClr val="tx2"/>
                </a:solidFill>
              </a:rPr>
              <a:t>can be employed to fully characterize underwater light propagation. However, RTE involves </a:t>
            </a:r>
            <a:r>
              <a:rPr lang="en-GB" altLang="tr-TR" sz="1800" dirty="0" err="1">
                <a:solidFill>
                  <a:schemeClr val="tx2"/>
                </a:solidFill>
              </a:rPr>
              <a:t>integro</a:t>
            </a:r>
            <a:r>
              <a:rPr lang="en-GB" altLang="tr-TR" sz="1800" dirty="0">
                <a:solidFill>
                  <a:schemeClr val="tx2"/>
                </a:solidFill>
              </a:rPr>
              <a:t>-differential equation which does not yield a general analytical solution.</a:t>
            </a:r>
          </a:p>
          <a:p>
            <a:pPr marL="342900" indent="-342900" algn="just">
              <a:spcBef>
                <a:spcPts val="600"/>
              </a:spcBef>
              <a:spcAft>
                <a:spcPts val="600"/>
              </a:spcAft>
              <a:buClr>
                <a:srgbClr val="3366CC"/>
              </a:buClr>
              <a:buSzPct val="150000"/>
              <a:buFont typeface="Courier New" pitchFamily="49" charset="0"/>
              <a:buChar char="o"/>
              <a:defRPr/>
            </a:pPr>
            <a:r>
              <a:rPr lang="en-GB" altLang="tr-TR" sz="1800" b="1" dirty="0">
                <a:solidFill>
                  <a:schemeClr val="tx2"/>
                </a:solidFill>
              </a:rPr>
              <a:t>Monte Carlo Ray </a:t>
            </a:r>
            <a:r>
              <a:rPr lang="en-GB" altLang="tr-TR" sz="1800" b="1" dirty="0" smtClean="0">
                <a:solidFill>
                  <a:schemeClr val="tx2"/>
                </a:solidFill>
              </a:rPr>
              <a:t>Tracing </a:t>
            </a:r>
            <a:r>
              <a:rPr lang="en-GB" altLang="tr-TR" sz="1800" dirty="0" smtClean="0">
                <a:solidFill>
                  <a:schemeClr val="tx2"/>
                </a:solidFill>
              </a:rPr>
              <a:t>[2-4]</a:t>
            </a:r>
            <a:r>
              <a:rPr lang="en-GB" altLang="tr-TR" sz="1800" b="1" dirty="0" smtClean="0">
                <a:solidFill>
                  <a:schemeClr val="tx2"/>
                </a:solidFill>
              </a:rPr>
              <a:t> </a:t>
            </a:r>
            <a:r>
              <a:rPr lang="en-GB" altLang="tr-TR" sz="1800" dirty="0">
                <a:solidFill>
                  <a:schemeClr val="tx2"/>
                </a:solidFill>
              </a:rPr>
              <a:t>can be used to generate channel impulse response for a given underwater environment. </a:t>
            </a:r>
          </a:p>
          <a:p>
            <a:pPr marL="342900" indent="-342900" algn="just">
              <a:spcBef>
                <a:spcPts val="600"/>
              </a:spcBef>
              <a:spcAft>
                <a:spcPts val="600"/>
              </a:spcAft>
              <a:buClr>
                <a:srgbClr val="3366CC"/>
              </a:buClr>
              <a:buSzPct val="150000"/>
              <a:buFont typeface="Courier New" pitchFamily="49" charset="0"/>
              <a:buChar char="o"/>
              <a:defRPr/>
            </a:pPr>
            <a:r>
              <a:rPr lang="en-GB" altLang="tr-TR" sz="1800" dirty="0">
                <a:solidFill>
                  <a:schemeClr val="tx2"/>
                </a:solidFill>
              </a:rPr>
              <a:t>As a basic tool, the </a:t>
            </a:r>
            <a:r>
              <a:rPr lang="en-GB" altLang="tr-TR" sz="1800" b="1" dirty="0">
                <a:solidFill>
                  <a:schemeClr val="tx2"/>
                </a:solidFill>
              </a:rPr>
              <a:t>Beer-Lambert </a:t>
            </a:r>
            <a:r>
              <a:rPr lang="en-GB" altLang="tr-TR" sz="1800" b="1" dirty="0" smtClean="0">
                <a:solidFill>
                  <a:schemeClr val="tx2"/>
                </a:solidFill>
              </a:rPr>
              <a:t>formula </a:t>
            </a:r>
            <a:r>
              <a:rPr lang="en-GB" altLang="tr-TR" sz="1800" dirty="0" smtClean="0">
                <a:solidFill>
                  <a:schemeClr val="tx2"/>
                </a:solidFill>
              </a:rPr>
              <a:t>[5]</a:t>
            </a:r>
            <a:r>
              <a:rPr lang="en-GB" altLang="tr-TR" sz="1800" b="1" dirty="0" smtClean="0">
                <a:solidFill>
                  <a:schemeClr val="tx2"/>
                </a:solidFill>
              </a:rPr>
              <a:t> </a:t>
            </a:r>
            <a:r>
              <a:rPr lang="en-GB" altLang="tr-TR" sz="1800" dirty="0">
                <a:solidFill>
                  <a:schemeClr val="tx2"/>
                </a:solidFill>
              </a:rPr>
              <a:t>can be used to calculate underwater path loss. It assumes line-of-sight (LOS) transmission and ignores the possibility of receiving scattered photons.</a:t>
            </a:r>
            <a:endParaRPr lang="en-US" altLang="en-US" sz="1800" dirty="0">
              <a:solidFill>
                <a:schemeClr val="tx2"/>
              </a:solidFill>
            </a:endParaRPr>
          </a:p>
        </p:txBody>
      </p:sp>
    </p:spTree>
    <p:extLst>
      <p:ext uri="{BB962C8B-B14F-4D97-AF65-F5344CB8AC3E}">
        <p14:creationId xmlns:p14="http://schemas.microsoft.com/office/powerpoint/2010/main" val="36987822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381000" y="685801"/>
            <a:ext cx="8534400" cy="685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Overview of Channel Modeling Methodology</a:t>
            </a:r>
            <a:r>
              <a:rPr lang="en-US" sz="3200" b="1" baseline="30000" dirty="0" smtClean="0">
                <a:solidFill>
                  <a:srgbClr val="0070C0"/>
                </a:solidFill>
              </a:rPr>
              <a:t>[6]</a:t>
            </a:r>
            <a:endParaRPr lang="en-CA" b="1" baseline="30000" dirty="0" smtClean="0">
              <a:solidFill>
                <a:srgbClr val="80B4CE"/>
              </a:solidFill>
              <a:effectLst>
                <a:outerShdw blurRad="38100" dist="38100" dir="2700000" algn="tl">
                  <a:srgbClr val="000000">
                    <a:alpha val="43137"/>
                  </a:srgbClr>
                </a:outerShdw>
              </a:effectLst>
            </a:endParaRPr>
          </a:p>
        </p:txBody>
      </p:sp>
      <p:sp>
        <p:nvSpPr>
          <p:cNvPr id="8" name="Rectangle 5"/>
          <p:cNvSpPr>
            <a:spLocks noChangeArrowheads="1"/>
          </p:cNvSpPr>
          <p:nvPr/>
        </p:nvSpPr>
        <p:spPr bwMode="auto">
          <a:xfrm>
            <a:off x="823913" y="1656927"/>
            <a:ext cx="809148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en-US">
              <a:solidFill>
                <a:srgbClr val="000000"/>
              </a:solidFill>
            </a:endParaRPr>
          </a:p>
          <a:p>
            <a:endParaRPr lang="en-US" altLang="en-US" b="1"/>
          </a:p>
          <a:p>
            <a:endParaRPr lang="tr-TR" altLang="en-US"/>
          </a:p>
        </p:txBody>
      </p:sp>
      <p:sp>
        <p:nvSpPr>
          <p:cNvPr id="50" name="Rectangle 5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00342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Rectangle 68"/>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00342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pPr algn="ctr"/>
            <a:fld id="{6C911B8A-1E84-42DB-B751-42B7EDCBCFAE}" type="slidenum">
              <a:rPr lang="en-GB" altLang="en-US" smtClean="0"/>
              <a:pPr algn="ctr"/>
              <a:t>5</a:t>
            </a:fld>
            <a:endParaRPr lang="en-GB" altLang="en-US" dirty="0"/>
          </a:p>
        </p:txBody>
      </p:sp>
      <p:sp>
        <p:nvSpPr>
          <p:cNvPr id="9" name="TextBox 8"/>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10" name="TextBox 9"/>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11" name="TextBox 10"/>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sp>
        <p:nvSpPr>
          <p:cNvPr id="15" name="TextBox 14"/>
          <p:cNvSpPr txBox="1"/>
          <p:nvPr/>
        </p:nvSpPr>
        <p:spPr>
          <a:xfrm>
            <a:off x="685800" y="6015335"/>
            <a:ext cx="7848600" cy="461665"/>
          </a:xfrm>
          <a:prstGeom prst="rect">
            <a:avLst/>
          </a:prstGeom>
          <a:noFill/>
        </p:spPr>
        <p:txBody>
          <a:bodyPr wrap="square" rtlCol="0">
            <a:spAutoFit/>
          </a:bodyPr>
          <a:lstStyle/>
          <a:p>
            <a:pPr algn="just"/>
            <a:r>
              <a:rPr lang="en-GB" dirty="0" smtClean="0"/>
              <a:t>[6]</a:t>
            </a:r>
            <a:r>
              <a:rPr lang="en-GB" b="1" dirty="0" smtClean="0"/>
              <a:t> </a:t>
            </a:r>
            <a:r>
              <a:rPr lang="en-GB" dirty="0" smtClean="0"/>
              <a:t>F</a:t>
            </a:r>
            <a:r>
              <a:rPr lang="en-GB" dirty="0"/>
              <a:t>. </a:t>
            </a:r>
            <a:r>
              <a:rPr lang="en-GB" dirty="0" err="1"/>
              <a:t>Miramirkhani</a:t>
            </a:r>
            <a:r>
              <a:rPr lang="en-GB" dirty="0"/>
              <a:t>, and M. </a:t>
            </a:r>
            <a:r>
              <a:rPr lang="en-GB" dirty="0" err="1"/>
              <a:t>Uysal</a:t>
            </a:r>
            <a:r>
              <a:rPr lang="en-GB" dirty="0"/>
              <a:t> “</a:t>
            </a:r>
            <a:r>
              <a:rPr lang="en-GB" b="1" dirty="0"/>
              <a:t>Visible light communication channel modeling for underwater environments with blocking and shadowing</a:t>
            </a:r>
            <a:r>
              <a:rPr lang="en-GB" dirty="0"/>
              <a:t>,” </a:t>
            </a:r>
            <a:r>
              <a:rPr lang="en-GB" i="1" dirty="0"/>
              <a:t>IEEE Access</a:t>
            </a:r>
            <a:r>
              <a:rPr lang="en-GB" dirty="0"/>
              <a:t>, vol. 6, no. 1, pp. 1082-1090, </a:t>
            </a:r>
            <a:r>
              <a:rPr lang="en-GB" dirty="0" smtClean="0"/>
              <a:t>2018.</a:t>
            </a:r>
            <a:endParaRPr lang="en-US" dirty="0"/>
          </a:p>
        </p:txBody>
      </p:sp>
      <p:pic>
        <p:nvPicPr>
          <p:cNvPr id="16" name="Picture 2" descr="D:\OZYEGIN UNIVERSITY\S005827\Ph.D. Works\PhD Graduation\PhD Dissertation\Figures\Underwater Channel Modeling Methodology.PNG"/>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371600"/>
            <a:ext cx="7132320" cy="4389120"/>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Tree>
    <p:extLst>
      <p:ext uri="{BB962C8B-B14F-4D97-AF65-F5344CB8AC3E}">
        <p14:creationId xmlns:p14="http://schemas.microsoft.com/office/powerpoint/2010/main" val="209972131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81000" y="685801"/>
            <a:ext cx="8534400" cy="685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smtClean="0">
                <a:solidFill>
                  <a:srgbClr val="0070C0"/>
                </a:solidFill>
              </a:rPr>
              <a:t>Sea Surface and Sea Bottom Modeling</a:t>
            </a:r>
            <a:endParaRPr lang="en-CA" sz="3200" b="1" dirty="0">
              <a:solidFill>
                <a:srgbClr val="80B4CE"/>
              </a:solidFill>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p:txBody>
          <a:bodyPr/>
          <a:lstStyle/>
          <a:p>
            <a:pPr algn="ctr"/>
            <a:fld id="{6C911B8A-1E84-42DB-B751-42B7EDCBCFAE}" type="slidenum">
              <a:rPr lang="en-GB" altLang="en-US" smtClean="0"/>
              <a:pPr algn="ctr"/>
              <a:t>6</a:t>
            </a:fld>
            <a:endParaRPr lang="en-GB" altLang="en-US" dirty="0"/>
          </a:p>
        </p:txBody>
      </p:sp>
      <p:sp>
        <p:nvSpPr>
          <p:cNvPr id="6" name="TextBox 5"/>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7" name="TextBox 6"/>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10" name="TextBox 9"/>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sp>
        <p:nvSpPr>
          <p:cNvPr id="12" name="Rectangle 11"/>
          <p:cNvSpPr/>
          <p:nvPr/>
        </p:nvSpPr>
        <p:spPr>
          <a:xfrm>
            <a:off x="609600" y="1524000"/>
            <a:ext cx="7924800" cy="1200329"/>
          </a:xfrm>
          <a:prstGeom prst="rect">
            <a:avLst/>
          </a:prstGeom>
        </p:spPr>
        <p:txBody>
          <a:bodyPr wrap="square">
            <a:spAutoFit/>
          </a:bodyPr>
          <a:lstStyle/>
          <a:p>
            <a:pPr marL="347472" lvl="1" indent="-342900" algn="just">
              <a:spcAft>
                <a:spcPts val="0"/>
              </a:spcAft>
              <a:buClr>
                <a:srgbClr val="3366CC"/>
              </a:buClr>
              <a:buSzPct val="150000"/>
              <a:buFont typeface="Courier New" pitchFamily="49" charset="0"/>
              <a:buChar char="o"/>
              <a:defRPr/>
            </a:pPr>
            <a:r>
              <a:rPr lang="en-US" sz="1800" dirty="0" smtClean="0"/>
              <a:t>We </a:t>
            </a:r>
            <a:r>
              <a:rPr lang="en-US" sz="1800" dirty="0"/>
              <a:t>assume mud for the </a:t>
            </a:r>
            <a:r>
              <a:rPr lang="en-US" sz="1800" dirty="0" smtClean="0"/>
              <a:t>sea bottom </a:t>
            </a:r>
            <a:r>
              <a:rPr lang="en-US" sz="1800" dirty="0"/>
              <a:t>and consider purely diffuse reflections</a:t>
            </a:r>
            <a:r>
              <a:rPr lang="en-US" sz="1800" dirty="0" smtClean="0"/>
              <a:t>.</a:t>
            </a:r>
          </a:p>
          <a:p>
            <a:pPr marL="347472" lvl="1" indent="-342900" algn="just">
              <a:spcAft>
                <a:spcPts val="0"/>
              </a:spcAft>
              <a:buClr>
                <a:srgbClr val="3366CC"/>
              </a:buClr>
              <a:buSzPct val="150000"/>
              <a:buFont typeface="Courier New" pitchFamily="49" charset="0"/>
              <a:buChar char="o"/>
              <a:defRPr/>
            </a:pPr>
            <a:endParaRPr lang="en-US" sz="1800" dirty="0" smtClean="0"/>
          </a:p>
          <a:p>
            <a:pPr marL="347472" lvl="1" indent="-342900" algn="just">
              <a:spcAft>
                <a:spcPts val="600"/>
              </a:spcAft>
              <a:buClr>
                <a:srgbClr val="3366CC"/>
              </a:buClr>
              <a:buSzPct val="150000"/>
              <a:buFont typeface="Courier New" pitchFamily="49" charset="0"/>
              <a:buChar char="o"/>
              <a:defRPr/>
            </a:pPr>
            <a:r>
              <a:rPr lang="en-US" sz="1800" dirty="0"/>
              <a:t>To characterize the reflection and refraction of </a:t>
            </a:r>
            <a:r>
              <a:rPr lang="en-US" sz="1800" dirty="0" smtClean="0"/>
              <a:t>transmitted rays </a:t>
            </a:r>
            <a:r>
              <a:rPr lang="en-US" sz="1800" dirty="0"/>
              <a:t>from the </a:t>
            </a:r>
            <a:r>
              <a:rPr lang="en-US" sz="1800" dirty="0" smtClean="0"/>
              <a:t>sea surface</a:t>
            </a:r>
            <a:r>
              <a:rPr lang="en-US" sz="1800" dirty="0"/>
              <a:t>, we use Fresnel </a:t>
            </a:r>
            <a:r>
              <a:rPr lang="en-US" sz="1800" dirty="0" smtClean="0"/>
              <a:t>equations given by</a:t>
            </a:r>
          </a:p>
        </p:txBody>
      </p:sp>
      <p:graphicFrame>
        <p:nvGraphicFramePr>
          <p:cNvPr id="13" name="Object 12"/>
          <p:cNvGraphicFramePr>
            <a:graphicFrameLocks noChangeAspect="1"/>
          </p:cNvGraphicFramePr>
          <p:nvPr>
            <p:extLst/>
          </p:nvPr>
        </p:nvGraphicFramePr>
        <p:xfrm>
          <a:off x="1905000" y="3149600"/>
          <a:ext cx="2349500" cy="736600"/>
        </p:xfrm>
        <a:graphic>
          <a:graphicData uri="http://schemas.openxmlformats.org/presentationml/2006/ole">
            <mc:AlternateContent xmlns:mc="http://schemas.openxmlformats.org/markup-compatibility/2006">
              <mc:Choice xmlns:v="urn:schemas-microsoft-com:vml" Requires="v">
                <p:oleObj spid="_x0000_s55339" name="Equation" r:id="rId3" imgW="2349360" imgH="736560" progId="Equation.DSMT4">
                  <p:embed/>
                </p:oleObj>
              </mc:Choice>
              <mc:Fallback>
                <p:oleObj name="Equation" r:id="rId3" imgW="2349360" imgH="736560" progId="Equation.DSMT4">
                  <p:embed/>
                  <p:pic>
                    <p:nvPicPr>
                      <p:cNvPr id="13" name="Object 12"/>
                      <p:cNvPicPr/>
                      <p:nvPr/>
                    </p:nvPicPr>
                    <p:blipFill>
                      <a:blip r:embed="rId4"/>
                      <a:stretch>
                        <a:fillRect/>
                      </a:stretch>
                    </p:blipFill>
                    <p:spPr>
                      <a:xfrm>
                        <a:off x="1905000" y="3149600"/>
                        <a:ext cx="2349500" cy="736600"/>
                      </a:xfrm>
                      <a:prstGeom prst="rect">
                        <a:avLst/>
                      </a:prstGeom>
                    </p:spPr>
                  </p:pic>
                </p:oleObj>
              </mc:Fallback>
            </mc:AlternateContent>
          </a:graphicData>
        </a:graphic>
      </p:graphicFrame>
      <p:graphicFrame>
        <p:nvGraphicFramePr>
          <p:cNvPr id="14" name="Object 13"/>
          <p:cNvGraphicFramePr>
            <a:graphicFrameLocks noChangeAspect="1"/>
          </p:cNvGraphicFramePr>
          <p:nvPr>
            <p:extLst/>
          </p:nvPr>
        </p:nvGraphicFramePr>
        <p:xfrm>
          <a:off x="4940300" y="3149600"/>
          <a:ext cx="2374900" cy="736600"/>
        </p:xfrm>
        <a:graphic>
          <a:graphicData uri="http://schemas.openxmlformats.org/presentationml/2006/ole">
            <mc:AlternateContent xmlns:mc="http://schemas.openxmlformats.org/markup-compatibility/2006">
              <mc:Choice xmlns:v="urn:schemas-microsoft-com:vml" Requires="v">
                <p:oleObj spid="_x0000_s55340" name="Equation" r:id="rId5" imgW="2374560" imgH="736560" progId="Equation.DSMT4">
                  <p:embed/>
                </p:oleObj>
              </mc:Choice>
              <mc:Fallback>
                <p:oleObj name="Equation" r:id="rId5" imgW="2374560" imgH="736560" progId="Equation.DSMT4">
                  <p:embed/>
                  <p:pic>
                    <p:nvPicPr>
                      <p:cNvPr id="14" name="Object 13"/>
                      <p:cNvPicPr/>
                      <p:nvPr/>
                    </p:nvPicPr>
                    <p:blipFill>
                      <a:blip r:embed="rId6"/>
                      <a:stretch>
                        <a:fillRect/>
                      </a:stretch>
                    </p:blipFill>
                    <p:spPr>
                      <a:xfrm>
                        <a:off x="4940300" y="3149600"/>
                        <a:ext cx="2374900" cy="736600"/>
                      </a:xfrm>
                      <a:prstGeom prst="rect">
                        <a:avLst/>
                      </a:prstGeom>
                    </p:spPr>
                  </p:pic>
                </p:oleObj>
              </mc:Fallback>
            </mc:AlternateContent>
          </a:graphicData>
        </a:graphic>
      </p:graphicFrame>
      <p:sp>
        <p:nvSpPr>
          <p:cNvPr id="15"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Tree>
    <p:extLst>
      <p:ext uri="{BB962C8B-B14F-4D97-AF65-F5344CB8AC3E}">
        <p14:creationId xmlns:p14="http://schemas.microsoft.com/office/powerpoint/2010/main" val="198423496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Slide Number Placeholder 3"/>
          <p:cNvSpPr>
            <a:spLocks noGrp="1"/>
          </p:cNvSpPr>
          <p:nvPr>
            <p:ph type="sldNum" sz="quarter" idx="12"/>
          </p:nvPr>
        </p:nvSpPr>
        <p:spPr/>
        <p:txBody>
          <a:bodyPr/>
          <a:lstStyle/>
          <a:p>
            <a:pPr algn="ctr"/>
            <a:fld id="{6C911B8A-1E84-42DB-B751-42B7EDCBCFAE}" type="slidenum">
              <a:rPr lang="en-GB" altLang="en-US" smtClean="0"/>
              <a:pPr algn="ctr"/>
              <a:t>7</a:t>
            </a:fld>
            <a:endParaRPr lang="en-GB" altLang="en-US" dirty="0"/>
          </a:p>
        </p:txBody>
      </p:sp>
      <p:sp>
        <p:nvSpPr>
          <p:cNvPr id="12" name="Rectangle 2"/>
          <p:cNvSpPr txBox="1">
            <a:spLocks noChangeArrowheads="1"/>
          </p:cNvSpPr>
          <p:nvPr/>
        </p:nvSpPr>
        <p:spPr>
          <a:xfrm>
            <a:off x="304800" y="685800"/>
            <a:ext cx="8534400" cy="6096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a:solidFill>
                  <a:srgbClr val="0070C0"/>
                </a:solidFill>
              </a:rPr>
              <a:t>Optical Characterization of Water and Particles</a:t>
            </a:r>
            <a:endParaRPr lang="en-CA" sz="3200" b="1" dirty="0">
              <a:solidFill>
                <a:srgbClr val="80B4CE"/>
              </a:solidFill>
              <a:effectLst>
                <a:outerShdw blurRad="38100" dist="38100" dir="2700000" algn="tl">
                  <a:srgbClr val="000000">
                    <a:alpha val="43137"/>
                  </a:srgbClr>
                </a:outerShdw>
              </a:effectLst>
            </a:endParaRPr>
          </a:p>
        </p:txBody>
      </p:sp>
      <p:sp>
        <p:nvSpPr>
          <p:cNvPr id="13" name="TextBox 12"/>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14" name="TextBox 13"/>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15" name="TextBox 14"/>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sp>
        <p:nvSpPr>
          <p:cNvPr id="11" name="Rectangle 10"/>
          <p:cNvSpPr/>
          <p:nvPr/>
        </p:nvSpPr>
        <p:spPr>
          <a:xfrm>
            <a:off x="685800" y="1393954"/>
            <a:ext cx="7848600" cy="1738938"/>
          </a:xfrm>
          <a:prstGeom prst="rect">
            <a:avLst/>
          </a:prstGeom>
        </p:spPr>
        <p:txBody>
          <a:bodyPr wrap="square">
            <a:spAutoFit/>
          </a:bodyPr>
          <a:lstStyle/>
          <a:p>
            <a:pPr marL="347472" lvl="1" indent="-342900" algn="just">
              <a:spcAft>
                <a:spcPts val="600"/>
              </a:spcAft>
              <a:buClr>
                <a:srgbClr val="3366CC"/>
              </a:buClr>
              <a:buSzPct val="150000"/>
              <a:buFont typeface="Courier New" pitchFamily="49" charset="0"/>
              <a:buChar char="o"/>
              <a:defRPr/>
            </a:pPr>
            <a:r>
              <a:rPr lang="en-US" sz="1800" dirty="0" smtClean="0"/>
              <a:t>Absorption, Scattering and Extinction Coefficients </a:t>
            </a:r>
          </a:p>
          <a:p>
            <a:pPr marL="800100" lvl="1" indent="-342900">
              <a:spcAft>
                <a:spcPts val="600"/>
              </a:spcAft>
              <a:buClr>
                <a:srgbClr val="3366CC"/>
              </a:buClr>
              <a:buSzPct val="100000"/>
              <a:buFont typeface="Arial" pitchFamily="34" charset="0"/>
              <a:buChar char="•"/>
              <a:defRPr/>
            </a:pPr>
            <a:r>
              <a:rPr lang="en-US" sz="1600" dirty="0" smtClean="0"/>
              <a:t>Gordon &amp; Morel Model [</a:t>
            </a:r>
            <a:r>
              <a:rPr lang="en-US" sz="1600" dirty="0"/>
              <a:t>7</a:t>
            </a:r>
            <a:r>
              <a:rPr lang="en-US" sz="1600" dirty="0" smtClean="0"/>
              <a:t>]</a:t>
            </a:r>
          </a:p>
          <a:p>
            <a:pPr marL="800100" lvl="1" indent="-342900">
              <a:spcAft>
                <a:spcPts val="600"/>
              </a:spcAft>
              <a:buClr>
                <a:srgbClr val="3366CC"/>
              </a:buClr>
              <a:buSzPct val="100000"/>
              <a:buFont typeface="Arial" pitchFamily="34" charset="0"/>
              <a:buChar char="•"/>
              <a:defRPr/>
            </a:pPr>
            <a:endParaRPr lang="en-US" sz="1600" dirty="0"/>
          </a:p>
          <a:p>
            <a:pPr lvl="1">
              <a:spcAft>
                <a:spcPts val="600"/>
              </a:spcAft>
              <a:buClr>
                <a:srgbClr val="3366CC"/>
              </a:buClr>
              <a:buSzPct val="100000"/>
              <a:defRPr/>
            </a:pPr>
            <a:endParaRPr lang="en-US" sz="1600" dirty="0" smtClean="0"/>
          </a:p>
          <a:p>
            <a:pPr marL="800100" lvl="1" indent="-342900">
              <a:spcBef>
                <a:spcPts val="600"/>
              </a:spcBef>
              <a:spcAft>
                <a:spcPts val="600"/>
              </a:spcAft>
              <a:buClr>
                <a:srgbClr val="3366CC"/>
              </a:buClr>
              <a:buSzPct val="100000"/>
              <a:buFont typeface="Arial" pitchFamily="34" charset="0"/>
              <a:buChar char="•"/>
              <a:defRPr/>
            </a:pPr>
            <a:r>
              <a:rPr lang="en-US" sz="1600" dirty="0" err="1" smtClean="0">
                <a:solidFill>
                  <a:schemeClr val="tx2"/>
                </a:solidFill>
              </a:rPr>
              <a:t>Haltrin</a:t>
            </a:r>
            <a:r>
              <a:rPr lang="en-US" sz="1600" dirty="0" smtClean="0">
                <a:solidFill>
                  <a:schemeClr val="tx2"/>
                </a:solidFill>
              </a:rPr>
              <a:t> &amp; </a:t>
            </a:r>
            <a:r>
              <a:rPr lang="en-US" sz="1600" dirty="0" err="1" smtClean="0">
                <a:solidFill>
                  <a:schemeClr val="tx2"/>
                </a:solidFill>
              </a:rPr>
              <a:t>Kattawar</a:t>
            </a:r>
            <a:r>
              <a:rPr lang="en-US" sz="1600" dirty="0" smtClean="0">
                <a:solidFill>
                  <a:schemeClr val="tx2"/>
                </a:solidFill>
              </a:rPr>
              <a:t> Model [8]</a:t>
            </a:r>
          </a:p>
        </p:txBody>
      </p:sp>
      <p:graphicFrame>
        <p:nvGraphicFramePr>
          <p:cNvPr id="17" name="Object 16"/>
          <p:cNvGraphicFramePr>
            <a:graphicFrameLocks noChangeAspect="1"/>
          </p:cNvGraphicFramePr>
          <p:nvPr>
            <p:extLst/>
          </p:nvPr>
        </p:nvGraphicFramePr>
        <p:xfrm>
          <a:off x="484188" y="2205038"/>
          <a:ext cx="5880100" cy="419100"/>
        </p:xfrm>
        <a:graphic>
          <a:graphicData uri="http://schemas.openxmlformats.org/presentationml/2006/ole">
            <mc:AlternateContent xmlns:mc="http://schemas.openxmlformats.org/markup-compatibility/2006">
              <mc:Choice xmlns:v="urn:schemas-microsoft-com:vml" Requires="v">
                <p:oleObj spid="_x0000_s56583" name="Equation" r:id="rId4" imgW="5879880" imgH="419040" progId="Equation.DSMT4">
                  <p:embed/>
                </p:oleObj>
              </mc:Choice>
              <mc:Fallback>
                <p:oleObj name="Equation" r:id="rId4" imgW="5879880" imgH="419040" progId="Equation.DSMT4">
                  <p:embed/>
                  <p:pic>
                    <p:nvPicPr>
                      <p:cNvPr id="17" name="Object 16"/>
                      <p:cNvPicPr/>
                      <p:nvPr/>
                    </p:nvPicPr>
                    <p:blipFill>
                      <a:blip r:embed="rId5"/>
                      <a:stretch>
                        <a:fillRect/>
                      </a:stretch>
                    </p:blipFill>
                    <p:spPr>
                      <a:xfrm>
                        <a:off x="484188" y="2205038"/>
                        <a:ext cx="5880100" cy="419100"/>
                      </a:xfrm>
                      <a:prstGeom prst="rect">
                        <a:avLst/>
                      </a:prstGeom>
                    </p:spPr>
                  </p:pic>
                </p:oleObj>
              </mc:Fallback>
            </mc:AlternateContent>
          </a:graphicData>
        </a:graphic>
      </p:graphicFrame>
      <p:graphicFrame>
        <p:nvGraphicFramePr>
          <p:cNvPr id="18" name="Object 17"/>
          <p:cNvGraphicFramePr>
            <a:graphicFrameLocks noChangeAspect="1"/>
          </p:cNvGraphicFramePr>
          <p:nvPr>
            <p:extLst/>
          </p:nvPr>
        </p:nvGraphicFramePr>
        <p:xfrm>
          <a:off x="6584950" y="2120900"/>
          <a:ext cx="2120900" cy="622300"/>
        </p:xfrm>
        <a:graphic>
          <a:graphicData uri="http://schemas.openxmlformats.org/presentationml/2006/ole">
            <mc:AlternateContent xmlns:mc="http://schemas.openxmlformats.org/markup-compatibility/2006">
              <mc:Choice xmlns:v="urn:schemas-microsoft-com:vml" Requires="v">
                <p:oleObj spid="_x0000_s56584" name="Equation" r:id="rId6" imgW="2120760" imgH="622080" progId="Equation.DSMT4">
                  <p:embed/>
                </p:oleObj>
              </mc:Choice>
              <mc:Fallback>
                <p:oleObj name="Equation" r:id="rId6" imgW="2120760" imgH="622080" progId="Equation.DSMT4">
                  <p:embed/>
                  <p:pic>
                    <p:nvPicPr>
                      <p:cNvPr id="18" name="Object 17"/>
                      <p:cNvPicPr/>
                      <p:nvPr/>
                    </p:nvPicPr>
                    <p:blipFill>
                      <a:blip r:embed="rId7"/>
                      <a:stretch>
                        <a:fillRect/>
                      </a:stretch>
                    </p:blipFill>
                    <p:spPr>
                      <a:xfrm>
                        <a:off x="6584950" y="2120900"/>
                        <a:ext cx="2120900" cy="622300"/>
                      </a:xfrm>
                      <a:prstGeom prst="rect">
                        <a:avLst/>
                      </a:prstGeom>
                    </p:spPr>
                  </p:pic>
                </p:oleObj>
              </mc:Fallback>
            </mc:AlternateContent>
          </a:graphicData>
        </a:graphic>
      </p:graphicFrame>
      <p:graphicFrame>
        <p:nvGraphicFramePr>
          <p:cNvPr id="19" name="Object 18"/>
          <p:cNvGraphicFramePr>
            <a:graphicFrameLocks noChangeAspect="1"/>
          </p:cNvGraphicFramePr>
          <p:nvPr>
            <p:extLst/>
          </p:nvPr>
        </p:nvGraphicFramePr>
        <p:xfrm>
          <a:off x="6534150" y="3363913"/>
          <a:ext cx="139700" cy="228600"/>
        </p:xfrm>
        <a:graphic>
          <a:graphicData uri="http://schemas.openxmlformats.org/presentationml/2006/ole">
            <mc:AlternateContent xmlns:mc="http://schemas.openxmlformats.org/markup-compatibility/2006">
              <mc:Choice xmlns:v="urn:schemas-microsoft-com:vml" Requires="v">
                <p:oleObj spid="_x0000_s56585" name="Equation" r:id="rId8" imgW="139680" imgH="228600" progId="Equation.DSMT4">
                  <p:embed/>
                </p:oleObj>
              </mc:Choice>
              <mc:Fallback>
                <p:oleObj name="Equation" r:id="rId8" imgW="139680" imgH="228600" progId="Equation.DSMT4">
                  <p:embed/>
                  <p:pic>
                    <p:nvPicPr>
                      <p:cNvPr id="19" name="Object 18"/>
                      <p:cNvPicPr/>
                      <p:nvPr/>
                    </p:nvPicPr>
                    <p:blipFill>
                      <a:blip r:embed="rId9"/>
                      <a:stretch>
                        <a:fillRect/>
                      </a:stretch>
                    </p:blipFill>
                    <p:spPr>
                      <a:xfrm>
                        <a:off x="6534150" y="3363913"/>
                        <a:ext cx="139700" cy="228600"/>
                      </a:xfrm>
                      <a:prstGeom prst="rect">
                        <a:avLst/>
                      </a:prstGeom>
                    </p:spPr>
                  </p:pic>
                </p:oleObj>
              </mc:Fallback>
            </mc:AlternateContent>
          </a:graphicData>
        </a:graphic>
      </p:graphicFrame>
      <p:graphicFrame>
        <p:nvGraphicFramePr>
          <p:cNvPr id="20" name="Object 19"/>
          <p:cNvGraphicFramePr>
            <a:graphicFrameLocks noChangeAspect="1"/>
          </p:cNvGraphicFramePr>
          <p:nvPr>
            <p:extLst/>
          </p:nvPr>
        </p:nvGraphicFramePr>
        <p:xfrm>
          <a:off x="6146800" y="3352800"/>
          <a:ext cx="914400" cy="250825"/>
        </p:xfrm>
        <a:graphic>
          <a:graphicData uri="http://schemas.openxmlformats.org/presentationml/2006/ole">
            <mc:AlternateContent xmlns:mc="http://schemas.openxmlformats.org/markup-compatibility/2006">
              <mc:Choice xmlns:v="urn:schemas-microsoft-com:vml" Requires="v">
                <p:oleObj spid="_x0000_s56586" name="Equation" r:id="rId10" imgW="914400" imgH="250560" progId="Equation.DSMT4">
                  <p:embed/>
                </p:oleObj>
              </mc:Choice>
              <mc:Fallback>
                <p:oleObj name="Equation" r:id="rId10" imgW="914400" imgH="250560" progId="Equation.DSMT4">
                  <p:embed/>
                  <p:pic>
                    <p:nvPicPr>
                      <p:cNvPr id="20" name="Object 19"/>
                      <p:cNvPicPr/>
                      <p:nvPr/>
                    </p:nvPicPr>
                    <p:blipFill>
                      <a:blip r:embed="rId9"/>
                      <a:stretch>
                        <a:fillRect/>
                      </a:stretch>
                    </p:blipFill>
                    <p:spPr>
                      <a:xfrm>
                        <a:off x="6146800" y="3352800"/>
                        <a:ext cx="914400" cy="250825"/>
                      </a:xfrm>
                      <a:prstGeom prst="rect">
                        <a:avLst/>
                      </a:prstGeom>
                    </p:spPr>
                  </p:pic>
                </p:oleObj>
              </mc:Fallback>
            </mc:AlternateContent>
          </a:graphicData>
        </a:graphic>
      </p:graphicFrame>
      <p:graphicFrame>
        <p:nvGraphicFramePr>
          <p:cNvPr id="21" name="Object 20"/>
          <p:cNvGraphicFramePr>
            <a:graphicFrameLocks noChangeAspect="1"/>
          </p:cNvGraphicFramePr>
          <p:nvPr>
            <p:extLst/>
          </p:nvPr>
        </p:nvGraphicFramePr>
        <p:xfrm>
          <a:off x="1219200" y="3200400"/>
          <a:ext cx="6794500" cy="444500"/>
        </p:xfrm>
        <a:graphic>
          <a:graphicData uri="http://schemas.openxmlformats.org/presentationml/2006/ole">
            <mc:AlternateContent xmlns:mc="http://schemas.openxmlformats.org/markup-compatibility/2006">
              <mc:Choice xmlns:v="urn:schemas-microsoft-com:vml" Requires="v">
                <p:oleObj spid="_x0000_s56587" name="Equation" r:id="rId11" imgW="6794280" imgH="444240" progId="Equation.DSMT4">
                  <p:embed/>
                </p:oleObj>
              </mc:Choice>
              <mc:Fallback>
                <p:oleObj name="Equation" r:id="rId11" imgW="6794280" imgH="444240" progId="Equation.DSMT4">
                  <p:embed/>
                  <p:pic>
                    <p:nvPicPr>
                      <p:cNvPr id="21" name="Object 20"/>
                      <p:cNvPicPr/>
                      <p:nvPr/>
                    </p:nvPicPr>
                    <p:blipFill>
                      <a:blip r:embed="rId12"/>
                      <a:stretch>
                        <a:fillRect/>
                      </a:stretch>
                    </p:blipFill>
                    <p:spPr>
                      <a:xfrm>
                        <a:off x="1219200" y="3200400"/>
                        <a:ext cx="6794500" cy="444500"/>
                      </a:xfrm>
                      <a:prstGeom prst="rect">
                        <a:avLst/>
                      </a:prstGeom>
                    </p:spPr>
                  </p:pic>
                </p:oleObj>
              </mc:Fallback>
            </mc:AlternateContent>
          </a:graphicData>
        </a:graphic>
      </p:graphicFrame>
      <p:graphicFrame>
        <p:nvGraphicFramePr>
          <p:cNvPr id="22" name="Object 21"/>
          <p:cNvGraphicFramePr>
            <a:graphicFrameLocks noChangeAspect="1"/>
          </p:cNvGraphicFramePr>
          <p:nvPr>
            <p:extLst/>
          </p:nvPr>
        </p:nvGraphicFramePr>
        <p:xfrm>
          <a:off x="2971800" y="4240887"/>
          <a:ext cx="3200400" cy="355600"/>
        </p:xfrm>
        <a:graphic>
          <a:graphicData uri="http://schemas.openxmlformats.org/presentationml/2006/ole">
            <mc:AlternateContent xmlns:mc="http://schemas.openxmlformats.org/markup-compatibility/2006">
              <mc:Choice xmlns:v="urn:schemas-microsoft-com:vml" Requires="v">
                <p:oleObj spid="_x0000_s56588" name="Equation" r:id="rId13" imgW="3200400" imgH="355320" progId="Equation.DSMT4">
                  <p:embed/>
                </p:oleObj>
              </mc:Choice>
              <mc:Fallback>
                <p:oleObj name="Equation" r:id="rId13" imgW="3200400" imgH="355320" progId="Equation.DSMT4">
                  <p:embed/>
                  <p:pic>
                    <p:nvPicPr>
                      <p:cNvPr id="22" name="Object 21"/>
                      <p:cNvPicPr/>
                      <p:nvPr/>
                    </p:nvPicPr>
                    <p:blipFill>
                      <a:blip r:embed="rId14"/>
                      <a:stretch>
                        <a:fillRect/>
                      </a:stretch>
                    </p:blipFill>
                    <p:spPr>
                      <a:xfrm>
                        <a:off x="2971800" y="4240887"/>
                        <a:ext cx="3200400" cy="355600"/>
                      </a:xfrm>
                      <a:prstGeom prst="rect">
                        <a:avLst/>
                      </a:prstGeom>
                    </p:spPr>
                  </p:pic>
                </p:oleObj>
              </mc:Fallback>
            </mc:AlternateContent>
          </a:graphicData>
        </a:graphic>
      </p:graphicFrame>
      <p:graphicFrame>
        <p:nvGraphicFramePr>
          <p:cNvPr id="23" name="Object 22"/>
          <p:cNvGraphicFramePr>
            <a:graphicFrameLocks noChangeAspect="1"/>
          </p:cNvGraphicFramePr>
          <p:nvPr>
            <p:extLst/>
          </p:nvPr>
        </p:nvGraphicFramePr>
        <p:xfrm>
          <a:off x="990600" y="3683000"/>
          <a:ext cx="3635375" cy="431800"/>
        </p:xfrm>
        <a:graphic>
          <a:graphicData uri="http://schemas.openxmlformats.org/presentationml/2006/ole">
            <mc:AlternateContent xmlns:mc="http://schemas.openxmlformats.org/markup-compatibility/2006">
              <mc:Choice xmlns:v="urn:schemas-microsoft-com:vml" Requires="v">
                <p:oleObj spid="_x0000_s56589" name="Equation" r:id="rId15" imgW="3606480" imgH="431640" progId="Equation.DSMT4">
                  <p:embed/>
                </p:oleObj>
              </mc:Choice>
              <mc:Fallback>
                <p:oleObj name="Equation" r:id="rId15" imgW="3606480" imgH="431640" progId="Equation.DSMT4">
                  <p:embed/>
                  <p:pic>
                    <p:nvPicPr>
                      <p:cNvPr id="23" name="Object 22"/>
                      <p:cNvPicPr>
                        <a:picLocks noChangeAspect="1" noChangeArrowheads="1"/>
                      </p:cNvPicPr>
                      <p:nvPr/>
                    </p:nvPicPr>
                    <p:blipFill>
                      <a:blip r:embed="rId16"/>
                      <a:srcRect/>
                      <a:stretch>
                        <a:fillRect/>
                      </a:stretch>
                    </p:blipFill>
                    <p:spPr bwMode="auto">
                      <a:xfrm>
                        <a:off x="990600" y="3683000"/>
                        <a:ext cx="3635375"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23"/>
          <p:cNvGraphicFramePr>
            <a:graphicFrameLocks noChangeAspect="1"/>
          </p:cNvGraphicFramePr>
          <p:nvPr>
            <p:extLst/>
          </p:nvPr>
        </p:nvGraphicFramePr>
        <p:xfrm>
          <a:off x="4724400" y="3683000"/>
          <a:ext cx="3636963" cy="431800"/>
        </p:xfrm>
        <a:graphic>
          <a:graphicData uri="http://schemas.openxmlformats.org/presentationml/2006/ole">
            <mc:AlternateContent xmlns:mc="http://schemas.openxmlformats.org/markup-compatibility/2006">
              <mc:Choice xmlns:v="urn:schemas-microsoft-com:vml" Requires="v">
                <p:oleObj spid="_x0000_s56590" name="Equation" r:id="rId17" imgW="3632040" imgH="431640" progId="Equation.DSMT4">
                  <p:embed/>
                </p:oleObj>
              </mc:Choice>
              <mc:Fallback>
                <p:oleObj name="Equation" r:id="rId17" imgW="3632040" imgH="431640" progId="Equation.DSMT4">
                  <p:embed/>
                  <p:pic>
                    <p:nvPicPr>
                      <p:cNvPr id="24" name="Object 23"/>
                      <p:cNvPicPr>
                        <a:picLocks noChangeAspect="1" noChangeArrowheads="1"/>
                      </p:cNvPicPr>
                      <p:nvPr/>
                    </p:nvPicPr>
                    <p:blipFill>
                      <a:blip r:embed="rId18"/>
                      <a:srcRect/>
                      <a:stretch>
                        <a:fillRect/>
                      </a:stretch>
                    </p:blipFill>
                    <p:spPr bwMode="auto">
                      <a:xfrm>
                        <a:off x="4724400" y="3683000"/>
                        <a:ext cx="3636963"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24"/>
          <p:cNvGraphicFramePr>
            <a:graphicFrameLocks noChangeAspect="1"/>
          </p:cNvGraphicFramePr>
          <p:nvPr>
            <p:extLst/>
          </p:nvPr>
        </p:nvGraphicFramePr>
        <p:xfrm>
          <a:off x="990600" y="4621887"/>
          <a:ext cx="3535362" cy="431800"/>
        </p:xfrm>
        <a:graphic>
          <a:graphicData uri="http://schemas.openxmlformats.org/presentationml/2006/ole">
            <mc:AlternateContent xmlns:mc="http://schemas.openxmlformats.org/markup-compatibility/2006">
              <mc:Choice xmlns:v="urn:schemas-microsoft-com:vml" Requires="v">
                <p:oleObj spid="_x0000_s56591" name="Equation" r:id="rId19" imgW="3530520" imgH="431640" progId="Equation.DSMT4">
                  <p:embed/>
                </p:oleObj>
              </mc:Choice>
              <mc:Fallback>
                <p:oleObj name="Equation" r:id="rId19" imgW="3530520" imgH="431640" progId="Equation.DSMT4">
                  <p:embed/>
                  <p:pic>
                    <p:nvPicPr>
                      <p:cNvPr id="25" name="Object 24"/>
                      <p:cNvPicPr>
                        <a:picLocks noChangeAspect="1" noChangeArrowheads="1"/>
                      </p:cNvPicPr>
                      <p:nvPr/>
                    </p:nvPicPr>
                    <p:blipFill>
                      <a:blip r:embed="rId20"/>
                      <a:srcRect/>
                      <a:stretch>
                        <a:fillRect/>
                      </a:stretch>
                    </p:blipFill>
                    <p:spPr bwMode="auto">
                      <a:xfrm>
                        <a:off x="990600" y="4621887"/>
                        <a:ext cx="3535362"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25"/>
          <p:cNvGraphicFramePr>
            <a:graphicFrameLocks noChangeAspect="1"/>
          </p:cNvGraphicFramePr>
          <p:nvPr>
            <p:extLst/>
          </p:nvPr>
        </p:nvGraphicFramePr>
        <p:xfrm>
          <a:off x="4800600" y="4621887"/>
          <a:ext cx="3535362" cy="431800"/>
        </p:xfrm>
        <a:graphic>
          <a:graphicData uri="http://schemas.openxmlformats.org/presentationml/2006/ole">
            <mc:AlternateContent xmlns:mc="http://schemas.openxmlformats.org/markup-compatibility/2006">
              <mc:Choice xmlns:v="urn:schemas-microsoft-com:vml" Requires="v">
                <p:oleObj spid="_x0000_s56592" name="Equation" r:id="rId21" imgW="3530520" imgH="431640" progId="Equation.DSMT4">
                  <p:embed/>
                </p:oleObj>
              </mc:Choice>
              <mc:Fallback>
                <p:oleObj name="Equation" r:id="rId21" imgW="3530520" imgH="431640" progId="Equation.DSMT4">
                  <p:embed/>
                  <p:pic>
                    <p:nvPicPr>
                      <p:cNvPr id="26" name="Object 25"/>
                      <p:cNvPicPr>
                        <a:picLocks noChangeAspect="1" noChangeArrowheads="1"/>
                      </p:cNvPicPr>
                      <p:nvPr/>
                    </p:nvPicPr>
                    <p:blipFill>
                      <a:blip r:embed="rId22"/>
                      <a:srcRect/>
                      <a:stretch>
                        <a:fillRect/>
                      </a:stretch>
                    </p:blipFill>
                    <p:spPr bwMode="auto">
                      <a:xfrm>
                        <a:off x="4800600" y="4621887"/>
                        <a:ext cx="3535362"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 name="Object 26"/>
          <p:cNvGraphicFramePr>
            <a:graphicFrameLocks noChangeAspect="1"/>
          </p:cNvGraphicFramePr>
          <p:nvPr>
            <p:extLst/>
          </p:nvPr>
        </p:nvGraphicFramePr>
        <p:xfrm>
          <a:off x="990600" y="5079087"/>
          <a:ext cx="2736850" cy="376238"/>
        </p:xfrm>
        <a:graphic>
          <a:graphicData uri="http://schemas.openxmlformats.org/presentationml/2006/ole">
            <mc:AlternateContent xmlns:mc="http://schemas.openxmlformats.org/markup-compatibility/2006">
              <mc:Choice xmlns:v="urn:schemas-microsoft-com:vml" Requires="v">
                <p:oleObj spid="_x0000_s56593" name="Equation" r:id="rId23" imgW="2717640" imgH="380880" progId="Equation.DSMT4">
                  <p:embed/>
                </p:oleObj>
              </mc:Choice>
              <mc:Fallback>
                <p:oleObj name="Equation" r:id="rId23" imgW="2717640" imgH="380880" progId="Equation.DSMT4">
                  <p:embed/>
                  <p:pic>
                    <p:nvPicPr>
                      <p:cNvPr id="27" name="Object 26"/>
                      <p:cNvPicPr>
                        <a:picLocks noChangeAspect="1" noChangeArrowheads="1"/>
                      </p:cNvPicPr>
                      <p:nvPr/>
                    </p:nvPicPr>
                    <p:blipFill>
                      <a:blip r:embed="rId24"/>
                      <a:srcRect/>
                      <a:stretch>
                        <a:fillRect/>
                      </a:stretch>
                    </p:blipFill>
                    <p:spPr bwMode="auto">
                      <a:xfrm>
                        <a:off x="990600" y="5079087"/>
                        <a:ext cx="2736850" cy="376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 name="Object 27"/>
          <p:cNvGraphicFramePr>
            <a:graphicFrameLocks noChangeAspect="1"/>
          </p:cNvGraphicFramePr>
          <p:nvPr>
            <p:extLst/>
          </p:nvPr>
        </p:nvGraphicFramePr>
        <p:xfrm>
          <a:off x="4800600" y="5079087"/>
          <a:ext cx="2301875" cy="376238"/>
        </p:xfrm>
        <a:graphic>
          <a:graphicData uri="http://schemas.openxmlformats.org/presentationml/2006/ole">
            <mc:AlternateContent xmlns:mc="http://schemas.openxmlformats.org/markup-compatibility/2006">
              <mc:Choice xmlns:v="urn:schemas-microsoft-com:vml" Requires="v">
                <p:oleObj spid="_x0000_s56594" name="Equation" r:id="rId25" imgW="2311200" imgH="380880" progId="Equation.DSMT4">
                  <p:embed/>
                </p:oleObj>
              </mc:Choice>
              <mc:Fallback>
                <p:oleObj name="Equation" r:id="rId25" imgW="2311200" imgH="380880" progId="Equation.DSMT4">
                  <p:embed/>
                  <p:pic>
                    <p:nvPicPr>
                      <p:cNvPr id="28" name="Object 27"/>
                      <p:cNvPicPr>
                        <a:picLocks noChangeAspect="1" noChangeArrowheads="1"/>
                      </p:cNvPicPr>
                      <p:nvPr/>
                    </p:nvPicPr>
                    <p:blipFill>
                      <a:blip r:embed="rId26"/>
                      <a:srcRect/>
                      <a:stretch>
                        <a:fillRect/>
                      </a:stretch>
                    </p:blipFill>
                    <p:spPr bwMode="auto">
                      <a:xfrm>
                        <a:off x="4800600" y="5079087"/>
                        <a:ext cx="2301875" cy="376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 name="Object 28"/>
          <p:cNvGraphicFramePr>
            <a:graphicFrameLocks noChangeAspect="1"/>
          </p:cNvGraphicFramePr>
          <p:nvPr>
            <p:extLst/>
          </p:nvPr>
        </p:nvGraphicFramePr>
        <p:xfrm>
          <a:off x="2971800" y="5460087"/>
          <a:ext cx="3044825" cy="376238"/>
        </p:xfrm>
        <a:graphic>
          <a:graphicData uri="http://schemas.openxmlformats.org/presentationml/2006/ole">
            <mc:AlternateContent xmlns:mc="http://schemas.openxmlformats.org/markup-compatibility/2006">
              <mc:Choice xmlns:v="urn:schemas-microsoft-com:vml" Requires="v">
                <p:oleObj spid="_x0000_s56595" name="Equation" r:id="rId27" imgW="3035160" imgH="380880" progId="Equation.DSMT4">
                  <p:embed/>
                </p:oleObj>
              </mc:Choice>
              <mc:Fallback>
                <p:oleObj name="Equation" r:id="rId27" imgW="3035160" imgH="380880" progId="Equation.DSMT4">
                  <p:embed/>
                  <p:pic>
                    <p:nvPicPr>
                      <p:cNvPr id="29" name="Object 28"/>
                      <p:cNvPicPr>
                        <a:picLocks noChangeAspect="1" noChangeArrowheads="1"/>
                      </p:cNvPicPr>
                      <p:nvPr/>
                    </p:nvPicPr>
                    <p:blipFill>
                      <a:blip r:embed="rId28"/>
                      <a:srcRect/>
                      <a:stretch>
                        <a:fillRect/>
                      </a:stretch>
                    </p:blipFill>
                    <p:spPr bwMode="auto">
                      <a:xfrm>
                        <a:off x="2971800" y="5460087"/>
                        <a:ext cx="3044825" cy="376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 name="Rectangle 2"/>
          <p:cNvSpPr>
            <a:spLocks noChangeArrowheads="1"/>
          </p:cNvSpPr>
          <p:nvPr/>
        </p:nvSpPr>
        <p:spPr bwMode="auto">
          <a:xfrm>
            <a:off x="609600" y="6015335"/>
            <a:ext cx="8077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rtl="0">
              <a:buFontTx/>
              <a:buNone/>
            </a:pPr>
            <a:r>
              <a:rPr lang="en-GB" dirty="0" smtClean="0">
                <a:solidFill>
                  <a:schemeClr val="tx1"/>
                </a:solidFill>
                <a:cs typeface="Times New Roman" pitchFamily="18" charset="0"/>
              </a:rPr>
              <a:t>[</a:t>
            </a:r>
            <a:r>
              <a:rPr lang="en-GB" dirty="0">
                <a:cs typeface="Times New Roman" pitchFamily="18" charset="0"/>
              </a:rPr>
              <a:t>7</a:t>
            </a:r>
            <a:r>
              <a:rPr lang="en-GB" dirty="0" smtClean="0">
                <a:solidFill>
                  <a:schemeClr val="tx1"/>
                </a:solidFill>
                <a:cs typeface="Times New Roman" pitchFamily="18" charset="0"/>
              </a:rPr>
              <a:t>] </a:t>
            </a:r>
            <a:r>
              <a:rPr lang="en-GB" dirty="0">
                <a:solidFill>
                  <a:schemeClr val="tx1"/>
                </a:solidFill>
                <a:cs typeface="Times New Roman" pitchFamily="18" charset="0"/>
              </a:rPr>
              <a:t>C. D. Mobley, </a:t>
            </a:r>
            <a:r>
              <a:rPr lang="en-GB" b="1" i="1" dirty="0">
                <a:cs typeface="Times New Roman" pitchFamily="18" charset="0"/>
              </a:rPr>
              <a:t>Light and Water: Radiative transfer in natural waters</a:t>
            </a:r>
            <a:r>
              <a:rPr lang="en-GB" dirty="0">
                <a:solidFill>
                  <a:schemeClr val="tx1"/>
                </a:solidFill>
                <a:cs typeface="Times New Roman" pitchFamily="18" charset="0"/>
              </a:rPr>
              <a:t>, Academic Press, June 1994</a:t>
            </a:r>
            <a:r>
              <a:rPr lang="en-GB" dirty="0" smtClean="0">
                <a:solidFill>
                  <a:schemeClr val="tx1"/>
                </a:solidFill>
                <a:cs typeface="Times New Roman" pitchFamily="18" charset="0"/>
              </a:rPr>
              <a:t>.</a:t>
            </a:r>
          </a:p>
          <a:p>
            <a:r>
              <a:rPr lang="en-GB" dirty="0" smtClean="0">
                <a:cs typeface="Times New Roman" pitchFamily="18" charset="0"/>
              </a:rPr>
              <a:t>[8] </a:t>
            </a:r>
            <a:r>
              <a:rPr lang="en-GB" dirty="0">
                <a:cs typeface="Times New Roman" pitchFamily="18" charset="0"/>
              </a:rPr>
              <a:t>V. I. </a:t>
            </a:r>
            <a:r>
              <a:rPr lang="en-GB" dirty="0" err="1">
                <a:cs typeface="Times New Roman" pitchFamily="18" charset="0"/>
              </a:rPr>
              <a:t>Haltrin</a:t>
            </a:r>
            <a:r>
              <a:rPr lang="en-GB" dirty="0">
                <a:cs typeface="Times New Roman" pitchFamily="18" charset="0"/>
              </a:rPr>
              <a:t>, “</a:t>
            </a:r>
            <a:r>
              <a:rPr lang="en-GB" b="1" dirty="0">
                <a:cs typeface="Times New Roman" pitchFamily="18" charset="0"/>
              </a:rPr>
              <a:t>Chlorophyll-based model of seawater optical properties</a:t>
            </a:r>
            <a:r>
              <a:rPr lang="en-GB" dirty="0">
                <a:cs typeface="Times New Roman" pitchFamily="18" charset="0"/>
              </a:rPr>
              <a:t>,” </a:t>
            </a:r>
            <a:r>
              <a:rPr lang="en-GB" i="1" dirty="0">
                <a:cs typeface="Times New Roman" pitchFamily="18" charset="0"/>
              </a:rPr>
              <a:t>Appl. Opt.</a:t>
            </a:r>
            <a:r>
              <a:rPr lang="en-GB" dirty="0">
                <a:cs typeface="Times New Roman" pitchFamily="18" charset="0"/>
              </a:rPr>
              <a:t>, vol. 38, no. 33, pp. 6826-6832, 1999</a:t>
            </a:r>
            <a:r>
              <a:rPr lang="en-GB" dirty="0" smtClean="0">
                <a:cs typeface="Times New Roman" pitchFamily="18" charset="0"/>
              </a:rPr>
              <a:t>.</a:t>
            </a:r>
            <a:endParaRPr lang="en-US" dirty="0">
              <a:cs typeface="Times New Roman" pitchFamily="18" charset="0"/>
            </a:endParaRPr>
          </a:p>
        </p:txBody>
      </p:sp>
      <p:sp>
        <p:nvSpPr>
          <p:cNvPr id="32" name="Rectangle 31"/>
          <p:cNvSpPr/>
          <p:nvPr/>
        </p:nvSpPr>
        <p:spPr bwMode="auto">
          <a:xfrm>
            <a:off x="755650" y="3200400"/>
            <a:ext cx="7702550" cy="964287"/>
          </a:xfrm>
          <a:prstGeom prst="rect">
            <a:avLst/>
          </a:prstGeom>
          <a:noFill/>
          <a:ln w="28575" cap="flat" cmpd="sng" algn="ctr">
            <a:solidFill>
              <a:srgbClr val="00B0F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Rectangle 32"/>
          <p:cNvSpPr/>
          <p:nvPr/>
        </p:nvSpPr>
        <p:spPr bwMode="auto">
          <a:xfrm>
            <a:off x="758031" y="4240887"/>
            <a:ext cx="7702550" cy="1626513"/>
          </a:xfrm>
          <a:prstGeom prst="rect">
            <a:avLst/>
          </a:prstGeom>
          <a:noFill/>
          <a:ln w="28575" cap="flat" cmpd="sng" algn="ctr">
            <a:solidFill>
              <a:srgbClr val="00B05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381000" y="2103120"/>
            <a:ext cx="6126480" cy="640080"/>
          </a:xfrm>
          <a:prstGeom prst="rect">
            <a:avLst/>
          </a:prstGeom>
          <a:noFill/>
          <a:ln w="28575" cap="flat" cmpd="sng" algn="ctr">
            <a:solidFill>
              <a:srgbClr val="00B0F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ectangle 34"/>
          <p:cNvSpPr/>
          <p:nvPr/>
        </p:nvSpPr>
        <p:spPr bwMode="auto">
          <a:xfrm>
            <a:off x="6553200" y="2103120"/>
            <a:ext cx="2194560" cy="640080"/>
          </a:xfrm>
          <a:prstGeom prst="rect">
            <a:avLst/>
          </a:prstGeom>
          <a:noFill/>
          <a:ln w="28575" cap="flat" cmpd="sng" algn="ctr">
            <a:solidFill>
              <a:srgbClr val="00B05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Tree>
    <p:extLst>
      <p:ext uri="{BB962C8B-B14F-4D97-AF65-F5344CB8AC3E}">
        <p14:creationId xmlns:p14="http://schemas.microsoft.com/office/powerpoint/2010/main" val="309725653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pPr algn="ctr"/>
            <a:fld id="{2F03CF15-9775-4923-BCFF-1A75B19C3DAF}" type="slidenum">
              <a:rPr lang="en-GB" altLang="en-US" smtClean="0"/>
              <a:pPr algn="ctr"/>
              <a:t>8</a:t>
            </a:fld>
            <a:endParaRPr lang="en-GB" altLang="en-US" dirty="0"/>
          </a:p>
        </p:txBody>
      </p:sp>
      <p:sp>
        <p:nvSpPr>
          <p:cNvPr id="6" name="TextBox 5"/>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8" name="TextBox 7"/>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9" name="TextBox 8"/>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sp>
        <p:nvSpPr>
          <p:cNvPr id="11" name="Rectangle 2"/>
          <p:cNvSpPr txBox="1">
            <a:spLocks noChangeArrowheads="1"/>
          </p:cNvSpPr>
          <p:nvPr/>
        </p:nvSpPr>
        <p:spPr>
          <a:xfrm>
            <a:off x="304800" y="685800"/>
            <a:ext cx="8534400" cy="6096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a:solidFill>
                  <a:srgbClr val="0070C0"/>
                </a:solidFill>
              </a:rPr>
              <a:t>Optical Characterization of Water and Particles</a:t>
            </a:r>
            <a:endParaRPr lang="en-CA" sz="3200" b="1" dirty="0">
              <a:solidFill>
                <a:srgbClr val="80B4CE"/>
              </a:solidFill>
              <a:effectLst>
                <a:outerShdw blurRad="38100" dist="38100" dir="2700000" algn="tl">
                  <a:srgbClr val="000000">
                    <a:alpha val="43137"/>
                  </a:srgbClr>
                </a:outerShdw>
              </a:effectLst>
            </a:endParaRPr>
          </a:p>
        </p:txBody>
      </p:sp>
      <p:sp>
        <p:nvSpPr>
          <p:cNvPr id="12" name="Rectangle 11"/>
          <p:cNvSpPr/>
          <p:nvPr/>
        </p:nvSpPr>
        <p:spPr>
          <a:xfrm>
            <a:off x="685800" y="1371600"/>
            <a:ext cx="7848600" cy="369332"/>
          </a:xfrm>
          <a:prstGeom prst="rect">
            <a:avLst/>
          </a:prstGeom>
        </p:spPr>
        <p:txBody>
          <a:bodyPr wrap="square">
            <a:spAutoFit/>
          </a:bodyPr>
          <a:lstStyle/>
          <a:p>
            <a:pPr marL="347472" lvl="1" indent="-342900" algn="just">
              <a:spcAft>
                <a:spcPts val="600"/>
              </a:spcAft>
              <a:buClr>
                <a:srgbClr val="3366CC"/>
              </a:buClr>
              <a:buSzPct val="150000"/>
              <a:buFont typeface="Courier New" pitchFamily="49" charset="0"/>
              <a:buChar char="o"/>
              <a:defRPr/>
            </a:pPr>
            <a:r>
              <a:rPr lang="en-US" sz="1800" dirty="0" smtClean="0"/>
              <a:t>Chlorophyll Concentration Depth Profiles [9]</a:t>
            </a:r>
          </a:p>
        </p:txBody>
      </p:sp>
      <p:graphicFrame>
        <p:nvGraphicFramePr>
          <p:cNvPr id="13" name="Object 12"/>
          <p:cNvGraphicFramePr>
            <a:graphicFrameLocks noChangeAspect="1"/>
          </p:cNvGraphicFramePr>
          <p:nvPr>
            <p:extLst/>
          </p:nvPr>
        </p:nvGraphicFramePr>
        <p:xfrm>
          <a:off x="6534150" y="3363913"/>
          <a:ext cx="139700" cy="228600"/>
        </p:xfrm>
        <a:graphic>
          <a:graphicData uri="http://schemas.openxmlformats.org/presentationml/2006/ole">
            <mc:AlternateContent xmlns:mc="http://schemas.openxmlformats.org/markup-compatibility/2006">
              <mc:Choice xmlns:v="urn:schemas-microsoft-com:vml" Requires="v">
                <p:oleObj spid="_x0000_s57427" name="Equation" r:id="rId3" imgW="139680" imgH="228600" progId="Equation.DSMT4">
                  <p:embed/>
                </p:oleObj>
              </mc:Choice>
              <mc:Fallback>
                <p:oleObj name="Equation" r:id="rId3" imgW="139680" imgH="228600" progId="Equation.DSMT4">
                  <p:embed/>
                  <p:pic>
                    <p:nvPicPr>
                      <p:cNvPr id="13" name="Object 12"/>
                      <p:cNvPicPr/>
                      <p:nvPr/>
                    </p:nvPicPr>
                    <p:blipFill>
                      <a:blip r:embed="rId4"/>
                      <a:stretch>
                        <a:fillRect/>
                      </a:stretch>
                    </p:blipFill>
                    <p:spPr>
                      <a:xfrm>
                        <a:off x="6534150" y="3363913"/>
                        <a:ext cx="139700" cy="228600"/>
                      </a:xfrm>
                      <a:prstGeom prst="rect">
                        <a:avLst/>
                      </a:prstGeom>
                    </p:spPr>
                  </p:pic>
                </p:oleObj>
              </mc:Fallback>
            </mc:AlternateContent>
          </a:graphicData>
        </a:graphic>
      </p:graphicFrame>
      <p:graphicFrame>
        <p:nvGraphicFramePr>
          <p:cNvPr id="14" name="Object 13"/>
          <p:cNvGraphicFramePr>
            <a:graphicFrameLocks noChangeAspect="1"/>
          </p:cNvGraphicFramePr>
          <p:nvPr>
            <p:extLst/>
          </p:nvPr>
        </p:nvGraphicFramePr>
        <p:xfrm>
          <a:off x="6146800" y="3352800"/>
          <a:ext cx="914400" cy="250825"/>
        </p:xfrm>
        <a:graphic>
          <a:graphicData uri="http://schemas.openxmlformats.org/presentationml/2006/ole">
            <mc:AlternateContent xmlns:mc="http://schemas.openxmlformats.org/markup-compatibility/2006">
              <mc:Choice xmlns:v="urn:schemas-microsoft-com:vml" Requires="v">
                <p:oleObj spid="_x0000_s57428" name="Equation" r:id="rId5" imgW="914400" imgH="250560" progId="Equation.DSMT4">
                  <p:embed/>
                </p:oleObj>
              </mc:Choice>
              <mc:Fallback>
                <p:oleObj name="Equation" r:id="rId5" imgW="914400" imgH="250560" progId="Equation.DSMT4">
                  <p:embed/>
                  <p:pic>
                    <p:nvPicPr>
                      <p:cNvPr id="14" name="Object 13"/>
                      <p:cNvPicPr/>
                      <p:nvPr/>
                    </p:nvPicPr>
                    <p:blipFill>
                      <a:blip r:embed="rId4"/>
                      <a:stretch>
                        <a:fillRect/>
                      </a:stretch>
                    </p:blipFill>
                    <p:spPr>
                      <a:xfrm>
                        <a:off x="6146800" y="3352800"/>
                        <a:ext cx="914400" cy="250825"/>
                      </a:xfrm>
                      <a:prstGeom prst="rect">
                        <a:avLst/>
                      </a:prstGeom>
                    </p:spPr>
                  </p:pic>
                </p:oleObj>
              </mc:Fallback>
            </mc:AlternateContent>
          </a:graphicData>
        </a:graphic>
      </p:graphicFrame>
      <p:graphicFrame>
        <p:nvGraphicFramePr>
          <p:cNvPr id="15" name="Object 14"/>
          <p:cNvGraphicFramePr>
            <a:graphicFrameLocks noChangeAspect="1"/>
          </p:cNvGraphicFramePr>
          <p:nvPr>
            <p:extLst/>
          </p:nvPr>
        </p:nvGraphicFramePr>
        <p:xfrm>
          <a:off x="863600" y="1828800"/>
          <a:ext cx="7747000" cy="800100"/>
        </p:xfrm>
        <a:graphic>
          <a:graphicData uri="http://schemas.openxmlformats.org/presentationml/2006/ole">
            <mc:AlternateContent xmlns:mc="http://schemas.openxmlformats.org/markup-compatibility/2006">
              <mc:Choice xmlns:v="urn:schemas-microsoft-com:vml" Requires="v">
                <p:oleObj spid="_x0000_s57429" name="Equation" r:id="rId6" imgW="7746840" imgH="799920" progId="Equation.DSMT4">
                  <p:embed/>
                </p:oleObj>
              </mc:Choice>
              <mc:Fallback>
                <p:oleObj name="Equation" r:id="rId6" imgW="7746840" imgH="799920" progId="Equation.DSMT4">
                  <p:embed/>
                  <p:pic>
                    <p:nvPicPr>
                      <p:cNvPr id="15" name="Object 14"/>
                      <p:cNvPicPr/>
                      <p:nvPr/>
                    </p:nvPicPr>
                    <p:blipFill>
                      <a:blip r:embed="rId7"/>
                      <a:stretch>
                        <a:fillRect/>
                      </a:stretch>
                    </p:blipFill>
                    <p:spPr>
                      <a:xfrm>
                        <a:off x="863600" y="1828800"/>
                        <a:ext cx="7747000" cy="800100"/>
                      </a:xfrm>
                      <a:prstGeom prst="rect">
                        <a:avLst/>
                      </a:prstGeom>
                    </p:spPr>
                  </p:pic>
                </p:oleObj>
              </mc:Fallback>
            </mc:AlternateContent>
          </a:graphicData>
        </a:graphic>
      </p:graphicFrame>
      <p:graphicFrame>
        <p:nvGraphicFramePr>
          <p:cNvPr id="16" name="Object 15"/>
          <p:cNvGraphicFramePr>
            <a:graphicFrameLocks noChangeAspect="1"/>
          </p:cNvGraphicFramePr>
          <p:nvPr>
            <p:extLst/>
          </p:nvPr>
        </p:nvGraphicFramePr>
        <p:xfrm>
          <a:off x="6146800" y="3352800"/>
          <a:ext cx="914400" cy="250825"/>
        </p:xfrm>
        <a:graphic>
          <a:graphicData uri="http://schemas.openxmlformats.org/presentationml/2006/ole">
            <mc:AlternateContent xmlns:mc="http://schemas.openxmlformats.org/markup-compatibility/2006">
              <mc:Choice xmlns:v="urn:schemas-microsoft-com:vml" Requires="v">
                <p:oleObj spid="_x0000_s57430" name="Equation" r:id="rId8" imgW="914400" imgH="250560" progId="Equation.DSMT4">
                  <p:embed/>
                </p:oleObj>
              </mc:Choice>
              <mc:Fallback>
                <p:oleObj name="Equation" r:id="rId8" imgW="914400" imgH="250560" progId="Equation.DSMT4">
                  <p:embed/>
                  <p:pic>
                    <p:nvPicPr>
                      <p:cNvPr id="16" name="Object 15"/>
                      <p:cNvPicPr/>
                      <p:nvPr/>
                    </p:nvPicPr>
                    <p:blipFill>
                      <a:blip r:embed="rId9"/>
                      <a:stretch>
                        <a:fillRect/>
                      </a:stretch>
                    </p:blipFill>
                    <p:spPr>
                      <a:xfrm>
                        <a:off x="6146800" y="3352800"/>
                        <a:ext cx="914400" cy="250825"/>
                      </a:xfrm>
                      <a:prstGeom prst="rect">
                        <a:avLst/>
                      </a:prstGeom>
                    </p:spPr>
                  </p:pic>
                </p:oleObj>
              </mc:Fallback>
            </mc:AlternateContent>
          </a:graphicData>
        </a:graphic>
      </p:graphicFrame>
      <p:sp>
        <p:nvSpPr>
          <p:cNvPr id="19" name="Rectangle 2"/>
          <p:cNvSpPr>
            <a:spLocks noChangeArrowheads="1"/>
          </p:cNvSpPr>
          <p:nvPr/>
        </p:nvSpPr>
        <p:spPr bwMode="auto">
          <a:xfrm>
            <a:off x="609600" y="6029236"/>
            <a:ext cx="8001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a:r>
              <a:rPr lang="en-GB" dirty="0" smtClean="0">
                <a:solidFill>
                  <a:schemeClr val="tx1"/>
                </a:solidFill>
                <a:cs typeface="Times New Roman" pitchFamily="18" charset="0"/>
              </a:rPr>
              <a:t>[</a:t>
            </a:r>
            <a:r>
              <a:rPr lang="en-GB" dirty="0">
                <a:cs typeface="Times New Roman" pitchFamily="18" charset="0"/>
              </a:rPr>
              <a:t>9</a:t>
            </a:r>
            <a:r>
              <a:rPr lang="en-GB" dirty="0" smtClean="0">
                <a:solidFill>
                  <a:schemeClr val="tx1"/>
                </a:solidFill>
                <a:cs typeface="Times New Roman" pitchFamily="18" charset="0"/>
              </a:rPr>
              <a:t>] </a:t>
            </a:r>
            <a:r>
              <a:rPr lang="en-GB" dirty="0"/>
              <a:t>L. J. Johnson, R. J. Green, and M. S. </a:t>
            </a:r>
            <a:r>
              <a:rPr lang="en-GB" dirty="0" err="1"/>
              <a:t>Leeson</a:t>
            </a:r>
            <a:r>
              <a:rPr lang="en-GB" dirty="0"/>
              <a:t>, “</a:t>
            </a:r>
            <a:r>
              <a:rPr lang="en-GB" b="1" dirty="0"/>
              <a:t>Underwater optical wireless communications: depth dependent variations </a:t>
            </a:r>
            <a:r>
              <a:rPr lang="en-GB" b="1" dirty="0" smtClean="0"/>
              <a:t>in attenuation</a:t>
            </a:r>
            <a:r>
              <a:rPr lang="en-GB" dirty="0"/>
              <a:t>,” </a:t>
            </a:r>
            <a:r>
              <a:rPr lang="en-GB" i="1" dirty="0"/>
              <a:t>Appl. Opt.</a:t>
            </a:r>
            <a:r>
              <a:rPr lang="en-GB" dirty="0"/>
              <a:t>, vol. 52, no. 33, pp</a:t>
            </a:r>
            <a:r>
              <a:rPr lang="en-GB" dirty="0" smtClean="0"/>
              <a:t>. 7867-7873</a:t>
            </a:r>
            <a:r>
              <a:rPr lang="en-GB" dirty="0"/>
              <a:t>, 2013</a:t>
            </a:r>
            <a:r>
              <a:rPr lang="en-GB" dirty="0" smtClean="0"/>
              <a:t>.</a:t>
            </a:r>
            <a:endParaRPr lang="en-US" dirty="0"/>
          </a:p>
        </p:txBody>
      </p:sp>
      <p:pic>
        <p:nvPicPr>
          <p:cNvPr id="2" name="Picture 1"/>
          <p:cNvPicPr>
            <a:picLocks noChangeAspect="1"/>
          </p:cNvPicPr>
          <p:nvPr/>
        </p:nvPicPr>
        <p:blipFill>
          <a:blip r:embed="rId10"/>
          <a:stretch>
            <a:fillRect/>
          </a:stretch>
        </p:blipFill>
        <p:spPr>
          <a:xfrm>
            <a:off x="1105538" y="2770190"/>
            <a:ext cx="3471094" cy="3474720"/>
          </a:xfrm>
          <a:prstGeom prst="rect">
            <a:avLst/>
          </a:prstGeom>
        </p:spPr>
      </p:pic>
      <p:pic>
        <p:nvPicPr>
          <p:cNvPr id="3" name="Picture 2"/>
          <p:cNvPicPr>
            <a:picLocks noChangeAspect="1"/>
          </p:cNvPicPr>
          <p:nvPr/>
        </p:nvPicPr>
        <p:blipFill>
          <a:blip r:embed="rId11"/>
          <a:stretch>
            <a:fillRect/>
          </a:stretch>
        </p:blipFill>
        <p:spPr>
          <a:xfrm>
            <a:off x="4606106" y="2773680"/>
            <a:ext cx="3471094" cy="3474720"/>
          </a:xfrm>
          <a:prstGeom prst="rect">
            <a:avLst/>
          </a:prstGeom>
        </p:spPr>
      </p:pic>
      <p:sp>
        <p:nvSpPr>
          <p:cNvPr id="17"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Tree>
    <p:extLst>
      <p:ext uri="{BB962C8B-B14F-4D97-AF65-F5344CB8AC3E}">
        <p14:creationId xmlns:p14="http://schemas.microsoft.com/office/powerpoint/2010/main" val="389464444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212850" y="685800"/>
            <a:ext cx="7016750" cy="6096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b="1" dirty="0">
                <a:solidFill>
                  <a:srgbClr val="0070C0"/>
                </a:solidFill>
              </a:rPr>
              <a:t>Scattering Phase Function</a:t>
            </a:r>
            <a:endParaRPr lang="en-CA" sz="3200" b="1" dirty="0">
              <a:solidFill>
                <a:srgbClr val="80B4CE"/>
              </a:solidFill>
              <a:effectLst>
                <a:outerShdw blurRad="38100" dist="38100" dir="2700000" algn="tl">
                  <a:srgbClr val="000000">
                    <a:alpha val="43137"/>
                  </a:srgbClr>
                </a:outerShdw>
              </a:effectLst>
            </a:endParaRPr>
          </a:p>
        </p:txBody>
      </p:sp>
      <p:sp>
        <p:nvSpPr>
          <p:cNvPr id="9" name="Slide Number Placeholder 8"/>
          <p:cNvSpPr>
            <a:spLocks noGrp="1"/>
          </p:cNvSpPr>
          <p:nvPr>
            <p:ph type="sldNum" sz="quarter" idx="12"/>
          </p:nvPr>
        </p:nvSpPr>
        <p:spPr/>
        <p:txBody>
          <a:bodyPr/>
          <a:lstStyle/>
          <a:p>
            <a:pPr algn="ctr"/>
            <a:fld id="{2F03CF15-9775-4923-BCFF-1A75B19C3DAF}" type="slidenum">
              <a:rPr lang="en-GB" altLang="en-US" smtClean="0"/>
              <a:pPr algn="ctr"/>
              <a:t>9</a:t>
            </a:fld>
            <a:endParaRPr lang="en-GB" altLang="en-US" dirty="0"/>
          </a:p>
        </p:txBody>
      </p:sp>
      <p:sp>
        <p:nvSpPr>
          <p:cNvPr id="8" name="TextBox 7"/>
          <p:cNvSpPr txBox="1"/>
          <p:nvPr/>
        </p:nvSpPr>
        <p:spPr>
          <a:xfrm>
            <a:off x="685800" y="304800"/>
            <a:ext cx="914400" cy="307777"/>
          </a:xfrm>
          <a:prstGeom prst="rect">
            <a:avLst/>
          </a:prstGeom>
          <a:noFill/>
        </p:spPr>
        <p:txBody>
          <a:bodyPr wrap="square" rtlCol="0">
            <a:spAutoFit/>
          </a:bodyPr>
          <a:lstStyle/>
          <a:p>
            <a:r>
              <a:rPr lang="en-US" sz="1400" b="1" dirty="0" smtClean="0"/>
              <a:t>July 2018</a:t>
            </a:r>
            <a:endParaRPr lang="en-US" sz="1400" b="1" dirty="0"/>
          </a:p>
        </p:txBody>
      </p:sp>
      <p:sp>
        <p:nvSpPr>
          <p:cNvPr id="10" name="TextBox 9"/>
          <p:cNvSpPr txBox="1"/>
          <p:nvPr/>
        </p:nvSpPr>
        <p:spPr>
          <a:xfrm>
            <a:off x="5943600" y="301823"/>
            <a:ext cx="2651760" cy="307777"/>
          </a:xfrm>
          <a:prstGeom prst="rect">
            <a:avLst/>
          </a:prstGeom>
          <a:noFill/>
        </p:spPr>
        <p:txBody>
          <a:bodyPr wrap="square" rtlCol="0">
            <a:spAutoFit/>
          </a:bodyPr>
          <a:lstStyle/>
          <a:p>
            <a:r>
              <a:rPr lang="tr-TR" sz="1400" b="1" dirty="0"/>
              <a:t> doc.: IEEE </a:t>
            </a:r>
            <a:r>
              <a:rPr lang="hu-HU" sz="1400" b="1" dirty="0" smtClean="0"/>
              <a:t>11-18-1238-00-00bb.</a:t>
            </a:r>
            <a:endParaRPr lang="en-US" sz="1400" b="1" dirty="0"/>
          </a:p>
        </p:txBody>
      </p:sp>
      <p:sp>
        <p:nvSpPr>
          <p:cNvPr id="11" name="TextBox 10"/>
          <p:cNvSpPr txBox="1"/>
          <p:nvPr/>
        </p:nvSpPr>
        <p:spPr>
          <a:xfrm>
            <a:off x="609600" y="6451208"/>
            <a:ext cx="1188720" cy="365760"/>
          </a:xfrm>
          <a:prstGeom prst="rect">
            <a:avLst/>
          </a:prstGeom>
          <a:noFill/>
        </p:spPr>
        <p:txBody>
          <a:bodyPr wrap="square" rtlCol="0">
            <a:spAutoFit/>
          </a:bodyPr>
          <a:lstStyle/>
          <a:p>
            <a:r>
              <a:rPr lang="en-US" sz="1400" dirty="0" smtClean="0"/>
              <a:t>Submission</a:t>
            </a:r>
            <a:endParaRPr lang="en-US" sz="1400" dirty="0"/>
          </a:p>
        </p:txBody>
      </p:sp>
      <p:sp>
        <p:nvSpPr>
          <p:cNvPr id="13" name="Rectangle 12"/>
          <p:cNvSpPr/>
          <p:nvPr/>
        </p:nvSpPr>
        <p:spPr>
          <a:xfrm>
            <a:off x="685800" y="1393954"/>
            <a:ext cx="7848600" cy="1431161"/>
          </a:xfrm>
          <a:prstGeom prst="rect">
            <a:avLst/>
          </a:prstGeom>
        </p:spPr>
        <p:txBody>
          <a:bodyPr wrap="square">
            <a:spAutoFit/>
          </a:bodyPr>
          <a:lstStyle/>
          <a:p>
            <a:pPr marL="347472" lvl="1" indent="-342900" algn="just">
              <a:spcAft>
                <a:spcPts val="600"/>
              </a:spcAft>
              <a:buClr>
                <a:srgbClr val="3366CC"/>
              </a:buClr>
              <a:buSzPct val="150000"/>
              <a:buFont typeface="Courier New" pitchFamily="49" charset="0"/>
              <a:buChar char="o"/>
              <a:defRPr/>
            </a:pPr>
            <a:r>
              <a:rPr lang="en-US" sz="1800" dirty="0" smtClean="0"/>
              <a:t>Scattering Phase Function</a:t>
            </a:r>
          </a:p>
          <a:p>
            <a:pPr marL="804672" indent="-342900" algn="just">
              <a:spcAft>
                <a:spcPts val="600"/>
              </a:spcAft>
              <a:buClr>
                <a:srgbClr val="0070C0"/>
              </a:buClr>
              <a:buFont typeface="Arial" pitchFamily="34" charset="0"/>
              <a:buChar char="•"/>
              <a:defRPr/>
            </a:pPr>
            <a:r>
              <a:rPr lang="en-US" sz="1800" dirty="0">
                <a:cs typeface="Times New Roman" pitchFamily="18" charset="0"/>
              </a:rPr>
              <a:t>Mie Scattering</a:t>
            </a:r>
          </a:p>
          <a:p>
            <a:pPr marL="804672" indent="-342900" algn="just">
              <a:spcAft>
                <a:spcPts val="600"/>
              </a:spcAft>
              <a:buClr>
                <a:srgbClr val="0070C0"/>
              </a:buClr>
              <a:buFont typeface="Arial" pitchFamily="34" charset="0"/>
              <a:buChar char="•"/>
              <a:defRPr/>
            </a:pPr>
            <a:r>
              <a:rPr lang="en-US" sz="1800" dirty="0">
                <a:cs typeface="Times New Roman" pitchFamily="18" charset="0"/>
              </a:rPr>
              <a:t>One-Term </a:t>
            </a:r>
            <a:r>
              <a:rPr lang="en-US" sz="1800" dirty="0" err="1">
                <a:cs typeface="Times New Roman" pitchFamily="18" charset="0"/>
              </a:rPr>
              <a:t>Henyey</a:t>
            </a:r>
            <a:r>
              <a:rPr lang="en-US" sz="1800" dirty="0">
                <a:cs typeface="Times New Roman" pitchFamily="18" charset="0"/>
              </a:rPr>
              <a:t>-Greenstein</a:t>
            </a:r>
          </a:p>
          <a:p>
            <a:pPr marL="804672" indent="-342900" algn="just">
              <a:spcAft>
                <a:spcPts val="600"/>
              </a:spcAft>
              <a:buClr>
                <a:srgbClr val="0070C0"/>
              </a:buClr>
              <a:buFont typeface="Arial" pitchFamily="34" charset="0"/>
              <a:buChar char="•"/>
              <a:defRPr/>
            </a:pPr>
            <a:r>
              <a:rPr lang="en-US" sz="1800" dirty="0">
                <a:cs typeface="Times New Roman" pitchFamily="18" charset="0"/>
              </a:rPr>
              <a:t>Two-Term </a:t>
            </a:r>
            <a:r>
              <a:rPr lang="en-US" sz="1800" dirty="0" err="1" smtClean="0">
                <a:cs typeface="Times New Roman" pitchFamily="18" charset="0"/>
              </a:rPr>
              <a:t>Henyey</a:t>
            </a:r>
            <a:r>
              <a:rPr lang="en-US" sz="1800" dirty="0" smtClean="0">
                <a:cs typeface="Times New Roman" pitchFamily="18" charset="0"/>
              </a:rPr>
              <a:t>-Greenstein</a:t>
            </a:r>
            <a:endParaRPr lang="en-US" sz="1800" dirty="0">
              <a:cs typeface="Times New Roman" pitchFamily="18" charset="0"/>
            </a:endParaRPr>
          </a:p>
        </p:txBody>
      </p:sp>
      <p:graphicFrame>
        <p:nvGraphicFramePr>
          <p:cNvPr id="14" name="Object 13"/>
          <p:cNvGraphicFramePr>
            <a:graphicFrameLocks noChangeAspect="1"/>
          </p:cNvGraphicFramePr>
          <p:nvPr>
            <p:extLst/>
          </p:nvPr>
        </p:nvGraphicFramePr>
        <p:xfrm>
          <a:off x="6534150" y="3363913"/>
          <a:ext cx="139700" cy="228600"/>
        </p:xfrm>
        <a:graphic>
          <a:graphicData uri="http://schemas.openxmlformats.org/presentationml/2006/ole">
            <mc:AlternateContent xmlns:mc="http://schemas.openxmlformats.org/markup-compatibility/2006">
              <mc:Choice xmlns:v="urn:schemas-microsoft-com:vml" Requires="v">
                <p:oleObj spid="_x0000_s58491" name="Equation" r:id="rId3" imgW="139680" imgH="228600" progId="Equation.DSMT4">
                  <p:embed/>
                </p:oleObj>
              </mc:Choice>
              <mc:Fallback>
                <p:oleObj name="Equation" r:id="rId3" imgW="139680" imgH="228600" progId="Equation.DSMT4">
                  <p:embed/>
                  <p:pic>
                    <p:nvPicPr>
                      <p:cNvPr id="14" name="Object 13"/>
                      <p:cNvPicPr/>
                      <p:nvPr/>
                    </p:nvPicPr>
                    <p:blipFill>
                      <a:blip r:embed="rId4"/>
                      <a:stretch>
                        <a:fillRect/>
                      </a:stretch>
                    </p:blipFill>
                    <p:spPr>
                      <a:xfrm>
                        <a:off x="6534150" y="3363913"/>
                        <a:ext cx="139700" cy="228600"/>
                      </a:xfrm>
                      <a:prstGeom prst="rect">
                        <a:avLst/>
                      </a:prstGeom>
                    </p:spPr>
                  </p:pic>
                </p:oleObj>
              </mc:Fallback>
            </mc:AlternateContent>
          </a:graphicData>
        </a:graphic>
      </p:graphicFrame>
      <p:graphicFrame>
        <p:nvGraphicFramePr>
          <p:cNvPr id="15" name="Object 14"/>
          <p:cNvGraphicFramePr>
            <a:graphicFrameLocks noChangeAspect="1"/>
          </p:cNvGraphicFramePr>
          <p:nvPr>
            <p:extLst/>
          </p:nvPr>
        </p:nvGraphicFramePr>
        <p:xfrm>
          <a:off x="6146800" y="3352800"/>
          <a:ext cx="914400" cy="250825"/>
        </p:xfrm>
        <a:graphic>
          <a:graphicData uri="http://schemas.openxmlformats.org/presentationml/2006/ole">
            <mc:AlternateContent xmlns:mc="http://schemas.openxmlformats.org/markup-compatibility/2006">
              <mc:Choice xmlns:v="urn:schemas-microsoft-com:vml" Requires="v">
                <p:oleObj spid="_x0000_s58492" name="Equation" r:id="rId5" imgW="914400" imgH="250560" progId="Equation.DSMT4">
                  <p:embed/>
                </p:oleObj>
              </mc:Choice>
              <mc:Fallback>
                <p:oleObj name="Equation" r:id="rId5" imgW="914400" imgH="250560" progId="Equation.DSMT4">
                  <p:embed/>
                  <p:pic>
                    <p:nvPicPr>
                      <p:cNvPr id="15" name="Object 14"/>
                      <p:cNvPicPr/>
                      <p:nvPr/>
                    </p:nvPicPr>
                    <p:blipFill>
                      <a:blip r:embed="rId4"/>
                      <a:stretch>
                        <a:fillRect/>
                      </a:stretch>
                    </p:blipFill>
                    <p:spPr>
                      <a:xfrm>
                        <a:off x="6146800" y="3352800"/>
                        <a:ext cx="914400" cy="250825"/>
                      </a:xfrm>
                      <a:prstGeom prst="rect">
                        <a:avLst/>
                      </a:prstGeom>
                    </p:spPr>
                  </p:pic>
                </p:oleObj>
              </mc:Fallback>
            </mc:AlternateContent>
          </a:graphicData>
        </a:graphic>
      </p:graphicFrame>
      <p:graphicFrame>
        <p:nvGraphicFramePr>
          <p:cNvPr id="16" name="Object 15"/>
          <p:cNvGraphicFramePr>
            <a:graphicFrameLocks noChangeAspect="1"/>
          </p:cNvGraphicFramePr>
          <p:nvPr>
            <p:extLst/>
          </p:nvPr>
        </p:nvGraphicFramePr>
        <p:xfrm>
          <a:off x="1143000" y="2978150"/>
          <a:ext cx="2552700" cy="596900"/>
        </p:xfrm>
        <a:graphic>
          <a:graphicData uri="http://schemas.openxmlformats.org/presentationml/2006/ole">
            <mc:AlternateContent xmlns:mc="http://schemas.openxmlformats.org/markup-compatibility/2006">
              <mc:Choice xmlns:v="urn:schemas-microsoft-com:vml" Requires="v">
                <p:oleObj spid="_x0000_s58493" name="Equation" r:id="rId6" imgW="2552400" imgH="596880" progId="Equation.DSMT4">
                  <p:embed/>
                </p:oleObj>
              </mc:Choice>
              <mc:Fallback>
                <p:oleObj name="Equation" r:id="rId6" imgW="2552400" imgH="596880" progId="Equation.DSMT4">
                  <p:embed/>
                  <p:pic>
                    <p:nvPicPr>
                      <p:cNvPr id="16" name="Object 15"/>
                      <p:cNvPicPr/>
                      <p:nvPr/>
                    </p:nvPicPr>
                    <p:blipFill>
                      <a:blip r:embed="rId7"/>
                      <a:stretch>
                        <a:fillRect/>
                      </a:stretch>
                    </p:blipFill>
                    <p:spPr>
                      <a:xfrm>
                        <a:off x="1143000" y="2978150"/>
                        <a:ext cx="2552700" cy="596900"/>
                      </a:xfrm>
                      <a:prstGeom prst="rect">
                        <a:avLst/>
                      </a:prstGeom>
                    </p:spPr>
                  </p:pic>
                </p:oleObj>
              </mc:Fallback>
            </mc:AlternateContent>
          </a:graphicData>
        </a:graphic>
      </p:graphicFrame>
      <p:graphicFrame>
        <p:nvGraphicFramePr>
          <p:cNvPr id="17" name="Object 16"/>
          <p:cNvGraphicFramePr>
            <a:graphicFrameLocks noChangeAspect="1"/>
          </p:cNvGraphicFramePr>
          <p:nvPr>
            <p:extLst/>
          </p:nvPr>
        </p:nvGraphicFramePr>
        <p:xfrm>
          <a:off x="4191000" y="2933700"/>
          <a:ext cx="4114800" cy="723900"/>
        </p:xfrm>
        <a:graphic>
          <a:graphicData uri="http://schemas.openxmlformats.org/presentationml/2006/ole">
            <mc:AlternateContent xmlns:mc="http://schemas.openxmlformats.org/markup-compatibility/2006">
              <mc:Choice xmlns:v="urn:schemas-microsoft-com:vml" Requires="v">
                <p:oleObj spid="_x0000_s58494" name="Equation" r:id="rId8" imgW="4114800" imgH="723600" progId="Equation.DSMT4">
                  <p:embed/>
                </p:oleObj>
              </mc:Choice>
              <mc:Fallback>
                <p:oleObj name="Equation" r:id="rId8" imgW="4114800" imgH="723600" progId="Equation.DSMT4">
                  <p:embed/>
                  <p:pic>
                    <p:nvPicPr>
                      <p:cNvPr id="17" name="Object 16"/>
                      <p:cNvPicPr/>
                      <p:nvPr/>
                    </p:nvPicPr>
                    <p:blipFill>
                      <a:blip r:embed="rId9"/>
                      <a:stretch>
                        <a:fillRect/>
                      </a:stretch>
                    </p:blipFill>
                    <p:spPr>
                      <a:xfrm>
                        <a:off x="4191000" y="2933700"/>
                        <a:ext cx="4114800" cy="723900"/>
                      </a:xfrm>
                      <a:prstGeom prst="rect">
                        <a:avLst/>
                      </a:prstGeom>
                    </p:spPr>
                  </p:pic>
                </p:oleObj>
              </mc:Fallback>
            </mc:AlternateContent>
          </a:graphicData>
        </a:graphic>
      </p:graphicFrame>
      <p:graphicFrame>
        <p:nvGraphicFramePr>
          <p:cNvPr id="18" name="Object 17"/>
          <p:cNvGraphicFramePr>
            <a:graphicFrameLocks noChangeAspect="1"/>
          </p:cNvGraphicFramePr>
          <p:nvPr>
            <p:extLst/>
          </p:nvPr>
        </p:nvGraphicFramePr>
        <p:xfrm>
          <a:off x="6146800" y="3352800"/>
          <a:ext cx="914400" cy="250825"/>
        </p:xfrm>
        <a:graphic>
          <a:graphicData uri="http://schemas.openxmlformats.org/presentationml/2006/ole">
            <mc:AlternateContent xmlns:mc="http://schemas.openxmlformats.org/markup-compatibility/2006">
              <mc:Choice xmlns:v="urn:schemas-microsoft-com:vml" Requires="v">
                <p:oleObj spid="_x0000_s58495" name="Equation" r:id="rId10" imgW="914400" imgH="250560" progId="Equation.DSMT4">
                  <p:embed/>
                </p:oleObj>
              </mc:Choice>
              <mc:Fallback>
                <p:oleObj name="Equation" r:id="rId10" imgW="914400" imgH="250560" progId="Equation.DSMT4">
                  <p:embed/>
                  <p:pic>
                    <p:nvPicPr>
                      <p:cNvPr id="18" name="Object 17"/>
                      <p:cNvPicPr/>
                      <p:nvPr/>
                    </p:nvPicPr>
                    <p:blipFill>
                      <a:blip r:embed="rId11"/>
                      <a:stretch>
                        <a:fillRect/>
                      </a:stretch>
                    </p:blipFill>
                    <p:spPr>
                      <a:xfrm>
                        <a:off x="6146800" y="3352800"/>
                        <a:ext cx="914400" cy="250825"/>
                      </a:xfrm>
                      <a:prstGeom prst="rect">
                        <a:avLst/>
                      </a:prstGeom>
                    </p:spPr>
                  </p:pic>
                </p:oleObj>
              </mc:Fallback>
            </mc:AlternateContent>
          </a:graphicData>
        </a:graphic>
      </p:graphicFrame>
      <p:graphicFrame>
        <p:nvGraphicFramePr>
          <p:cNvPr id="19" name="Object 18"/>
          <p:cNvGraphicFramePr>
            <a:graphicFrameLocks noChangeAspect="1"/>
          </p:cNvGraphicFramePr>
          <p:nvPr>
            <p:extLst/>
          </p:nvPr>
        </p:nvGraphicFramePr>
        <p:xfrm>
          <a:off x="3429000" y="3746500"/>
          <a:ext cx="1612900" cy="673100"/>
        </p:xfrm>
        <a:graphic>
          <a:graphicData uri="http://schemas.openxmlformats.org/presentationml/2006/ole">
            <mc:AlternateContent xmlns:mc="http://schemas.openxmlformats.org/markup-compatibility/2006">
              <mc:Choice xmlns:v="urn:schemas-microsoft-com:vml" Requires="v">
                <p:oleObj spid="_x0000_s58496" name="Equation" r:id="rId12" imgW="1612800" imgH="672840" progId="Equation.DSMT4">
                  <p:embed/>
                </p:oleObj>
              </mc:Choice>
              <mc:Fallback>
                <p:oleObj name="Equation" r:id="rId12" imgW="1612800" imgH="672840" progId="Equation.DSMT4">
                  <p:embed/>
                  <p:pic>
                    <p:nvPicPr>
                      <p:cNvPr id="19" name="Object 18"/>
                      <p:cNvPicPr/>
                      <p:nvPr/>
                    </p:nvPicPr>
                    <p:blipFill>
                      <a:blip r:embed="rId13"/>
                      <a:stretch>
                        <a:fillRect/>
                      </a:stretch>
                    </p:blipFill>
                    <p:spPr>
                      <a:xfrm>
                        <a:off x="3429000" y="3746500"/>
                        <a:ext cx="1612900" cy="673100"/>
                      </a:xfrm>
                      <a:prstGeom prst="rect">
                        <a:avLst/>
                      </a:prstGeom>
                    </p:spPr>
                  </p:pic>
                </p:oleObj>
              </mc:Fallback>
            </mc:AlternateContent>
          </a:graphicData>
        </a:graphic>
      </p:graphicFrame>
      <p:pic>
        <p:nvPicPr>
          <p:cNvPr id="20" name="Picture 19" descr="C:\Users\CTTLab\Desktop\Capture.PNG"/>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133600" y="4343400"/>
            <a:ext cx="5029200" cy="2103120"/>
          </a:xfrm>
          <a:prstGeom prst="rect">
            <a:avLst/>
          </a:prstGeom>
          <a:noFill/>
          <a:ln>
            <a:noFill/>
          </a:ln>
        </p:spPr>
      </p:pic>
      <p:sp>
        <p:nvSpPr>
          <p:cNvPr id="21" name="TextBox 5"/>
          <p:cNvSpPr txBox="1"/>
          <p:nvPr/>
        </p:nvSpPr>
        <p:spPr>
          <a:xfrm>
            <a:off x="5257800" y="6451208"/>
            <a:ext cx="3383280" cy="307777"/>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 </a:t>
            </a:r>
            <a:r>
              <a:rPr lang="en-US" sz="1400" dirty="0" err="1" smtClean="0"/>
              <a:t>Uysal</a:t>
            </a:r>
            <a:r>
              <a:rPr lang="en-US" sz="1400" dirty="0" smtClean="0"/>
              <a:t>, F. </a:t>
            </a:r>
            <a:r>
              <a:rPr lang="en-US" sz="1400" dirty="0" err="1" smtClean="0"/>
              <a:t>Miramirkhani</a:t>
            </a:r>
            <a:r>
              <a:rPr lang="en-US" sz="1400" dirty="0" smtClean="0"/>
              <a:t>, T. </a:t>
            </a:r>
            <a:r>
              <a:rPr lang="en-US" sz="1400" dirty="0" err="1" smtClean="0"/>
              <a:t>Baykas</a:t>
            </a:r>
            <a:r>
              <a:rPr lang="en-US" sz="1400" dirty="0" smtClean="0"/>
              <a:t>, </a:t>
            </a:r>
            <a:r>
              <a:rPr lang="en-US" sz="1400" i="1" dirty="0" smtClean="0"/>
              <a:t>et al.</a:t>
            </a:r>
            <a:endParaRPr lang="en-US" sz="1400" i="1" dirty="0"/>
          </a:p>
        </p:txBody>
      </p:sp>
    </p:spTree>
    <p:extLst>
      <p:ext uri="{BB962C8B-B14F-4D97-AF65-F5344CB8AC3E}">
        <p14:creationId xmlns:p14="http://schemas.microsoft.com/office/powerpoint/2010/main" val="54294300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5233</TotalTime>
  <Words>1974</Words>
  <Application>Microsoft Macintosh PowerPoint</Application>
  <PresentationFormat>On-screen Show (4:3)</PresentationFormat>
  <Paragraphs>277</Paragraphs>
  <Slides>19</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IEEE-P802_15</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Hewlett-Packard Company</dc:creator>
  <dc:description>&lt;doc#&gt;</dc:description>
  <cp:lastModifiedBy>Tuncer Baykas</cp:lastModifiedBy>
  <cp:revision>525</cp:revision>
  <cp:lastPrinted>1998-02-10T13:28:06Z</cp:lastPrinted>
  <dcterms:created xsi:type="dcterms:W3CDTF">2015-01-07T12:47:05Z</dcterms:created>
  <dcterms:modified xsi:type="dcterms:W3CDTF">2018-07-09T11:18:41Z</dcterms:modified>
</cp:coreProperties>
</file>