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08" r:id="rId2"/>
    <p:sldId id="806" r:id="rId3"/>
    <p:sldId id="679" r:id="rId4"/>
    <p:sldId id="656" r:id="rId5"/>
    <p:sldId id="665" r:id="rId6"/>
    <p:sldId id="666" r:id="rId7"/>
    <p:sldId id="810" r:id="rId8"/>
    <p:sldId id="811" r:id="rId9"/>
    <p:sldId id="779" r:id="rId10"/>
    <p:sldId id="780" r:id="rId11"/>
    <p:sldId id="781" r:id="rId12"/>
    <p:sldId id="782" r:id="rId13"/>
    <p:sldId id="727" r:id="rId14"/>
    <p:sldId id="813" r:id="rId15"/>
    <p:sldId id="814" r:id="rId16"/>
  </p:sldIdLst>
  <p:sldSz cx="9144000" cy="6858000" type="screen4x3"/>
  <p:notesSz cx="9939338" cy="68072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91" d="100"/>
          <a:sy n="91" d="100"/>
        </p:scale>
        <p:origin x="1098" y="96"/>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1584"/>
        <p:guide pos="41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996664" y="71004"/>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6882330" y="6588289"/>
            <a:ext cx="21741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4600423" y="6588289"/>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994391" y="284118"/>
            <a:ext cx="79505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994390" y="658828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994390" y="6580138"/>
            <a:ext cx="817128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255" y="12782"/>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937502" y="12782"/>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4336" y="3233596"/>
            <a:ext cx="7290668" cy="306358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68327" y="6590618"/>
            <a:ext cx="26357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4836459" y="659061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1037624" y="659061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1037624" y="6589453"/>
            <a:ext cx="78640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928400" y="217747"/>
            <a:ext cx="808253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273425" y="514350"/>
            <a:ext cx="3392488" cy="2544763"/>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xfrm>
            <a:off x="4939052" y="6590619"/>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3425" y="514350"/>
            <a:ext cx="3392488" cy="254476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4939052" y="6590619"/>
            <a:ext cx="415177" cy="184666"/>
          </a:xfrm>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5187517" y="6590619"/>
            <a:ext cx="166712" cy="20005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12</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273425" y="514350"/>
            <a:ext cx="3392488" cy="2544763"/>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11"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6"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Eunsung</a:t>
            </a:r>
            <a:r>
              <a:rPr lang="en-US" dirty="0" smtClean="0"/>
              <a:t> Park (LG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802.11-18/1235r1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17870378"/>
              </p:ext>
            </p:extLst>
          </p:nvPr>
        </p:nvGraphicFramePr>
        <p:xfrm>
          <a:off x="781050" y="3067050"/>
          <a:ext cx="7237413" cy="2641600"/>
        </p:xfrm>
        <a:graphic>
          <a:graphicData uri="http://schemas.openxmlformats.org/presentationml/2006/ole">
            <mc:AlternateContent xmlns:mc="http://schemas.openxmlformats.org/markup-compatibility/2006">
              <mc:Choice xmlns:v="urn:schemas-microsoft-com:vml" Requires="v">
                <p:oleObj spid="_x0000_s5025" name="Document" r:id="rId4" imgW="8262017" imgH="3015283" progId="Word.Document.8">
                  <p:embed/>
                </p:oleObj>
              </mc:Choice>
              <mc:Fallback>
                <p:oleObj name="Document" r:id="rId4" imgW="8262017" imgH="3015283" progId="Word.Document.8">
                  <p:embed/>
                  <p:pic>
                    <p:nvPicPr>
                      <p:cNvPr id="0" name=""/>
                      <p:cNvPicPr>
                        <a:picLocks noChangeAspect="1" noChangeArrowheads="1"/>
                      </p:cNvPicPr>
                      <p:nvPr/>
                    </p:nvPicPr>
                    <p:blipFill>
                      <a:blip r:embed="rId5"/>
                      <a:srcRect/>
                      <a:stretch>
                        <a:fillRect/>
                      </a:stretch>
                    </p:blipFill>
                    <p:spPr bwMode="auto">
                      <a:xfrm>
                        <a:off x="781050" y="3067050"/>
                        <a:ext cx="7237413" cy="26416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err="1" smtClean="0"/>
              <a:t>TGba</a:t>
            </a:r>
            <a:r>
              <a:rPr lang="en-US" altLang="en-US" dirty="0" smtClean="0"/>
              <a:t> July 2018 Meeting Agenda</a:t>
            </a:r>
            <a:br>
              <a:rPr lang="en-US" altLang="en-US" dirty="0" smtClean="0"/>
            </a:br>
            <a:r>
              <a:rPr lang="en-US" altLang="en-US" dirty="0" smtClean="0"/>
              <a:t>PHY </a:t>
            </a:r>
            <a:r>
              <a:rPr lang="en-US" altLang="en-US" dirty="0" err="1" smtClean="0"/>
              <a:t>Adhoc</a:t>
            </a:r>
            <a:endParaRPr lang="en-US" altLang="en-US" dirty="0" smtClean="0"/>
          </a:p>
        </p:txBody>
      </p:sp>
      <p:sp>
        <p:nvSpPr>
          <p:cNvPr id="5"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2018-07-09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14" name="Date Placeholder 3"/>
          <p:cNvSpPr>
            <a:spLocks noGrp="1"/>
          </p:cNvSpPr>
          <p:nvPr>
            <p:ph type="dt" sz="quarter" idx="4294967295"/>
          </p:nvPr>
        </p:nvSpPr>
        <p:spPr>
          <a:xfrm>
            <a:off x="696912" y="332601"/>
            <a:ext cx="1284287" cy="276999"/>
          </a:xfrm>
          <a:prstGeom prst="rect">
            <a:avLst/>
          </a:prstGeom>
        </p:spPr>
        <p:txBody>
          <a:bodyPr/>
          <a:lstStyle/>
          <a:p>
            <a:pPr>
              <a:defRPr/>
            </a:pPr>
            <a:r>
              <a:rPr lang="en-US" sz="1800" b="1" dirty="0" smtClean="0"/>
              <a:t>July 2018</a:t>
            </a:r>
            <a:endParaRPr lang="en-US"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10</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sp>
        <p:nvSpPr>
          <p:cNvPr id="9"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10"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13</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en-US" dirty="0" smtClean="0"/>
              <a:t>PHY – Spec Text / TBD resolution</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4" name="날짜 개체 틀 3"/>
          <p:cNvSpPr>
            <a:spLocks noGrp="1"/>
          </p:cNvSpPr>
          <p:nvPr>
            <p:ph type="dt" sz="half" idx="2"/>
          </p:nvPr>
        </p:nvSpPr>
        <p:spPr/>
        <p:txBody>
          <a:bodyPr/>
          <a:lstStyle/>
          <a:p>
            <a:pPr>
              <a:defRPr/>
            </a:pPr>
            <a:r>
              <a:rPr lang="en-US" smtClean="0"/>
              <a:t>July 2018</a:t>
            </a:r>
            <a:endParaRPr lang="en-US" dirty="0"/>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6" name="Table 1"/>
          <p:cNvGraphicFramePr>
            <a:graphicFrameLocks noGrp="1"/>
          </p:cNvGraphicFramePr>
          <p:nvPr>
            <p:extLst>
              <p:ext uri="{D42A27DB-BD31-4B8C-83A1-F6EECF244321}">
                <p14:modId xmlns:p14="http://schemas.microsoft.com/office/powerpoint/2010/main" val="3225766033"/>
              </p:ext>
            </p:extLst>
          </p:nvPr>
        </p:nvGraphicFramePr>
        <p:xfrm>
          <a:off x="2286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rgbClr val="000000"/>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a:solidFill>
                            <a:srgbClr val="00B0F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F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B0F0"/>
                          </a:solidFill>
                          <a:effectLst/>
                          <a:latin typeface="Calibri" panose="020F0502020204030204" pitchFamily="34" charset="0"/>
                        </a:rPr>
                        <a:t>Alphan</a:t>
                      </a:r>
                      <a:r>
                        <a:rPr lang="en-US" sz="1100" b="0" i="0" u="none" strike="noStrike" dirty="0">
                          <a:solidFill>
                            <a:srgbClr val="00B0F0"/>
                          </a:solidFill>
                          <a:effectLst/>
                          <a:latin typeface="Calibri" panose="020F0502020204030204" pitchFamily="34" charset="0"/>
                        </a:rPr>
                        <a:t> </a:t>
                      </a:r>
                      <a:r>
                        <a:rPr lang="en-US" sz="1100" b="0" i="0" u="none" strike="noStrike" dirty="0" err="1">
                          <a:solidFill>
                            <a:srgbClr val="00B0F0"/>
                          </a:solidFill>
                          <a:effectLst/>
                          <a:latin typeface="Calibri" panose="020F0502020204030204" pitchFamily="34" charset="0"/>
                        </a:rPr>
                        <a:t>Sahin</a:t>
                      </a:r>
                      <a:endParaRPr lang="en-US" sz="1100" b="0" i="0" u="none" strike="noStrike" dirty="0">
                        <a:solidFill>
                          <a:srgbClr val="00B0F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B0F0"/>
                          </a:solidFill>
                          <a:effectLst/>
                          <a:latin typeface="Calibri" panose="020F0502020204030204" pitchFamily="34" charset="0"/>
                        </a:rPr>
                        <a:t>InterDigital</a:t>
                      </a:r>
                      <a:endParaRPr lang="en-US" sz="1100" b="0" i="0" u="none" strike="noStrike" dirty="0">
                        <a:solidFill>
                          <a:srgbClr val="00B0F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F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F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F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a:solidFill>
                            <a:srgbClr val="92D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92D050"/>
                          </a:solidFill>
                          <a:effectLst/>
                          <a:latin typeface="Calibri" panose="020F0502020204030204" pitchFamily="34" charset="0"/>
                        </a:rPr>
                        <a:t>Alphan</a:t>
                      </a:r>
                      <a:r>
                        <a:rPr lang="en-US" sz="1100" b="0" i="0" u="none" strike="noStrike" dirty="0">
                          <a:solidFill>
                            <a:srgbClr val="92D050"/>
                          </a:solidFill>
                          <a:effectLst/>
                          <a:latin typeface="Calibri" panose="020F0502020204030204" pitchFamily="34" charset="0"/>
                        </a:rPr>
                        <a:t> </a:t>
                      </a:r>
                      <a:r>
                        <a:rPr lang="en-US" sz="1100" b="0" i="0" u="none" strike="noStrike" dirty="0" err="1">
                          <a:solidFill>
                            <a:srgbClr val="92D050"/>
                          </a:solidFill>
                          <a:effectLst/>
                          <a:latin typeface="Calibri" panose="020F0502020204030204" pitchFamily="34" charset="0"/>
                        </a:rPr>
                        <a:t>Sahin</a:t>
                      </a:r>
                      <a:endParaRPr lang="en-US" sz="1100" b="0" i="0" u="none" strike="noStrike" dirty="0">
                        <a:solidFill>
                          <a:srgbClr val="92D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92D050"/>
                          </a:solidFill>
                          <a:effectLst/>
                          <a:latin typeface="Calibri" panose="020F0502020204030204" pitchFamily="34" charset="0"/>
                        </a:rPr>
                        <a:t>InterDigital</a:t>
                      </a:r>
                      <a:endParaRPr lang="en-US" sz="1100" b="0" i="0" u="none" strike="noStrike" dirty="0">
                        <a:solidFill>
                          <a:srgbClr val="92D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a:solidFill>
                            <a:srgbClr val="92D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92D050"/>
                          </a:solidFill>
                          <a:effectLst/>
                          <a:latin typeface="Calibri" panose="020F0502020204030204" pitchFamily="34" charset="0"/>
                        </a:rPr>
                        <a:t>Dongguk</a:t>
                      </a:r>
                      <a:r>
                        <a:rPr lang="en-US" sz="1100" b="0" i="0" u="none" strike="noStrike" dirty="0">
                          <a:solidFill>
                            <a:srgbClr val="92D050"/>
                          </a:solidFill>
                          <a:effectLst/>
                          <a:latin typeface="Calibri" panose="020F0502020204030204" pitchFamily="34" charset="0"/>
                        </a:rPr>
                        <a:t>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92D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a:solidFill>
                            <a:srgbClr val="92D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92D050"/>
                          </a:solidFill>
                          <a:effectLst/>
                          <a:latin typeface="Calibri" panose="020F0502020204030204" pitchFamily="34" charset="0"/>
                        </a:rPr>
                        <a:t>Dongguk</a:t>
                      </a:r>
                      <a:r>
                        <a:rPr lang="en-US" sz="1100" b="0" i="0" u="none" strike="noStrike" dirty="0">
                          <a:solidFill>
                            <a:srgbClr val="92D050"/>
                          </a:solidFill>
                          <a:effectLst/>
                          <a:latin typeface="Calibri" panose="020F0502020204030204" pitchFamily="34" charset="0"/>
                        </a:rPr>
                        <a:t>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a:solidFill>
                            <a:srgbClr val="92D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92D050"/>
                          </a:solidFill>
                          <a:effectLst/>
                          <a:latin typeface="Calibri" panose="020F0502020204030204" pitchFamily="34" charset="0"/>
                        </a:rPr>
                        <a:t>Dongguk</a:t>
                      </a:r>
                      <a:r>
                        <a:rPr lang="en-US" sz="1100" b="0" i="0" u="none" strike="noStrike" dirty="0">
                          <a:solidFill>
                            <a:srgbClr val="92D050"/>
                          </a:solidFill>
                          <a:effectLst/>
                          <a:latin typeface="Calibri" panose="020F0502020204030204" pitchFamily="34" charset="0"/>
                        </a:rPr>
                        <a:t>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92D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Shahrnaz</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Azizi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Shahrnaz</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Azizi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Junghoon</a:t>
                      </a:r>
                      <a:r>
                        <a:rPr lang="en-US" sz="1100" b="0" i="0" u="none" strike="noStrike" dirty="0">
                          <a:solidFill>
                            <a:srgbClr val="000000"/>
                          </a:solidFill>
                          <a:effectLst/>
                          <a:latin typeface="Calibri" panose="020F0502020204030204" pitchFamily="34" charset="0"/>
                        </a:rPr>
                        <a:t>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MC-OOK Symbol Phase Randomization</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a:t>
                      </a:r>
                      <a:r>
                        <a:rPr lang="en-US" sz="1100" b="0" i="0" u="none" strike="noStrike" baseline="0" dirty="0" smtClean="0">
                          <a:solidFill>
                            <a:srgbClr val="000000"/>
                          </a:solidFill>
                          <a:effectLst/>
                          <a:latin typeface="Calibri" panose="020F0502020204030204" pitchFamily="34" charset="0"/>
                        </a:rPr>
                        <a:t>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DFS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18/1198</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Simulations with Recommended Symbols and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2 µs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18/1201</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Concerns about Sync Detector False Alarms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FFC000"/>
                          </a:solidFill>
                          <a:effectLst/>
                          <a:latin typeface="Calibri" panose="020F0502020204030204" pitchFamily="34" charset="0"/>
                        </a:rPr>
                        <a:t>18/1205</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FFC000"/>
                          </a:solidFill>
                          <a:effectLst/>
                          <a:latin typeface="Calibri" panose="020F0502020204030204" pitchFamily="34" charset="0"/>
                        </a:rPr>
                        <a:t>spec-text-for-32.2.7</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FFC000"/>
                          </a:solidFill>
                          <a:effectLst/>
                          <a:latin typeface="Calibri" panose="020F0502020204030204" pitchFamily="34" charset="0"/>
                        </a:rPr>
                        <a:t>Vinod </a:t>
                      </a:r>
                      <a:r>
                        <a:rPr lang="en-US" sz="1100" b="0" i="0" u="none" strike="noStrike" dirty="0" err="1" smtClean="0">
                          <a:solidFill>
                            <a:srgbClr val="FFC000"/>
                          </a:solidFill>
                          <a:effectLst/>
                          <a:latin typeface="Calibri" panose="020F0502020204030204" pitchFamily="34" charset="0"/>
                        </a:rPr>
                        <a:t>Kristem</a:t>
                      </a:r>
                      <a:endParaRPr lang="en-US" sz="1100" b="0" i="0" u="none" strike="noStrike" dirty="0" smtClean="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FFC000"/>
                          </a:solidFill>
                          <a:effectLst/>
                          <a:latin typeface="Calibri" panose="020F0502020204030204" pitchFamily="34" charset="0"/>
                        </a:rPr>
                        <a:t>Intel</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FFC000"/>
                          </a:solidFill>
                          <a:effectLst/>
                          <a:latin typeface="Calibri" panose="020F0502020204030204" pitchFamily="34" charset="0"/>
                        </a:rPr>
                        <a:t>PHY</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FFC000"/>
                          </a:solidFill>
                          <a:effectLst/>
                          <a:latin typeface="Calibri" panose="020F0502020204030204" pitchFamily="34" charset="0"/>
                        </a:rPr>
                        <a:t>Spec text</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FFC000"/>
                          </a:solidFill>
                          <a:effectLst/>
                          <a:latin typeface="Calibri" panose="020F0502020204030204" pitchFamily="34" charset="0"/>
                        </a:rPr>
                        <a:t>Eq. for P69L20</a:t>
                      </a:r>
                      <a:endParaRPr lang="en-US" sz="1100" b="0" i="0" u="none" strike="noStrike" dirty="0">
                        <a:solidFill>
                          <a:srgbClr val="FFC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extBox 6"/>
          <p:cNvSpPr txBox="1"/>
          <p:nvPr/>
        </p:nvSpPr>
        <p:spPr>
          <a:xfrm>
            <a:off x="7620000" y="685800"/>
            <a:ext cx="1524000" cy="1015663"/>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FFC000"/>
                </a:solidFill>
              </a:rPr>
              <a:t>Q&amp;A and SP deferred</a:t>
            </a:r>
            <a:endParaRPr lang="en-US" altLang="ko-KR" dirty="0" smtClean="0">
              <a:solidFill>
                <a:srgbClr val="FFC000"/>
              </a:solidFill>
            </a:endParaRP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8" name="TextBox 7"/>
          <p:cNvSpPr txBox="1"/>
          <p:nvPr/>
        </p:nvSpPr>
        <p:spPr>
          <a:xfrm>
            <a:off x="8001000" y="2088930"/>
            <a:ext cx="1099132" cy="200055"/>
          </a:xfrm>
          <a:prstGeom prst="rect">
            <a:avLst/>
          </a:prstGeom>
          <a:noFill/>
        </p:spPr>
        <p:txBody>
          <a:bodyPr wrap="square" rtlCol="0">
            <a:spAutoFit/>
          </a:bodyPr>
          <a:lstStyle/>
          <a:p>
            <a:r>
              <a:rPr lang="en-US" altLang="ko-KR" sz="700" dirty="0">
                <a:solidFill>
                  <a:srgbClr val="FF0000"/>
                </a:solidFill>
              </a:rPr>
              <a:t>08-Jul-2018 19:01:39 </a:t>
            </a:r>
            <a:r>
              <a:rPr lang="en-US" altLang="ko-KR" sz="700" dirty="0" smtClean="0">
                <a:solidFill>
                  <a:srgbClr val="FF0000"/>
                </a:solidFill>
              </a:rPr>
              <a:t>ET</a:t>
            </a:r>
            <a:endParaRPr lang="ko-KR" altLang="en-US" sz="700" dirty="0">
              <a:solidFill>
                <a:srgbClr val="FF0000"/>
              </a:solidFill>
            </a:endParaRPr>
          </a:p>
        </p:txBody>
      </p:sp>
      <p:sp>
        <p:nvSpPr>
          <p:cNvPr id="9" name="TextBox 8"/>
          <p:cNvSpPr txBox="1"/>
          <p:nvPr/>
        </p:nvSpPr>
        <p:spPr>
          <a:xfrm>
            <a:off x="8001000" y="2258218"/>
            <a:ext cx="1099132" cy="200055"/>
          </a:xfrm>
          <a:prstGeom prst="rect">
            <a:avLst/>
          </a:prstGeom>
          <a:noFill/>
        </p:spPr>
        <p:txBody>
          <a:bodyPr wrap="square" rtlCol="0">
            <a:spAutoFit/>
          </a:bodyPr>
          <a:lstStyle/>
          <a:p>
            <a:pPr fontAlgn="t"/>
            <a:r>
              <a:rPr lang="en-US" altLang="ko-KR" sz="700" dirty="0">
                <a:solidFill>
                  <a:srgbClr val="FF0000"/>
                </a:solidFill>
              </a:rPr>
              <a:t>08-Jul-2018 19:02:42 ET</a:t>
            </a:r>
            <a:endParaRPr lang="en-US" altLang="ko-KR" sz="700" dirty="0">
              <a:solidFill>
                <a:srgbClr val="FF0000"/>
              </a:solidFill>
              <a:effectLst/>
            </a:endParaRPr>
          </a:p>
        </p:txBody>
      </p:sp>
      <p:sp>
        <p:nvSpPr>
          <p:cNvPr id="10" name="직사각형 9"/>
          <p:cNvSpPr/>
          <p:nvPr/>
        </p:nvSpPr>
        <p:spPr>
          <a:xfrm>
            <a:off x="7998391" y="2432652"/>
            <a:ext cx="1095172" cy="200055"/>
          </a:xfrm>
          <a:prstGeom prst="rect">
            <a:avLst/>
          </a:prstGeom>
        </p:spPr>
        <p:txBody>
          <a:bodyPr wrap="none">
            <a:spAutoFit/>
          </a:bodyPr>
          <a:lstStyle/>
          <a:p>
            <a:pPr fontAlgn="t"/>
            <a:r>
              <a:rPr lang="en-US" altLang="ko-KR" sz="700" dirty="0">
                <a:solidFill>
                  <a:srgbClr val="FF0000"/>
                </a:solidFill>
              </a:rPr>
              <a:t>08-Jul-2018 19:03:30 ET</a:t>
            </a:r>
            <a:endParaRPr lang="en-US" altLang="ko-KR" sz="700" dirty="0">
              <a:solidFill>
                <a:srgbClr val="FF0000"/>
              </a:solidFill>
              <a:effectLst/>
            </a:endParaRPr>
          </a:p>
        </p:txBody>
      </p:sp>
      <p:sp>
        <p:nvSpPr>
          <p:cNvPr id="11" name="직사각형 10"/>
          <p:cNvSpPr/>
          <p:nvPr/>
        </p:nvSpPr>
        <p:spPr>
          <a:xfrm>
            <a:off x="8006274" y="3114311"/>
            <a:ext cx="1095172" cy="200055"/>
          </a:xfrm>
          <a:prstGeom prst="rect">
            <a:avLst/>
          </a:prstGeom>
        </p:spPr>
        <p:txBody>
          <a:bodyPr wrap="none">
            <a:spAutoFit/>
          </a:bodyPr>
          <a:lstStyle/>
          <a:p>
            <a:pPr fontAlgn="t"/>
            <a:r>
              <a:rPr lang="en-US" altLang="ko-KR" sz="700" dirty="0">
                <a:solidFill>
                  <a:srgbClr val="FF0000"/>
                </a:solidFill>
              </a:rPr>
              <a:t>07-Jul-2018 22:57:08 ET</a:t>
            </a:r>
            <a:endParaRPr lang="en-US" altLang="ko-KR" sz="700" dirty="0">
              <a:solidFill>
                <a:srgbClr val="FF0000"/>
              </a:solidFill>
              <a:effectLst/>
            </a:endParaRPr>
          </a:p>
        </p:txBody>
      </p:sp>
      <p:sp>
        <p:nvSpPr>
          <p:cNvPr id="12" name="직사각형 11"/>
          <p:cNvSpPr/>
          <p:nvPr/>
        </p:nvSpPr>
        <p:spPr>
          <a:xfrm>
            <a:off x="8003646" y="3288745"/>
            <a:ext cx="1095172" cy="200055"/>
          </a:xfrm>
          <a:prstGeom prst="rect">
            <a:avLst/>
          </a:prstGeom>
        </p:spPr>
        <p:txBody>
          <a:bodyPr wrap="none">
            <a:spAutoFit/>
          </a:bodyPr>
          <a:lstStyle/>
          <a:p>
            <a:pPr fontAlgn="t"/>
            <a:r>
              <a:rPr lang="en-US" altLang="ko-KR" sz="700" dirty="0">
                <a:solidFill>
                  <a:srgbClr val="FF0000"/>
                </a:solidFill>
              </a:rPr>
              <a:t>07-Jul-2018 22:59:09 ET</a:t>
            </a:r>
            <a:endParaRPr lang="en-US" altLang="ko-KR" sz="700" dirty="0">
              <a:solidFill>
                <a:srgbClr val="FF0000"/>
              </a:solidFill>
              <a:effectLst/>
            </a:endParaRPr>
          </a:p>
        </p:txBody>
      </p:sp>
      <p:sp>
        <p:nvSpPr>
          <p:cNvPr id="13" name="직사각형 12"/>
          <p:cNvSpPr/>
          <p:nvPr/>
        </p:nvSpPr>
        <p:spPr>
          <a:xfrm>
            <a:off x="8004960" y="3461737"/>
            <a:ext cx="1095172" cy="200055"/>
          </a:xfrm>
          <a:prstGeom prst="rect">
            <a:avLst/>
          </a:prstGeom>
        </p:spPr>
        <p:txBody>
          <a:bodyPr wrap="none">
            <a:spAutoFit/>
          </a:bodyPr>
          <a:lstStyle/>
          <a:p>
            <a:pPr fontAlgn="t"/>
            <a:r>
              <a:rPr lang="en-US" altLang="ko-KR" sz="700" dirty="0">
                <a:solidFill>
                  <a:srgbClr val="FF0000"/>
                </a:solidFill>
              </a:rPr>
              <a:t>07-Jul-2018 23:10:34 ET</a:t>
            </a:r>
            <a:endParaRPr lang="en-US" altLang="ko-KR" sz="700" dirty="0">
              <a:solidFill>
                <a:srgbClr val="FF0000"/>
              </a:solidFill>
              <a:effectLst/>
            </a:endParaRPr>
          </a:p>
        </p:txBody>
      </p:sp>
      <p:sp>
        <p:nvSpPr>
          <p:cNvPr id="15" name="직사각형 14"/>
          <p:cNvSpPr/>
          <p:nvPr/>
        </p:nvSpPr>
        <p:spPr>
          <a:xfrm>
            <a:off x="7998391" y="2671324"/>
            <a:ext cx="1095172" cy="200055"/>
          </a:xfrm>
          <a:prstGeom prst="rect">
            <a:avLst/>
          </a:prstGeom>
        </p:spPr>
        <p:txBody>
          <a:bodyPr wrap="none">
            <a:spAutoFit/>
          </a:bodyPr>
          <a:lstStyle/>
          <a:p>
            <a:pPr fontAlgn="t"/>
            <a:r>
              <a:rPr lang="en-US" altLang="ko-KR" sz="700" dirty="0">
                <a:solidFill>
                  <a:srgbClr val="FF0000"/>
                </a:solidFill>
              </a:rPr>
              <a:t>08-Jul-2018 18:25:51 ET</a:t>
            </a:r>
            <a:endParaRPr lang="en-US" altLang="ko-KR" sz="700" dirty="0">
              <a:solidFill>
                <a:srgbClr val="FF0000"/>
              </a:solidFill>
              <a:effectLst/>
            </a:endParaRPr>
          </a:p>
        </p:txBody>
      </p:sp>
      <p:sp>
        <p:nvSpPr>
          <p:cNvPr id="23" name="직사각형 22"/>
          <p:cNvSpPr/>
          <p:nvPr/>
        </p:nvSpPr>
        <p:spPr>
          <a:xfrm>
            <a:off x="7998391" y="4139692"/>
            <a:ext cx="1095172" cy="200055"/>
          </a:xfrm>
          <a:prstGeom prst="rect">
            <a:avLst/>
          </a:prstGeom>
        </p:spPr>
        <p:txBody>
          <a:bodyPr wrap="none">
            <a:spAutoFit/>
          </a:bodyPr>
          <a:lstStyle/>
          <a:p>
            <a:pPr fontAlgn="t"/>
            <a:r>
              <a:rPr lang="en-US" altLang="ko-KR" sz="700" dirty="0">
                <a:solidFill>
                  <a:srgbClr val="FF0000"/>
                </a:solidFill>
              </a:rPr>
              <a:t>09-Jul-2018 10:18:46 ET</a:t>
            </a:r>
            <a:endParaRPr lang="en-US" altLang="ko-KR" sz="700" dirty="0">
              <a:solidFill>
                <a:srgbClr val="FF0000"/>
              </a:solidFill>
              <a:effectLst/>
            </a:endParaRPr>
          </a:p>
        </p:txBody>
      </p:sp>
      <p:sp>
        <p:nvSpPr>
          <p:cNvPr id="25" name="직사각형 24"/>
          <p:cNvSpPr/>
          <p:nvPr/>
        </p:nvSpPr>
        <p:spPr>
          <a:xfrm>
            <a:off x="7996339" y="4330228"/>
            <a:ext cx="1095172" cy="200055"/>
          </a:xfrm>
          <a:prstGeom prst="rect">
            <a:avLst/>
          </a:prstGeom>
        </p:spPr>
        <p:txBody>
          <a:bodyPr wrap="none">
            <a:spAutoFit/>
          </a:bodyPr>
          <a:lstStyle/>
          <a:p>
            <a:pPr fontAlgn="t"/>
            <a:r>
              <a:rPr lang="en-US" altLang="ko-KR" sz="700" dirty="0">
                <a:solidFill>
                  <a:srgbClr val="FF0000"/>
                </a:solidFill>
              </a:rPr>
              <a:t>09-Jul-2018 11:25:36 ET</a:t>
            </a:r>
            <a:endParaRPr lang="en-US" altLang="ko-KR" sz="700" dirty="0">
              <a:solidFill>
                <a:srgbClr val="FF0000"/>
              </a:solidFill>
              <a:effectLst/>
            </a:endParaRPr>
          </a:p>
        </p:txBody>
      </p:sp>
      <p:sp>
        <p:nvSpPr>
          <p:cNvPr id="26" name="직사각형 25"/>
          <p:cNvSpPr/>
          <p:nvPr/>
        </p:nvSpPr>
        <p:spPr>
          <a:xfrm>
            <a:off x="8010728" y="6025283"/>
            <a:ext cx="1095172" cy="200055"/>
          </a:xfrm>
          <a:prstGeom prst="rect">
            <a:avLst/>
          </a:prstGeom>
        </p:spPr>
        <p:txBody>
          <a:bodyPr wrap="none">
            <a:spAutoFit/>
          </a:bodyPr>
          <a:lstStyle/>
          <a:p>
            <a:pPr fontAlgn="t"/>
            <a:r>
              <a:rPr lang="en-US" altLang="ko-KR" sz="700" dirty="0">
                <a:solidFill>
                  <a:srgbClr val="FF0000"/>
                </a:solidFill>
              </a:rPr>
              <a:t>09-Jul-2018 11:27:09 ET</a:t>
            </a:r>
            <a:endParaRPr lang="en-US" altLang="ko-KR" sz="700" dirty="0">
              <a:solidFill>
                <a:srgbClr val="FF0000"/>
              </a:solidFill>
              <a:effectLst/>
            </a:endParaRPr>
          </a:p>
        </p:txBody>
      </p:sp>
      <p:sp>
        <p:nvSpPr>
          <p:cNvPr id="27" name="직사각형 26"/>
          <p:cNvSpPr/>
          <p:nvPr/>
        </p:nvSpPr>
        <p:spPr>
          <a:xfrm>
            <a:off x="8010728" y="4499516"/>
            <a:ext cx="1095172" cy="200055"/>
          </a:xfrm>
          <a:prstGeom prst="rect">
            <a:avLst/>
          </a:prstGeom>
        </p:spPr>
        <p:txBody>
          <a:bodyPr wrap="none">
            <a:spAutoFit/>
          </a:bodyPr>
          <a:lstStyle/>
          <a:p>
            <a:pPr fontAlgn="t"/>
            <a:r>
              <a:rPr lang="en-US" altLang="ko-KR" sz="700" dirty="0">
                <a:solidFill>
                  <a:srgbClr val="FF0000"/>
                </a:solidFill>
              </a:rPr>
              <a:t>09-Jul-2018 11:18:27 ET</a:t>
            </a:r>
            <a:endParaRPr lang="en-US" altLang="ko-KR" sz="700" dirty="0">
              <a:solidFill>
                <a:srgbClr val="FF0000"/>
              </a:solidFill>
              <a:effectLst/>
            </a:endParaRPr>
          </a:p>
        </p:txBody>
      </p:sp>
      <p:sp>
        <p:nvSpPr>
          <p:cNvPr id="28" name="직사각형 27"/>
          <p:cNvSpPr/>
          <p:nvPr/>
        </p:nvSpPr>
        <p:spPr>
          <a:xfrm>
            <a:off x="8003646" y="4683832"/>
            <a:ext cx="1095172" cy="200055"/>
          </a:xfrm>
          <a:prstGeom prst="rect">
            <a:avLst/>
          </a:prstGeom>
        </p:spPr>
        <p:txBody>
          <a:bodyPr wrap="none">
            <a:spAutoFit/>
          </a:bodyPr>
          <a:lstStyle/>
          <a:p>
            <a:pPr fontAlgn="t"/>
            <a:r>
              <a:rPr lang="en-US" altLang="ko-KR" sz="700" dirty="0">
                <a:solidFill>
                  <a:srgbClr val="FF0000"/>
                </a:solidFill>
              </a:rPr>
              <a:t>09-Jul-2018 11:19:39 ET</a:t>
            </a:r>
            <a:endParaRPr lang="en-US" altLang="ko-KR" sz="700" dirty="0">
              <a:solidFill>
                <a:srgbClr val="FF0000"/>
              </a:solidFill>
              <a:effectLst/>
            </a:endParaRPr>
          </a:p>
        </p:txBody>
      </p:sp>
      <p:sp>
        <p:nvSpPr>
          <p:cNvPr id="29" name="직사각형 28"/>
          <p:cNvSpPr/>
          <p:nvPr/>
        </p:nvSpPr>
        <p:spPr>
          <a:xfrm>
            <a:off x="8003646" y="4817647"/>
            <a:ext cx="1095172" cy="200055"/>
          </a:xfrm>
          <a:prstGeom prst="rect">
            <a:avLst/>
          </a:prstGeom>
        </p:spPr>
        <p:txBody>
          <a:bodyPr wrap="none">
            <a:spAutoFit/>
          </a:bodyPr>
          <a:lstStyle/>
          <a:p>
            <a:pPr fontAlgn="t"/>
            <a:r>
              <a:rPr lang="en-US" altLang="ko-KR" sz="700" dirty="0">
                <a:solidFill>
                  <a:srgbClr val="FF0000"/>
                </a:solidFill>
              </a:rPr>
              <a:t>09-Jul-2018 11:20:21 ET</a:t>
            </a:r>
            <a:endParaRPr lang="en-US" altLang="ko-KR" sz="700" dirty="0">
              <a:solidFill>
                <a:srgbClr val="FF0000"/>
              </a:solidFill>
              <a:effectLst/>
            </a:endParaRPr>
          </a:p>
        </p:txBody>
      </p:sp>
      <p:sp>
        <p:nvSpPr>
          <p:cNvPr id="30" name="직사각형 29"/>
          <p:cNvSpPr/>
          <p:nvPr/>
        </p:nvSpPr>
        <p:spPr>
          <a:xfrm>
            <a:off x="8010728" y="5005512"/>
            <a:ext cx="1095172" cy="200055"/>
          </a:xfrm>
          <a:prstGeom prst="rect">
            <a:avLst/>
          </a:prstGeom>
        </p:spPr>
        <p:txBody>
          <a:bodyPr wrap="none">
            <a:spAutoFit/>
          </a:bodyPr>
          <a:lstStyle/>
          <a:p>
            <a:pPr fontAlgn="t"/>
            <a:r>
              <a:rPr lang="en-US" altLang="ko-KR" sz="700" dirty="0">
                <a:solidFill>
                  <a:srgbClr val="FF0000"/>
                </a:solidFill>
              </a:rPr>
              <a:t>09-Jul-2018 11:20:55 ET</a:t>
            </a:r>
            <a:endParaRPr lang="en-US" altLang="ko-KR" sz="700" dirty="0">
              <a:solidFill>
                <a:srgbClr val="FF0000"/>
              </a:solidFill>
              <a:effectLst/>
            </a:endParaRPr>
          </a:p>
        </p:txBody>
      </p:sp>
      <p:sp>
        <p:nvSpPr>
          <p:cNvPr id="34" name="직사각형 33"/>
          <p:cNvSpPr/>
          <p:nvPr/>
        </p:nvSpPr>
        <p:spPr>
          <a:xfrm>
            <a:off x="8201228" y="5167952"/>
            <a:ext cx="1095172" cy="200055"/>
          </a:xfrm>
          <a:prstGeom prst="rect">
            <a:avLst/>
          </a:prstGeom>
        </p:spPr>
        <p:txBody>
          <a:bodyPr wrap="none">
            <a:spAutoFit/>
          </a:bodyPr>
          <a:lstStyle/>
          <a:p>
            <a:pPr fontAlgn="t"/>
            <a:r>
              <a:rPr lang="en-US" altLang="ko-KR" sz="700" dirty="0">
                <a:solidFill>
                  <a:srgbClr val="FF0000"/>
                </a:solidFill>
              </a:rPr>
              <a:t>09-Jul-2018 11:21:38 ET</a:t>
            </a:r>
            <a:endParaRPr lang="en-US" altLang="ko-KR" sz="700" dirty="0">
              <a:solidFill>
                <a:srgbClr val="FF0000"/>
              </a:solidFill>
              <a:effectLst/>
            </a:endParaRPr>
          </a:p>
        </p:txBody>
      </p:sp>
      <p:sp>
        <p:nvSpPr>
          <p:cNvPr id="35" name="직사각형 34"/>
          <p:cNvSpPr/>
          <p:nvPr/>
        </p:nvSpPr>
        <p:spPr>
          <a:xfrm>
            <a:off x="8201228" y="5346861"/>
            <a:ext cx="1095172" cy="200055"/>
          </a:xfrm>
          <a:prstGeom prst="rect">
            <a:avLst/>
          </a:prstGeom>
        </p:spPr>
        <p:txBody>
          <a:bodyPr wrap="none">
            <a:spAutoFit/>
          </a:bodyPr>
          <a:lstStyle/>
          <a:p>
            <a:pPr fontAlgn="t"/>
            <a:r>
              <a:rPr lang="en-US" altLang="ko-KR" sz="700" dirty="0">
                <a:solidFill>
                  <a:srgbClr val="FF0000"/>
                </a:solidFill>
              </a:rPr>
              <a:t>09-Jul-2018 11:22:12 ET</a:t>
            </a:r>
            <a:endParaRPr lang="en-US" altLang="ko-KR" sz="700" dirty="0">
              <a:solidFill>
                <a:srgbClr val="FF0000"/>
              </a:solidFill>
              <a:effectLst/>
            </a:endParaRPr>
          </a:p>
        </p:txBody>
      </p:sp>
      <p:sp>
        <p:nvSpPr>
          <p:cNvPr id="36" name="직사각형 35"/>
          <p:cNvSpPr/>
          <p:nvPr/>
        </p:nvSpPr>
        <p:spPr>
          <a:xfrm>
            <a:off x="8201228" y="5515378"/>
            <a:ext cx="1095172" cy="200055"/>
          </a:xfrm>
          <a:prstGeom prst="rect">
            <a:avLst/>
          </a:prstGeom>
        </p:spPr>
        <p:txBody>
          <a:bodyPr wrap="none">
            <a:spAutoFit/>
          </a:bodyPr>
          <a:lstStyle/>
          <a:p>
            <a:pPr fontAlgn="t"/>
            <a:r>
              <a:rPr lang="en-US" altLang="ko-KR" sz="700" dirty="0">
                <a:solidFill>
                  <a:srgbClr val="FF0000"/>
                </a:solidFill>
              </a:rPr>
              <a:t>09-Jul-2018 11:22:42 ET</a:t>
            </a:r>
            <a:endParaRPr lang="en-US" altLang="ko-KR" sz="700" dirty="0">
              <a:solidFill>
                <a:srgbClr val="FF0000"/>
              </a:solidFill>
              <a:effectLst/>
            </a:endParaRPr>
          </a:p>
        </p:txBody>
      </p:sp>
      <p:sp>
        <p:nvSpPr>
          <p:cNvPr id="37" name="직사각형 36"/>
          <p:cNvSpPr/>
          <p:nvPr/>
        </p:nvSpPr>
        <p:spPr>
          <a:xfrm>
            <a:off x="8202295" y="5683934"/>
            <a:ext cx="1095172" cy="200055"/>
          </a:xfrm>
          <a:prstGeom prst="rect">
            <a:avLst/>
          </a:prstGeom>
        </p:spPr>
        <p:txBody>
          <a:bodyPr wrap="none">
            <a:spAutoFit/>
          </a:bodyPr>
          <a:lstStyle/>
          <a:p>
            <a:pPr fontAlgn="t"/>
            <a:r>
              <a:rPr lang="en-US" altLang="ko-KR" sz="700" dirty="0">
                <a:solidFill>
                  <a:srgbClr val="FF0000"/>
                </a:solidFill>
              </a:rPr>
              <a:t>09-Jul-2018 11:23:24 ET</a:t>
            </a:r>
            <a:endParaRPr lang="en-US" altLang="ko-KR" sz="700" dirty="0">
              <a:solidFill>
                <a:srgbClr val="FF0000"/>
              </a:solidFill>
              <a:effectLst/>
            </a:endParaRPr>
          </a:p>
        </p:txBody>
      </p:sp>
      <p:sp>
        <p:nvSpPr>
          <p:cNvPr id="38" name="직사각형 37"/>
          <p:cNvSpPr/>
          <p:nvPr/>
        </p:nvSpPr>
        <p:spPr>
          <a:xfrm>
            <a:off x="7992663" y="3630670"/>
            <a:ext cx="1095172" cy="200055"/>
          </a:xfrm>
          <a:prstGeom prst="rect">
            <a:avLst/>
          </a:prstGeom>
        </p:spPr>
        <p:txBody>
          <a:bodyPr wrap="none">
            <a:spAutoFit/>
          </a:bodyPr>
          <a:lstStyle/>
          <a:p>
            <a:pPr fontAlgn="t"/>
            <a:r>
              <a:rPr lang="en-US" altLang="ko-KR" sz="700" dirty="0">
                <a:solidFill>
                  <a:srgbClr val="FF0000"/>
                </a:solidFill>
              </a:rPr>
              <a:t>09-Jul-2018 12:13:48 ET</a:t>
            </a:r>
            <a:endParaRPr lang="en-US" altLang="ko-KR" sz="700" dirty="0">
              <a:solidFill>
                <a:srgbClr val="FF0000"/>
              </a:solidFill>
              <a:effectLst/>
            </a:endParaRPr>
          </a:p>
        </p:txBody>
      </p:sp>
      <p:sp>
        <p:nvSpPr>
          <p:cNvPr id="39" name="직사각형 38"/>
          <p:cNvSpPr/>
          <p:nvPr/>
        </p:nvSpPr>
        <p:spPr>
          <a:xfrm>
            <a:off x="8003646" y="3871470"/>
            <a:ext cx="1095172" cy="200055"/>
          </a:xfrm>
          <a:prstGeom prst="rect">
            <a:avLst/>
          </a:prstGeom>
        </p:spPr>
        <p:txBody>
          <a:bodyPr wrap="none">
            <a:spAutoFit/>
          </a:bodyPr>
          <a:lstStyle/>
          <a:p>
            <a:pPr fontAlgn="t"/>
            <a:r>
              <a:rPr lang="en-US" altLang="ko-KR" sz="700" dirty="0">
                <a:solidFill>
                  <a:srgbClr val="FF0000"/>
                </a:solidFill>
              </a:rPr>
              <a:t>09-Jul-2018 12:13:03 ET</a:t>
            </a:r>
            <a:endParaRPr lang="en-US" altLang="ko-KR" sz="700" dirty="0">
              <a:solidFill>
                <a:srgbClr val="FF0000"/>
              </a:solidFill>
              <a:effectLst/>
            </a:endParaRPr>
          </a:p>
        </p:txBody>
      </p:sp>
    </p:spTree>
    <p:extLst>
      <p:ext uri="{BB962C8B-B14F-4D97-AF65-F5344CB8AC3E}">
        <p14:creationId xmlns:p14="http://schemas.microsoft.com/office/powerpoint/2010/main" val="264701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 Others</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
        <p:nvSpPr>
          <p:cNvPr id="4" name="날짜 개체 틀 3"/>
          <p:cNvSpPr>
            <a:spLocks noGrp="1"/>
          </p:cNvSpPr>
          <p:nvPr>
            <p:ph type="dt" sz="half" idx="2"/>
          </p:nvPr>
        </p:nvSpPr>
        <p:spPr/>
        <p:txBody>
          <a:bodyPr/>
          <a:lstStyle/>
          <a:p>
            <a:pPr>
              <a:defRPr/>
            </a:pPr>
            <a:r>
              <a:rPr lang="en-US" smtClean="0"/>
              <a:t>July 2018</a:t>
            </a:r>
            <a:endParaRPr lang="en-US" dirty="0"/>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Table 5"/>
          <p:cNvGraphicFramePr>
            <a:graphicFrameLocks noGrp="1"/>
          </p:cNvGraphicFramePr>
          <p:nvPr>
            <p:extLst>
              <p:ext uri="{D42A27DB-BD31-4B8C-83A1-F6EECF244321}">
                <p14:modId xmlns:p14="http://schemas.microsoft.com/office/powerpoint/2010/main" val="3895689689"/>
              </p:ext>
            </p:extLst>
          </p:nvPr>
        </p:nvGraphicFramePr>
        <p:xfrm>
          <a:off x="677863" y="2621748"/>
          <a:ext cx="7772399" cy="1361028"/>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직사각형 9"/>
          <p:cNvSpPr/>
          <p:nvPr/>
        </p:nvSpPr>
        <p:spPr>
          <a:xfrm>
            <a:off x="8043040" y="3457989"/>
            <a:ext cx="1095172" cy="200055"/>
          </a:xfrm>
          <a:prstGeom prst="rect">
            <a:avLst/>
          </a:prstGeom>
        </p:spPr>
        <p:txBody>
          <a:bodyPr wrap="none">
            <a:spAutoFit/>
          </a:bodyPr>
          <a:lstStyle/>
          <a:p>
            <a:pPr fontAlgn="t"/>
            <a:r>
              <a:rPr lang="en-US" altLang="ko-KR" sz="700" dirty="0">
                <a:solidFill>
                  <a:srgbClr val="FF0000"/>
                </a:solidFill>
              </a:rPr>
              <a:t>08-Jul-2018 11:09:51 ET</a:t>
            </a:r>
            <a:endParaRPr lang="en-US" altLang="ko-KR" sz="700" dirty="0">
              <a:solidFill>
                <a:srgbClr val="FF0000"/>
              </a:solidFill>
              <a:effectLst/>
            </a:endParaRPr>
          </a:p>
        </p:txBody>
      </p:sp>
      <p:sp>
        <p:nvSpPr>
          <p:cNvPr id="11" name="직사각형 10"/>
          <p:cNvSpPr/>
          <p:nvPr/>
        </p:nvSpPr>
        <p:spPr>
          <a:xfrm>
            <a:off x="8048828" y="3620354"/>
            <a:ext cx="1095172" cy="200055"/>
          </a:xfrm>
          <a:prstGeom prst="rect">
            <a:avLst/>
          </a:prstGeom>
        </p:spPr>
        <p:txBody>
          <a:bodyPr wrap="none">
            <a:spAutoFit/>
          </a:bodyPr>
          <a:lstStyle/>
          <a:p>
            <a:pPr fontAlgn="t"/>
            <a:r>
              <a:rPr lang="en-US" altLang="ko-KR" sz="700" dirty="0">
                <a:solidFill>
                  <a:srgbClr val="FF0000"/>
                </a:solidFill>
              </a:rPr>
              <a:t>09-Jul-2018 01:50:15 ET</a:t>
            </a:r>
            <a:endParaRPr lang="en-US" altLang="ko-KR" sz="700" dirty="0">
              <a:solidFill>
                <a:srgbClr val="FF0000"/>
              </a:solidFill>
              <a:effectLst/>
            </a:endParaRPr>
          </a:p>
        </p:txBody>
      </p:sp>
      <p:sp>
        <p:nvSpPr>
          <p:cNvPr id="12" name="직사각형 11"/>
          <p:cNvSpPr/>
          <p:nvPr/>
        </p:nvSpPr>
        <p:spPr>
          <a:xfrm>
            <a:off x="8048828" y="3801565"/>
            <a:ext cx="1095172" cy="200055"/>
          </a:xfrm>
          <a:prstGeom prst="rect">
            <a:avLst/>
          </a:prstGeom>
        </p:spPr>
        <p:txBody>
          <a:bodyPr wrap="none">
            <a:spAutoFit/>
          </a:bodyPr>
          <a:lstStyle/>
          <a:p>
            <a:pPr fontAlgn="t"/>
            <a:r>
              <a:rPr lang="en-US" altLang="ko-KR" sz="700" dirty="0">
                <a:solidFill>
                  <a:srgbClr val="FF0000"/>
                </a:solidFill>
              </a:rPr>
              <a:t>09-Jul-2018 00:09:01 ET</a:t>
            </a:r>
            <a:endParaRPr lang="en-US" altLang="ko-KR" sz="700" dirty="0">
              <a:solidFill>
                <a:srgbClr val="FF0000"/>
              </a:solidFill>
              <a:effectLst/>
            </a:endParaRPr>
          </a:p>
        </p:txBody>
      </p:sp>
      <p:sp>
        <p:nvSpPr>
          <p:cNvPr id="14" name="직사각형 13"/>
          <p:cNvSpPr/>
          <p:nvPr/>
        </p:nvSpPr>
        <p:spPr>
          <a:xfrm>
            <a:off x="8048828" y="2914197"/>
            <a:ext cx="1095172" cy="200055"/>
          </a:xfrm>
          <a:prstGeom prst="rect">
            <a:avLst/>
          </a:prstGeom>
        </p:spPr>
        <p:txBody>
          <a:bodyPr wrap="none">
            <a:spAutoFit/>
          </a:bodyPr>
          <a:lstStyle/>
          <a:p>
            <a:pPr fontAlgn="t"/>
            <a:r>
              <a:rPr lang="en-US" altLang="ko-KR" sz="700" dirty="0">
                <a:solidFill>
                  <a:srgbClr val="FF0000"/>
                </a:solidFill>
              </a:rPr>
              <a:t>09-Jul-2018 11:46:59 ET</a:t>
            </a:r>
            <a:endParaRPr lang="en-US" altLang="ko-KR" sz="700" dirty="0">
              <a:solidFill>
                <a:srgbClr val="FF0000"/>
              </a:solidFill>
              <a:effectLst/>
            </a:endParaRPr>
          </a:p>
        </p:txBody>
      </p:sp>
      <p:sp>
        <p:nvSpPr>
          <p:cNvPr id="15" name="직사각형 14"/>
          <p:cNvSpPr/>
          <p:nvPr/>
        </p:nvSpPr>
        <p:spPr>
          <a:xfrm>
            <a:off x="8048828" y="3045032"/>
            <a:ext cx="1095172" cy="200055"/>
          </a:xfrm>
          <a:prstGeom prst="rect">
            <a:avLst/>
          </a:prstGeom>
        </p:spPr>
        <p:txBody>
          <a:bodyPr wrap="none">
            <a:spAutoFit/>
          </a:bodyPr>
          <a:lstStyle/>
          <a:p>
            <a:pPr fontAlgn="t"/>
            <a:r>
              <a:rPr lang="en-US" altLang="ko-KR" sz="700" dirty="0">
                <a:solidFill>
                  <a:srgbClr val="FF0000"/>
                </a:solidFill>
              </a:rPr>
              <a:t>09-Jul-2018 11:36:02 ET</a:t>
            </a:r>
            <a:endParaRPr lang="en-US" altLang="ko-KR" sz="700" dirty="0">
              <a:solidFill>
                <a:srgbClr val="FF0000"/>
              </a:solidFill>
              <a:effectLst/>
            </a:endParaRPr>
          </a:p>
        </p:txBody>
      </p:sp>
      <p:sp>
        <p:nvSpPr>
          <p:cNvPr id="16" name="직사각형 15"/>
          <p:cNvSpPr/>
          <p:nvPr/>
        </p:nvSpPr>
        <p:spPr>
          <a:xfrm>
            <a:off x="8048828" y="3273936"/>
            <a:ext cx="1095172" cy="200055"/>
          </a:xfrm>
          <a:prstGeom prst="rect">
            <a:avLst/>
          </a:prstGeom>
        </p:spPr>
        <p:txBody>
          <a:bodyPr wrap="none">
            <a:spAutoFit/>
          </a:bodyPr>
          <a:lstStyle/>
          <a:p>
            <a:pPr fontAlgn="t"/>
            <a:r>
              <a:rPr lang="en-US" altLang="ko-KR" sz="700" dirty="0">
                <a:solidFill>
                  <a:srgbClr val="FF0000"/>
                </a:solidFill>
              </a:rPr>
              <a:t>09-Jul-2018 11:36:23 ET</a:t>
            </a:r>
            <a:endParaRPr lang="en-US" altLang="ko-KR" sz="700" dirty="0">
              <a:solidFill>
                <a:srgbClr val="FF0000"/>
              </a:solidFill>
              <a:effectLst/>
            </a:endParaRPr>
          </a:p>
        </p:txBody>
      </p:sp>
      <p:sp>
        <p:nvSpPr>
          <p:cNvPr id="17" name="TextBox 16"/>
          <p:cNvSpPr txBox="1"/>
          <p:nvPr/>
        </p:nvSpPr>
        <p:spPr>
          <a:xfrm>
            <a:off x="7620000" y="685800"/>
            <a:ext cx="1524000" cy="1015663"/>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FFC000"/>
                </a:solidFill>
              </a:rPr>
              <a:t>Q&amp;A and SP deferred</a:t>
            </a:r>
            <a:endParaRPr lang="en-US" altLang="ko-KR" dirty="0" smtClean="0">
              <a:solidFill>
                <a:srgbClr val="FFC000"/>
              </a:solidFill>
            </a:endParaRP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Tree>
    <p:extLst>
      <p:ext uri="{BB962C8B-B14F-4D97-AF65-F5344CB8AC3E}">
        <p14:creationId xmlns:p14="http://schemas.microsoft.com/office/powerpoint/2010/main" val="2637229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PHY </a:t>
            </a:r>
            <a:r>
              <a:rPr lang="en-US" altLang="en-US" sz="3600" dirty="0" err="1" smtClean="0">
                <a:solidFill>
                  <a:srgbClr val="0000FF"/>
                </a:solidFill>
                <a:cs typeface="Times New Roman" panose="02020603050405020304" pitchFamily="18" charset="0"/>
              </a:rPr>
              <a:t>Adhoc</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California,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Steve </a:t>
            </a:r>
            <a:r>
              <a:rPr lang="en-US" altLang="en-US" sz="2000" dirty="0" err="1" smtClean="0">
                <a:cs typeface="Times New Roman" panose="02020603050405020304" pitchFamily="18" charset="0"/>
              </a:rPr>
              <a:t>Shellhammer</a:t>
            </a:r>
            <a:r>
              <a:rPr lang="en-US" altLang="en-US" sz="2000" dirty="0" smtClean="0">
                <a:cs typeface="Times New Roman" panose="02020603050405020304" pitchFamily="18" charset="0"/>
              </a:rPr>
              <a:t> (Samsung)</a:t>
            </a:r>
          </a:p>
          <a:p>
            <a:pPr algn="ctr">
              <a:lnSpc>
                <a:spcPct val="90000"/>
              </a:lnSpc>
              <a:buFontTx/>
              <a:buNone/>
            </a:pPr>
            <a:r>
              <a:rPr lang="en-US" altLang="en-US" sz="2000" dirty="0" smtClean="0">
                <a:cs typeface="Times New Roman" panose="02020603050405020304" pitchFamily="18" charset="0"/>
              </a:rPr>
              <a:t>Vice Chairs:  </a:t>
            </a:r>
            <a:r>
              <a:rPr lang="en-US" altLang="en-US" sz="2000" dirty="0" err="1" smtClean="0">
                <a:cs typeface="Times New Roman" panose="02020603050405020304" pitchFamily="18" charset="0"/>
              </a:rPr>
              <a:t>Eunsung</a:t>
            </a:r>
            <a:r>
              <a:rPr lang="en-US" altLang="en-US" sz="2000" dirty="0" smtClean="0">
                <a:cs typeface="Times New Roman" panose="02020603050405020304" pitchFamily="18" charset="0"/>
              </a:rPr>
              <a:t> Park (LGE)</a:t>
            </a:r>
          </a:p>
          <a:p>
            <a:pPr algn="ctr">
              <a:lnSpc>
                <a:spcPct val="90000"/>
              </a:lnSpc>
              <a:buFontTx/>
              <a:buNone/>
            </a:pPr>
            <a:r>
              <a:rPr lang="en-US" altLang="en-US" sz="2000" dirty="0" smtClean="0"/>
              <a:t>Secretary: Leif Wilhelmsson (Ericsson)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422009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a:t>
            </a:r>
            <a:r>
              <a:rPr lang="en-US" altLang="en-US" dirty="0" err="1" smtClean="0"/>
              <a:t>TGba</a:t>
            </a:r>
            <a:r>
              <a:rPr lang="en-US" altLang="en-US" dirty="0" smtClean="0"/>
              <a:t> </a:t>
            </a:r>
            <a:r>
              <a:rPr lang="en-US" altLang="en-US" dirty="0"/>
              <a:t>Wake-up Radio (WUR) Operation PHY </a:t>
            </a:r>
            <a:r>
              <a:rPr lang="en-US" altLang="en-US" dirty="0" err="1" smtClean="0"/>
              <a:t>Adhoc</a:t>
            </a:r>
            <a:r>
              <a:rPr lang="en-US" altLang="en-US" dirty="0" smtClean="0"/>
              <a:t> agenda for the July 2018 session</a:t>
            </a:r>
          </a:p>
        </p:txBody>
      </p:sp>
      <p:sp>
        <p:nvSpPr>
          <p:cNvPr id="4"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a:t>
            </a:r>
            <a:r>
              <a:rPr lang="en-US" altLang="ko-KR" dirty="0" err="1" smtClean="0"/>
              <a:t>Adhoc</a:t>
            </a:r>
            <a:r>
              <a:rPr lang="en-US" altLang="ko-KR" dirty="0" smtClean="0"/>
              <a:t> Time Slot</a:t>
            </a:r>
            <a:endParaRPr lang="ko-KR" altLang="en-US"/>
          </a:p>
        </p:txBody>
      </p:sp>
      <p:sp>
        <p:nvSpPr>
          <p:cNvPr id="4" name="날짜 개체 틀 3"/>
          <p:cNvSpPr>
            <a:spLocks noGrp="1"/>
          </p:cNvSpPr>
          <p:nvPr>
            <p:ph type="dt" sz="half" idx="10"/>
          </p:nvPr>
        </p:nvSpPr>
        <p:spPr/>
        <p:txBody>
          <a:bodyPr/>
          <a:lstStyle/>
          <a:p>
            <a:pPr>
              <a:defRPr/>
            </a:pPr>
            <a:r>
              <a:rPr lang="en-US" smtClean="0"/>
              <a:t>July 2018</a:t>
            </a:r>
            <a:endParaRPr 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7</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50685143"/>
              </p:ext>
            </p:extLst>
          </p:nvPr>
        </p:nvGraphicFramePr>
        <p:xfrm>
          <a:off x="685800" y="1981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1" dirty="0" err="1" smtClean="0">
                          <a:solidFill>
                            <a:schemeClr val="tx1"/>
                          </a:solidFill>
                        </a:rPr>
                        <a:t>TGba</a:t>
                      </a:r>
                      <a:endParaRPr lang="en-US" altLang="ko-KR" sz="1800" b="1" dirty="0" smtClean="0"/>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1" dirty="0" err="1" smtClean="0">
                          <a:solidFill>
                            <a:schemeClr val="tx1"/>
                          </a:solidFill>
                        </a:rPr>
                        <a:t>TGba</a:t>
                      </a:r>
                      <a:endParaRPr lang="en-US" altLang="ko-KR" sz="1800" b="1" dirty="0" smtClean="0"/>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Tree>
    <p:extLst>
      <p:ext uri="{BB962C8B-B14F-4D97-AF65-F5344CB8AC3E}">
        <p14:creationId xmlns:p14="http://schemas.microsoft.com/office/powerpoint/2010/main" val="3207996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Agenda for PHY </a:t>
            </a:r>
            <a:r>
              <a:rPr lang="en-US" altLang="ko-KR" dirty="0" err="1" smtClean="0"/>
              <a:t>Adhoc</a:t>
            </a:r>
            <a:endParaRPr lang="ko-KR" altLang="en-US"/>
          </a:p>
        </p:txBody>
      </p:sp>
      <p:sp>
        <p:nvSpPr>
          <p:cNvPr id="3" name="내용 개체 틀 2"/>
          <p:cNvSpPr>
            <a:spLocks noGrp="1"/>
          </p:cNvSpPr>
          <p:nvPr>
            <p:ph idx="1"/>
          </p:nvPr>
        </p:nvSpPr>
        <p:spPr/>
        <p:txBody>
          <a:bodyPr/>
          <a:lstStyle/>
          <a:p>
            <a:r>
              <a:rPr lang="en-US" altLang="en-US" dirty="0"/>
              <a:t>Call Meeting to order</a:t>
            </a:r>
          </a:p>
          <a:p>
            <a:r>
              <a:rPr lang="en-US" altLang="en-US" dirty="0"/>
              <a:t>IEEE 802 and 802.11 IPR Policy and </a:t>
            </a:r>
            <a:r>
              <a:rPr lang="en-US" altLang="en-US" dirty="0" smtClean="0"/>
              <a:t>procedure</a:t>
            </a:r>
          </a:p>
          <a:p>
            <a:r>
              <a:rPr lang="en-US" altLang="en-US" dirty="0"/>
              <a:t>Participation in IEEE 802 </a:t>
            </a:r>
            <a:r>
              <a:rPr lang="en-US" altLang="en-US" dirty="0" smtClean="0"/>
              <a:t>Meetings</a:t>
            </a:r>
          </a:p>
          <a:p>
            <a:r>
              <a:rPr lang="en-US" altLang="en-US" dirty="0" smtClean="0"/>
              <a:t>Presentations</a:t>
            </a:r>
          </a:p>
          <a:p>
            <a:r>
              <a:rPr lang="en-US" altLang="ko-KR" dirty="0" smtClean="0"/>
              <a:t>Adjourn</a:t>
            </a:r>
            <a:endParaRPr lang="ko-KR" altLang="en-US" dirty="0"/>
          </a:p>
        </p:txBody>
      </p:sp>
      <p:sp>
        <p:nvSpPr>
          <p:cNvPr id="4" name="날짜 개체 틀 3"/>
          <p:cNvSpPr>
            <a:spLocks noGrp="1"/>
          </p:cNvSpPr>
          <p:nvPr>
            <p:ph type="dt" sz="half" idx="10"/>
          </p:nvPr>
        </p:nvSpPr>
        <p:spPr/>
        <p:txBody>
          <a:bodyPr/>
          <a:lstStyle/>
          <a:p>
            <a:pPr>
              <a:defRPr/>
            </a:pPr>
            <a:r>
              <a:rPr lang="en-US" smtClean="0"/>
              <a:t>July 2018</a:t>
            </a:r>
            <a:endParaRPr 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spTree>
    <p:extLst>
      <p:ext uri="{BB962C8B-B14F-4D97-AF65-F5344CB8AC3E}">
        <p14:creationId xmlns:p14="http://schemas.microsoft.com/office/powerpoint/2010/main" val="1891009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9</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101781</TotalTime>
  <Words>1277</Words>
  <Application>Microsoft Office PowerPoint</Application>
  <PresentationFormat>화면 슬라이드 쇼(4:3)</PresentationFormat>
  <Paragraphs>383</Paragraphs>
  <Slides>15</Slides>
  <Notes>3</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4" baseType="lpstr">
      <vt:lpstr>Monotype Sorts</vt:lpstr>
      <vt:lpstr>MS Gothic</vt:lpstr>
      <vt:lpstr>MS PGothic</vt:lpstr>
      <vt:lpstr>Arial</vt:lpstr>
      <vt:lpstr>Calibri</vt:lpstr>
      <vt:lpstr>Helvetica</vt:lpstr>
      <vt:lpstr>Times New Roman</vt:lpstr>
      <vt:lpstr>802-11-Submission</vt:lpstr>
      <vt:lpstr>Document</vt:lpstr>
      <vt:lpstr>TGba July 2018 Meeting Agenda PHY Adhoc</vt:lpstr>
      <vt:lpstr>IEEE 802.11 TGba: Wake-up Radio Operation PHY Adhoc</vt:lpstr>
      <vt:lpstr>Abstract</vt:lpstr>
      <vt:lpstr>Meeting Protocol</vt:lpstr>
      <vt:lpstr>Attendance</vt:lpstr>
      <vt:lpstr>Attendance, Voting &amp; Document Status</vt:lpstr>
      <vt:lpstr>PHY Adhoc Time Slot</vt:lpstr>
      <vt:lpstr>Agenda for PHY Adhoc</vt:lpstr>
      <vt:lpstr>Participants have a duty to inform the IEEE</vt:lpstr>
      <vt:lpstr>Ways to inform IEEE</vt:lpstr>
      <vt:lpstr>Other guidelines for IEEE WG meetings</vt:lpstr>
      <vt:lpstr>Patent-related information</vt:lpstr>
      <vt:lpstr>Participation in IEEE 802 Meetings</vt:lpstr>
      <vt:lpstr>PHY – Spec Text / TBD resolution</vt:lpstr>
      <vt:lpstr>PHY - Others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박은성/선임연구원/차세대표준(연)ICS팀(esung.park@lge.com)</cp:lastModifiedBy>
  <cp:revision>4325</cp:revision>
  <cp:lastPrinted>2018-07-06T01:05:35Z</cp:lastPrinted>
  <dcterms:created xsi:type="dcterms:W3CDTF">2007-04-17T18:10:23Z</dcterms:created>
  <dcterms:modified xsi:type="dcterms:W3CDTF">2018-07-09T17:08:17Z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