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708" r:id="rId2"/>
    <p:sldId id="806" r:id="rId3"/>
    <p:sldId id="679" r:id="rId4"/>
    <p:sldId id="656" r:id="rId5"/>
    <p:sldId id="665" r:id="rId6"/>
    <p:sldId id="666" r:id="rId7"/>
    <p:sldId id="810" r:id="rId8"/>
    <p:sldId id="811" r:id="rId9"/>
    <p:sldId id="779" r:id="rId10"/>
    <p:sldId id="780" r:id="rId11"/>
    <p:sldId id="781" r:id="rId12"/>
    <p:sldId id="782" r:id="rId13"/>
    <p:sldId id="727" r:id="rId14"/>
    <p:sldId id="813" r:id="rId15"/>
    <p:sldId id="814" r:id="rId16"/>
  </p:sldIdLst>
  <p:sldSz cx="9144000" cy="6858000" type="screen4x3"/>
  <p:notesSz cx="9939338" cy="6807200"/>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1584" userDrawn="1">
          <p15:clr>
            <a:srgbClr val="A4A3A4"/>
          </p15:clr>
        </p15:guide>
        <p15:guide id="2" pos="4129"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86" autoAdjust="0"/>
    <p:restoredTop sz="94095" autoAdjust="0"/>
  </p:normalViewPr>
  <p:slideViewPr>
    <p:cSldViewPr>
      <p:cViewPr varScale="1">
        <p:scale>
          <a:sx n="89" d="100"/>
          <a:sy n="89" d="100"/>
        </p:scale>
        <p:origin x="1110" y="90"/>
      </p:cViewPr>
      <p:guideLst>
        <p:guide orient="horz" pos="2160"/>
        <p:guide pos="2880"/>
      </p:guideLst>
    </p:cSldViewPr>
  </p:slideViewPr>
  <p:outlineViewPr>
    <p:cViewPr>
      <p:scale>
        <a:sx n="50" d="100"/>
        <a:sy n="50" d="100"/>
      </p:scale>
      <p:origin x="0" y="-13068"/>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1584"/>
        <p:guide pos="4129"/>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996664" y="71004"/>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6882330" y="6588289"/>
            <a:ext cx="217412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4600423" y="6588289"/>
            <a:ext cx="51776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994391" y="284118"/>
            <a:ext cx="795056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994390" y="658828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994390" y="6580138"/>
            <a:ext cx="817128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255" y="12782"/>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937502" y="12782"/>
            <a:ext cx="1041952"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4336" y="3233596"/>
            <a:ext cx="7290668" cy="3063588"/>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368327" y="6590618"/>
            <a:ext cx="2635785"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4836459" y="6590619"/>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1037624" y="6590619"/>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1037624" y="6589453"/>
            <a:ext cx="786409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928400" y="217747"/>
            <a:ext cx="808253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273425" y="514350"/>
            <a:ext cx="3392488" cy="2544763"/>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xfrm>
            <a:off x="4939052" y="6590619"/>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273425" y="514350"/>
            <a:ext cx="3392488" cy="2544763"/>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802.11-15/1472r0</a:t>
            </a:r>
            <a:endParaRPr lang="en-US"/>
          </a:p>
        </p:txBody>
      </p:sp>
      <p:sp>
        <p:nvSpPr>
          <p:cNvPr id="5" name="Date Placeholder 4"/>
          <p:cNvSpPr>
            <a:spLocks noGrp="1"/>
          </p:cNvSpPr>
          <p:nvPr>
            <p:ph type="dt" idx="11"/>
          </p:nvPr>
        </p:nvSpPr>
        <p:spPr/>
        <p:txBody>
          <a:bodyPr/>
          <a:lstStyle/>
          <a:p>
            <a:pPr>
              <a:defRPr/>
            </a:pPr>
            <a:r>
              <a:rPr lang="en-US" smtClean="0"/>
              <a:t>January 2016</a:t>
            </a:r>
            <a:endParaRPr lang="en-US"/>
          </a:p>
        </p:txBody>
      </p:sp>
      <p:sp>
        <p:nvSpPr>
          <p:cNvPr id="6" name="Footer Placeholder 5"/>
          <p:cNvSpPr>
            <a:spLocks noGrp="1"/>
          </p:cNvSpPr>
          <p:nvPr>
            <p:ph type="ftr" sz="quarter" idx="12"/>
          </p:nvPr>
        </p:nvSpPr>
        <p:spPr/>
        <p:txBody>
          <a:bodyPr/>
          <a:lstStyle/>
          <a:p>
            <a:pPr lvl="4">
              <a:defRPr/>
            </a:pPr>
            <a:r>
              <a:rPr lang="en-US" smtClean="0"/>
              <a:t>Edward Au (Huawei Technologies)</a:t>
            </a:r>
            <a:endParaRPr lang="en-US"/>
          </a:p>
        </p:txBody>
      </p:sp>
      <p:sp>
        <p:nvSpPr>
          <p:cNvPr id="7" name="Slide Number Placeholder 6"/>
          <p:cNvSpPr>
            <a:spLocks noGrp="1"/>
          </p:cNvSpPr>
          <p:nvPr>
            <p:ph type="sldNum" sz="quarter" idx="13"/>
          </p:nvPr>
        </p:nvSpPr>
        <p:spPr>
          <a:xfrm>
            <a:off x="4939052" y="6590619"/>
            <a:ext cx="415177" cy="184666"/>
          </a:xfrm>
        </p:spPr>
        <p:txBody>
          <a:bodyPr/>
          <a:lstStyle/>
          <a:p>
            <a:pPr>
              <a:defRPr/>
            </a:pPr>
            <a:r>
              <a:rPr lang="en-US" altLang="en-US" smtClean="0"/>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xfrm>
            <a:off x="5187517" y="6590619"/>
            <a:ext cx="166712" cy="200055"/>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12</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273425" y="514350"/>
            <a:ext cx="3392488" cy="2544763"/>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smtClean="0"/>
          </a:p>
        </p:txBody>
      </p:sp>
    </p:spTree>
    <p:extLst>
      <p:ext uri="{BB962C8B-B14F-4D97-AF65-F5344CB8AC3E}">
        <p14:creationId xmlns:p14="http://schemas.microsoft.com/office/powerpoint/2010/main" val="29153611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942566" cy="276999"/>
          </a:xfrm>
          <a:ln/>
        </p:spPr>
        <p:txBody>
          <a:bodyPr/>
          <a:lstStyle>
            <a:lvl1pPr>
              <a:defRPr/>
            </a:lvl1pPr>
          </a:lstStyle>
          <a:p>
            <a:pPr>
              <a:defRPr/>
            </a:pPr>
            <a:r>
              <a:rPr lang="en-US" dirty="0" smtClean="0"/>
              <a:t>July 2018</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
        <p:nvSpPr>
          <p:cNvPr id="7"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
        <p:nvSpPr>
          <p:cNvPr id="10"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11"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
        <p:nvSpPr>
          <p:cNvPr id="6"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
        <p:nvSpPr>
          <p:cNvPr id="5"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6"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
        <p:nvSpPr>
          <p:cNvPr id="8" name="Rectangle 4"/>
          <p:cNvSpPr>
            <a:spLocks noGrp="1" noChangeArrowheads="1"/>
          </p:cNvSpPr>
          <p:nvPr>
            <p:ph type="dt" sz="half" idx="13"/>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2601"/>
            <a:ext cx="9425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July 2018</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dirty="0" err="1" smtClean="0"/>
              <a:t>Eunsung</a:t>
            </a:r>
            <a:r>
              <a:rPr lang="en-US" dirty="0" smtClean="0"/>
              <a:t> Park (LG Electronics)</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802.11-18/1235r0</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__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17870378"/>
              </p:ext>
            </p:extLst>
          </p:nvPr>
        </p:nvGraphicFramePr>
        <p:xfrm>
          <a:off x="781050" y="3067050"/>
          <a:ext cx="7237413" cy="2641600"/>
        </p:xfrm>
        <a:graphic>
          <a:graphicData uri="http://schemas.openxmlformats.org/presentationml/2006/ole">
            <mc:AlternateContent xmlns:mc="http://schemas.openxmlformats.org/markup-compatibility/2006">
              <mc:Choice xmlns:v="urn:schemas-microsoft-com:vml" Requires="v">
                <p:oleObj spid="_x0000_s5012" name="Document" r:id="rId4" imgW="8262017" imgH="3015283" progId="Word.Document.8">
                  <p:embed/>
                </p:oleObj>
              </mc:Choice>
              <mc:Fallback>
                <p:oleObj name="Document" r:id="rId4" imgW="8262017" imgH="3015283" progId="Word.Document.8">
                  <p:embed/>
                  <p:pic>
                    <p:nvPicPr>
                      <p:cNvPr id="0" name=""/>
                      <p:cNvPicPr>
                        <a:picLocks noChangeAspect="1" noChangeArrowheads="1"/>
                      </p:cNvPicPr>
                      <p:nvPr/>
                    </p:nvPicPr>
                    <p:blipFill>
                      <a:blip r:embed="rId5"/>
                      <a:srcRect/>
                      <a:stretch>
                        <a:fillRect/>
                      </a:stretch>
                    </p:blipFill>
                    <p:spPr bwMode="auto">
                      <a:xfrm>
                        <a:off x="781050" y="3067050"/>
                        <a:ext cx="7237413" cy="26416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err="1" smtClean="0"/>
              <a:t>TGba</a:t>
            </a:r>
            <a:r>
              <a:rPr lang="en-US" altLang="en-US" dirty="0" smtClean="0"/>
              <a:t> July 2018 Meeting Agenda</a:t>
            </a:r>
            <a:br>
              <a:rPr lang="en-US" altLang="en-US" dirty="0" smtClean="0"/>
            </a:br>
            <a:r>
              <a:rPr lang="en-US" altLang="en-US" dirty="0" smtClean="0"/>
              <a:t>PHY </a:t>
            </a:r>
            <a:r>
              <a:rPr lang="en-US" altLang="en-US" dirty="0" err="1" smtClean="0"/>
              <a:t>Adhoc</a:t>
            </a:r>
            <a:endParaRPr lang="en-US" altLang="en-US" dirty="0" smtClean="0"/>
          </a:p>
        </p:txBody>
      </p:sp>
      <p:sp>
        <p:nvSpPr>
          <p:cNvPr id="5"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2018-07-09</a:t>
            </a:r>
            <a:endParaRPr lang="en-GB" sz="2000" b="0" kern="0" dirty="0"/>
          </a:p>
        </p:txBody>
      </p:sp>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
        <p:nvSpPr>
          <p:cNvPr id="14" name="Date Placeholder 3"/>
          <p:cNvSpPr>
            <a:spLocks noGrp="1"/>
          </p:cNvSpPr>
          <p:nvPr>
            <p:ph type="dt" sz="quarter" idx="4294967295"/>
          </p:nvPr>
        </p:nvSpPr>
        <p:spPr>
          <a:xfrm>
            <a:off x="696912" y="332601"/>
            <a:ext cx="1284287" cy="276999"/>
          </a:xfrm>
          <a:prstGeom prst="rect">
            <a:avLst/>
          </a:prstGeom>
        </p:spPr>
        <p:txBody>
          <a:bodyPr/>
          <a:lstStyle/>
          <a:p>
            <a:pPr>
              <a:defRPr/>
            </a:pPr>
            <a:r>
              <a:rPr lang="en-US" sz="1800" b="1" dirty="0" smtClean="0"/>
              <a:t>July 2018</a:t>
            </a:r>
            <a:endParaRPr lang="en-US" sz="1800" b="1"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sz="3200" u="sng" smtClean="0">
                <a:solidFill>
                  <a:schemeClr val="tx1"/>
                </a:solidFill>
                <a:latin typeface="Calibri" panose="020F0502020204030204" pitchFamily="34" charset="0"/>
                <a:cs typeface="Calibri" panose="020F0502020204030204" pitchFamily="34" charset="0"/>
              </a:rPr>
              <a:t>Ways to inform IEEE</a:t>
            </a:r>
            <a:endParaRPr lang="en-US" altLang="en-US" sz="3200" u="sng" smtClean="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b="1" dirty="0" smtClean="0">
                <a:solidFill>
                  <a:schemeClr val="tx1"/>
                </a:solidFill>
                <a:latin typeface="Calibri" pitchFamily="34" charset="0"/>
                <a:cs typeface="Calibri" pitchFamily="34" charset="0"/>
              </a:rPr>
              <a:t>Cause </a:t>
            </a:r>
            <a:r>
              <a:rPr lang="en-US" altLang="en-US" sz="2000" b="1" dirty="0">
                <a:solidFill>
                  <a:schemeClr val="tx1"/>
                </a:solidFill>
                <a:latin typeface="Calibri" pitchFamily="34" charset="0"/>
                <a:cs typeface="Calibri" pitchFamily="34" charset="0"/>
              </a:rPr>
              <a:t>an LOA to be submitted to the IEEE-SA (patcom@ieee.org);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b="1"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b="1"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b="1" dirty="0">
              <a:solidFill>
                <a:schemeClr val="tx1"/>
              </a:solidFill>
              <a:latin typeface="Calibri" pitchFamily="34" charset="0"/>
              <a:cs typeface="Calibri" pitchFamily="34" charset="0"/>
            </a:endParaRPr>
          </a:p>
        </p:txBody>
      </p:sp>
      <p:sp>
        <p:nvSpPr>
          <p:cNvPr id="9220" name="Text Box 6"/>
          <p:cNvSpPr txBox="1">
            <a:spLocks noChangeArrowheads="1"/>
          </p:cNvSpPr>
          <p:nvPr/>
        </p:nvSpPr>
        <p:spPr bwMode="auto">
          <a:xfrm>
            <a:off x="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#2</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10</a:t>
            </a:fld>
            <a:endParaRPr lang="en-US" alt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62877100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685800" y="685800"/>
            <a:ext cx="7772400" cy="680179"/>
          </a:xfrm>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Other guidelines for IEEE WG meetings</a:t>
            </a:r>
            <a:endParaRPr lang="en-US" altLang="en-US" sz="3200" dirty="0" smtClean="0"/>
          </a:p>
        </p:txBody>
      </p:sp>
      <p:sp>
        <p:nvSpPr>
          <p:cNvPr id="10243" name="Rectangle 1027"/>
          <p:cNvSpPr>
            <a:spLocks noGrp="1" noChangeArrowheads="1"/>
          </p:cNvSpPr>
          <p:nvPr>
            <p:ph idx="1"/>
          </p:nvPr>
        </p:nvSpPr>
        <p:spPr>
          <a:xfrm>
            <a:off x="685800" y="1365980"/>
            <a:ext cx="7772400" cy="4648200"/>
          </a:xfrm>
        </p:spPr>
        <p:txBody>
          <a:bodyPr/>
          <a:lstStyle/>
          <a:p>
            <a:pPr>
              <a:lnSpc>
                <a:spcPct val="80000"/>
              </a:lnSpc>
              <a:spcAft>
                <a:spcPct val="40000"/>
              </a:spcAft>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6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b="1" dirty="0">
                <a:solidFill>
                  <a:schemeClr val="tx1"/>
                </a:solidFill>
                <a:latin typeface="Calibri" panose="020F0502020204030204" pitchFamily="34" charset="0"/>
                <a:cs typeface="Calibri" panose="020F0502020204030204" pitchFamily="34" charset="0"/>
              </a:rPr>
              <a:t>---------------------------------------------------------------   </a:t>
            </a:r>
            <a:endParaRPr lang="en-US" altLang="en-US" sz="1400" b="1"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b="1" dirty="0">
                <a:solidFill>
                  <a:schemeClr val="tx1"/>
                </a:solidFill>
                <a:latin typeface="Calibri" panose="020F0502020204030204" pitchFamily="34" charset="0"/>
                <a:cs typeface="Calibri" panose="020F0502020204030204" pitchFamily="34" charset="0"/>
              </a:rPr>
              <a:t>For more details, see </a:t>
            </a:r>
            <a:r>
              <a:rPr lang="en-US" altLang="en-US" sz="14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b="1" dirty="0">
                <a:solidFill>
                  <a:schemeClr val="tx1"/>
                </a:solidFill>
                <a:latin typeface="Calibri" panose="020F0502020204030204" pitchFamily="34" charset="0"/>
                <a:cs typeface="Calibri" panose="020F0502020204030204" pitchFamily="34" charset="0"/>
              </a:rPr>
              <a:t>, clause 5.3.10 </a:t>
            </a:r>
            <a:r>
              <a:rPr lang="en-US" altLang="en-US" sz="1400" b="1" dirty="0" smtClean="0">
                <a:solidFill>
                  <a:schemeClr val="tx1"/>
                </a:solidFill>
                <a:latin typeface="Calibri" panose="020F0502020204030204" pitchFamily="34" charset="0"/>
                <a:cs typeface="Calibri" panose="020F0502020204030204" pitchFamily="34" charset="0"/>
              </a:rPr>
              <a:t>and </a:t>
            </a:r>
            <a:r>
              <a:rPr lang="en-US" altLang="en-US" sz="1400" b="1" dirty="0">
                <a:solidFill>
                  <a:schemeClr val="tx1"/>
                </a:solidFill>
                <a:latin typeface="Calibri" panose="020F0502020204030204" pitchFamily="34" charset="0"/>
                <a:cs typeface="Calibri" panose="020F0502020204030204" pitchFamily="34" charset="0"/>
              </a:rPr>
              <a:t/>
            </a:r>
            <a:br>
              <a:rPr lang="en-US" altLang="en-US" sz="1400" b="1" dirty="0">
                <a:solidFill>
                  <a:schemeClr val="tx1"/>
                </a:solidFill>
                <a:latin typeface="Calibri" panose="020F0502020204030204" pitchFamily="34" charset="0"/>
                <a:cs typeface="Calibri" panose="020F0502020204030204" pitchFamily="34" charset="0"/>
              </a:rPr>
            </a:br>
            <a:r>
              <a:rPr lang="en-US" altLang="en-US" sz="14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#3</a:t>
            </a:r>
          </a:p>
        </p:txBody>
      </p:sp>
      <p:sp>
        <p:nvSpPr>
          <p:cNvPr id="4" name="Slide Number Placeholder 3"/>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11</a:t>
            </a:fld>
            <a:endParaRPr lang="en-US" alt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2562339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685800"/>
            <a:ext cx="7772400" cy="457200"/>
          </a:xfrm>
        </p:spPr>
        <p:txBody>
          <a:bodyPr/>
          <a:lstStyle/>
          <a:p>
            <a:r>
              <a:rPr lang="en-GB" altLang="en-US" sz="3200" u="sng" dirty="0" smtClean="0">
                <a:solidFill>
                  <a:schemeClr val="tx1"/>
                </a:solidFill>
                <a:latin typeface="Calibri" panose="020F0502020204030204" pitchFamily="34" charset="0"/>
                <a:cs typeface="Calibri" panose="020F0502020204030204" pitchFamily="34" charset="0"/>
              </a:rPr>
              <a:t>Patent-related information</a:t>
            </a:r>
            <a:endParaRPr lang="en-US" altLang="en-US" sz="3200" u="sng" dirty="0" smtClean="0"/>
          </a:p>
        </p:txBody>
      </p:sp>
      <p:sp>
        <p:nvSpPr>
          <p:cNvPr id="1126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smtClean="0">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304800" y="1143000"/>
            <a:ext cx="8229600"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smtClean="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smtClean="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1600" b="1" dirty="0" smtClean="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smtClean="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smtClean="0">
                <a:solidFill>
                  <a:srgbClr val="000000"/>
                </a:solidFill>
                <a:latin typeface="Calibri" panose="020F0502020204030204" pitchFamily="34" charset="0"/>
                <a:ea typeface="+mn-ea"/>
                <a:cs typeface="Calibri" panose="020F0502020204030204" pitchFamily="34" charset="0"/>
              </a:rPr>
              <a:t>	</a:t>
            </a:r>
            <a:r>
              <a:rPr lang="en-US" altLang="en-US" sz="2000" b="1" i="1" dirty="0" smtClean="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smtClean="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smtClean="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smtClean="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57150" y="60960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#4</a:t>
            </a:r>
            <a:endParaRPr lang="en-US" altLang="en-US" sz="2400" dirty="0" smtClean="0">
              <a:solidFill>
                <a:srgbClr val="000000"/>
              </a:solidFill>
              <a:latin typeface="Times New Roman" panose="02020603050405020304" pitchFamily="18" charset="0"/>
              <a:ea typeface="+mn-ea"/>
              <a:cs typeface="Arial" panose="020B0604020202020204" pitchFamily="34" charset="0"/>
            </a:endParaRPr>
          </a:p>
        </p:txBody>
      </p:sp>
      <p:sp>
        <p:nvSpPr>
          <p:cNvPr id="5" name="Slide Number Placeholder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12</a:t>
            </a:fld>
            <a:endParaRPr lang="en-US" altLang="en-US"/>
          </a:p>
        </p:txBody>
      </p:sp>
      <p:sp>
        <p:nvSpPr>
          <p:cNvPr id="9"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10"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3363609574"/>
      </p:ext>
    </p:extLst>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13</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en-US" dirty="0" smtClean="0"/>
              <a:t>PHY – Spec Text / TBD resolution</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14</a:t>
            </a:fld>
            <a:endParaRPr lang="en-US" altLang="en-US"/>
          </a:p>
        </p:txBody>
      </p:sp>
      <p:sp>
        <p:nvSpPr>
          <p:cNvPr id="4" name="날짜 개체 틀 3"/>
          <p:cNvSpPr>
            <a:spLocks noGrp="1"/>
          </p:cNvSpPr>
          <p:nvPr>
            <p:ph type="dt" sz="half" idx="2"/>
          </p:nvPr>
        </p:nvSpPr>
        <p:spPr/>
        <p:txBody>
          <a:bodyPr/>
          <a:lstStyle/>
          <a:p>
            <a:pPr>
              <a:defRPr/>
            </a:pPr>
            <a:r>
              <a:rPr lang="en-US" smtClean="0"/>
              <a:t>July 2018</a:t>
            </a:r>
            <a:endParaRPr lang="en-US" dirty="0"/>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6" name="Table 1"/>
          <p:cNvGraphicFramePr>
            <a:graphicFrameLocks noGrp="1"/>
          </p:cNvGraphicFramePr>
          <p:nvPr>
            <p:extLst>
              <p:ext uri="{D42A27DB-BD31-4B8C-83A1-F6EECF244321}">
                <p14:modId xmlns:p14="http://schemas.microsoft.com/office/powerpoint/2010/main" val="1761892099"/>
              </p:ext>
            </p:extLst>
          </p:nvPr>
        </p:nvGraphicFramePr>
        <p:xfrm>
          <a:off x="228600" y="1811594"/>
          <a:ext cx="8839200" cy="4225629"/>
        </p:xfrm>
        <a:graphic>
          <a:graphicData uri="http://schemas.openxmlformats.org/drawingml/2006/table">
            <a:tbl>
              <a:tblPr/>
              <a:tblGrid>
                <a:gridCol w="609600"/>
                <a:gridCol w="3380488"/>
                <a:gridCol w="967893"/>
                <a:gridCol w="858691"/>
                <a:gridCol w="612674"/>
                <a:gridCol w="1145668"/>
                <a:gridCol w="1264186"/>
              </a:tblGrid>
              <a:tr h="276312">
                <a:tc>
                  <a:txBody>
                    <a:bodyPr/>
                    <a:lstStyle/>
                    <a:p>
                      <a:pPr algn="l" fontAlgn="ctr"/>
                      <a:r>
                        <a:rPr lang="en-US" sz="1100" b="0" i="0" u="none" strike="noStrike" dirty="0">
                          <a:solidFill>
                            <a:srgbClr val="FFFFFF"/>
                          </a:solidFill>
                          <a:effectLst/>
                          <a:latin typeface="Calibri" panose="020F0502020204030204" pitchFamily="34" charset="0"/>
                        </a:rPr>
                        <a:t>DCN</a:t>
                      </a:r>
                    </a:p>
                  </a:txBody>
                  <a:tcPr marL="4457" marR="4457" marT="4457"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Affiliation</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Note</a:t>
                      </a:r>
                    </a:p>
                  </a:txBody>
                  <a:tcPr marL="4457" marR="4457" marT="4457"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595959"/>
                    </a:solidFill>
                  </a:tcPr>
                </a:tc>
              </a:tr>
              <a:tr h="129243">
                <a:tc>
                  <a:txBody>
                    <a:bodyPr/>
                    <a:lstStyle/>
                    <a:p>
                      <a:pPr algn="l" fontAlgn="b"/>
                      <a:r>
                        <a:rPr lang="en-US" sz="1100" b="0" i="0" u="none" strike="noStrike">
                          <a:solidFill>
                            <a:srgbClr val="000000"/>
                          </a:solidFill>
                          <a:effectLst/>
                          <a:latin typeface="Calibri" panose="020F0502020204030204" pitchFamily="34" charset="0"/>
                        </a:rPr>
                        <a:t>18/1130</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Proposed Spec Text for 32.2.3.1 and 32.2.3.2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18/1131</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for 32.2.4.7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Resolution for TBDs in 32.2.9</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Eunsung Park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18/1156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A comparison of BPSK-Mark Options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BPSK-Mark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Together with 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18/1068</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Proposed Spec Text on the Construction of the BPSK Mark</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Alphan Sahin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InterDigital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18/1135</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the proposed spec text for clause 32.1 introduction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the proposed spec text for table 32-1 TX/RX vector</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18/1137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the proposed spec text for WUR FDMA transmission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Dongguk Lim</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LG Electronics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18/1162</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spec-text-for-32.2.12 WUR transmit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0000"/>
                          </a:solidFill>
                          <a:effectLst/>
                          <a:latin typeface="Calibri" panose="020F0502020204030204" pitchFamily="34" charset="0"/>
                        </a:rPr>
                        <a:t>Shahrnaz</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Azizi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18/1163</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spec-text-for-Time-of-Departure-accuracy-and-text-related-to-CCA</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0000"/>
                          </a:solidFill>
                          <a:effectLst/>
                          <a:latin typeface="Calibri" panose="020F0502020204030204" pitchFamily="34" charset="0"/>
                        </a:rPr>
                        <a:t>Shahrnaz</a:t>
                      </a:r>
                      <a:r>
                        <a:rPr lang="en-US" sz="1100" b="0" i="0" u="none" strike="noStrike" dirty="0">
                          <a:solidFill>
                            <a:srgbClr val="000000"/>
                          </a:solidFill>
                          <a:effectLst/>
                          <a:latin typeface="Calibri" panose="020F0502020204030204" pitchFamily="34" charset="0"/>
                        </a:rPr>
                        <a:t> </a:t>
                      </a:r>
                      <a:r>
                        <a:rPr lang="en-US" sz="1100" b="0" i="0" u="none" strike="noStrike" dirty="0" err="1">
                          <a:solidFill>
                            <a:srgbClr val="000000"/>
                          </a:solidFill>
                          <a:effectLst/>
                          <a:latin typeface="Calibri" panose="020F0502020204030204" pitchFamily="34" charset="0"/>
                        </a:rPr>
                        <a:t>Azizi</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18/1167</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 Revision on WUR Waveform Generation</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err="1">
                          <a:solidFill>
                            <a:srgbClr val="000000"/>
                          </a:solidFill>
                          <a:effectLst/>
                          <a:latin typeface="Calibri" panose="020F0502020204030204" pitchFamily="34" charset="0"/>
                        </a:rPr>
                        <a:t>Junghoon</a:t>
                      </a:r>
                      <a:r>
                        <a:rPr lang="en-US" sz="1100" b="0" i="0" u="none" strike="noStrike" dirty="0">
                          <a:solidFill>
                            <a:srgbClr val="000000"/>
                          </a:solidFill>
                          <a:effectLst/>
                          <a:latin typeface="Calibri" panose="020F0502020204030204" pitchFamily="34" charset="0"/>
                        </a:rPr>
                        <a:t> Suh</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Huawei </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a:solidFill>
                            <a:srgbClr val="000000"/>
                          </a:solidFill>
                          <a:effectLst/>
                          <a:latin typeface="Calibri" panose="020F0502020204030204" pitchFamily="34" charset="0"/>
                        </a:rPr>
                        <a:t>18/1166</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Spec text for WUR receive procedure</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a:solidFill>
                            <a:srgbClr val="000000"/>
                          </a:solidFill>
                          <a:effectLst/>
                          <a:latin typeface="Calibri" panose="020F0502020204030204" pitchFamily="34" charset="0"/>
                        </a:rPr>
                        <a:t>Vinod </a:t>
                      </a:r>
                      <a:r>
                        <a:rPr lang="en-US" sz="1100" b="0" i="0" u="none" strike="noStrike" dirty="0" err="1">
                          <a:solidFill>
                            <a:srgbClr val="000000"/>
                          </a:solidFill>
                          <a:effectLst/>
                          <a:latin typeface="Calibri" panose="020F0502020204030204" pitchFamily="34" charset="0"/>
                        </a:rPr>
                        <a:t>Kristem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PHY</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a:solidFill>
                            <a:srgbClr val="000000"/>
                          </a:solidFill>
                          <a:effectLst/>
                          <a:latin typeface="Calibri" panose="020F0502020204030204" pitchFamily="34" charset="0"/>
                        </a:rPr>
                        <a:t>Spec text</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MC-OOK Symbol Phase Randomization</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Steve S.</a:t>
                      </a: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Recommended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a:t>
                      </a:r>
                      <a:r>
                        <a:rPr lang="en-US" sz="1100" b="0" i="0" u="none" strike="noStrike" baseline="0" dirty="0" smtClean="0">
                          <a:solidFill>
                            <a:srgbClr val="000000"/>
                          </a:solidFill>
                          <a:effectLst/>
                          <a:latin typeface="Calibri" panose="020F0502020204030204" pitchFamily="34" charset="0"/>
                        </a:rPr>
                        <a:t>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 on DFS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18/1198</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Simulations with Recommended Symbols and CSD</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18/1196</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18/1199</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2 µs MC-OOK Symbols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Comparison of Symbol Randomization Techniques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a:t>
                      </a:r>
                      <a:r>
                        <a:rPr lang="en-US" sz="1100" b="0" i="0" u="none" strike="noStrike" baseline="0" dirty="0" smtClean="0">
                          <a:solidFill>
                            <a:srgbClr val="000000"/>
                          </a:solidFill>
                          <a:effectLst/>
                          <a:latin typeface="Calibri" panose="020F0502020204030204" pitchFamily="34" charset="0"/>
                        </a:rPr>
                        <a:t>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18/1194</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18/1201</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Concerns about Sync Detector False Alarms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Steve S.</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Qualcomm</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Supporting Doc.</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18/1197?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r h="129243">
                <a:tc>
                  <a:txBody>
                    <a:bodyPr/>
                    <a:lstStyle/>
                    <a:p>
                      <a:pPr algn="l" fontAlgn="b"/>
                      <a:r>
                        <a:rPr lang="en-US" sz="1100" b="0" i="0" u="none" strike="noStrike" dirty="0" smtClean="0">
                          <a:solidFill>
                            <a:srgbClr val="000000"/>
                          </a:solidFill>
                          <a:effectLst/>
                          <a:latin typeface="Calibri" panose="020F0502020204030204" pitchFamily="34" charset="0"/>
                        </a:rPr>
                        <a:t>18/1205</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spec-text-for-32.2.7</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i="0" u="none" strike="noStrike" dirty="0" smtClean="0">
                          <a:solidFill>
                            <a:srgbClr val="000000"/>
                          </a:solidFill>
                          <a:effectLst/>
                          <a:latin typeface="Calibri" panose="020F0502020204030204" pitchFamily="34" charset="0"/>
                        </a:rPr>
                        <a:t>Vinod </a:t>
                      </a:r>
                      <a:r>
                        <a:rPr lang="en-US" sz="1100" b="0" i="0" u="none" strike="noStrike" dirty="0" err="1" smtClean="0">
                          <a:solidFill>
                            <a:srgbClr val="000000"/>
                          </a:solidFill>
                          <a:effectLst/>
                          <a:latin typeface="Calibri" panose="020F0502020204030204" pitchFamily="34" charset="0"/>
                        </a:rPr>
                        <a:t>Kristem</a:t>
                      </a:r>
                      <a:endParaRPr lang="en-US" sz="1100" b="0" i="0" u="none" strike="noStrike" dirty="0" smtClean="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Intel</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Spec text</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l" fontAlgn="b"/>
                      <a:r>
                        <a:rPr lang="en-US" sz="1100" b="0" i="0" u="none" strike="noStrike" dirty="0" smtClean="0">
                          <a:solidFill>
                            <a:srgbClr val="000000"/>
                          </a:solidFill>
                          <a:effectLst/>
                          <a:latin typeface="Calibri" panose="020F0502020204030204" pitchFamily="34" charset="0"/>
                        </a:rPr>
                        <a:t>Eq. for P69L20</a:t>
                      </a:r>
                      <a:endParaRPr lang="en-US" sz="1100" b="0" i="0" u="none" strike="noStrike" dirty="0">
                        <a:solidFill>
                          <a:srgbClr val="000000"/>
                        </a:solidFill>
                        <a:effectLst/>
                        <a:latin typeface="Calibri" panose="020F0502020204030204" pitchFamily="34" charset="0"/>
                      </a:endParaRPr>
                    </a:p>
                  </a:txBody>
                  <a:tcPr marL="4457" marR="4457" marT="4457"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r>
            </a:tbl>
          </a:graphicData>
        </a:graphic>
      </p:graphicFrame>
      <p:sp>
        <p:nvSpPr>
          <p:cNvPr id="7" name="TextBox 6"/>
          <p:cNvSpPr txBox="1"/>
          <p:nvPr/>
        </p:nvSpPr>
        <p:spPr>
          <a:xfrm>
            <a:off x="7620000" y="1002199"/>
            <a:ext cx="1524000" cy="830997"/>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92D050"/>
                </a:solidFill>
              </a:rPr>
              <a:t>SP deferred</a:t>
            </a:r>
          </a:p>
          <a:p>
            <a:r>
              <a:rPr lang="en-US" altLang="ko-KR" dirty="0" smtClean="0"/>
              <a:t>Not </a:t>
            </a:r>
            <a:r>
              <a:rPr lang="en-US" altLang="ko-KR" dirty="0" smtClean="0"/>
              <a:t>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
        <p:nvSpPr>
          <p:cNvPr id="8" name="TextBox 7"/>
          <p:cNvSpPr txBox="1"/>
          <p:nvPr/>
        </p:nvSpPr>
        <p:spPr>
          <a:xfrm>
            <a:off x="8001000" y="2088930"/>
            <a:ext cx="1099132" cy="200055"/>
          </a:xfrm>
          <a:prstGeom prst="rect">
            <a:avLst/>
          </a:prstGeom>
          <a:noFill/>
        </p:spPr>
        <p:txBody>
          <a:bodyPr wrap="square" rtlCol="0">
            <a:spAutoFit/>
          </a:bodyPr>
          <a:lstStyle/>
          <a:p>
            <a:r>
              <a:rPr lang="en-US" altLang="ko-KR" sz="700" dirty="0">
                <a:solidFill>
                  <a:srgbClr val="FF0000"/>
                </a:solidFill>
              </a:rPr>
              <a:t>08-Jul-2018 19:01:39 </a:t>
            </a:r>
            <a:r>
              <a:rPr lang="en-US" altLang="ko-KR" sz="700" dirty="0" smtClean="0">
                <a:solidFill>
                  <a:srgbClr val="FF0000"/>
                </a:solidFill>
              </a:rPr>
              <a:t>ET</a:t>
            </a:r>
            <a:endParaRPr lang="ko-KR" altLang="en-US" sz="700" dirty="0">
              <a:solidFill>
                <a:srgbClr val="FF0000"/>
              </a:solidFill>
            </a:endParaRPr>
          </a:p>
        </p:txBody>
      </p:sp>
      <p:sp>
        <p:nvSpPr>
          <p:cNvPr id="9" name="TextBox 8"/>
          <p:cNvSpPr txBox="1"/>
          <p:nvPr/>
        </p:nvSpPr>
        <p:spPr>
          <a:xfrm>
            <a:off x="8001000" y="2258218"/>
            <a:ext cx="1099132" cy="200055"/>
          </a:xfrm>
          <a:prstGeom prst="rect">
            <a:avLst/>
          </a:prstGeom>
          <a:noFill/>
        </p:spPr>
        <p:txBody>
          <a:bodyPr wrap="square" rtlCol="0">
            <a:spAutoFit/>
          </a:bodyPr>
          <a:lstStyle/>
          <a:p>
            <a:pPr fontAlgn="t"/>
            <a:r>
              <a:rPr lang="en-US" altLang="ko-KR" sz="700" dirty="0">
                <a:solidFill>
                  <a:srgbClr val="FF0000"/>
                </a:solidFill>
              </a:rPr>
              <a:t>08-Jul-2018 19:02:42 ET</a:t>
            </a:r>
            <a:endParaRPr lang="en-US" altLang="ko-KR" sz="700" dirty="0">
              <a:solidFill>
                <a:srgbClr val="FF0000"/>
              </a:solidFill>
              <a:effectLst/>
            </a:endParaRPr>
          </a:p>
        </p:txBody>
      </p:sp>
      <p:sp>
        <p:nvSpPr>
          <p:cNvPr id="10" name="직사각형 9"/>
          <p:cNvSpPr/>
          <p:nvPr/>
        </p:nvSpPr>
        <p:spPr>
          <a:xfrm>
            <a:off x="7998391" y="2432652"/>
            <a:ext cx="1095172" cy="200055"/>
          </a:xfrm>
          <a:prstGeom prst="rect">
            <a:avLst/>
          </a:prstGeom>
        </p:spPr>
        <p:txBody>
          <a:bodyPr wrap="none">
            <a:spAutoFit/>
          </a:bodyPr>
          <a:lstStyle/>
          <a:p>
            <a:pPr fontAlgn="t"/>
            <a:r>
              <a:rPr lang="en-US" altLang="ko-KR" sz="700" dirty="0">
                <a:solidFill>
                  <a:srgbClr val="FF0000"/>
                </a:solidFill>
              </a:rPr>
              <a:t>08-Jul-2018 19:03:30 ET</a:t>
            </a:r>
            <a:endParaRPr lang="en-US" altLang="ko-KR" sz="700" dirty="0">
              <a:solidFill>
                <a:srgbClr val="FF0000"/>
              </a:solidFill>
              <a:effectLst/>
            </a:endParaRPr>
          </a:p>
        </p:txBody>
      </p:sp>
      <p:sp>
        <p:nvSpPr>
          <p:cNvPr id="11" name="직사각형 10"/>
          <p:cNvSpPr/>
          <p:nvPr/>
        </p:nvSpPr>
        <p:spPr>
          <a:xfrm>
            <a:off x="8006274" y="3114311"/>
            <a:ext cx="1095172" cy="200055"/>
          </a:xfrm>
          <a:prstGeom prst="rect">
            <a:avLst/>
          </a:prstGeom>
        </p:spPr>
        <p:txBody>
          <a:bodyPr wrap="none">
            <a:spAutoFit/>
          </a:bodyPr>
          <a:lstStyle/>
          <a:p>
            <a:pPr fontAlgn="t"/>
            <a:r>
              <a:rPr lang="en-US" altLang="ko-KR" sz="700" dirty="0">
                <a:solidFill>
                  <a:srgbClr val="FF0000"/>
                </a:solidFill>
              </a:rPr>
              <a:t>07-Jul-2018 22:57:08 ET</a:t>
            </a:r>
            <a:endParaRPr lang="en-US" altLang="ko-KR" sz="700" dirty="0">
              <a:solidFill>
                <a:srgbClr val="FF0000"/>
              </a:solidFill>
              <a:effectLst/>
            </a:endParaRPr>
          </a:p>
        </p:txBody>
      </p:sp>
      <p:sp>
        <p:nvSpPr>
          <p:cNvPr id="12" name="직사각형 11"/>
          <p:cNvSpPr/>
          <p:nvPr/>
        </p:nvSpPr>
        <p:spPr>
          <a:xfrm>
            <a:off x="8003646" y="3288745"/>
            <a:ext cx="1095172" cy="200055"/>
          </a:xfrm>
          <a:prstGeom prst="rect">
            <a:avLst/>
          </a:prstGeom>
        </p:spPr>
        <p:txBody>
          <a:bodyPr wrap="none">
            <a:spAutoFit/>
          </a:bodyPr>
          <a:lstStyle/>
          <a:p>
            <a:pPr fontAlgn="t"/>
            <a:r>
              <a:rPr lang="en-US" altLang="ko-KR" sz="700" dirty="0">
                <a:solidFill>
                  <a:srgbClr val="FF0000"/>
                </a:solidFill>
              </a:rPr>
              <a:t>07-Jul-2018 22:59:09 ET</a:t>
            </a:r>
            <a:endParaRPr lang="en-US" altLang="ko-KR" sz="700" dirty="0">
              <a:solidFill>
                <a:srgbClr val="FF0000"/>
              </a:solidFill>
              <a:effectLst/>
            </a:endParaRPr>
          </a:p>
        </p:txBody>
      </p:sp>
      <p:sp>
        <p:nvSpPr>
          <p:cNvPr id="13" name="직사각형 12"/>
          <p:cNvSpPr/>
          <p:nvPr/>
        </p:nvSpPr>
        <p:spPr>
          <a:xfrm>
            <a:off x="8004960" y="3461737"/>
            <a:ext cx="1095172" cy="200055"/>
          </a:xfrm>
          <a:prstGeom prst="rect">
            <a:avLst/>
          </a:prstGeom>
        </p:spPr>
        <p:txBody>
          <a:bodyPr wrap="none">
            <a:spAutoFit/>
          </a:bodyPr>
          <a:lstStyle/>
          <a:p>
            <a:pPr fontAlgn="t"/>
            <a:r>
              <a:rPr lang="en-US" altLang="ko-KR" sz="700" dirty="0">
                <a:solidFill>
                  <a:srgbClr val="FF0000"/>
                </a:solidFill>
              </a:rPr>
              <a:t>07-Jul-2018 23:10:34 ET</a:t>
            </a:r>
            <a:endParaRPr lang="en-US" altLang="ko-KR" sz="700" dirty="0">
              <a:solidFill>
                <a:srgbClr val="FF0000"/>
              </a:solidFill>
              <a:effectLst/>
            </a:endParaRPr>
          </a:p>
        </p:txBody>
      </p:sp>
      <p:sp>
        <p:nvSpPr>
          <p:cNvPr id="15" name="직사각형 14"/>
          <p:cNvSpPr/>
          <p:nvPr/>
        </p:nvSpPr>
        <p:spPr>
          <a:xfrm>
            <a:off x="7998391" y="2671324"/>
            <a:ext cx="1095172" cy="200055"/>
          </a:xfrm>
          <a:prstGeom prst="rect">
            <a:avLst/>
          </a:prstGeom>
        </p:spPr>
        <p:txBody>
          <a:bodyPr wrap="none">
            <a:spAutoFit/>
          </a:bodyPr>
          <a:lstStyle/>
          <a:p>
            <a:pPr fontAlgn="t"/>
            <a:r>
              <a:rPr lang="en-US" altLang="ko-KR" sz="700" dirty="0">
                <a:solidFill>
                  <a:srgbClr val="FF0000"/>
                </a:solidFill>
              </a:rPr>
              <a:t>08-Jul-2018 18:25:51 ET</a:t>
            </a:r>
            <a:endParaRPr lang="en-US" altLang="ko-KR" sz="700" dirty="0">
              <a:solidFill>
                <a:srgbClr val="FF0000"/>
              </a:solidFill>
              <a:effectLst/>
            </a:endParaRPr>
          </a:p>
        </p:txBody>
      </p:sp>
      <p:sp>
        <p:nvSpPr>
          <p:cNvPr id="16" name="TextBox 15"/>
          <p:cNvSpPr txBox="1"/>
          <p:nvPr/>
        </p:nvSpPr>
        <p:spPr>
          <a:xfrm>
            <a:off x="0" y="3088690"/>
            <a:ext cx="228600" cy="200055"/>
          </a:xfrm>
          <a:prstGeom prst="rect">
            <a:avLst/>
          </a:prstGeom>
          <a:noFill/>
        </p:spPr>
        <p:txBody>
          <a:bodyPr wrap="square" rtlCol="0">
            <a:spAutoFit/>
          </a:bodyPr>
          <a:lstStyle/>
          <a:p>
            <a:r>
              <a:rPr lang="en-US" altLang="ko-KR" sz="700" dirty="0" smtClean="0">
                <a:solidFill>
                  <a:srgbClr val="FF0000"/>
                </a:solidFill>
              </a:rPr>
              <a:t>1</a:t>
            </a:r>
            <a:endParaRPr lang="ko-KR" altLang="en-US" sz="700">
              <a:solidFill>
                <a:srgbClr val="FF0000"/>
              </a:solidFill>
            </a:endParaRPr>
          </a:p>
        </p:txBody>
      </p:sp>
      <p:sp>
        <p:nvSpPr>
          <p:cNvPr id="17" name="TextBox 16"/>
          <p:cNvSpPr txBox="1"/>
          <p:nvPr/>
        </p:nvSpPr>
        <p:spPr>
          <a:xfrm>
            <a:off x="0" y="3276407"/>
            <a:ext cx="228600" cy="200055"/>
          </a:xfrm>
          <a:prstGeom prst="rect">
            <a:avLst/>
          </a:prstGeom>
          <a:noFill/>
        </p:spPr>
        <p:txBody>
          <a:bodyPr wrap="square" rtlCol="0">
            <a:spAutoFit/>
          </a:bodyPr>
          <a:lstStyle/>
          <a:p>
            <a:r>
              <a:rPr lang="en-US" altLang="ko-KR" sz="700" dirty="0" smtClean="0">
                <a:solidFill>
                  <a:srgbClr val="FF0000"/>
                </a:solidFill>
              </a:rPr>
              <a:t>2</a:t>
            </a:r>
            <a:endParaRPr lang="ko-KR" altLang="en-US" sz="700">
              <a:solidFill>
                <a:srgbClr val="FF0000"/>
              </a:solidFill>
            </a:endParaRPr>
          </a:p>
        </p:txBody>
      </p:sp>
      <p:sp>
        <p:nvSpPr>
          <p:cNvPr id="18" name="TextBox 17"/>
          <p:cNvSpPr txBox="1"/>
          <p:nvPr/>
        </p:nvSpPr>
        <p:spPr>
          <a:xfrm>
            <a:off x="0" y="3438350"/>
            <a:ext cx="228600" cy="200055"/>
          </a:xfrm>
          <a:prstGeom prst="rect">
            <a:avLst/>
          </a:prstGeom>
          <a:noFill/>
        </p:spPr>
        <p:txBody>
          <a:bodyPr wrap="square" rtlCol="0">
            <a:spAutoFit/>
          </a:bodyPr>
          <a:lstStyle/>
          <a:p>
            <a:r>
              <a:rPr lang="en-US" altLang="ko-KR" sz="700" dirty="0">
                <a:solidFill>
                  <a:srgbClr val="FF0000"/>
                </a:solidFill>
              </a:rPr>
              <a:t>3</a:t>
            </a:r>
            <a:endParaRPr lang="ko-KR" altLang="en-US" sz="700">
              <a:solidFill>
                <a:srgbClr val="FF0000"/>
              </a:solidFill>
            </a:endParaRPr>
          </a:p>
        </p:txBody>
      </p:sp>
      <p:sp>
        <p:nvSpPr>
          <p:cNvPr id="19" name="TextBox 18"/>
          <p:cNvSpPr txBox="1"/>
          <p:nvPr/>
        </p:nvSpPr>
        <p:spPr>
          <a:xfrm>
            <a:off x="0" y="2686752"/>
            <a:ext cx="228600" cy="200055"/>
          </a:xfrm>
          <a:prstGeom prst="rect">
            <a:avLst/>
          </a:prstGeom>
          <a:noFill/>
        </p:spPr>
        <p:txBody>
          <a:bodyPr wrap="square" rtlCol="0">
            <a:spAutoFit/>
          </a:bodyPr>
          <a:lstStyle/>
          <a:p>
            <a:r>
              <a:rPr lang="en-US" altLang="ko-KR" sz="700" dirty="0">
                <a:solidFill>
                  <a:srgbClr val="FF0000"/>
                </a:solidFill>
              </a:rPr>
              <a:t>4</a:t>
            </a:r>
            <a:endParaRPr lang="ko-KR" altLang="en-US" sz="700">
              <a:solidFill>
                <a:srgbClr val="FF0000"/>
              </a:solidFill>
            </a:endParaRPr>
          </a:p>
        </p:txBody>
      </p:sp>
      <p:sp>
        <p:nvSpPr>
          <p:cNvPr id="20" name="TextBox 19"/>
          <p:cNvSpPr txBox="1"/>
          <p:nvPr/>
        </p:nvSpPr>
        <p:spPr>
          <a:xfrm>
            <a:off x="0" y="2087102"/>
            <a:ext cx="228600" cy="200055"/>
          </a:xfrm>
          <a:prstGeom prst="rect">
            <a:avLst/>
          </a:prstGeom>
          <a:noFill/>
        </p:spPr>
        <p:txBody>
          <a:bodyPr wrap="square" rtlCol="0">
            <a:spAutoFit/>
          </a:bodyPr>
          <a:lstStyle/>
          <a:p>
            <a:r>
              <a:rPr lang="en-US" altLang="ko-KR" sz="700" dirty="0" smtClean="0">
                <a:solidFill>
                  <a:srgbClr val="FF0000"/>
                </a:solidFill>
              </a:rPr>
              <a:t>5</a:t>
            </a:r>
            <a:endParaRPr lang="ko-KR" altLang="en-US" sz="700">
              <a:solidFill>
                <a:srgbClr val="FF0000"/>
              </a:solidFill>
            </a:endParaRPr>
          </a:p>
        </p:txBody>
      </p:sp>
      <p:sp>
        <p:nvSpPr>
          <p:cNvPr id="21" name="TextBox 20"/>
          <p:cNvSpPr txBox="1"/>
          <p:nvPr/>
        </p:nvSpPr>
        <p:spPr>
          <a:xfrm>
            <a:off x="0" y="2232597"/>
            <a:ext cx="228600" cy="200055"/>
          </a:xfrm>
          <a:prstGeom prst="rect">
            <a:avLst/>
          </a:prstGeom>
          <a:noFill/>
        </p:spPr>
        <p:txBody>
          <a:bodyPr wrap="square" rtlCol="0">
            <a:spAutoFit/>
          </a:bodyPr>
          <a:lstStyle/>
          <a:p>
            <a:r>
              <a:rPr lang="en-US" altLang="ko-KR" sz="700" dirty="0">
                <a:solidFill>
                  <a:srgbClr val="FF0000"/>
                </a:solidFill>
              </a:rPr>
              <a:t>6</a:t>
            </a:r>
            <a:endParaRPr lang="ko-KR" altLang="en-US" sz="700">
              <a:solidFill>
                <a:srgbClr val="FF0000"/>
              </a:solidFill>
            </a:endParaRPr>
          </a:p>
        </p:txBody>
      </p:sp>
      <p:sp>
        <p:nvSpPr>
          <p:cNvPr id="22" name="TextBox 21"/>
          <p:cNvSpPr txBox="1"/>
          <p:nvPr/>
        </p:nvSpPr>
        <p:spPr>
          <a:xfrm>
            <a:off x="0" y="2408776"/>
            <a:ext cx="228600" cy="200055"/>
          </a:xfrm>
          <a:prstGeom prst="rect">
            <a:avLst/>
          </a:prstGeom>
          <a:noFill/>
        </p:spPr>
        <p:txBody>
          <a:bodyPr wrap="square" rtlCol="0">
            <a:spAutoFit/>
          </a:bodyPr>
          <a:lstStyle/>
          <a:p>
            <a:r>
              <a:rPr lang="en-US" altLang="ko-KR" sz="700" dirty="0" smtClean="0">
                <a:solidFill>
                  <a:srgbClr val="FF0000"/>
                </a:solidFill>
              </a:rPr>
              <a:t>7</a:t>
            </a:r>
            <a:endParaRPr lang="ko-KR" altLang="en-US" sz="700">
              <a:solidFill>
                <a:srgbClr val="FF0000"/>
              </a:solidFill>
            </a:endParaRPr>
          </a:p>
        </p:txBody>
      </p:sp>
      <p:sp>
        <p:nvSpPr>
          <p:cNvPr id="23" name="직사각형 22"/>
          <p:cNvSpPr/>
          <p:nvPr/>
        </p:nvSpPr>
        <p:spPr>
          <a:xfrm>
            <a:off x="7998391" y="4139692"/>
            <a:ext cx="1095172" cy="200055"/>
          </a:xfrm>
          <a:prstGeom prst="rect">
            <a:avLst/>
          </a:prstGeom>
        </p:spPr>
        <p:txBody>
          <a:bodyPr wrap="none">
            <a:spAutoFit/>
          </a:bodyPr>
          <a:lstStyle/>
          <a:p>
            <a:pPr fontAlgn="t"/>
            <a:r>
              <a:rPr lang="en-US" altLang="ko-KR" sz="700" dirty="0">
                <a:solidFill>
                  <a:srgbClr val="FF0000"/>
                </a:solidFill>
              </a:rPr>
              <a:t>09-Jul-2018 10:18:46 ET</a:t>
            </a:r>
            <a:endParaRPr lang="en-US" altLang="ko-KR" sz="700" dirty="0">
              <a:solidFill>
                <a:srgbClr val="FF0000"/>
              </a:solidFill>
              <a:effectLst/>
            </a:endParaRPr>
          </a:p>
        </p:txBody>
      </p:sp>
      <p:sp>
        <p:nvSpPr>
          <p:cNvPr id="24" name="TextBox 23"/>
          <p:cNvSpPr txBox="1"/>
          <p:nvPr/>
        </p:nvSpPr>
        <p:spPr>
          <a:xfrm>
            <a:off x="0" y="4130173"/>
            <a:ext cx="228600" cy="200055"/>
          </a:xfrm>
          <a:prstGeom prst="rect">
            <a:avLst/>
          </a:prstGeom>
          <a:noFill/>
        </p:spPr>
        <p:txBody>
          <a:bodyPr wrap="square" rtlCol="0">
            <a:spAutoFit/>
          </a:bodyPr>
          <a:lstStyle/>
          <a:p>
            <a:r>
              <a:rPr lang="en-US" altLang="ko-KR" sz="700" dirty="0" smtClean="0">
                <a:solidFill>
                  <a:srgbClr val="FF0000"/>
                </a:solidFill>
              </a:rPr>
              <a:t>8</a:t>
            </a:r>
            <a:endParaRPr lang="ko-KR" altLang="en-US" sz="700">
              <a:solidFill>
                <a:srgbClr val="FF0000"/>
              </a:solidFill>
            </a:endParaRPr>
          </a:p>
        </p:txBody>
      </p:sp>
    </p:spTree>
    <p:extLst>
      <p:ext uri="{BB962C8B-B14F-4D97-AF65-F5344CB8AC3E}">
        <p14:creationId xmlns:p14="http://schemas.microsoft.com/office/powerpoint/2010/main" val="26470191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PHY - Others</a:t>
            </a:r>
            <a:endParaRPr lang="ko-KR" altLang="en-US" dirty="0"/>
          </a:p>
        </p:txBody>
      </p:sp>
      <p:sp>
        <p:nvSpPr>
          <p:cNvPr id="3" name="슬라이드 번호 개체 틀 2"/>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
        <p:nvSpPr>
          <p:cNvPr id="4" name="날짜 개체 틀 3"/>
          <p:cNvSpPr>
            <a:spLocks noGrp="1"/>
          </p:cNvSpPr>
          <p:nvPr>
            <p:ph type="dt" sz="half" idx="2"/>
          </p:nvPr>
        </p:nvSpPr>
        <p:spPr/>
        <p:txBody>
          <a:bodyPr/>
          <a:lstStyle/>
          <a:p>
            <a:pPr>
              <a:defRPr/>
            </a:pPr>
            <a:r>
              <a:rPr lang="en-US" smtClean="0"/>
              <a:t>July 2018</a:t>
            </a:r>
            <a:endParaRPr lang="en-US" dirty="0"/>
          </a:p>
        </p:txBody>
      </p:sp>
      <p:sp>
        <p:nvSpPr>
          <p:cNvPr id="5" name="바닥글 개체 틀 4"/>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7" name="Table 5"/>
          <p:cNvGraphicFramePr>
            <a:graphicFrameLocks noGrp="1"/>
          </p:cNvGraphicFramePr>
          <p:nvPr>
            <p:extLst>
              <p:ext uri="{D42A27DB-BD31-4B8C-83A1-F6EECF244321}">
                <p14:modId xmlns:p14="http://schemas.microsoft.com/office/powerpoint/2010/main" val="3895689689"/>
              </p:ext>
            </p:extLst>
          </p:nvPr>
        </p:nvGraphicFramePr>
        <p:xfrm>
          <a:off x="677863" y="2621748"/>
          <a:ext cx="7772399" cy="1361028"/>
        </p:xfrm>
        <a:graphic>
          <a:graphicData uri="http://schemas.openxmlformats.org/drawingml/2006/table">
            <a:tbl>
              <a:tblPr/>
              <a:tblGrid>
                <a:gridCol w="543232"/>
                <a:gridCol w="3677264"/>
                <a:gridCol w="1023784"/>
                <a:gridCol w="731274"/>
                <a:gridCol w="585019"/>
                <a:gridCol w="1211826"/>
              </a:tblGrid>
              <a:tr h="323850">
                <a:tc>
                  <a:txBody>
                    <a:bodyPr/>
                    <a:lstStyle/>
                    <a:p>
                      <a:pPr algn="l" fontAlgn="ctr"/>
                      <a:r>
                        <a:rPr lang="en-US" sz="1100" b="0" i="0" u="none" strike="noStrike" dirty="0">
                          <a:solidFill>
                            <a:srgbClr val="FFFFFF"/>
                          </a:solidFill>
                          <a:effectLst/>
                          <a:latin typeface="Calibri" panose="020F0502020204030204" pitchFamily="34" charset="0"/>
                        </a:rPr>
                        <a:t>DCN</a:t>
                      </a:r>
                    </a:p>
                  </a:txBody>
                  <a:tcPr marL="5223" marR="5223" marT="5223"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Title</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Presenter</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dirty="0">
                          <a:solidFill>
                            <a:srgbClr val="FFFFFF"/>
                          </a:solidFill>
                          <a:effectLst/>
                          <a:latin typeface="Calibri" panose="020F0502020204030204" pitchFamily="34" charset="0"/>
                        </a:rPr>
                        <a:t>Affiliation</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PHY/MAC</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c>
                  <a:txBody>
                    <a:bodyPr/>
                    <a:lstStyle/>
                    <a:p>
                      <a:pPr algn="l" fontAlgn="t"/>
                      <a:r>
                        <a:rPr lang="en-US" sz="1100" b="0" i="0" u="none" strike="noStrike">
                          <a:solidFill>
                            <a:srgbClr val="FFFFFF"/>
                          </a:solidFill>
                          <a:effectLst/>
                          <a:latin typeface="Calibri" panose="020F0502020204030204" pitchFamily="34" charset="0"/>
                        </a:rPr>
                        <a:t>Sub category</a:t>
                      </a:r>
                    </a:p>
                  </a:txBody>
                  <a:tcPr marL="5223" marR="5223" marT="5223"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595959"/>
                    </a:solidFill>
                  </a:tcPr>
                </a:tc>
              </a:tr>
              <a:tr h="151478">
                <a:tc>
                  <a:txBody>
                    <a:bodyPr/>
                    <a:lstStyle/>
                    <a:p>
                      <a:pPr algn="l" fontAlgn="b"/>
                      <a:r>
                        <a:rPr lang="en-US" sz="1100" b="0" i="0" u="none" strike="noStrike">
                          <a:solidFill>
                            <a:srgbClr val="000000"/>
                          </a:solidFill>
                          <a:effectLst/>
                          <a:latin typeface="Calibri" panose="020F0502020204030204" pitchFamily="34" charset="0"/>
                        </a:rPr>
                        <a:t>18/1129</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Discussion on WUR FDMA padding issues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Rui Cao</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Marvell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FDMA</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18/1164</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Recommendations on OOK waveform and CSD setting </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OOK waveform, CSD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a:solidFill>
                            <a:srgbClr val="000000"/>
                          </a:solidFill>
                          <a:effectLst/>
                          <a:latin typeface="Calibri" panose="020F0502020204030204" pitchFamily="34" charset="0"/>
                        </a:rPr>
                        <a:t>18/1165</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 Studies</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Vinod Kristem</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Intel</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PHY</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WUR PSD</a:t>
                      </a: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18/1204</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Formulation for OOK Waveform</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Rui</a:t>
                      </a:r>
                      <a:r>
                        <a:rPr lang="en-US" sz="1100" b="0" i="0" u="none" strike="noStrike" dirty="0" smtClean="0">
                          <a:solidFill>
                            <a:srgbClr val="000000"/>
                          </a:solidFill>
                          <a:effectLst/>
                          <a:latin typeface="Calibri" panose="020F0502020204030204" pitchFamily="34" charset="0"/>
                        </a:rPr>
                        <a:t> Yang</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err="1" smtClean="0">
                          <a:solidFill>
                            <a:srgbClr val="000000"/>
                          </a:solidFill>
                          <a:effectLst/>
                          <a:latin typeface="Calibri" panose="020F0502020204030204" pitchFamily="34" charset="0"/>
                        </a:rPr>
                        <a:t>InterDigital</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EVM for 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18/1179</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Spectral Line suppression</a:t>
                      </a:r>
                      <a:r>
                        <a:rPr lang="en-US" sz="1100" b="0" i="0" u="none" strike="noStrike" baseline="0" dirty="0" smtClean="0">
                          <a:solidFill>
                            <a:srgbClr val="000000"/>
                          </a:solidFill>
                          <a:effectLst/>
                          <a:latin typeface="Calibri" panose="020F0502020204030204" pitchFamily="34" charset="0"/>
                        </a:rPr>
                        <a:t> for MC-OOK</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51478">
                <a:tc>
                  <a:txBody>
                    <a:bodyPr/>
                    <a:lstStyle/>
                    <a:p>
                      <a:pPr algn="l" fontAlgn="b"/>
                      <a:r>
                        <a:rPr lang="en-US" sz="1100" b="0" i="0" u="none" strike="noStrike" dirty="0" smtClean="0">
                          <a:solidFill>
                            <a:srgbClr val="000000"/>
                          </a:solidFill>
                          <a:effectLst/>
                          <a:latin typeface="Calibri" panose="020F0502020204030204" pitchFamily="34" charset="0"/>
                        </a:rPr>
                        <a:t>18/1218</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Example</a:t>
                      </a:r>
                      <a:r>
                        <a:rPr lang="en-US" sz="1100" b="0" i="0" u="none" strike="noStrike" baseline="0" dirty="0" smtClean="0">
                          <a:solidFill>
                            <a:srgbClr val="000000"/>
                          </a:solidFill>
                          <a:effectLst/>
                          <a:latin typeface="Calibri" panose="020F0502020204030204" pitchFamily="34" charset="0"/>
                        </a:rPr>
                        <a:t> OFDM symbols for the spec.</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Miguel Lopez</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altLang="ko-KR" sz="1100" b="0" i="0" u="none" strike="noStrike" dirty="0" smtClean="0">
                          <a:solidFill>
                            <a:srgbClr val="000000"/>
                          </a:solidFill>
                          <a:effectLst/>
                          <a:latin typeface="Calibri" panose="020F0502020204030204" pitchFamily="34" charset="0"/>
                        </a:rPr>
                        <a:t>Ericsson</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smtClean="0">
                          <a:solidFill>
                            <a:srgbClr val="000000"/>
                          </a:solidFill>
                          <a:effectLst/>
                          <a:latin typeface="Calibri" panose="020F0502020204030204" pitchFamily="34" charset="0"/>
                        </a:rPr>
                        <a:t>PHY</a:t>
                      </a:r>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100" b="0" i="0" u="none" strike="noStrike" dirty="0">
                        <a:solidFill>
                          <a:srgbClr val="000000"/>
                        </a:solidFill>
                        <a:effectLst/>
                        <a:latin typeface="Calibri" panose="020F0502020204030204" pitchFamily="34" charset="0"/>
                      </a:endParaRPr>
                    </a:p>
                  </a:txBody>
                  <a:tcPr marL="5223" marR="5223" marT="5223"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10" name="직사각형 9"/>
          <p:cNvSpPr/>
          <p:nvPr/>
        </p:nvSpPr>
        <p:spPr>
          <a:xfrm>
            <a:off x="8043040" y="3457989"/>
            <a:ext cx="1095172" cy="200055"/>
          </a:xfrm>
          <a:prstGeom prst="rect">
            <a:avLst/>
          </a:prstGeom>
        </p:spPr>
        <p:txBody>
          <a:bodyPr wrap="none">
            <a:spAutoFit/>
          </a:bodyPr>
          <a:lstStyle/>
          <a:p>
            <a:pPr fontAlgn="t"/>
            <a:r>
              <a:rPr lang="en-US" altLang="ko-KR" sz="700" dirty="0">
                <a:solidFill>
                  <a:srgbClr val="FF0000"/>
                </a:solidFill>
              </a:rPr>
              <a:t>08-Jul-2018 11:09:51 ET</a:t>
            </a:r>
            <a:endParaRPr lang="en-US" altLang="ko-KR" sz="700" dirty="0">
              <a:solidFill>
                <a:srgbClr val="FF0000"/>
              </a:solidFill>
              <a:effectLst/>
            </a:endParaRPr>
          </a:p>
        </p:txBody>
      </p:sp>
      <p:sp>
        <p:nvSpPr>
          <p:cNvPr id="11" name="직사각형 10"/>
          <p:cNvSpPr/>
          <p:nvPr/>
        </p:nvSpPr>
        <p:spPr>
          <a:xfrm>
            <a:off x="8048828" y="3620354"/>
            <a:ext cx="1095172" cy="200055"/>
          </a:xfrm>
          <a:prstGeom prst="rect">
            <a:avLst/>
          </a:prstGeom>
        </p:spPr>
        <p:txBody>
          <a:bodyPr wrap="none">
            <a:spAutoFit/>
          </a:bodyPr>
          <a:lstStyle/>
          <a:p>
            <a:pPr fontAlgn="t"/>
            <a:r>
              <a:rPr lang="en-US" altLang="ko-KR" sz="700" dirty="0">
                <a:solidFill>
                  <a:srgbClr val="FF0000"/>
                </a:solidFill>
              </a:rPr>
              <a:t>09-Jul-2018 01:50:15 ET</a:t>
            </a:r>
            <a:endParaRPr lang="en-US" altLang="ko-KR" sz="700" dirty="0">
              <a:solidFill>
                <a:srgbClr val="FF0000"/>
              </a:solidFill>
              <a:effectLst/>
            </a:endParaRPr>
          </a:p>
        </p:txBody>
      </p:sp>
      <p:sp>
        <p:nvSpPr>
          <p:cNvPr id="12" name="직사각형 11"/>
          <p:cNvSpPr/>
          <p:nvPr/>
        </p:nvSpPr>
        <p:spPr>
          <a:xfrm>
            <a:off x="8048828" y="3801565"/>
            <a:ext cx="1095172" cy="200055"/>
          </a:xfrm>
          <a:prstGeom prst="rect">
            <a:avLst/>
          </a:prstGeom>
        </p:spPr>
        <p:txBody>
          <a:bodyPr wrap="none">
            <a:spAutoFit/>
          </a:bodyPr>
          <a:lstStyle/>
          <a:p>
            <a:pPr fontAlgn="t"/>
            <a:r>
              <a:rPr lang="en-US" altLang="ko-KR" sz="700" dirty="0">
                <a:solidFill>
                  <a:srgbClr val="FF0000"/>
                </a:solidFill>
              </a:rPr>
              <a:t>09-Jul-2018 00:09:01 ET</a:t>
            </a:r>
            <a:endParaRPr lang="en-US" altLang="ko-KR" sz="700" dirty="0">
              <a:solidFill>
                <a:srgbClr val="FF0000"/>
              </a:solidFill>
              <a:effectLst/>
            </a:endParaRPr>
          </a:p>
        </p:txBody>
      </p:sp>
      <p:sp>
        <p:nvSpPr>
          <p:cNvPr id="13" name="TextBox 12"/>
          <p:cNvSpPr txBox="1"/>
          <p:nvPr/>
        </p:nvSpPr>
        <p:spPr>
          <a:xfrm>
            <a:off x="7620000" y="1002199"/>
            <a:ext cx="1524000" cy="830997"/>
          </a:xfrm>
          <a:prstGeom prst="rect">
            <a:avLst/>
          </a:prstGeom>
          <a:noFill/>
        </p:spPr>
        <p:txBody>
          <a:bodyPr wrap="square" rtlCol="0">
            <a:spAutoFit/>
          </a:bodyPr>
          <a:lstStyle/>
          <a:p>
            <a:r>
              <a:rPr lang="en-US" altLang="ko-KR" dirty="0" smtClean="0">
                <a:solidFill>
                  <a:srgbClr val="00B0F0"/>
                </a:solidFill>
              </a:rPr>
              <a:t>Presented</a:t>
            </a:r>
          </a:p>
          <a:p>
            <a:r>
              <a:rPr lang="en-US" altLang="ko-KR" dirty="0" smtClean="0">
                <a:solidFill>
                  <a:srgbClr val="92D050"/>
                </a:solidFill>
              </a:rPr>
              <a:t>SP deferred</a:t>
            </a:r>
          </a:p>
          <a:p>
            <a:r>
              <a:rPr lang="en-US" altLang="ko-KR" dirty="0" smtClean="0"/>
              <a:t>Not </a:t>
            </a:r>
            <a:r>
              <a:rPr lang="en-US" altLang="ko-KR" dirty="0" smtClean="0"/>
              <a:t>presented</a:t>
            </a:r>
          </a:p>
          <a:p>
            <a:r>
              <a:rPr lang="en-US" altLang="ko-KR" dirty="0">
                <a:solidFill>
                  <a:schemeClr val="bg1">
                    <a:lumMod val="65000"/>
                  </a:schemeClr>
                </a:solidFill>
              </a:rPr>
              <a:t>W</a:t>
            </a:r>
            <a:r>
              <a:rPr lang="en-US" altLang="ko-KR" dirty="0" smtClean="0">
                <a:solidFill>
                  <a:schemeClr val="bg1">
                    <a:lumMod val="65000"/>
                  </a:schemeClr>
                </a:solidFill>
              </a:rPr>
              <a:t>ithdrawn</a:t>
            </a:r>
            <a:endParaRPr lang="ko-KR" altLang="en-US">
              <a:solidFill>
                <a:schemeClr val="bg1">
                  <a:lumMod val="65000"/>
                </a:schemeClr>
              </a:solidFill>
            </a:endParaRPr>
          </a:p>
        </p:txBody>
      </p:sp>
    </p:spTree>
    <p:extLst>
      <p:ext uri="{BB962C8B-B14F-4D97-AF65-F5344CB8AC3E}">
        <p14:creationId xmlns:p14="http://schemas.microsoft.com/office/powerpoint/2010/main" val="26372299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dirty="0" smtClean="0">
                <a:solidFill>
                  <a:srgbClr val="0000FF"/>
                </a:solidFill>
                <a:cs typeface="Times New Roman" panose="02020603050405020304" pitchFamily="18" charset="0"/>
              </a:rPr>
              <a:t>IEEE 802.11 </a:t>
            </a:r>
            <a:r>
              <a:rPr lang="en-US" altLang="en-US" sz="3600" dirty="0" err="1" smtClean="0">
                <a:solidFill>
                  <a:srgbClr val="0000FF"/>
                </a:solidFill>
                <a:cs typeface="Times New Roman" panose="02020603050405020304" pitchFamily="18" charset="0"/>
              </a:rPr>
              <a:t>TGba</a:t>
            </a:r>
            <a:r>
              <a:rPr lang="en-US" altLang="en-US" sz="3600" dirty="0" smtClean="0">
                <a:solidFill>
                  <a:srgbClr val="0000FF"/>
                </a:solidFill>
                <a:cs typeface="Times New Roman" panose="02020603050405020304" pitchFamily="18" charset="0"/>
              </a:rPr>
              <a:t>:</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Wake-up Radio Operation</a:t>
            </a:r>
            <a:br>
              <a:rPr lang="en-US" altLang="en-US" sz="3600" dirty="0" smtClean="0">
                <a:solidFill>
                  <a:srgbClr val="0000FF"/>
                </a:solidFill>
                <a:cs typeface="Times New Roman" panose="02020603050405020304" pitchFamily="18" charset="0"/>
              </a:rPr>
            </a:br>
            <a:r>
              <a:rPr lang="en-US" altLang="en-US" sz="3600" dirty="0" smtClean="0">
                <a:solidFill>
                  <a:srgbClr val="0000FF"/>
                </a:solidFill>
                <a:cs typeface="Times New Roman" panose="02020603050405020304" pitchFamily="18" charset="0"/>
              </a:rPr>
              <a:t>PHY </a:t>
            </a:r>
            <a:r>
              <a:rPr lang="en-US" altLang="en-US" sz="3600" dirty="0" err="1" smtClean="0">
                <a:solidFill>
                  <a:srgbClr val="0000FF"/>
                </a:solidFill>
                <a:cs typeface="Times New Roman" panose="02020603050405020304" pitchFamily="18" charset="0"/>
              </a:rPr>
              <a:t>Adhoc</a:t>
            </a:r>
            <a:endParaRPr lang="en-US" altLang="en-US" sz="3600" dirty="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San Diego, California, USA</a:t>
            </a:r>
          </a:p>
          <a:p>
            <a:pPr algn="ctr">
              <a:lnSpc>
                <a:spcPct val="90000"/>
              </a:lnSpc>
              <a:buFontTx/>
              <a:buNone/>
            </a:pPr>
            <a:r>
              <a:rPr lang="en-US" altLang="en-US" sz="3200" dirty="0" smtClean="0">
                <a:cs typeface="Times New Roman" panose="02020603050405020304" pitchFamily="18" charset="0"/>
              </a:rPr>
              <a:t>July 8-13, 2018</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Steve </a:t>
            </a:r>
            <a:r>
              <a:rPr lang="en-US" altLang="en-US" sz="2000" dirty="0" err="1" smtClean="0">
                <a:cs typeface="Times New Roman" panose="02020603050405020304" pitchFamily="18" charset="0"/>
              </a:rPr>
              <a:t>Shellhammer</a:t>
            </a:r>
            <a:r>
              <a:rPr lang="en-US" altLang="en-US" sz="2000" dirty="0" smtClean="0">
                <a:cs typeface="Times New Roman" panose="02020603050405020304" pitchFamily="18" charset="0"/>
              </a:rPr>
              <a:t> (Samsung)</a:t>
            </a:r>
          </a:p>
          <a:p>
            <a:pPr algn="ctr">
              <a:lnSpc>
                <a:spcPct val="90000"/>
              </a:lnSpc>
              <a:buFontTx/>
              <a:buNone/>
            </a:pPr>
            <a:r>
              <a:rPr lang="en-US" altLang="en-US" sz="2000" dirty="0" smtClean="0">
                <a:cs typeface="Times New Roman" panose="02020603050405020304" pitchFamily="18" charset="0"/>
              </a:rPr>
              <a:t>Vice Chairs:  </a:t>
            </a:r>
            <a:r>
              <a:rPr lang="en-US" altLang="en-US" sz="2000" dirty="0" err="1" smtClean="0">
                <a:cs typeface="Times New Roman" panose="02020603050405020304" pitchFamily="18" charset="0"/>
              </a:rPr>
              <a:t>Eunsung</a:t>
            </a:r>
            <a:r>
              <a:rPr lang="en-US" altLang="en-US" sz="2000" dirty="0" smtClean="0">
                <a:cs typeface="Times New Roman" panose="02020603050405020304" pitchFamily="18" charset="0"/>
              </a:rPr>
              <a:t> Park (LGE)</a:t>
            </a:r>
          </a:p>
          <a:p>
            <a:pPr algn="ctr">
              <a:lnSpc>
                <a:spcPct val="90000"/>
              </a:lnSpc>
              <a:buFontTx/>
              <a:buNone/>
            </a:pPr>
            <a:r>
              <a:rPr lang="en-US" altLang="en-US" sz="2000" dirty="0" smtClean="0"/>
              <a:t>Secretary: Leif Wilhelmsson (Ericsson)</a:t>
            </a:r>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42200932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a:t>
            </a:r>
            <a:r>
              <a:rPr lang="en-US" altLang="en-US" dirty="0" err="1" smtClean="0"/>
              <a:t>TGba</a:t>
            </a:r>
            <a:r>
              <a:rPr lang="en-US" altLang="en-US" dirty="0" smtClean="0"/>
              <a:t> </a:t>
            </a:r>
            <a:r>
              <a:rPr lang="en-US" altLang="en-US" dirty="0"/>
              <a:t>Wake-up Radio (WUR) Operation PHY </a:t>
            </a:r>
            <a:r>
              <a:rPr lang="en-US" altLang="en-US" dirty="0" err="1" smtClean="0"/>
              <a:t>Adhoc</a:t>
            </a:r>
            <a:r>
              <a:rPr lang="en-US" altLang="en-US" dirty="0" smtClean="0"/>
              <a:t> agenda for the July 2018 session</a:t>
            </a:r>
          </a:p>
        </p:txBody>
      </p:sp>
      <p:sp>
        <p:nvSpPr>
          <p:cNvPr id="4"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
        <p:nvSpPr>
          <p:cNvPr id="7"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
        <p:nvSpPr>
          <p:cNvPr id="7"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8"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PHY </a:t>
            </a:r>
            <a:r>
              <a:rPr lang="en-US" altLang="ko-KR" dirty="0" err="1" smtClean="0"/>
              <a:t>Adhoc</a:t>
            </a:r>
            <a:r>
              <a:rPr lang="en-US" altLang="ko-KR" dirty="0" smtClean="0"/>
              <a:t> Time Slot</a:t>
            </a:r>
            <a:endParaRPr lang="ko-KR" altLang="en-US"/>
          </a:p>
        </p:txBody>
      </p:sp>
      <p:sp>
        <p:nvSpPr>
          <p:cNvPr id="4" name="날짜 개체 틀 3"/>
          <p:cNvSpPr>
            <a:spLocks noGrp="1"/>
          </p:cNvSpPr>
          <p:nvPr>
            <p:ph type="dt" sz="half" idx="10"/>
          </p:nvPr>
        </p:nvSpPr>
        <p:spPr/>
        <p:txBody>
          <a:bodyPr/>
          <a:lstStyle/>
          <a:p>
            <a:pPr>
              <a:defRPr/>
            </a:pPr>
            <a:r>
              <a:rPr lang="en-US" smtClean="0"/>
              <a:t>July 2018</a:t>
            </a:r>
            <a:endParaRPr lang="en-US" dirty="0"/>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7</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50685143"/>
              </p:ext>
            </p:extLst>
          </p:nvPr>
        </p:nvGraphicFramePr>
        <p:xfrm>
          <a:off x="685800" y="1981200"/>
          <a:ext cx="8397240" cy="3156706"/>
        </p:xfrm>
        <a:graphic>
          <a:graphicData uri="http://schemas.openxmlformats.org/drawingml/2006/table">
            <a:tbl>
              <a:tblPr firstRow="1" bandRow="1">
                <a:tableStyleId>{073A0DAA-6AF3-43AB-8588-CEC1D06C72B9}</a:tableStyleId>
              </a:tblPr>
              <a:tblGrid>
                <a:gridCol w="1554480"/>
                <a:gridCol w="881380"/>
                <a:gridCol w="881380"/>
                <a:gridCol w="881380"/>
                <a:gridCol w="881380"/>
                <a:gridCol w="881380"/>
                <a:gridCol w="881380"/>
                <a:gridCol w="1554480"/>
              </a:tblGrid>
              <a:tr h="394256">
                <a:tc>
                  <a:txBody>
                    <a:bodyPr/>
                    <a:lstStyle/>
                    <a:p>
                      <a:pPr algn="ctr"/>
                      <a:endParaRPr lang="en-US" sz="1800" dirty="0"/>
                    </a:p>
                  </a:txBody>
                  <a:tcPr marT="45742" marB="45742" anchor="ctr"/>
                </a:tc>
                <a:tc gridSpan="2">
                  <a:txBody>
                    <a:bodyPr/>
                    <a:lstStyle/>
                    <a:p>
                      <a:pPr algn="ctr"/>
                      <a:r>
                        <a:rPr lang="en-US" sz="1800" dirty="0" smtClean="0"/>
                        <a:t>Monday</a:t>
                      </a:r>
                      <a:endParaRPr lang="en-US" sz="1800"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r>
                        <a:rPr lang="en-US" sz="1800" dirty="0" smtClean="0"/>
                        <a:t>Tuesday</a:t>
                      </a:r>
                      <a:endParaRPr lang="en-US" sz="1800" dirty="0"/>
                    </a:p>
                  </a:txBody>
                  <a:tcPr marT="45742" marB="45742" anchor="ctr"/>
                </a:tc>
                <a:tc hMerge="1">
                  <a:txBody>
                    <a:bodyPr/>
                    <a:lstStyle/>
                    <a:p>
                      <a:endParaRPr lang="en-US"/>
                    </a:p>
                  </a:txBody>
                  <a:tcPr/>
                </a:tc>
                <a:tc gridSpan="2">
                  <a:txBody>
                    <a:bodyPr/>
                    <a:lstStyle/>
                    <a:p>
                      <a:pPr algn="ctr"/>
                      <a:r>
                        <a:rPr lang="en-US" sz="1800" dirty="0" smtClean="0"/>
                        <a:t>Wednesday</a:t>
                      </a:r>
                      <a:endParaRPr lang="en-US" sz="1800" dirty="0"/>
                    </a:p>
                  </a:txBody>
                  <a:tcPr marT="45742" marB="45742" anchor="ctr"/>
                </a:tc>
                <a:tc hMerge="1">
                  <a:txBody>
                    <a:bodyPr/>
                    <a:lstStyle/>
                    <a:p>
                      <a:endParaRPr lang="en-US"/>
                    </a:p>
                  </a:txBody>
                  <a:tcPr/>
                </a:tc>
                <a:tc>
                  <a:txBody>
                    <a:bodyPr/>
                    <a:lstStyle/>
                    <a:p>
                      <a:pPr algn="ctr"/>
                      <a:r>
                        <a:rPr lang="en-US" sz="1800" dirty="0" smtClean="0"/>
                        <a:t>Thursday</a:t>
                      </a:r>
                      <a:endParaRPr lang="en-US" sz="1800" dirty="0"/>
                    </a:p>
                  </a:txBody>
                  <a:tcPr marT="45742" marB="45742" anchor="ctr"/>
                </a:tc>
              </a:tr>
              <a:tr h="394256">
                <a:tc>
                  <a:txBody>
                    <a:bodyPr/>
                    <a:lstStyle/>
                    <a:p>
                      <a:pPr algn="ctr"/>
                      <a:r>
                        <a:rPr lang="en-US" sz="1800" dirty="0" smtClean="0"/>
                        <a:t>AM1</a:t>
                      </a:r>
                    </a:p>
                  </a:txBody>
                  <a:tcPr marT="45742" marB="45742" anchor="ctr">
                    <a:lnR w="12700" cap="flat" cmpd="sng" algn="ctr">
                      <a:solidFill>
                        <a:srgbClr val="FF0000"/>
                      </a:solidFill>
                      <a:prstDash val="solid"/>
                      <a:round/>
                      <a:headEnd type="none" w="med" len="med"/>
                      <a:tailEnd type="none" w="med" len="med"/>
                    </a:lnR>
                  </a:tcPr>
                </a:tc>
                <a:tc>
                  <a:txBody>
                    <a:bodyPr/>
                    <a:lstStyle/>
                    <a:p>
                      <a:pPr algn="ctr"/>
                      <a:r>
                        <a:rPr lang="en-US" sz="1800" b="1" dirty="0" err="1" smtClean="0"/>
                        <a:t>TGba</a:t>
                      </a:r>
                      <a:endParaRPr lang="en-US" sz="1800" b="1" dirty="0" smtClean="0"/>
                    </a:p>
                    <a:p>
                      <a:pPr algn="ctr"/>
                      <a:r>
                        <a:rPr lang="en-US" sz="1400" b="1" dirty="0" smtClean="0"/>
                        <a:t>MAC</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endParaRPr lang="en-US" sz="1400" b="1" dirty="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1" dirty="0" err="1" smtClean="0">
                          <a:solidFill>
                            <a:schemeClr val="tx1"/>
                          </a:solidFill>
                        </a:rPr>
                        <a:t>TGba</a:t>
                      </a:r>
                      <a:endParaRPr lang="en-US" altLang="ko-KR" sz="1800" b="1" dirty="0" smtClean="0"/>
                    </a:p>
                  </a:txBody>
                  <a:tcPr marT="45742" marB="45742" anchor="ctr">
                    <a:lnL w="12700" cap="flat" cmpd="sng" algn="ctr">
                      <a:solidFill>
                        <a:srgbClr val="FF0000"/>
                      </a:solidFill>
                      <a:prstDash val="solid"/>
                      <a:round/>
                      <a:headEnd type="none" w="med" len="med"/>
                      <a:tailEnd type="none" w="med" len="med"/>
                    </a:lnL>
                  </a:tcPr>
                </a:tc>
                <a:tc hMerge="1">
                  <a:txBody>
                    <a:bodyPr/>
                    <a:lstStyle/>
                    <a:p>
                      <a:endParaRPr lang="en-US"/>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solidFill>
                          <a:schemeClr val="tx1"/>
                        </a:solidFill>
                      </a:endParaRPr>
                    </a:p>
                  </a:txBody>
                  <a:tcPr marT="45742" marB="45742" anchor="ctr"/>
                </a:tc>
              </a:tr>
              <a:tr h="394256">
                <a:tc>
                  <a:txBody>
                    <a:bodyPr/>
                    <a:lstStyle/>
                    <a:p>
                      <a:pPr algn="ctr"/>
                      <a:r>
                        <a:rPr lang="en-US" sz="1800" dirty="0" smtClean="0"/>
                        <a:t>AM2</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lnB w="12700" cap="flat" cmpd="sng" algn="ctr">
                      <a:solidFill>
                        <a:srgbClr val="FF0000"/>
                      </a:solidFill>
                      <a:prstDash val="solid"/>
                      <a:round/>
                      <a:headEnd type="none" w="med" len="med"/>
                      <a:tailEnd type="none" w="med" len="med"/>
                    </a:lnB>
                  </a:tcPr>
                </a:tc>
                <a:tc hMerge="1">
                  <a:txBody>
                    <a:bodyPr/>
                    <a:lstStyle/>
                    <a:p>
                      <a:endParaRPr lang="en-US"/>
                    </a:p>
                  </a:txBody>
                  <a:tcPr/>
                </a:tc>
                <a:tc gridSpan="2">
                  <a:txBody>
                    <a:bodyPr/>
                    <a:lstStyle/>
                    <a:p>
                      <a:pPr algn="ctr"/>
                      <a:endParaRPr lang="en-US" sz="1800" b="1"/>
                    </a:p>
                  </a:txBody>
                  <a:tcPr marT="45742" marB="45742" anchor="ct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solidFill>
                            <a:schemeClr val="tx1"/>
                          </a:solidFill>
                        </a:rPr>
                        <a:t>TGba</a:t>
                      </a:r>
                      <a:endParaRPr lang="en-US" sz="1800" b="1" dirty="0" smtClean="0">
                        <a:solidFill>
                          <a:schemeClr val="tx1"/>
                        </a:solidFill>
                      </a:endParaRPr>
                    </a:p>
                  </a:txBody>
                  <a:tcPr marT="45742" marB="45742" anchor="ctr"/>
                </a:tc>
              </a:tr>
              <a:tr h="697387">
                <a:tc>
                  <a:txBody>
                    <a:bodyPr/>
                    <a:lstStyle/>
                    <a:p>
                      <a:pPr algn="ctr"/>
                      <a:r>
                        <a:rPr lang="en-US" sz="1800" dirty="0" smtClean="0"/>
                        <a:t>PM1</a:t>
                      </a:r>
                      <a:endParaRPr lang="en-US" sz="1800" dirty="0"/>
                    </a:p>
                  </a:txBody>
                  <a:tcPr marT="45742" marB="45742" anchor="ct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R w="12700" cap="flat" cmpd="sng" algn="ctr">
                      <a:solidFill>
                        <a:srgbClr val="FF0000"/>
                      </a:solidFill>
                      <a:prstDash val="solid"/>
                      <a:round/>
                      <a:headEnd type="none" w="med" len="med"/>
                      <a:tailEnd type="none" w="med" len="med"/>
                    </a:lnR>
                    <a:lnB w="12700" cap="flat" cmpd="sng" algn="ctr">
                      <a:noFill/>
                      <a:prstDash val="solid"/>
                      <a:round/>
                      <a:headEnd type="none" w="med" len="med"/>
                      <a:tailEnd type="none" w="med" len="med"/>
                    </a:lnB>
                  </a:tcPr>
                </a:tc>
                <a:tc hMerge="1">
                  <a:txBody>
                    <a:bodyPr/>
                    <a:lstStyle/>
                    <a:p>
                      <a:endParaRPr 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MAC</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 </a:t>
                      </a: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r>
                        <a:rPr lang="en-US" sz="1800" b="1" dirty="0" err="1" smtClean="0">
                          <a:solidFill>
                            <a:schemeClr val="tx1"/>
                          </a:solidFill>
                        </a:rPr>
                        <a:t>TGba</a:t>
                      </a:r>
                      <a:endParaRPr lang="en-US" sz="1800" b="1" dirty="0"/>
                    </a:p>
                  </a:txBody>
                  <a:tcPr marT="45742" marB="45742" anchor="ctr">
                    <a:lnL w="12700" cap="flat" cmpd="sng" algn="ctr">
                      <a:solidFill>
                        <a:srgbClr val="FF0000"/>
                      </a:solidFill>
                      <a:prstDash val="solid"/>
                      <a:round/>
                      <a:headEnd type="none" w="med" len="med"/>
                      <a:tailEnd type="none" w="med" len="med"/>
                    </a:lnL>
                    <a:lnB w="12700" cap="flat" cmpd="sng" algn="ctr">
                      <a:solidFill>
                        <a:srgbClr val="FF0000"/>
                      </a:solidFill>
                      <a:prstDash val="solid"/>
                      <a:round/>
                      <a:headEnd type="none" w="med" len="med"/>
                      <a:tailEnd type="none" w="med" len="med"/>
                    </a:lnB>
                  </a:tcPr>
                </a:tc>
                <a:tc hMerge="1">
                  <a:txBody>
                    <a:bodyPr/>
                    <a:lstStyle/>
                    <a:p>
                      <a:endParaRPr lang="en-US"/>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800" b="1" dirty="0" err="1" smtClean="0">
                          <a:solidFill>
                            <a:schemeClr val="tx1"/>
                          </a:solidFill>
                        </a:rPr>
                        <a:t>TGba</a:t>
                      </a:r>
                      <a:endParaRPr lang="en-US" altLang="ko-KR" sz="1800" b="1" dirty="0" smtClean="0"/>
                    </a:p>
                  </a:txBody>
                  <a:tcPr marT="45742" marB="45742" anchor="ctr"/>
                </a:tc>
              </a:tr>
              <a:tr h="697387">
                <a:tc>
                  <a:txBody>
                    <a:bodyPr/>
                    <a:lstStyle/>
                    <a:p>
                      <a:pPr algn="ctr"/>
                      <a:r>
                        <a:rPr lang="en-US" sz="1800" dirty="0" smtClean="0"/>
                        <a:t>PM2</a:t>
                      </a:r>
                      <a:endParaRPr lang="en-US" sz="1800" dirty="0"/>
                    </a:p>
                  </a:txBody>
                  <a:tcPr marT="45742" marB="45742" anchor="ctr">
                    <a:lnR w="12700" cap="flat" cmpd="sng" algn="ctr">
                      <a:noFill/>
                      <a:prstDash val="solid"/>
                      <a:round/>
                      <a:headEnd type="none" w="med" len="med"/>
                      <a:tailEnd type="none" w="med" len="med"/>
                    </a:lnR>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smtClean="0"/>
                        <a:t>TGba</a:t>
                      </a:r>
                      <a:endParaRPr lang="en-US" sz="1800" b="1" dirty="0" smtClean="0"/>
                    </a:p>
                  </a:txBody>
                  <a:tcPr marT="45742" marB="45742"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smtClean="0"/>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gridSpan="2">
                  <a:txBody>
                    <a:bodyPr/>
                    <a:lstStyle/>
                    <a:p>
                      <a:pPr algn="ctr"/>
                      <a:endParaRPr lang="en-US" sz="1800" b="1" dirty="0"/>
                    </a:p>
                  </a:txBody>
                  <a:tcPr marT="45742" marB="45742" anchor="ctr">
                    <a:lnL w="12700" cap="flat" cmpd="sng" algn="ctr">
                      <a:no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r>
                        <a:rPr lang="en-US" sz="1800" b="1" dirty="0" err="1" smtClean="0">
                          <a:solidFill>
                            <a:schemeClr val="tx1"/>
                          </a:solidFill>
                        </a:rPr>
                        <a:t>TGba</a:t>
                      </a:r>
                      <a:endParaRPr lang="en-US" sz="1800" b="1" dirty="0" smtClean="0">
                        <a:solidFill>
                          <a:schemeClr val="tx1"/>
                        </a:solidFill>
                      </a:endParaRPr>
                    </a:p>
                    <a:p>
                      <a:pPr algn="ctr"/>
                      <a:r>
                        <a:rPr lang="en-US" sz="1400" b="1" dirty="0" smtClean="0">
                          <a:solidFill>
                            <a:schemeClr val="tx1"/>
                          </a:solidFill>
                        </a:rPr>
                        <a:t>MAC</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t>TGba</a:t>
                      </a:r>
                      <a:endParaRPr lang="en-US" sz="1800" b="1" dirty="0" smtClean="0"/>
                    </a:p>
                    <a:p>
                      <a:pPr algn="ctr"/>
                      <a:r>
                        <a:rPr lang="en-US" sz="1400" b="1" dirty="0" smtClean="0"/>
                        <a:t>PHY</a:t>
                      </a:r>
                      <a:endParaRPr lang="en-US" sz="1400" b="1" dirty="0">
                        <a:solidFill>
                          <a:schemeClr val="tx1"/>
                        </a:solidFill>
                      </a:endParaRPr>
                    </a:p>
                  </a:txBody>
                  <a:tcPr marT="45742" marB="45742" anchor="ctr">
                    <a:lnL w="12700" cap="flat" cmpd="sng" algn="ctr">
                      <a:solidFill>
                        <a:srgbClr val="FF0000"/>
                      </a:solidFill>
                      <a:prstDash val="solid"/>
                      <a:round/>
                      <a:headEnd type="none" w="med" len="med"/>
                      <a:tailEnd type="none" w="med" len="med"/>
                    </a:lnL>
                    <a:lnR w="12700" cap="flat" cmpd="sng" algn="ctr">
                      <a:solidFill>
                        <a:srgbClr val="FF0000"/>
                      </a:solidFill>
                      <a:prstDash val="solid"/>
                      <a:round/>
                      <a:headEnd type="none" w="med" len="med"/>
                      <a:tailEnd type="none" w="med" len="med"/>
                    </a:lnR>
                    <a:lnT w="12700" cap="flat" cmpd="sng" algn="ctr">
                      <a:solidFill>
                        <a:srgbClr val="FF0000"/>
                      </a:solidFill>
                      <a:prstDash val="solid"/>
                      <a:round/>
                      <a:headEnd type="none" w="med" len="med"/>
                      <a:tailEnd type="none" w="med" len="med"/>
                    </a:lnT>
                    <a:lnB w="12700" cap="flat" cmpd="sng" algn="ctr">
                      <a:solidFill>
                        <a:srgbClr val="FF0000"/>
                      </a:solidFill>
                      <a:prstDash val="solid"/>
                      <a:round/>
                      <a:headEnd type="none" w="med" len="med"/>
                      <a:tailEnd type="none" w="med" len="med"/>
                    </a:lnB>
                  </a:tcPr>
                </a:tc>
                <a:tc>
                  <a:txBody>
                    <a:bodyPr/>
                    <a:lstStyle/>
                    <a:p>
                      <a:pPr algn="ctr"/>
                      <a:r>
                        <a:rPr lang="en-US" sz="1800" b="1" dirty="0" err="1" smtClean="0">
                          <a:solidFill>
                            <a:schemeClr val="tx1"/>
                          </a:solidFill>
                        </a:rPr>
                        <a:t>TGba</a:t>
                      </a:r>
                      <a:r>
                        <a:rPr lang="en-US" sz="1800" b="1" dirty="0" smtClean="0">
                          <a:solidFill>
                            <a:schemeClr val="tx1"/>
                          </a:solidFill>
                        </a:rPr>
                        <a:t>/ARC Joint</a:t>
                      </a:r>
                      <a:endParaRPr lang="en-US" sz="1800" b="1" dirty="0"/>
                    </a:p>
                  </a:txBody>
                  <a:tcPr marT="45742" marB="45742" anchor="ctr">
                    <a:lnL w="12700" cap="flat" cmpd="sng" algn="ctr">
                      <a:solidFill>
                        <a:srgbClr val="FF0000"/>
                      </a:solidFill>
                      <a:prstDash val="solid"/>
                      <a:round/>
                      <a:headEnd type="none" w="med" len="med"/>
                      <a:tailEnd type="none" w="med" len="med"/>
                    </a:lnL>
                  </a:tcPr>
                </a:tc>
              </a:tr>
              <a:tr h="394256">
                <a:tc>
                  <a:txBody>
                    <a:bodyPr/>
                    <a:lstStyle/>
                    <a:p>
                      <a:pPr algn="ctr"/>
                      <a:r>
                        <a:rPr lang="en-US" sz="1800" dirty="0" smtClean="0"/>
                        <a:t>EVE</a:t>
                      </a:r>
                      <a:endParaRPr lang="en-US" sz="1800" dirty="0"/>
                    </a:p>
                  </a:txBody>
                  <a:tcPr marT="45742" marB="45742" anchor="ctr"/>
                </a:tc>
                <a:tc gridSpan="2">
                  <a:txBody>
                    <a:bodyPr/>
                    <a:lstStyle/>
                    <a:p>
                      <a:pPr algn="ctr"/>
                      <a:endParaRPr lang="en-US" sz="1800" b="1" dirty="0"/>
                    </a:p>
                  </a:txBody>
                  <a:tcPr marT="45742" marB="45742" anchor="ctr">
                    <a:lnT w="12700" cap="flat" cmpd="sng" algn="ctr">
                      <a:noFill/>
                      <a:prstDash val="solid"/>
                      <a:round/>
                      <a:headEnd type="none" w="med" len="med"/>
                      <a:tailEnd type="none" w="med" len="med"/>
                    </a:lnT>
                  </a:tcPr>
                </a:tc>
                <a:tc hMerge="1">
                  <a:txBody>
                    <a:bodyPr/>
                    <a:lstStyle/>
                    <a:p>
                      <a:endParaRPr lang="en-US"/>
                    </a:p>
                  </a:txBody>
                  <a:tcPr/>
                </a:tc>
                <a:tc gridSpan="2">
                  <a:txBody>
                    <a:bodyPr/>
                    <a:lstStyle/>
                    <a:p>
                      <a:pPr algn="ctr"/>
                      <a:endParaRPr lang="en-US" sz="1800" b="1" dirty="0"/>
                    </a:p>
                  </a:txBody>
                  <a:tcPr marT="45742" marB="45742" anchor="ctr"/>
                </a:tc>
                <a:tc hMerge="1">
                  <a:txBody>
                    <a:bodyPr/>
                    <a:lstStyle/>
                    <a:p>
                      <a:endParaRPr lang="en-US"/>
                    </a:p>
                  </a:txBody>
                  <a:tcPr/>
                </a:tc>
                <a:tc gridSpan="2">
                  <a:txBody>
                    <a:bodyPr/>
                    <a:lstStyle/>
                    <a:p>
                      <a:pPr algn="ctr"/>
                      <a:endParaRPr lang="en-US" sz="1800" b="1" dirty="0">
                        <a:solidFill>
                          <a:srgbClr val="FF0000"/>
                        </a:solidFill>
                      </a:endParaRPr>
                    </a:p>
                  </a:txBody>
                  <a:tcPr marT="45742" marB="45742" anchor="ctr">
                    <a:lnT w="12700" cap="flat" cmpd="sng" algn="ctr">
                      <a:solidFill>
                        <a:srgbClr val="FF0000"/>
                      </a:solidFill>
                      <a:prstDash val="solid"/>
                      <a:round/>
                      <a:headEnd type="none" w="med" len="med"/>
                      <a:tailEnd type="none" w="med" len="med"/>
                    </a:lnT>
                  </a:tcPr>
                </a:tc>
                <a:tc hMerge="1">
                  <a:txBody>
                    <a:bodyPr/>
                    <a:lstStyle/>
                    <a:p>
                      <a:endParaRPr lang="en-US"/>
                    </a:p>
                  </a:txBody>
                  <a:tcPr/>
                </a:tc>
                <a:tc>
                  <a:txBody>
                    <a:bodyPr/>
                    <a:lstStyle/>
                    <a:p>
                      <a:pPr algn="ctr"/>
                      <a:endParaRPr lang="en-US" sz="1800" b="1" dirty="0"/>
                    </a:p>
                  </a:txBody>
                  <a:tcPr marT="45742" marB="45742" anchor="ctr"/>
                </a:tc>
              </a:tr>
            </a:tbl>
          </a:graphicData>
        </a:graphic>
      </p:graphicFrame>
    </p:spTree>
    <p:extLst>
      <p:ext uri="{BB962C8B-B14F-4D97-AF65-F5344CB8AC3E}">
        <p14:creationId xmlns:p14="http://schemas.microsoft.com/office/powerpoint/2010/main" val="3207996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Agenda for PHY </a:t>
            </a:r>
            <a:r>
              <a:rPr lang="en-US" altLang="ko-KR" dirty="0" err="1" smtClean="0"/>
              <a:t>Adhoc</a:t>
            </a:r>
            <a:endParaRPr lang="ko-KR" altLang="en-US"/>
          </a:p>
        </p:txBody>
      </p:sp>
      <p:sp>
        <p:nvSpPr>
          <p:cNvPr id="3" name="내용 개체 틀 2"/>
          <p:cNvSpPr>
            <a:spLocks noGrp="1"/>
          </p:cNvSpPr>
          <p:nvPr>
            <p:ph idx="1"/>
          </p:nvPr>
        </p:nvSpPr>
        <p:spPr/>
        <p:txBody>
          <a:bodyPr/>
          <a:lstStyle/>
          <a:p>
            <a:r>
              <a:rPr lang="en-US" altLang="en-US" dirty="0"/>
              <a:t>Call Meeting to order</a:t>
            </a:r>
          </a:p>
          <a:p>
            <a:r>
              <a:rPr lang="en-US" altLang="en-US" dirty="0"/>
              <a:t>IEEE 802 and 802.11 IPR Policy and </a:t>
            </a:r>
            <a:r>
              <a:rPr lang="en-US" altLang="en-US" dirty="0" smtClean="0"/>
              <a:t>procedure</a:t>
            </a:r>
          </a:p>
          <a:p>
            <a:r>
              <a:rPr lang="en-US" altLang="en-US" dirty="0"/>
              <a:t>Participation in IEEE 802 </a:t>
            </a:r>
            <a:r>
              <a:rPr lang="en-US" altLang="en-US" dirty="0" smtClean="0"/>
              <a:t>Meetings</a:t>
            </a:r>
          </a:p>
          <a:p>
            <a:r>
              <a:rPr lang="en-US" altLang="en-US" dirty="0" smtClean="0"/>
              <a:t>Presentations</a:t>
            </a:r>
          </a:p>
          <a:p>
            <a:r>
              <a:rPr lang="en-US" altLang="ko-KR" dirty="0" smtClean="0"/>
              <a:t>Adjourn</a:t>
            </a:r>
            <a:endParaRPr lang="ko-KR" altLang="en-US" dirty="0"/>
          </a:p>
        </p:txBody>
      </p:sp>
      <p:sp>
        <p:nvSpPr>
          <p:cNvPr id="4" name="날짜 개체 틀 3"/>
          <p:cNvSpPr>
            <a:spLocks noGrp="1"/>
          </p:cNvSpPr>
          <p:nvPr>
            <p:ph type="dt" sz="half" idx="10"/>
          </p:nvPr>
        </p:nvSpPr>
        <p:spPr/>
        <p:txBody>
          <a:bodyPr/>
          <a:lstStyle/>
          <a:p>
            <a:pPr>
              <a:defRPr/>
            </a:pPr>
            <a:r>
              <a:rPr lang="en-US" smtClean="0"/>
              <a:t>July 2018</a:t>
            </a:r>
            <a:endParaRPr lang="en-US" dirty="0"/>
          </a:p>
        </p:txBody>
      </p:sp>
      <p:sp>
        <p:nvSpPr>
          <p:cNvPr id="5" name="슬라이드 번호 개체 틀 4"/>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8</a:t>
            </a:fld>
            <a:endParaRPr lang="en-US" altLang="en-US"/>
          </a:p>
        </p:txBody>
      </p:sp>
      <p:sp>
        <p:nvSpPr>
          <p:cNvPr id="6" name="바닥글 개체 틀 5"/>
          <p:cNvSpPr>
            <a:spLocks noGrp="1"/>
          </p:cNvSpPr>
          <p:nvPr>
            <p:ph type="ftr" sz="quarter" idx="11"/>
          </p:nvPr>
        </p:nvSpPr>
        <p:spPr/>
        <p:txBody>
          <a:bodyPr/>
          <a:lstStyle/>
          <a:p>
            <a:pPr>
              <a:defRPr/>
            </a:pPr>
            <a:r>
              <a:rPr lang="en-US" smtClean="0"/>
              <a:t>Eunsung Park (LG Electronics)</a:t>
            </a:r>
            <a:endParaRPr lang="en-US" dirty="0"/>
          </a:p>
        </p:txBody>
      </p:sp>
    </p:spTree>
    <p:extLst>
      <p:ext uri="{BB962C8B-B14F-4D97-AF65-F5344CB8AC3E}">
        <p14:creationId xmlns:p14="http://schemas.microsoft.com/office/powerpoint/2010/main" val="1891009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sz="3200" u="sng" dirty="0" smtClean="0">
                <a:solidFill>
                  <a:schemeClr val="tx1"/>
                </a:solidFill>
                <a:latin typeface="Calibri" panose="020F0502020204030204" pitchFamily="34" charset="0"/>
                <a:cs typeface="Calibri" panose="020F0502020204030204" pitchFamily="34" charset="0"/>
              </a:rPr>
              <a:t>Participants have a duty to inform the IEEE</a:t>
            </a:r>
            <a:endParaRPr lang="en-US" altLang="en-US" sz="3200" dirty="0" smtClean="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shall</a:t>
            </a:r>
            <a:r>
              <a:rPr lang="en-US" altLang="en-US" sz="2000"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sz="2000" b="1" dirty="0">
                <a:solidFill>
                  <a:schemeClr val="tx1"/>
                </a:solidFill>
                <a:latin typeface="Calibri" panose="020F0502020204030204" pitchFamily="34" charset="0"/>
                <a:cs typeface="Calibri" panose="020F0502020204030204" pitchFamily="34" charset="0"/>
              </a:rPr>
              <a:t>Participants </a:t>
            </a:r>
            <a:r>
              <a:rPr lang="en-US" altLang="en-US" sz="2000" b="1" u="sng" dirty="0">
                <a:solidFill>
                  <a:schemeClr val="tx1"/>
                </a:solidFill>
                <a:latin typeface="Calibri" panose="020F0502020204030204" pitchFamily="34" charset="0"/>
                <a:cs typeface="Calibri" panose="020F0502020204030204" pitchFamily="34" charset="0"/>
              </a:rPr>
              <a:t>should </a:t>
            </a:r>
            <a:r>
              <a:rPr lang="en-US" altLang="en-US" sz="2000"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sz="2000"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205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smtClean="0">
                <a:solidFill>
                  <a:srgbClr val="000000"/>
                </a:solidFill>
                <a:latin typeface="Times New Roman" panose="02020603050405020304" pitchFamily="18" charset="0"/>
                <a:ea typeface="+mn-ea"/>
                <a:cs typeface="Arial" panose="020B0604020202020204" pitchFamily="34" charset="0"/>
              </a:rPr>
              <a:t>Slide #1</a:t>
            </a:r>
          </a:p>
        </p:txBody>
      </p:sp>
      <p:sp>
        <p:nvSpPr>
          <p:cNvPr id="3" name="Slide Number Placeholder 2"/>
          <p:cNvSpPr>
            <a:spLocks noGrp="1"/>
          </p:cNvSpPr>
          <p:nvPr>
            <p:ph type="sldNum" sz="quarter" idx="12"/>
          </p:nvPr>
        </p:nvSpPr>
        <p:spPr/>
        <p:txBody>
          <a:bodyPr/>
          <a:lstStyle/>
          <a:p>
            <a:pPr>
              <a:defRPr/>
            </a:pPr>
            <a:r>
              <a:rPr lang="en-US" altLang="en-US" smtClean="0"/>
              <a:t>Slide </a:t>
            </a:r>
            <a:fld id="{7B0F4323-4460-4997-B543-454EB3AA50C1}" type="slidenum">
              <a:rPr lang="en-US" altLang="en-US" smtClean="0"/>
              <a:pPr>
                <a:defRPr/>
              </a:pPr>
              <a:t>9</a:t>
            </a:fld>
            <a:endParaRPr lang="en-US" altLang="en-US"/>
          </a:p>
        </p:txBody>
      </p:sp>
      <p:sp>
        <p:nvSpPr>
          <p:cNvPr id="8" name="Date Placeholder 3"/>
          <p:cNvSpPr>
            <a:spLocks noGrp="1"/>
          </p:cNvSpPr>
          <p:nvPr>
            <p:ph type="dt" sz="quarter" idx="10"/>
          </p:nvPr>
        </p:nvSpPr>
        <p:spPr>
          <a:xfrm>
            <a:off x="696913" y="332601"/>
            <a:ext cx="942566" cy="276999"/>
          </a:xfrm>
        </p:spPr>
        <p:txBody>
          <a:bodyPr/>
          <a:lstStyle/>
          <a:p>
            <a:pPr>
              <a:defRPr/>
            </a:pPr>
            <a:r>
              <a:rPr lang="en-US" dirty="0" smtClean="0"/>
              <a:t>July 2018</a:t>
            </a:r>
            <a:endParaRPr lang="en-US" dirty="0"/>
          </a:p>
        </p:txBody>
      </p:sp>
      <p:sp>
        <p:nvSpPr>
          <p:cNvPr id="9" name="Footer Placeholder 4"/>
          <p:cNvSpPr>
            <a:spLocks noGrp="1"/>
          </p:cNvSpPr>
          <p:nvPr>
            <p:ph type="ftr" sz="quarter" idx="11"/>
          </p:nvPr>
        </p:nvSpPr>
        <p:spPr>
          <a:xfrm>
            <a:off x="5791200" y="6475413"/>
            <a:ext cx="2752725" cy="184150"/>
          </a:xfrm>
        </p:spPr>
        <p:txBody>
          <a:bodyPr/>
          <a:lstStyle/>
          <a:p>
            <a:pPr>
              <a:defRPr/>
            </a:pPr>
            <a:r>
              <a:rPr lang="en-US" dirty="0" err="1" smtClean="0"/>
              <a:t>Eunsung</a:t>
            </a:r>
            <a:r>
              <a:rPr lang="en-US" dirty="0" smtClean="0"/>
              <a:t> Park (LG Electronics)</a:t>
            </a:r>
            <a:endParaRPr lang="en-US" dirty="0"/>
          </a:p>
        </p:txBody>
      </p:sp>
    </p:spTree>
    <p:extLst>
      <p:ext uri="{BB962C8B-B14F-4D97-AF65-F5344CB8AC3E}">
        <p14:creationId xmlns:p14="http://schemas.microsoft.com/office/powerpoint/2010/main" val="4250480047"/>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101656</TotalTime>
  <Words>1232</Words>
  <Application>Microsoft Office PowerPoint</Application>
  <PresentationFormat>화면 슬라이드 쇼(4:3)</PresentationFormat>
  <Paragraphs>374</Paragraphs>
  <Slides>15</Slides>
  <Notes>3</Notes>
  <HiddenSlides>0</HiddenSlides>
  <MMClips>0</MMClips>
  <ScaleCrop>false</ScaleCrop>
  <HeadingPairs>
    <vt:vector size="8" baseType="variant">
      <vt:variant>
        <vt:lpstr>사용한 글꼴</vt:lpstr>
      </vt:variant>
      <vt:variant>
        <vt:i4>7</vt:i4>
      </vt:variant>
      <vt:variant>
        <vt:lpstr>테마</vt:lpstr>
      </vt:variant>
      <vt:variant>
        <vt:i4>1</vt:i4>
      </vt:variant>
      <vt:variant>
        <vt:lpstr>포함된 OLE 서버</vt:lpstr>
      </vt:variant>
      <vt:variant>
        <vt:i4>1</vt:i4>
      </vt:variant>
      <vt:variant>
        <vt:lpstr>슬라이드 제목</vt:lpstr>
      </vt:variant>
      <vt:variant>
        <vt:i4>15</vt:i4>
      </vt:variant>
    </vt:vector>
  </HeadingPairs>
  <TitlesOfParts>
    <vt:vector size="24" baseType="lpstr">
      <vt:lpstr>Monotype Sorts</vt:lpstr>
      <vt:lpstr>MS Gothic</vt:lpstr>
      <vt:lpstr>MS PGothic</vt:lpstr>
      <vt:lpstr>Arial</vt:lpstr>
      <vt:lpstr>Calibri</vt:lpstr>
      <vt:lpstr>Helvetica</vt:lpstr>
      <vt:lpstr>Times New Roman</vt:lpstr>
      <vt:lpstr>802-11-Submission</vt:lpstr>
      <vt:lpstr>Document</vt:lpstr>
      <vt:lpstr>TGba July 2018 Meeting Agenda PHY Adhoc</vt:lpstr>
      <vt:lpstr>IEEE 802.11 TGba: Wake-up Radio Operation PHY Adhoc</vt:lpstr>
      <vt:lpstr>Abstract</vt:lpstr>
      <vt:lpstr>Meeting Protocol</vt:lpstr>
      <vt:lpstr>Attendance</vt:lpstr>
      <vt:lpstr>Attendance, Voting &amp; Document Status</vt:lpstr>
      <vt:lpstr>PHY Adhoc Time Slot</vt:lpstr>
      <vt:lpstr>Agenda for PHY Adhoc</vt:lpstr>
      <vt:lpstr>Participants have a duty to inform the IEEE</vt:lpstr>
      <vt:lpstr>Ways to inform IEEE</vt:lpstr>
      <vt:lpstr>Other guidelines for IEEE WG meetings</vt:lpstr>
      <vt:lpstr>Patent-related information</vt:lpstr>
      <vt:lpstr>Participation in IEEE 802 Meetings</vt:lpstr>
      <vt:lpstr>PHY – Spec Text / TBD resolution</vt:lpstr>
      <vt:lpstr>PHY - Others</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박은성/선임연구원/차세대표준(연)ICS팀(esung.park@lge.com)</cp:lastModifiedBy>
  <cp:revision>4315</cp:revision>
  <cp:lastPrinted>2018-07-06T01:05:35Z</cp:lastPrinted>
  <dcterms:created xsi:type="dcterms:W3CDTF">2007-04-17T18:10:23Z</dcterms:created>
  <dcterms:modified xsi:type="dcterms:W3CDTF">2018-07-09T14:46:17Z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NSCPROP_SA">
    <vt:lpwstr>C:\Users\minyoung.p\Documents\IEEE 802.11 WG\TGba\2017\November\11-17-1223-09-00ba-september-2017-tgba-agenda.pptx</vt:lpwstr>
  </property>
</Properties>
</file>