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2" r:id="rId4"/>
    <p:sldId id="268" r:id="rId5"/>
    <p:sldId id="276" r:id="rId6"/>
    <p:sldId id="265" r:id="rId7"/>
    <p:sldId id="270" r:id="rId8"/>
    <p:sldId id="272" r:id="rId9"/>
    <p:sldId id="277" r:id="rId10"/>
    <p:sldId id="278" r:id="rId11"/>
    <p:sldId id="279" r:id="rId12"/>
    <p:sldId id="280" r:id="rId13"/>
    <p:sldId id="263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31" autoAdjust="0"/>
    <p:restoredTop sz="97829" autoAdjust="0"/>
  </p:normalViewPr>
  <p:slideViewPr>
    <p:cSldViewPr>
      <p:cViewPr varScale="1">
        <p:scale>
          <a:sx n="76" d="100"/>
          <a:sy n="76" d="100"/>
        </p:scale>
        <p:origin x="1110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802.11-16/0500r0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802.11-16/0500r0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802.11-16/0500r0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802.11-16/0500r0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802.11-16/0500r0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September 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September 2018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September 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September 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September 2018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September 2018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September 2018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September 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September 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Huawei Technologies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802.11-18/1222r1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Visio_2003-2010_Drawing55.vsd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Microsoft_Visio_2003-2010_Drawing44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Visio_2003-2010_Drawing33.vsd"/><Relationship Id="rId5" Type="http://schemas.openxmlformats.org/officeDocument/2006/relationships/image" Target="../media/image2.emf"/><Relationship Id="rId4" Type="http://schemas.openxmlformats.org/officeDocument/2006/relationships/oleObject" Target="../embeddings/Microsoft_Visio_2003-2010_Drawing22.vsd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Visio_Drawing22.vsdx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66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System Level Simulation Results of Full Duplex Transmission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118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3299369"/>
              </p:ext>
            </p:extLst>
          </p:nvPr>
        </p:nvGraphicFramePr>
        <p:xfrm>
          <a:off x="509588" y="2630488"/>
          <a:ext cx="7986712" cy="267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" name="Document" r:id="rId4" imgW="8250056" imgH="2765808" progId="Word.Document.8">
                  <p:embed/>
                </p:oleObj>
              </mc:Choice>
              <mc:Fallback>
                <p:oleObj name="Document" r:id="rId4" imgW="8250056" imgH="2765808" progId="Word.Document.8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30488"/>
                        <a:ext cx="7986712" cy="2674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971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Improvement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Besides throughput, latency is also an important performance metric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Due to the </a:t>
            </a:r>
            <a:r>
              <a:rPr lang="en-US" sz="2000" dirty="0"/>
              <a:t>bi-directional data transmissions, a given amount of data frames are expected to finish transmission within a shorter time by using FD compared with half-duplex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Simulation assumption: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 fixed amount of data packets are put into the queues of the AP and the STAs at the beginning of the simulation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latency for each packet is measured by the following equation: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Delay = the time that the packet is successfully received by the receiver – the time that the packet is put into the queue of the transmitter</a:t>
            </a:r>
            <a:endParaRPr 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Huawei </a:t>
            </a:r>
            <a:r>
              <a:rPr lang="en-GB" smtClean="0"/>
              <a:t>Technologies 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September 2018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566658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Results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Huawei </a:t>
            </a:r>
            <a:r>
              <a:rPr lang="en-GB" smtClean="0"/>
              <a:t>Technologies 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September 2018</a:t>
            </a:r>
            <a:endParaRPr lang="en-GB" altLang="zh-CN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685801" y="1981200"/>
            <a:ext cx="3886200" cy="1660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Setting: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>
                <a:solidFill>
                  <a:srgbClr val="000000"/>
                </a:solidFill>
              </a:rPr>
              <a:t>Mode: </a:t>
            </a:r>
            <a:r>
              <a:rPr lang="en-US" altLang="zh-CN" sz="1400" kern="0" dirty="0" smtClean="0">
                <a:solidFill>
                  <a:srgbClr val="000000"/>
                </a:solidFill>
              </a:rPr>
              <a:t>symmetric FD</a:t>
            </a:r>
            <a:endParaRPr kumimoji="0" lang="en-US" altLang="zh-CN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 number = 1,</a:t>
            </a:r>
            <a:r>
              <a:rPr kumimoji="0" lang="en-US" altLang="zh-CN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2</a:t>
            </a:r>
            <a:endParaRPr kumimoji="0" lang="en-US" altLang="zh-CN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>
                <a:solidFill>
                  <a:srgbClr val="000000"/>
                </a:solidFill>
              </a:rPr>
              <a:t>STA number per BSS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= 5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  <a:latin typeface="+mn-lt"/>
                <a:ea typeface="+mn-ea"/>
              </a:rPr>
              <a:t>Traffic Volume</a:t>
            </a:r>
          </a:p>
          <a:p>
            <a:pPr lvl="2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DL: 2000 Packets</a:t>
            </a:r>
          </a:p>
          <a:p>
            <a:pPr lvl="2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  <a:latin typeface="+mn-lt"/>
                <a:ea typeface="+mn-ea"/>
              </a:rPr>
              <a:t>UL: 2000 Packets</a:t>
            </a:r>
            <a:endParaRPr kumimoji="0" lang="en-US" altLang="zh-CN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SIC = 80,</a:t>
            </a:r>
            <a:r>
              <a:rPr kumimoji="0" lang="en-US" altLang="zh-CN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90, 100, 110, 120dB</a:t>
            </a: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685800" y="4267201"/>
            <a:ext cx="3886200" cy="1371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sz="1600" b="1" kern="0" dirty="0">
                <a:solidFill>
                  <a:srgbClr val="000000"/>
                </a:solidFill>
              </a:rPr>
              <a:t>Result </a:t>
            </a: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</a:rPr>
              <a:t>110dB </a:t>
            </a:r>
            <a:r>
              <a:rPr lang="en-US" altLang="zh-CN" sz="1400" kern="0" dirty="0">
                <a:solidFill>
                  <a:srgbClr val="000000"/>
                </a:solidFill>
              </a:rPr>
              <a:t>SIC is needed to achieve </a:t>
            </a:r>
            <a:r>
              <a:rPr lang="en-US" altLang="zh-CN" sz="1400" kern="0" dirty="0" smtClean="0">
                <a:solidFill>
                  <a:srgbClr val="000000"/>
                </a:solidFill>
              </a:rPr>
              <a:t>maximum latency gain</a:t>
            </a:r>
            <a:endParaRPr lang="en-US" altLang="zh-CN" sz="1400" kern="0" dirty="0">
              <a:solidFill>
                <a:srgbClr val="000000"/>
              </a:solidFill>
            </a:endParaRP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</a:rPr>
              <a:t>43% latency gain </a:t>
            </a:r>
            <a:r>
              <a:rPr lang="en-US" altLang="zh-CN" sz="1400" kern="0" dirty="0">
                <a:solidFill>
                  <a:srgbClr val="000000"/>
                </a:solidFill>
              </a:rPr>
              <a:t>can be obtained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1823" y="1700719"/>
            <a:ext cx="5172177" cy="3881438"/>
          </a:xfrm>
          <a:prstGeom prst="rect">
            <a:avLst/>
          </a:prstGeom>
        </p:spPr>
      </p:pic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685005" y="5563734"/>
            <a:ext cx="7315995" cy="7858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altLang="zh-CN" sz="1800" b="1" kern="0" dirty="0" smtClean="0">
                <a:solidFill>
                  <a:srgbClr val="000000"/>
                </a:solidFill>
                <a:latin typeface="+mn-lt"/>
                <a:ea typeface="+mn-ea"/>
              </a:rPr>
              <a:t>Latency gain definition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Latency gain </a:t>
            </a:r>
            <a:r>
              <a:rPr lang="en-US" altLang="zh-CN" sz="1600" kern="0" dirty="0">
                <a:solidFill>
                  <a:srgbClr val="000000"/>
                </a:solidFill>
                <a:latin typeface="+mn-lt"/>
                <a:ea typeface="+mn-ea"/>
              </a:rPr>
              <a:t>= </a:t>
            </a:r>
            <a:r>
              <a:rPr lang="en-US" sz="1600" kern="0" dirty="0" smtClean="0">
                <a:solidFill>
                  <a:srgbClr val="000000"/>
                </a:solidFill>
                <a:latin typeface="+mn-lt"/>
                <a:ea typeface="+mn-ea"/>
              </a:rPr>
              <a:t>(EDCA latency </a:t>
            </a:r>
            <a:r>
              <a:rPr lang="en-US" sz="1600" kern="0" dirty="0">
                <a:solidFill>
                  <a:srgbClr val="000000"/>
                </a:solidFill>
                <a:latin typeface="+mn-lt"/>
                <a:ea typeface="+mn-ea"/>
              </a:rPr>
              <a:t>– </a:t>
            </a:r>
            <a:r>
              <a:rPr lang="en-US" sz="1600" kern="0" dirty="0" smtClean="0">
                <a:solidFill>
                  <a:srgbClr val="000000"/>
                </a:solidFill>
                <a:latin typeface="+mn-lt"/>
                <a:ea typeface="+mn-ea"/>
              </a:rPr>
              <a:t>FD Latency)/</a:t>
            </a:r>
            <a:r>
              <a:rPr lang="en-US" sz="1600" kern="0" dirty="0">
                <a:solidFill>
                  <a:srgbClr val="000000"/>
                </a:solidFill>
                <a:latin typeface="+mn-lt"/>
                <a:ea typeface="+mn-ea"/>
              </a:rPr>
              <a:t>EDCA </a:t>
            </a:r>
            <a:r>
              <a:rPr lang="en-US" sz="1600" kern="0" dirty="0" smtClean="0">
                <a:solidFill>
                  <a:srgbClr val="000000"/>
                </a:solidFill>
                <a:latin typeface="+mn-lt"/>
                <a:ea typeface="+mn-ea"/>
              </a:rPr>
              <a:t>latency</a:t>
            </a:r>
            <a:endParaRPr lang="en-US" altLang="zh-CN" sz="1600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37476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Results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Huawei </a:t>
            </a:r>
            <a:r>
              <a:rPr lang="en-GB" smtClean="0"/>
              <a:t>Technologies 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September 2018</a:t>
            </a:r>
            <a:endParaRPr lang="en-GB" altLang="zh-CN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685801" y="1981199"/>
            <a:ext cx="3886200" cy="221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Setting: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>
                <a:solidFill>
                  <a:srgbClr val="000000"/>
                </a:solidFill>
              </a:rPr>
              <a:t>Mode: </a:t>
            </a:r>
            <a:r>
              <a:rPr lang="en-US" altLang="zh-CN" sz="1400" kern="0" dirty="0" smtClean="0">
                <a:solidFill>
                  <a:srgbClr val="000000"/>
                </a:solidFill>
              </a:rPr>
              <a:t>asymmetric FD</a:t>
            </a:r>
            <a:endParaRPr kumimoji="0" lang="en-US" altLang="zh-CN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 number = 1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>
                <a:solidFill>
                  <a:srgbClr val="000000"/>
                </a:solidFill>
              </a:rPr>
              <a:t>STA number per BSS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= </a:t>
            </a:r>
            <a:r>
              <a:rPr lang="en-US" altLang="zh-CN" sz="1400" kern="0" dirty="0" smtClean="0">
                <a:solidFill>
                  <a:srgbClr val="000000"/>
                </a:solidFill>
                <a:latin typeface="+mn-lt"/>
                <a:ea typeface="+mn-ea"/>
              </a:rPr>
              <a:t>2, 5</a:t>
            </a:r>
            <a:endParaRPr kumimoji="0" lang="en-US" altLang="zh-CN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  <a:latin typeface="+mn-lt"/>
                <a:ea typeface="+mn-ea"/>
              </a:rPr>
              <a:t>Traffic Volume</a:t>
            </a:r>
          </a:p>
          <a:p>
            <a:pPr lvl="2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DL: 2000 Packets</a:t>
            </a:r>
          </a:p>
          <a:p>
            <a:pPr lvl="2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  <a:latin typeface="+mn-lt"/>
                <a:ea typeface="+mn-ea"/>
              </a:rPr>
              <a:t>UL: 2000 Packets</a:t>
            </a:r>
            <a:endParaRPr kumimoji="0" lang="en-US" altLang="zh-CN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SIC = 80,</a:t>
            </a:r>
            <a:r>
              <a:rPr kumimoji="0" lang="en-US" altLang="zh-CN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90, 100, 110, 120dB</a:t>
            </a: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685800" y="4267201"/>
            <a:ext cx="3659188" cy="1371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sz="1600" b="1" kern="0" dirty="0">
                <a:solidFill>
                  <a:srgbClr val="000000"/>
                </a:solidFill>
              </a:rPr>
              <a:t>Result </a:t>
            </a: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</a:rPr>
              <a:t>110dB </a:t>
            </a:r>
            <a:r>
              <a:rPr lang="en-US" altLang="zh-CN" sz="1400" kern="0" dirty="0">
                <a:solidFill>
                  <a:srgbClr val="000000"/>
                </a:solidFill>
              </a:rPr>
              <a:t>SIC is needed to achieve </a:t>
            </a:r>
            <a:r>
              <a:rPr lang="en-US" altLang="zh-CN" sz="1400" kern="0" dirty="0" smtClean="0">
                <a:solidFill>
                  <a:srgbClr val="000000"/>
                </a:solidFill>
              </a:rPr>
              <a:t>maximum latency gain</a:t>
            </a:r>
            <a:endParaRPr lang="en-US" altLang="zh-CN" sz="1400" kern="0" dirty="0">
              <a:solidFill>
                <a:srgbClr val="000000"/>
              </a:solidFill>
            </a:endParaRP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</a:rPr>
              <a:t>Achievable latency gain goes from 8% to 22%</a:t>
            </a:r>
            <a:endParaRPr lang="en-US" altLang="zh-CN" sz="1400" kern="0" dirty="0">
              <a:solidFill>
                <a:srgbClr val="0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0871" y="1693155"/>
            <a:ext cx="5425029" cy="387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112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Through NS3 based system level simulation, we demonstrate that a large amount of throughput gain can be achieved by using FD transmission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For throughput enhancement, we </a:t>
            </a:r>
            <a:r>
              <a:rPr lang="en-US" altLang="zh-CN" dirty="0"/>
              <a:t>illustrate more than 100% throughput </a:t>
            </a:r>
            <a:r>
              <a:rPr lang="en-US" altLang="zh-CN" dirty="0" smtClean="0"/>
              <a:t>gain in the symmetric FD case, and </a:t>
            </a:r>
            <a:r>
              <a:rPr lang="en-US" altLang="zh-CN" dirty="0"/>
              <a:t>27%~44% throughput gain </a:t>
            </a:r>
            <a:r>
              <a:rPr lang="en-US" altLang="zh-CN" dirty="0" smtClean="0"/>
              <a:t>in the asymmetric FD case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For latency reduction, we show </a:t>
            </a:r>
            <a:r>
              <a:rPr lang="en-US" altLang="zh-CN" dirty="0"/>
              <a:t>that up to </a:t>
            </a:r>
            <a:r>
              <a:rPr lang="en-US" altLang="zh-CN" dirty="0" smtClean="0"/>
              <a:t>43</a:t>
            </a:r>
            <a:r>
              <a:rPr lang="en-US" altLang="zh-CN" dirty="0"/>
              <a:t>% latency gain can be </a:t>
            </a:r>
            <a:r>
              <a:rPr lang="en-US" altLang="zh-CN" dirty="0" smtClean="0"/>
              <a:t>obtained in the symmetric FD case, and </a:t>
            </a:r>
            <a:r>
              <a:rPr lang="en-US" altLang="zh-CN" dirty="0"/>
              <a:t>8%~22% latency </a:t>
            </a:r>
            <a:r>
              <a:rPr lang="en-US" altLang="zh-CN" dirty="0" smtClean="0"/>
              <a:t>gain is achievable in the asymmetric FD case.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September 2018</a:t>
            </a:r>
            <a:endParaRPr lang="en-GB" altLang="zh-C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IEEE 802.11-18/0191r0, 802.11 Full Duplex</a:t>
            </a:r>
            <a:endParaRPr lang="en-US" altLang="zh-CN" dirty="0" smtClean="0"/>
          </a:p>
          <a:p>
            <a:r>
              <a:rPr lang="en-US" altLang="zh-CN" dirty="0" smtClean="0"/>
              <a:t>[2]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 IEEE </a:t>
            </a:r>
            <a:r>
              <a:rPr lang="en-GB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802.11-18/0549r0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, </a:t>
            </a:r>
            <a:r>
              <a:rPr lang="en-GB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Full Duplex for 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802.11 </a:t>
            </a:r>
            <a:endParaRPr lang="en-US" dirty="0" smtClean="0"/>
          </a:p>
          <a:p>
            <a:r>
              <a:rPr lang="en-US" altLang="zh-CN" dirty="0" smtClean="0"/>
              <a:t>[3]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 IEEE 802.11-18/0448r1, </a:t>
            </a:r>
            <a:r>
              <a:rPr lang="en-US" dirty="0"/>
              <a:t>Full Duplex Benefits and Challenges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September 2018</a:t>
            </a:r>
            <a:endParaRPr lang="en-GB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196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Full Duplex (FD) technology is currently being investigated as a candidate key technology for the next generation Wi-Fi systems [1-3].</a:t>
            </a:r>
            <a:endParaRPr lang="en-GB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Some initial results have been shown in [</a:t>
            </a:r>
            <a:r>
              <a:rPr lang="en-GB" dirty="0"/>
              <a:t>2</a:t>
            </a:r>
            <a:r>
              <a:rPr lang="en-GB" dirty="0" smtClean="0"/>
              <a:t>] to demonstrate the throughput enhancement with interference </a:t>
            </a:r>
            <a:r>
              <a:rPr lang="en-GB" dirty="0"/>
              <a:t>cancellation.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provides further system level simulation results to show throughput gains of FD compared to half-duplex technology in existing Wi-Fi systems. The simulation is based on the NS3 simulation platform.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September 2018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3803500" cy="4572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Number of AP: 1, 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Number of </a:t>
            </a:r>
            <a:r>
              <a:rPr lang="en-US" altLang="zh-CN" sz="2000" dirty="0" smtClean="0"/>
              <a:t>STAs per BSS: 10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BSS Range: 10m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Bandwidth: </a:t>
            </a:r>
            <a:r>
              <a:rPr lang="en-GB" sz="2000" dirty="0" smtClean="0"/>
              <a:t>20MHz </a:t>
            </a:r>
            <a:r>
              <a:rPr lang="en-GB" sz="2000" dirty="0"/>
              <a:t>@ </a:t>
            </a:r>
            <a:r>
              <a:rPr lang="en-GB" sz="2000" dirty="0" smtClean="0"/>
              <a:t>2.4GHz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Self interference cancelation (SIC): </a:t>
            </a:r>
            <a:r>
              <a:rPr lang="en-GB" sz="2000" dirty="0" smtClean="0"/>
              <a:t>80dB~120dB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Traffic model: full buffer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Packet size: 1500 </a:t>
            </a:r>
            <a:r>
              <a:rPr lang="en-GB" sz="2000" dirty="0" smtClean="0"/>
              <a:t>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Data MCS: link adaptation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Antenna#: AP 1, STA 1</a:t>
            </a:r>
            <a:endParaRPr lang="en-GB" sz="16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648200" y="1828800"/>
            <a:ext cx="3894138" cy="13379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 position: random</a:t>
            </a:r>
            <a:r>
              <a:rPr kumimoji="0" lang="en-GB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(uniform distribution) within a certain BSS range</a:t>
            </a: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September 2018</a:t>
            </a:r>
            <a:endParaRPr lang="en-GB" altLang="zh-CN" dirty="0"/>
          </a:p>
        </p:txBody>
      </p:sp>
      <p:sp>
        <p:nvSpPr>
          <p:cNvPr id="24" name="矩形 23"/>
          <p:cNvSpPr/>
          <p:nvPr/>
        </p:nvSpPr>
        <p:spPr bwMode="auto">
          <a:xfrm>
            <a:off x="5397000" y="3338567"/>
            <a:ext cx="1080000" cy="108012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477000" y="3338567"/>
            <a:ext cx="1080000" cy="108012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5397000" y="4418687"/>
            <a:ext cx="1080000" cy="108012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6477000" y="4418687"/>
            <a:ext cx="1080000" cy="108012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aphicFrame>
        <p:nvGraphicFramePr>
          <p:cNvPr id="3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462122"/>
              </p:ext>
            </p:extLst>
          </p:nvPr>
        </p:nvGraphicFramePr>
        <p:xfrm>
          <a:off x="5830054" y="3539048"/>
          <a:ext cx="213892" cy="632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29" name="Visio" r:id="rId4" imgW="470630" imgH="1381315" progId="">
                  <p:embed/>
                </p:oleObj>
              </mc:Choice>
              <mc:Fallback>
                <p:oleObj name="Visio" r:id="rId4" imgW="470630" imgH="138131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0054" y="3539048"/>
                        <a:ext cx="213892" cy="63294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271120"/>
              </p:ext>
            </p:extLst>
          </p:nvPr>
        </p:nvGraphicFramePr>
        <p:xfrm>
          <a:off x="6950604" y="3539743"/>
          <a:ext cx="213892" cy="632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30" name="Visio" r:id="rId6" imgW="470630" imgH="1381315" progId="">
                  <p:embed/>
                </p:oleObj>
              </mc:Choice>
              <mc:Fallback>
                <p:oleObj name="Visio" r:id="rId6" imgW="470630" imgH="138131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0604" y="3539743"/>
                        <a:ext cx="213892" cy="63294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564249"/>
              </p:ext>
            </p:extLst>
          </p:nvPr>
        </p:nvGraphicFramePr>
        <p:xfrm>
          <a:off x="5828650" y="4663992"/>
          <a:ext cx="213892" cy="632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31" name="Visio" r:id="rId7" imgW="470630" imgH="1381315" progId="">
                  <p:embed/>
                </p:oleObj>
              </mc:Choice>
              <mc:Fallback>
                <p:oleObj name="Visio" r:id="rId7" imgW="470630" imgH="138131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8650" y="4663992"/>
                        <a:ext cx="213892" cy="63294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898125"/>
              </p:ext>
            </p:extLst>
          </p:nvPr>
        </p:nvGraphicFramePr>
        <p:xfrm>
          <a:off x="6949200" y="4664687"/>
          <a:ext cx="213892" cy="632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32" name="Visio" r:id="rId8" imgW="470630" imgH="1381315" progId="">
                  <p:embed/>
                </p:oleObj>
              </mc:Choice>
              <mc:Fallback>
                <p:oleObj name="Visio" r:id="rId8" imgW="470630" imgH="138131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9200" y="4664687"/>
                        <a:ext cx="213892" cy="63294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直接箭头连接符 39"/>
          <p:cNvCxnSpPr/>
          <p:nvPr/>
        </p:nvCxnSpPr>
        <p:spPr bwMode="auto">
          <a:xfrm>
            <a:off x="5397000" y="5599742"/>
            <a:ext cx="1030716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41" name="TextBox 21"/>
          <p:cNvSpPr txBox="1"/>
          <p:nvPr/>
        </p:nvSpPr>
        <p:spPr>
          <a:xfrm>
            <a:off x="5496218" y="5673214"/>
            <a:ext cx="832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BSS Range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procedure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548824"/>
            <a:ext cx="7770813" cy="1905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Baseline: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EDCA based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Full Duplex: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Trigger </a:t>
            </a:r>
            <a:r>
              <a:rPr lang="en-US" sz="1600" dirty="0"/>
              <a:t>frame initiates every transmission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Symmetric </a:t>
            </a:r>
            <a:r>
              <a:rPr lang="en-US" sz="1400" dirty="0" smtClean="0"/>
              <a:t>case (both AP and STA have FD capability)</a:t>
            </a:r>
            <a:endParaRPr lang="en-US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Asymmetric </a:t>
            </a:r>
            <a:r>
              <a:rPr lang="en-US" sz="1400" dirty="0" smtClean="0"/>
              <a:t>case (only AP has FD capability)</a:t>
            </a:r>
            <a:endParaRPr 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627784" y="3883196"/>
            <a:ext cx="568863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 bwMode="auto">
          <a:xfrm>
            <a:off x="2627784" y="4459260"/>
            <a:ext cx="568863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 bwMode="auto">
          <a:xfrm>
            <a:off x="3275856" y="3595164"/>
            <a:ext cx="1080120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Trigger</a:t>
            </a:r>
          </a:p>
        </p:txBody>
      </p:sp>
      <p:sp>
        <p:nvSpPr>
          <p:cNvPr id="10" name="矩形 9"/>
          <p:cNvSpPr/>
          <p:nvPr/>
        </p:nvSpPr>
        <p:spPr bwMode="auto">
          <a:xfrm>
            <a:off x="4572000" y="3595164"/>
            <a:ext cx="237626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 1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7092280" y="4171228"/>
            <a:ext cx="57606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BA 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4572000" y="4171227"/>
            <a:ext cx="237626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 2</a:t>
            </a:r>
          </a:p>
        </p:txBody>
      </p:sp>
      <p:sp>
        <p:nvSpPr>
          <p:cNvPr id="13" name="矩形 12"/>
          <p:cNvSpPr/>
          <p:nvPr/>
        </p:nvSpPr>
        <p:spPr bwMode="auto">
          <a:xfrm>
            <a:off x="7092280" y="3595164"/>
            <a:ext cx="57606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BA 2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570109" y="3554514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AP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566601" y="4068611"/>
            <a:ext cx="508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STA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 bwMode="auto">
          <a:xfrm>
            <a:off x="2627784" y="5152502"/>
            <a:ext cx="568863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 bwMode="auto">
          <a:xfrm>
            <a:off x="2627784" y="5661163"/>
            <a:ext cx="568863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 bwMode="auto">
          <a:xfrm>
            <a:off x="3275856" y="4864470"/>
            <a:ext cx="1080120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Trigger</a:t>
            </a:r>
          </a:p>
        </p:txBody>
      </p:sp>
      <p:sp>
        <p:nvSpPr>
          <p:cNvPr id="19" name="矩形 18"/>
          <p:cNvSpPr/>
          <p:nvPr/>
        </p:nvSpPr>
        <p:spPr bwMode="auto">
          <a:xfrm>
            <a:off x="4572000" y="4864470"/>
            <a:ext cx="237626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 1</a:t>
            </a:r>
          </a:p>
        </p:txBody>
      </p:sp>
      <p:sp>
        <p:nvSpPr>
          <p:cNvPr id="20" name="矩形 19"/>
          <p:cNvSpPr/>
          <p:nvPr/>
        </p:nvSpPr>
        <p:spPr bwMode="auto">
          <a:xfrm>
            <a:off x="7092280" y="5373131"/>
            <a:ext cx="57606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BA 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7092280" y="4864470"/>
            <a:ext cx="57606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BA 2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570109" y="4823820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AP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566601" y="5270514"/>
            <a:ext cx="598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STA1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4" name="直接连接符 23"/>
          <p:cNvCxnSpPr/>
          <p:nvPr/>
        </p:nvCxnSpPr>
        <p:spPr bwMode="auto">
          <a:xfrm>
            <a:off x="2627784" y="6123738"/>
            <a:ext cx="568863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 bwMode="auto">
          <a:xfrm>
            <a:off x="4572000" y="5835705"/>
            <a:ext cx="237626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 2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566601" y="5733089"/>
            <a:ext cx="598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STA2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67544" y="3876218"/>
            <a:ext cx="13276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Symmetric case</a:t>
            </a:r>
          </a:p>
        </p:txBody>
      </p:sp>
      <p:sp>
        <p:nvSpPr>
          <p:cNvPr id="28" name="矩形 27"/>
          <p:cNvSpPr/>
          <p:nvPr/>
        </p:nvSpPr>
        <p:spPr>
          <a:xfrm>
            <a:off x="481932" y="5136998"/>
            <a:ext cx="14285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Asymmetric case</a:t>
            </a:r>
          </a:p>
        </p:txBody>
      </p:sp>
      <p:sp>
        <p:nvSpPr>
          <p:cNvPr id="2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September 2018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61259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architecture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0468" y="4851523"/>
            <a:ext cx="7616145" cy="144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When start transmission, the AP should decide whether to send a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u="sng" dirty="0" smtClean="0">
                <a:solidFill>
                  <a:srgbClr val="FF0000"/>
                </a:solidFill>
              </a:rPr>
              <a:t>Considering self interference and mutual interference, if the predicted sum rate of the two FD links (UL+DL) is higher than the link without using FD, then send a Trigger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If needed, send the Trigger frame, followed by data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STA side: send data after receiving the Trigger frame</a:t>
            </a:r>
            <a:endParaRPr 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September 2018</a:t>
            </a:r>
            <a:endParaRPr lang="en-GB" altLang="zh-CN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840468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190706"/>
              </p:ext>
            </p:extLst>
          </p:nvPr>
        </p:nvGraphicFramePr>
        <p:xfrm>
          <a:off x="840468" y="1442106"/>
          <a:ext cx="2664732" cy="2977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3" name="Visio" r:id="rId3" imgW="4057650" imgH="4533995" progId="Visio.Drawing.15">
                  <p:embed/>
                </p:oleObj>
              </mc:Choice>
              <mc:Fallback>
                <p:oleObj name="Visio" r:id="rId3" imgW="4057650" imgH="453399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468" y="1442106"/>
                        <a:ext cx="2664732" cy="29774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0551999"/>
              </p:ext>
            </p:extLst>
          </p:nvPr>
        </p:nvGraphicFramePr>
        <p:xfrm>
          <a:off x="4955513" y="1371600"/>
          <a:ext cx="2840753" cy="3038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4" name="Visio" r:id="rId5" imgW="4238530" imgH="4533995" progId="Visio.Drawing.15">
                  <p:embed/>
                </p:oleObj>
              </mc:Choice>
              <mc:Fallback>
                <p:oleObj name="Visio" r:id="rId5" imgW="4238530" imgH="4533995" progId="Visio.Drawing.15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5513" y="1371600"/>
                        <a:ext cx="2840753" cy="30386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/>
          <p:cNvSpPr/>
          <p:nvPr/>
        </p:nvSpPr>
        <p:spPr bwMode="auto">
          <a:xfrm>
            <a:off x="1905000" y="4520029"/>
            <a:ext cx="838200" cy="2286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 side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6111878" y="4520029"/>
            <a:ext cx="974722" cy="2286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 side</a:t>
            </a:r>
          </a:p>
        </p:txBody>
      </p:sp>
    </p:spTree>
    <p:extLst>
      <p:ext uri="{BB962C8B-B14F-4D97-AF65-F5344CB8AC3E}">
        <p14:creationId xmlns:p14="http://schemas.microsoft.com/office/powerpoint/2010/main" val="3867154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Results (</a:t>
            </a:r>
            <a:r>
              <a:rPr lang="en-US" altLang="zh-CN" dirty="0"/>
              <a:t>symmetric </a:t>
            </a:r>
            <a:r>
              <a:rPr lang="en-US" altLang="zh-CN" dirty="0" smtClean="0"/>
              <a:t>FD)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685801" y="1981200"/>
            <a:ext cx="3886200" cy="160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Setting: 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Mode: symmetric FD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 number = 1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STA number per BSS = 10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SIC = 80,</a:t>
            </a:r>
            <a:r>
              <a:rPr kumimoji="0" lang="en-US" altLang="zh-CN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90, 100, 110, 120dB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685800" y="3959226"/>
            <a:ext cx="3886200" cy="1371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110dB SIC is needed to achieve maximum throughput gain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Up to 125% throughput gain can be obtained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September 2018</a:t>
            </a:r>
            <a:endParaRPr lang="en-GB" altLang="zh-CN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685005" y="5563734"/>
            <a:ext cx="7315995" cy="7858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altLang="zh-CN" sz="1800" b="1" kern="0" dirty="0" smtClean="0">
                <a:solidFill>
                  <a:srgbClr val="000000"/>
                </a:solidFill>
                <a:latin typeface="+mn-lt"/>
                <a:ea typeface="+mn-ea"/>
              </a:rPr>
              <a:t>Throughput gain definition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throughput </a:t>
            </a:r>
            <a:r>
              <a:rPr lang="en-US" altLang="zh-CN" sz="1600" kern="0" dirty="0">
                <a:solidFill>
                  <a:srgbClr val="000000"/>
                </a:solidFill>
                <a:latin typeface="+mn-lt"/>
                <a:ea typeface="+mn-ea"/>
              </a:rPr>
              <a:t>gain = </a:t>
            </a:r>
            <a:r>
              <a:rPr lang="en-US" sz="1600" kern="0" dirty="0">
                <a:solidFill>
                  <a:srgbClr val="000000"/>
                </a:solidFill>
                <a:latin typeface="+mn-lt"/>
                <a:ea typeface="+mn-ea"/>
              </a:rPr>
              <a:t>(FD throughput – EDCA throughput)/EDCA throughput</a:t>
            </a:r>
            <a:endParaRPr lang="en-US" altLang="zh-CN" sz="1600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4905" y="1778280"/>
            <a:ext cx="4889095" cy="3669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 (symmetric FD)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685006" y="1981200"/>
            <a:ext cx="3886200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Setting: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Mode: symmetric </a:t>
            </a:r>
            <a:r>
              <a:rPr lang="en-US" altLang="zh-CN" sz="1600" kern="0" dirty="0" smtClean="0">
                <a:solidFill>
                  <a:srgbClr val="000000"/>
                </a:solidFill>
              </a:rPr>
              <a:t>FD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 number = </a:t>
            </a:r>
            <a:r>
              <a:rPr lang="en-US" altLang="zh-CN" sz="1600" kern="0" dirty="0">
                <a:solidFill>
                  <a:srgbClr val="000000"/>
                </a:solidFill>
                <a:latin typeface="+mn-lt"/>
                <a:ea typeface="+mn-ea"/>
              </a:rPr>
              <a:t>4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STA number per BSS </a:t>
            </a: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= 10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SIC = 80,</a:t>
            </a:r>
            <a:r>
              <a:rPr kumimoji="0" lang="en-US" altLang="zh-CN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90, 100, 110, 120dB</a:t>
            </a:r>
          </a:p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sz="1800" b="1" kern="0" dirty="0">
                <a:solidFill>
                  <a:srgbClr val="000000"/>
                </a:solidFill>
              </a:rPr>
              <a:t>Result 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110dB SIC is needed to achieve maximum throughput gain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Up to 194% throughput gain can be </a:t>
            </a:r>
            <a:r>
              <a:rPr lang="en-US" altLang="zh-CN" sz="1600" kern="0" dirty="0" smtClean="0">
                <a:solidFill>
                  <a:srgbClr val="000000"/>
                </a:solidFill>
              </a:rPr>
              <a:t>obtained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</a:rPr>
              <a:t>More throughput gain can be achieved comparing with the single BSS case</a:t>
            </a:r>
            <a:endParaRPr lang="en-US" altLang="zh-CN" sz="1600" kern="0" dirty="0">
              <a:solidFill>
                <a:srgbClr val="000000"/>
              </a:solidFill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September 2018</a:t>
            </a:r>
            <a:endParaRPr lang="en-GB" altLang="zh-CN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1785000"/>
            <a:ext cx="4787555" cy="359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883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 </a:t>
            </a:r>
            <a:r>
              <a:rPr lang="en-US" altLang="zh-CN" dirty="0" smtClean="0"/>
              <a:t>(asymmetric </a:t>
            </a:r>
            <a:r>
              <a:rPr lang="en-US" altLang="zh-CN" dirty="0"/>
              <a:t>FD)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457200" y="1650134"/>
            <a:ext cx="4114801" cy="25392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Setting: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>
                <a:solidFill>
                  <a:srgbClr val="000000"/>
                </a:solidFill>
              </a:rPr>
              <a:t>Mode: </a:t>
            </a:r>
            <a:r>
              <a:rPr lang="en-US" altLang="zh-CN" sz="1400" kern="0" dirty="0" smtClean="0">
                <a:solidFill>
                  <a:srgbClr val="000000"/>
                </a:solidFill>
              </a:rPr>
              <a:t>asymmetric FD</a:t>
            </a:r>
            <a:endParaRPr kumimoji="0" lang="en-US" altLang="zh-CN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 number = 1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>
                <a:solidFill>
                  <a:srgbClr val="000000"/>
                </a:solidFill>
              </a:rPr>
              <a:t>STA number per BSS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= 2 (simple setting)</a:t>
            </a:r>
          </a:p>
          <a:p>
            <a:pPr lvl="2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200" kern="0" dirty="0" smtClean="0">
                <a:solidFill>
                  <a:srgbClr val="000000"/>
                </a:solidFill>
                <a:latin typeface="+mn-lt"/>
                <a:ea typeface="+mn-ea"/>
              </a:rPr>
              <a:t>STA1 is 1 meter away from the AP (</a:t>
            </a:r>
            <a:r>
              <a:rPr lang="en-US" altLang="zh-CN" sz="1200" kern="0" dirty="0" smtClean="0">
                <a:solidFill>
                  <a:srgbClr val="FF0000"/>
                </a:solidFill>
                <a:latin typeface="+mn-lt"/>
                <a:ea typeface="+mn-ea"/>
              </a:rPr>
              <a:t>near</a:t>
            </a:r>
            <a:r>
              <a:rPr lang="en-US" altLang="zh-CN" sz="1200" kern="0" dirty="0" smtClean="0">
                <a:solidFill>
                  <a:srgbClr val="000000"/>
                </a:solidFill>
                <a:latin typeface="+mn-lt"/>
                <a:ea typeface="+mn-ea"/>
              </a:rPr>
              <a:t>)</a:t>
            </a:r>
          </a:p>
          <a:p>
            <a:pPr lvl="2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STA2 is 5 meters away on the other side (</a:t>
            </a: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</a:rPr>
              <a:t>far</a:t>
            </a: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)</a:t>
            </a:r>
          </a:p>
          <a:p>
            <a:pPr lvl="2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Using </a:t>
            </a:r>
            <a:r>
              <a:rPr lang="en-US" sz="1200" dirty="0" smtClean="0">
                <a:solidFill>
                  <a:srgbClr val="FF0000"/>
                </a:solidFill>
              </a:rPr>
              <a:t>near-far paring</a:t>
            </a:r>
            <a:r>
              <a:rPr lang="en-US" sz="1200" dirty="0" smtClean="0">
                <a:solidFill>
                  <a:schemeClr val="tx1"/>
                </a:solidFill>
              </a:rPr>
              <a:t>, the </a:t>
            </a:r>
            <a:r>
              <a:rPr lang="en-US" sz="1200" dirty="0">
                <a:solidFill>
                  <a:srgbClr val="FF0000"/>
                </a:solidFill>
              </a:rPr>
              <a:t>DL</a:t>
            </a:r>
            <a:r>
              <a:rPr lang="en-US" sz="1200" dirty="0">
                <a:solidFill>
                  <a:schemeClr val="tx1"/>
                </a:solidFill>
              </a:rPr>
              <a:t> transmission to STA1 can have relatively </a:t>
            </a:r>
            <a:r>
              <a:rPr lang="en-US" sz="1200" dirty="0">
                <a:solidFill>
                  <a:srgbClr val="FF0000"/>
                </a:solidFill>
              </a:rPr>
              <a:t>high SINR</a:t>
            </a:r>
            <a:r>
              <a:rPr lang="en-US" sz="1200" dirty="0">
                <a:solidFill>
                  <a:schemeClr val="tx1"/>
                </a:solidFill>
              </a:rPr>
              <a:t>, in which case we can see more FD </a:t>
            </a:r>
            <a:r>
              <a:rPr lang="en-US" sz="1200" dirty="0" smtClean="0">
                <a:solidFill>
                  <a:schemeClr val="tx1"/>
                </a:solidFill>
              </a:rPr>
              <a:t>gain</a:t>
            </a:r>
            <a:endParaRPr kumimoji="0" lang="en-US" altLang="zh-CN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SIC = 80,</a:t>
            </a:r>
            <a:r>
              <a:rPr kumimoji="0" lang="en-US" altLang="zh-CN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90, 100, 110, 120dB</a:t>
            </a:r>
          </a:p>
        </p:txBody>
      </p:sp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4681955" y="4880875"/>
            <a:ext cx="3886200" cy="1371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sz="1600" b="1" kern="0" dirty="0">
                <a:solidFill>
                  <a:srgbClr val="000000"/>
                </a:solidFill>
              </a:rPr>
              <a:t>Result </a:t>
            </a: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</a:rPr>
              <a:t>110dB </a:t>
            </a:r>
            <a:r>
              <a:rPr lang="en-US" altLang="zh-CN" sz="1400" kern="0" dirty="0">
                <a:solidFill>
                  <a:srgbClr val="000000"/>
                </a:solidFill>
              </a:rPr>
              <a:t>SIC is needed to achieve </a:t>
            </a:r>
            <a:r>
              <a:rPr lang="en-US" altLang="zh-CN" sz="1400" kern="0" dirty="0" smtClean="0">
                <a:solidFill>
                  <a:srgbClr val="000000"/>
                </a:solidFill>
              </a:rPr>
              <a:t>maximum throughput </a:t>
            </a:r>
            <a:r>
              <a:rPr lang="en-US" altLang="zh-CN" sz="1400" kern="0" dirty="0">
                <a:solidFill>
                  <a:srgbClr val="000000"/>
                </a:solidFill>
              </a:rPr>
              <a:t>gain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</a:rPr>
              <a:t>29%~44% </a:t>
            </a:r>
            <a:r>
              <a:rPr lang="en-US" altLang="zh-CN" sz="1400" kern="0" dirty="0">
                <a:solidFill>
                  <a:srgbClr val="000000"/>
                </a:solidFill>
              </a:rPr>
              <a:t>throughput gain can be </a:t>
            </a:r>
            <a:r>
              <a:rPr lang="en-US" altLang="zh-CN" sz="1400" kern="0" dirty="0" smtClean="0">
                <a:solidFill>
                  <a:srgbClr val="000000"/>
                </a:solidFill>
              </a:rPr>
              <a:t>obtained in simple scenario</a:t>
            </a:r>
            <a:endParaRPr lang="en-US" altLang="zh-CN" sz="1400" kern="0" dirty="0">
              <a:solidFill>
                <a:srgbClr val="000000"/>
              </a:solidFill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September 2018</a:t>
            </a:r>
            <a:endParaRPr lang="en-GB" altLang="zh-CN" dirty="0"/>
          </a:p>
        </p:txBody>
      </p:sp>
      <p:grpSp>
        <p:nvGrpSpPr>
          <p:cNvPr id="19" name="组合 18"/>
          <p:cNvGrpSpPr/>
          <p:nvPr/>
        </p:nvGrpSpPr>
        <p:grpSpPr>
          <a:xfrm>
            <a:off x="1548901" y="4343400"/>
            <a:ext cx="2160000" cy="2006012"/>
            <a:chOff x="5791200" y="1830388"/>
            <a:chExt cx="2160000" cy="2006012"/>
          </a:xfrm>
        </p:grpSpPr>
        <p:sp>
          <p:nvSpPr>
            <p:cNvPr id="9" name="矩形 8"/>
            <p:cNvSpPr/>
            <p:nvPr/>
          </p:nvSpPr>
          <p:spPr bwMode="auto">
            <a:xfrm>
              <a:off x="5791200" y="1830388"/>
              <a:ext cx="2160000" cy="20060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aphicFrame>
          <p:nvGraphicFramePr>
            <p:cNvPr id="10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713071"/>
                </p:ext>
              </p:extLst>
            </p:nvPr>
          </p:nvGraphicFramePr>
          <p:xfrm>
            <a:off x="6764254" y="2439928"/>
            <a:ext cx="213892" cy="6329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81" name="Visio" r:id="rId3" imgW="470630" imgH="1381315" progId="">
                    <p:embed/>
                  </p:oleObj>
                </mc:Choice>
                <mc:Fallback>
                  <p:oleObj name="Visio" r:id="rId3" imgW="470630" imgH="1381315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64254" y="2439928"/>
                          <a:ext cx="213892" cy="632944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椭圆 5"/>
            <p:cNvSpPr/>
            <p:nvPr/>
          </p:nvSpPr>
          <p:spPr bwMode="auto">
            <a:xfrm>
              <a:off x="6477000" y="2883194"/>
              <a:ext cx="76200" cy="7620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椭圆 13"/>
            <p:cNvSpPr/>
            <p:nvPr/>
          </p:nvSpPr>
          <p:spPr bwMode="auto">
            <a:xfrm>
              <a:off x="7836900" y="2895600"/>
              <a:ext cx="76200" cy="7620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6013421" y="2635386"/>
              <a:ext cx="49084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STA1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422260" y="2642111"/>
              <a:ext cx="49084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STA2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" name="左大括号 7"/>
            <p:cNvSpPr/>
            <p:nvPr/>
          </p:nvSpPr>
          <p:spPr bwMode="auto">
            <a:xfrm rot="16200000">
              <a:off x="6640371" y="2969570"/>
              <a:ext cx="94722" cy="366938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左大括号 15"/>
            <p:cNvSpPr/>
            <p:nvPr/>
          </p:nvSpPr>
          <p:spPr bwMode="auto">
            <a:xfrm rot="16200000">
              <a:off x="7363732" y="2651032"/>
              <a:ext cx="95514" cy="1003222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04261" y="3205085"/>
              <a:ext cx="38023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1 m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7243603" y="3199679"/>
              <a:ext cx="38023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5</a:t>
              </a:r>
              <a:r>
                <a:rPr lang="en-US" sz="1000" dirty="0" smtClean="0">
                  <a:solidFill>
                    <a:schemeClr val="tx1"/>
                  </a:solidFill>
                </a:rPr>
                <a:t> m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1206" y="1500918"/>
            <a:ext cx="4498376" cy="3375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227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 </a:t>
            </a:r>
            <a:r>
              <a:rPr lang="en-US" altLang="zh-CN" dirty="0" smtClean="0"/>
              <a:t>(asymmetric </a:t>
            </a:r>
            <a:r>
              <a:rPr lang="en-US" altLang="zh-CN" dirty="0"/>
              <a:t>FD)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685801" y="1981200"/>
            <a:ext cx="3886200" cy="1660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Setting: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>
                <a:solidFill>
                  <a:srgbClr val="000000"/>
                </a:solidFill>
              </a:rPr>
              <a:t>Mode: </a:t>
            </a:r>
            <a:r>
              <a:rPr lang="en-US" altLang="zh-CN" sz="1400" kern="0" dirty="0" smtClean="0">
                <a:solidFill>
                  <a:srgbClr val="000000"/>
                </a:solidFill>
              </a:rPr>
              <a:t>asymmetric FD</a:t>
            </a:r>
            <a:endParaRPr kumimoji="0" lang="en-US" altLang="zh-CN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 number = 1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>
                <a:solidFill>
                  <a:srgbClr val="000000"/>
                </a:solidFill>
              </a:rPr>
              <a:t>STA number per BSS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= 10 (random setting)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SIC = 80,</a:t>
            </a:r>
            <a:r>
              <a:rPr kumimoji="0" lang="en-US" altLang="zh-CN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90, 100, 110, 120dB</a:t>
            </a: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685800" y="3959226"/>
            <a:ext cx="3886200" cy="1371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sz="1600" b="1" kern="0" dirty="0">
                <a:solidFill>
                  <a:srgbClr val="000000"/>
                </a:solidFill>
              </a:rPr>
              <a:t>Result </a:t>
            </a: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</a:rPr>
              <a:t>110dB </a:t>
            </a:r>
            <a:r>
              <a:rPr lang="en-US" altLang="zh-CN" sz="1400" kern="0" dirty="0">
                <a:solidFill>
                  <a:srgbClr val="000000"/>
                </a:solidFill>
              </a:rPr>
              <a:t>SIC is needed to achieve </a:t>
            </a:r>
            <a:r>
              <a:rPr lang="en-US" altLang="zh-CN" sz="1400" kern="0" dirty="0" smtClean="0">
                <a:solidFill>
                  <a:srgbClr val="000000"/>
                </a:solidFill>
              </a:rPr>
              <a:t>maximum throughput </a:t>
            </a:r>
            <a:r>
              <a:rPr lang="en-US" altLang="zh-CN" sz="1400" kern="0" dirty="0">
                <a:solidFill>
                  <a:srgbClr val="000000"/>
                </a:solidFill>
              </a:rPr>
              <a:t>gain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</a:rPr>
              <a:t>27% </a:t>
            </a:r>
            <a:r>
              <a:rPr lang="en-US" altLang="zh-CN" sz="1400" kern="0" dirty="0">
                <a:solidFill>
                  <a:srgbClr val="000000"/>
                </a:solidFill>
              </a:rPr>
              <a:t>throughput gain can be obtained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September 2018</a:t>
            </a:r>
            <a:endParaRPr lang="en-GB" altLang="zh-CN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1751013"/>
            <a:ext cx="4889095" cy="366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1397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20177</TotalTime>
  <Words>1087</Words>
  <Application>Microsoft Office PowerPoint</Application>
  <PresentationFormat>全屏显示(4:3)</PresentationFormat>
  <Paragraphs>191</Paragraphs>
  <Slides>14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 Unicode MS</vt:lpstr>
      <vt:lpstr>MS Gothic</vt:lpstr>
      <vt:lpstr>宋体</vt:lpstr>
      <vt:lpstr>Arial</vt:lpstr>
      <vt:lpstr>Times New Roman</vt:lpstr>
      <vt:lpstr>Wingdings</vt:lpstr>
      <vt:lpstr>802-11-Submission</vt:lpstr>
      <vt:lpstr>Document</vt:lpstr>
      <vt:lpstr>Visio</vt:lpstr>
      <vt:lpstr>System Level Simulation Results of Full Duplex Transmission</vt:lpstr>
      <vt:lpstr>Introduction</vt:lpstr>
      <vt:lpstr>Simulation Assumptions</vt:lpstr>
      <vt:lpstr>Transmission procedure</vt:lpstr>
      <vt:lpstr>Simulation architecture</vt:lpstr>
      <vt:lpstr>Simulation Results (symmetric FD)</vt:lpstr>
      <vt:lpstr>Simulation Results (symmetric FD)</vt:lpstr>
      <vt:lpstr>Simulation Results (asymmetric FD)</vt:lpstr>
      <vt:lpstr>Simulation Results (asymmetric FD)</vt:lpstr>
      <vt:lpstr>Latency Improvement</vt:lpstr>
      <vt:lpstr>Latency Results</vt:lpstr>
      <vt:lpstr>Latency Results</vt:lpstr>
      <vt:lpstr>Conclusion</vt:lpstr>
      <vt:lpstr>References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95 Wireless Tutorial IEEE 802.11 status</dc:title>
  <dc:creator>Dorothy Stanley</dc:creator>
  <cp:lastModifiedBy>Guoyuchen (Jason Yuchen Guo)</cp:lastModifiedBy>
  <cp:revision>299</cp:revision>
  <cp:lastPrinted>1601-01-01T00:00:00Z</cp:lastPrinted>
  <dcterms:created xsi:type="dcterms:W3CDTF">2016-03-24T22:14:52Z</dcterms:created>
  <dcterms:modified xsi:type="dcterms:W3CDTF">2018-09-10T20:30:02Z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(3)i01sDQH7/HAZooA/2gBiSU+bfDbVpz5r3Z0NYP2FOU6jmtoy9nMuC96/SjeMNkdtdjuwKd1Y
acVqsowAs8nd2jYI9JR3lWbJ0F5p4F1nduW4GHbZvl9PX5TBFrXWaopzTECJpC9T71kmr7iW
liHHRwkHo4mcSp0dBLH2jUwDaS1p3FIRcmH5bTn8V6gxN0Je9k+I9A6leotGLYhZ/Zqb8Tuc
V3siBx+iPl0z3ATiJD</vt:lpwstr>
  </property>
  <property fmtid="{D5CDD505-2E9C-101B-9397-08002B2CF9AE}" pid="3" name="_2015_ms_pID_7253431">
    <vt:lpwstr>uI7Mk7BJESMdpMLHftFwAimmUWd49OICKkofnk2fbPHCsBEH9ugDSe
vn/hW5yWMEWqw7G6Paz5mg6rNLp1i/Phtd2F5DMXptF72TU0OdmdYK3Gkp9V2bHdjL3mGNyP
cC6W55QzIcL37PWmGN88KOgsZMZeyfHpXPTqKJsngszKdtHKJsuw6sYItL+KR60Auy7rF2sf
TOVcQMPYlOuiR7jk3URZyY8H5Am/PmHGyT+c</vt:lpwstr>
  </property>
  <property fmtid="{D5CDD505-2E9C-101B-9397-08002B2CF9AE}" pid="4" name="_2015_ms_pID_7253432">
    <vt:lpwstr>Og==</vt:lpwstr>
  </property>
</Properties>
</file>