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6" r:id="rId3"/>
    <p:sldId id="277" r:id="rId4"/>
    <p:sldId id="278" r:id="rId5"/>
    <p:sldId id="272" r:id="rId6"/>
    <p:sldId id="279" r:id="rId7"/>
    <p:sldId id="273" r:id="rId8"/>
    <p:sldId id="274" r:id="rId9"/>
    <p:sldId id="275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8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0" autoAdjust="0"/>
    <p:restoredTop sz="94658" autoAdjust="0"/>
  </p:normalViewPr>
  <p:slideViewPr>
    <p:cSldViewPr>
      <p:cViewPr varScale="1">
        <p:scale>
          <a:sx n="77" d="100"/>
          <a:sy n="77" d="100"/>
        </p:scale>
        <p:origin x="181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 smtClean="0"/>
              <a:t>24pt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IEEE </a:t>
            </a:r>
            <a:r>
              <a:rPr lang="en-US" sz="1600" b="1" dirty="0" smtClean="0"/>
              <a:t>802.11-18/1215r1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July </a:t>
            </a:r>
            <a:r>
              <a:rPr lang="en-US" sz="1600" b="1" baseline="0" dirty="0" smtClean="0"/>
              <a:t>2018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t.cariou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5" Type="http://schemas.openxmlformats.org/officeDocument/2006/relationships/hyperlink" Target="mailto:Xiaogang.chen@intel.com" TargetMode="External"/><Relationship Id="rId4" Type="http://schemas.openxmlformats.org/officeDocument/2006/relationships/hyperlink" Target="mailto:robert.stacey@inte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Extremely High Throughput (EHT) 802.11 – Features classification and early discussion on PAR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2018-09-09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95800" y="6520934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010400" y="6520934"/>
            <a:ext cx="1381060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35184"/>
              </p:ext>
            </p:extLst>
          </p:nvPr>
        </p:nvGraphicFramePr>
        <p:xfrm>
          <a:off x="838200" y="28194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1-503-712-5560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Xiaogang.chen@intel.com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Po-kai.huang@intel.com</a:t>
                      </a: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810000"/>
          </a:xfrm>
        </p:spPr>
        <p:txBody>
          <a:bodyPr/>
          <a:lstStyle/>
          <a:p>
            <a:r>
              <a:rPr lang="en-US" sz="1800" dirty="0" smtClean="0"/>
              <a:t>Target is to start the EHT TG in may 2019</a:t>
            </a:r>
          </a:p>
          <a:p>
            <a:pPr lvl="1"/>
            <a:r>
              <a:rPr lang="en-US" sz="1400" dirty="0" smtClean="0"/>
              <a:t>We therefore need to agree on the PAR and CSD documents in January 2019</a:t>
            </a:r>
            <a:endParaRPr lang="en-US" sz="1400" dirty="0" smtClean="0"/>
          </a:p>
          <a:p>
            <a:endParaRPr lang="en-US" sz="1800" dirty="0"/>
          </a:p>
          <a:p>
            <a:r>
              <a:rPr lang="en-US" sz="1800" dirty="0" smtClean="0"/>
              <a:t>This </a:t>
            </a:r>
            <a:r>
              <a:rPr lang="en-US" sz="1800" dirty="0" smtClean="0"/>
              <a:t>contribution proposes a classification of the main different technical directions for EHT proposed so far</a:t>
            </a:r>
          </a:p>
          <a:p>
            <a:pPr lvl="1"/>
            <a:r>
              <a:rPr lang="en-US" sz="1600" dirty="0" smtClean="0"/>
              <a:t>It groups several topics together (one possible classification)</a:t>
            </a:r>
          </a:p>
          <a:p>
            <a:pPr lvl="1"/>
            <a:r>
              <a:rPr lang="en-US" sz="1600" dirty="0"/>
              <a:t>The intent is to ensure that we all use the same language to categorize the different </a:t>
            </a:r>
            <a:r>
              <a:rPr lang="en-US" sz="1600" dirty="0" smtClean="0"/>
              <a:t>proposals…</a:t>
            </a:r>
            <a:endParaRPr lang="en-US" sz="1600" dirty="0"/>
          </a:p>
          <a:p>
            <a:pPr lvl="1"/>
            <a:r>
              <a:rPr lang="en-US" sz="1600" dirty="0" smtClean="0"/>
              <a:t>… and that we can better discuss what should be in or out of EHT PAR</a:t>
            </a:r>
          </a:p>
          <a:p>
            <a:endParaRPr lang="en-US" sz="1800" dirty="0" smtClean="0"/>
          </a:p>
          <a:p>
            <a:r>
              <a:rPr lang="en-US" sz="1800" dirty="0" smtClean="0"/>
              <a:t>Based on this, the contribution discusses how this could be described in the PAR document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68787" y="6475413"/>
            <a:ext cx="684213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42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Classification of main EHT technical proposals (1/2)</a:t>
            </a:r>
            <a:endParaRPr lang="en-US" sz="28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371600"/>
            <a:ext cx="8612187" cy="4526400"/>
          </a:xfrm>
        </p:spPr>
        <p:txBody>
          <a:bodyPr/>
          <a:lstStyle/>
          <a:p>
            <a:r>
              <a:rPr lang="en-US" sz="1600" dirty="0" smtClean="0">
                <a:latin typeface="+mn-lt"/>
              </a:rPr>
              <a:t>Single band Frequency-dimension</a:t>
            </a:r>
          </a:p>
          <a:p>
            <a:pPr lvl="1"/>
            <a:r>
              <a:rPr lang="en-US" sz="1400" b="1" dirty="0" smtClean="0">
                <a:latin typeface="+mn-lt"/>
              </a:rPr>
              <a:t>320MHz</a:t>
            </a:r>
          </a:p>
          <a:p>
            <a:pPr lvl="1"/>
            <a:r>
              <a:rPr lang="en-US" sz="1400" dirty="0" smtClean="0">
                <a:latin typeface="+mn-lt"/>
              </a:rPr>
              <a:t>More </a:t>
            </a:r>
            <a:r>
              <a:rPr lang="en-US" sz="1400" dirty="0">
                <a:latin typeface="+mn-lt"/>
              </a:rPr>
              <a:t>efficient utilization of non-contiguous </a:t>
            </a:r>
            <a:r>
              <a:rPr lang="en-US" sz="1400" dirty="0" smtClean="0">
                <a:latin typeface="+mn-lt"/>
              </a:rPr>
              <a:t>spectrum / better adaptation to regulatory rules at 6GHz</a:t>
            </a:r>
          </a:p>
          <a:p>
            <a:pPr lvl="2"/>
            <a:r>
              <a:rPr lang="en-US" sz="1200" dirty="0" smtClean="0">
                <a:latin typeface="+mn-lt"/>
              </a:rPr>
              <a:t>e.g</a:t>
            </a:r>
            <a:r>
              <a:rPr lang="en-US" sz="1200" dirty="0">
                <a:latin typeface="+mn-lt"/>
              </a:rPr>
              <a:t>. </a:t>
            </a:r>
            <a:r>
              <a:rPr lang="en-US" sz="1200" dirty="0" smtClean="0">
                <a:latin typeface="+mn-lt"/>
              </a:rPr>
              <a:t>enhanced preamble puncture, non-contiguous channel bonding, single user RU aggregation, …</a:t>
            </a:r>
          </a:p>
          <a:p>
            <a:pPr lvl="1"/>
            <a:r>
              <a:rPr lang="en-US" sz="1400" i="1" dirty="0" smtClean="0">
                <a:latin typeface="+mn-lt"/>
              </a:rPr>
              <a:t>Enhancement to channel bonding protocol?</a:t>
            </a:r>
          </a:p>
          <a:p>
            <a:pPr lvl="1"/>
            <a:endParaRPr lang="en-US" sz="14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Multi-band</a:t>
            </a:r>
          </a:p>
          <a:p>
            <a:pPr lvl="1"/>
            <a:r>
              <a:rPr lang="en-US" sz="1400" dirty="0" smtClean="0">
                <a:latin typeface="+mn-lt"/>
              </a:rPr>
              <a:t>Asynchronous </a:t>
            </a:r>
            <a:r>
              <a:rPr lang="en-US" sz="1400" b="1" dirty="0" smtClean="0">
                <a:latin typeface="+mn-lt"/>
              </a:rPr>
              <a:t>multi-band aggregation </a:t>
            </a:r>
            <a:r>
              <a:rPr lang="en-US" sz="1400" dirty="0" smtClean="0">
                <a:latin typeface="+mn-lt"/>
              </a:rPr>
              <a:t>for dual-radio devices</a:t>
            </a:r>
          </a:p>
          <a:p>
            <a:pPr lvl="2"/>
            <a:r>
              <a:rPr lang="en-US" sz="1200" dirty="0" smtClean="0">
                <a:latin typeface="+mn-lt"/>
              </a:rPr>
              <a:t>Sometimes called Multi-band Full Duplex</a:t>
            </a:r>
          </a:p>
          <a:p>
            <a:pPr lvl="1"/>
            <a:r>
              <a:rPr lang="en-US" sz="1400" dirty="0" smtClean="0">
                <a:latin typeface="+mn-lt"/>
              </a:rPr>
              <a:t>Multi-band channel bonding</a:t>
            </a:r>
          </a:p>
          <a:p>
            <a:pPr lvl="1"/>
            <a:r>
              <a:rPr lang="en-US" sz="1400" dirty="0" smtClean="0">
                <a:latin typeface="+mn-lt"/>
              </a:rPr>
              <a:t>Management-plane enhancements for dual and single radio devices:</a:t>
            </a:r>
          </a:p>
          <a:p>
            <a:pPr lvl="2"/>
            <a:r>
              <a:rPr lang="en-US" sz="1100" dirty="0" smtClean="0">
                <a:latin typeface="+mn-lt"/>
              </a:rPr>
              <a:t>Enhancements </a:t>
            </a:r>
            <a:r>
              <a:rPr lang="en-US" sz="1100" dirty="0">
                <a:latin typeface="+mn-lt"/>
              </a:rPr>
              <a:t>to </a:t>
            </a:r>
            <a:r>
              <a:rPr lang="en-US" sz="1100" dirty="0" smtClean="0">
                <a:latin typeface="+mn-lt"/>
              </a:rPr>
              <a:t>FST/OCT: </a:t>
            </a:r>
            <a:r>
              <a:rPr lang="en-US" sz="1100" dirty="0">
                <a:latin typeface="+mn-lt"/>
              </a:rPr>
              <a:t>Separation </a:t>
            </a:r>
            <a:r>
              <a:rPr lang="en-US" sz="1100" dirty="0" smtClean="0">
                <a:latin typeface="+mn-lt"/>
              </a:rPr>
              <a:t>of data and management plane (mobility, traffic steering, association across APs, …) </a:t>
            </a:r>
          </a:p>
          <a:p>
            <a:pPr lvl="2"/>
            <a:r>
              <a:rPr lang="en-US" sz="1100" dirty="0" smtClean="0">
                <a:latin typeface="+mn-lt"/>
              </a:rPr>
              <a:t>Applicable to Collocated or non-collocated APs (single AP or multi-AP applicability)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Spatial-dimension</a:t>
            </a:r>
            <a:endParaRPr lang="en-US" sz="1600" dirty="0">
              <a:latin typeface="+mn-lt"/>
            </a:endParaRPr>
          </a:p>
          <a:p>
            <a:pPr lvl="1"/>
            <a:r>
              <a:rPr lang="en-US" sz="1400" b="1" dirty="0">
                <a:latin typeface="+mn-lt"/>
              </a:rPr>
              <a:t>16 spatial streams</a:t>
            </a:r>
          </a:p>
          <a:p>
            <a:pPr lvl="1"/>
            <a:r>
              <a:rPr lang="en-US" sz="1400" dirty="0">
                <a:latin typeface="+mn-lt"/>
              </a:rPr>
              <a:t>Sounding overhead reduction (feedback compression, implicit feedbacks, …)</a:t>
            </a:r>
          </a:p>
          <a:p>
            <a:pPr lvl="1"/>
            <a:r>
              <a:rPr lang="en-US" sz="1400" dirty="0">
                <a:latin typeface="+mn-lt"/>
              </a:rPr>
              <a:t>BF and MU-MIMO protocols enhancements</a:t>
            </a:r>
          </a:p>
          <a:p>
            <a:endParaRPr lang="en-US" sz="2000" dirty="0" smtClean="0">
              <a:latin typeface="+mn-lt"/>
            </a:endParaRPr>
          </a:p>
          <a:p>
            <a:pPr lvl="1"/>
            <a:endParaRPr lang="en-US" sz="1200" dirty="0" smtClean="0">
              <a:latin typeface="+mn-lt"/>
            </a:endParaRPr>
          </a:p>
          <a:p>
            <a:endParaRPr lang="en-US" sz="1800" dirty="0">
              <a:latin typeface="+mn-lt"/>
            </a:endParaRPr>
          </a:p>
          <a:p>
            <a:pPr lvl="1"/>
            <a:endParaRPr lang="en-US" sz="1400" dirty="0">
              <a:latin typeface="+mn-lt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4268787" y="6475413"/>
            <a:ext cx="6842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Slide 3</a:t>
            </a:r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29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Classification of main EHT technical proposals (2/2)</a:t>
            </a:r>
            <a:endParaRPr lang="en-US" sz="2800" dirty="0">
              <a:latin typeface="+mn-lt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 bwMode="auto">
          <a:xfrm>
            <a:off x="533400" y="1524000"/>
            <a:ext cx="8077200" cy="452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Intel Clear" panose="020B0604020203020204" pitchFamily="34" charset="0"/>
                <a:ea typeface="+mn-ea"/>
                <a:cs typeface="+mn-cs"/>
              </a:defRPr>
            </a:lvl1pPr>
            <a:lvl2pPr marL="360000" indent="-180000" algn="l" rtl="0" eaLnBrk="0" fontAlgn="base" hangingPunct="0">
              <a:spcBef>
                <a:spcPts val="300"/>
              </a:spcBef>
              <a:spcAft>
                <a:spcPct val="0"/>
              </a:spcAft>
              <a:buFont typeface="Verdana" panose="020B0604030504040204" pitchFamily="34" charset="0"/>
              <a:buChar char="−"/>
              <a:defRPr sz="2000"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 algn="l" rtl="0" eaLnBrk="0" fontAlgn="base" hangingPunct="0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Intel Clear" panose="020B0604020203020204" pitchFamily="34" charset="0"/>
              </a:defRPr>
            </a:lvl4pPr>
            <a:lvl5pPr marL="900000" indent="-180000" algn="l" rtl="0" eaLnBrk="0" fontAlgn="base" hangingPunct="0">
              <a:spcBef>
                <a:spcPts val="3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Intel Clear" panose="020B0604020203020204" pitchFamily="34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 smtClean="0">
                <a:latin typeface="+mn-lt"/>
              </a:rPr>
              <a:t>Multi-AP coordination </a:t>
            </a:r>
            <a:r>
              <a:rPr lang="en-US" sz="1600" i="1" kern="0" dirty="0" smtClean="0">
                <a:latin typeface="+mn-lt"/>
              </a:rPr>
              <a:t>(Likely requires a selection among the following list)</a:t>
            </a:r>
          </a:p>
          <a:p>
            <a:pPr lvl="1"/>
            <a:r>
              <a:rPr lang="en-US" sz="1400" kern="0" dirty="0" smtClean="0">
                <a:latin typeface="+mn-lt"/>
              </a:rPr>
              <a:t>Time/frequency coordination: (a STA receives data from a single AP and provides sounding feedback to a single AP</a:t>
            </a:r>
            <a:r>
              <a:rPr lang="en-US" sz="1400" kern="0" dirty="0">
                <a:latin typeface="+mn-lt"/>
              </a:rPr>
              <a:t>)</a:t>
            </a:r>
          </a:p>
          <a:p>
            <a:pPr lvl="2"/>
            <a:r>
              <a:rPr lang="en-US" kern="0" dirty="0">
                <a:latin typeface="+mn-lt"/>
              </a:rPr>
              <a:t>Non trigger-based (no need for 802.11 work)</a:t>
            </a:r>
          </a:p>
          <a:p>
            <a:pPr lvl="2"/>
            <a:r>
              <a:rPr lang="en-US" kern="0" dirty="0">
                <a:latin typeface="+mn-lt"/>
              </a:rPr>
              <a:t>Trigger-based (transmissions from Multiple APs are synchronized thanks to an over-the-air trigger frame): </a:t>
            </a:r>
          </a:p>
          <a:p>
            <a:pPr lvl="3"/>
            <a:r>
              <a:rPr lang="en-US" sz="1200" kern="0" dirty="0">
                <a:latin typeface="+mn-lt"/>
              </a:rPr>
              <a:t>Multi-AP FDMA</a:t>
            </a:r>
          </a:p>
          <a:p>
            <a:pPr lvl="2"/>
            <a:r>
              <a:rPr lang="en-US" kern="0" dirty="0">
                <a:latin typeface="+mn-lt"/>
              </a:rPr>
              <a:t>Enabler for </a:t>
            </a:r>
            <a:r>
              <a:rPr lang="en-US" sz="1100" kern="0" dirty="0">
                <a:latin typeface="+mn-lt"/>
              </a:rPr>
              <a:t>spatial reuse or fractional frequency reuse (FFR)</a:t>
            </a:r>
          </a:p>
          <a:p>
            <a:pPr lvl="1"/>
            <a:r>
              <a:rPr lang="en-US" sz="1400" kern="0" dirty="0" smtClean="0">
                <a:latin typeface="+mn-lt"/>
              </a:rPr>
              <a:t>Coordinated </a:t>
            </a:r>
            <a:r>
              <a:rPr lang="en-US" sz="1400" kern="0" dirty="0">
                <a:latin typeface="+mn-lt"/>
              </a:rPr>
              <a:t>beamforming (a STA receives data from a single AP and feedback to multiple APs)</a:t>
            </a:r>
          </a:p>
          <a:p>
            <a:pPr lvl="2"/>
            <a:r>
              <a:rPr lang="en-US" kern="0" dirty="0">
                <a:latin typeface="+mn-lt"/>
              </a:rPr>
              <a:t>Non-trigger-based</a:t>
            </a:r>
          </a:p>
          <a:p>
            <a:pPr lvl="2"/>
            <a:r>
              <a:rPr lang="en-US" kern="0" dirty="0">
                <a:latin typeface="+mn-lt"/>
              </a:rPr>
              <a:t>Trigger-based</a:t>
            </a:r>
          </a:p>
          <a:p>
            <a:pPr lvl="1"/>
            <a:r>
              <a:rPr lang="en-US" sz="1400" kern="0" dirty="0">
                <a:latin typeface="+mn-lt"/>
              </a:rPr>
              <a:t>Joint </a:t>
            </a:r>
            <a:r>
              <a:rPr lang="en-US" sz="1400" kern="0" dirty="0" smtClean="0">
                <a:latin typeface="+mn-lt"/>
              </a:rPr>
              <a:t>transmissions </a:t>
            </a:r>
            <a:r>
              <a:rPr lang="en-US" sz="1400" kern="0" dirty="0">
                <a:latin typeface="+mn-lt"/>
              </a:rPr>
              <a:t>(a STA receives data from multiple APs)</a:t>
            </a:r>
          </a:p>
          <a:p>
            <a:pPr lvl="2"/>
            <a:r>
              <a:rPr lang="en-US" kern="0" dirty="0" smtClean="0">
                <a:latin typeface="+mn-lt"/>
              </a:rPr>
              <a:t>No joint BF or MU-MIMO: </a:t>
            </a:r>
            <a:r>
              <a:rPr lang="en-US" kern="0" dirty="0">
                <a:latin typeface="+mn-lt"/>
              </a:rPr>
              <a:t>sometimes called “</a:t>
            </a:r>
            <a:r>
              <a:rPr lang="en-US" b="1" kern="0" dirty="0">
                <a:latin typeface="+mn-lt"/>
              </a:rPr>
              <a:t>non-coherent joint transmissions</a:t>
            </a:r>
            <a:r>
              <a:rPr lang="en-US" kern="0" dirty="0" smtClean="0">
                <a:latin typeface="+mn-lt"/>
              </a:rPr>
              <a:t>”</a:t>
            </a:r>
          </a:p>
          <a:p>
            <a:pPr lvl="2"/>
            <a:r>
              <a:rPr lang="en-US" kern="0" dirty="0" smtClean="0">
                <a:latin typeface="+mn-lt"/>
              </a:rPr>
              <a:t>STA </a:t>
            </a:r>
            <a:r>
              <a:rPr lang="en-US" kern="0" dirty="0">
                <a:latin typeface="+mn-lt"/>
              </a:rPr>
              <a:t>provides sounding feedback to multiple APs: </a:t>
            </a:r>
            <a:r>
              <a:rPr lang="en-US" kern="0" dirty="0" smtClean="0">
                <a:latin typeface="+mn-lt"/>
              </a:rPr>
              <a:t>joint BF or MU-MIMO: called </a:t>
            </a:r>
            <a:r>
              <a:rPr lang="en-US" b="1" kern="0" dirty="0" smtClean="0">
                <a:latin typeface="+mn-lt"/>
              </a:rPr>
              <a:t>Joint processing</a:t>
            </a:r>
          </a:p>
          <a:p>
            <a:endParaRPr lang="en-US" sz="2200" kern="0" dirty="0">
              <a:latin typeface="+mn-lt"/>
            </a:endParaRPr>
          </a:p>
          <a:p>
            <a:r>
              <a:rPr lang="en-US" sz="1600" i="1" kern="0" dirty="0" smtClean="0">
                <a:latin typeface="+mn-lt"/>
              </a:rPr>
              <a:t>HARQ/Enhanced link adaptation (Under investigation)</a:t>
            </a:r>
            <a:endParaRPr lang="en-US" sz="1600" i="1" kern="0" dirty="0">
              <a:latin typeface="+mn-lt"/>
            </a:endParaRPr>
          </a:p>
          <a:p>
            <a:pPr lvl="1"/>
            <a:endParaRPr lang="en-US" sz="1000" kern="0" dirty="0" smtClean="0">
              <a:latin typeface="+mn-lt"/>
            </a:endParaRPr>
          </a:p>
          <a:p>
            <a:endParaRPr lang="en-US" sz="2000" kern="0" dirty="0" smtClean="0">
              <a:latin typeface="+mn-lt"/>
            </a:endParaRPr>
          </a:p>
          <a:p>
            <a:pPr lvl="1"/>
            <a:endParaRPr lang="en-US" sz="1200" kern="0" dirty="0" smtClean="0">
              <a:latin typeface="+mn-lt"/>
            </a:endParaRPr>
          </a:p>
          <a:p>
            <a:endParaRPr lang="en-US" sz="1800" kern="0" dirty="0" smtClean="0">
              <a:latin typeface="+mn-lt"/>
            </a:endParaRPr>
          </a:p>
          <a:p>
            <a:pPr lvl="1"/>
            <a:endParaRPr lang="en-US" sz="1400" kern="0" dirty="0">
              <a:latin typeface="+mn-lt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4268787" y="6475413"/>
            <a:ext cx="6842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4</a:t>
            </a:r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37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How to write the PAR 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8787" y="1828800"/>
            <a:ext cx="8380413" cy="40386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In order to ensure a more precise scope description, we propose the following guidelines for drafting the PAR: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Section 5.2b Scope of the project: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Define the objectives of the project (throughput increase)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And list </a:t>
            </a:r>
            <a:r>
              <a:rPr lang="en-US" dirty="0">
                <a:latin typeface="+mj-lt"/>
              </a:rPr>
              <a:t>candidate features that can </a:t>
            </a:r>
            <a:r>
              <a:rPr lang="en-US" dirty="0" smtClean="0">
                <a:latin typeface="+mj-lt"/>
              </a:rPr>
              <a:t>easily demonstrate </a:t>
            </a:r>
            <a:r>
              <a:rPr lang="en-US" dirty="0">
                <a:latin typeface="+mj-lt"/>
              </a:rPr>
              <a:t>feasibility </a:t>
            </a:r>
            <a:r>
              <a:rPr lang="en-US" dirty="0" smtClean="0">
                <a:latin typeface="+mj-lt"/>
              </a:rPr>
              <a:t>(320MHz, Multiband aggregation and operation, 16 SS, Multi-AP…)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Section 8.1 Explanatory notes: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List more explicitly what is in the scope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Provide flexibility for topics that are still under investigation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50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456339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Section 5.2b Scope of the project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Discussion on the objectives definition</a:t>
            </a:r>
            <a:endParaRPr lang="en-US" sz="28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28800"/>
            <a:ext cx="8229600" cy="4526400"/>
          </a:xfrm>
        </p:spPr>
        <p:txBody>
          <a:bodyPr/>
          <a:lstStyle/>
          <a:p>
            <a:r>
              <a:rPr lang="en-US" sz="1800" dirty="0" smtClean="0">
                <a:latin typeface="+mn-lt"/>
              </a:rPr>
              <a:t>We feel the simplest approach is to state the objective in terms of throughput increase:</a:t>
            </a:r>
          </a:p>
          <a:p>
            <a:pPr lvl="1"/>
            <a:r>
              <a:rPr lang="en-US" sz="1400" dirty="0" smtClean="0">
                <a:latin typeface="+mn-lt"/>
              </a:rPr>
              <a:t>This allows to have a quantifiable value (4x over 11ax)</a:t>
            </a:r>
          </a:p>
          <a:p>
            <a:pPr lvl="1"/>
            <a:r>
              <a:rPr lang="en-US" sz="1400" dirty="0" smtClean="0">
                <a:latin typeface="+mn-lt"/>
              </a:rPr>
              <a:t>This allows to demonstrate that we meet the PAR in a very easy way (for instance by peak throughput comparison)</a:t>
            </a:r>
          </a:p>
          <a:p>
            <a:pPr lvl="1"/>
            <a:r>
              <a:rPr lang="en-US" sz="1400" dirty="0" smtClean="0">
                <a:latin typeface="+mn-lt"/>
              </a:rPr>
              <a:t>“throughput increase” captures peak throughput increase, but also efficiency improvements or throughput at range improvements </a:t>
            </a:r>
          </a:p>
          <a:p>
            <a:pPr lvl="2"/>
            <a:r>
              <a:rPr lang="en-US" sz="1200" dirty="0" smtClean="0">
                <a:latin typeface="+mn-lt"/>
              </a:rPr>
              <a:t>Even in 11ax, we formalized efficiency improvements in terms of throughput</a:t>
            </a:r>
          </a:p>
          <a:p>
            <a:endParaRPr lang="en-US" sz="2000" dirty="0">
              <a:latin typeface="+mn-lt"/>
            </a:endParaRPr>
          </a:p>
          <a:p>
            <a:r>
              <a:rPr lang="en-US" sz="1800" dirty="0" smtClean="0">
                <a:latin typeface="+mn-lt"/>
              </a:rPr>
              <a:t>Another (more complex) approach would be to further detail the objectives for each category of improvements</a:t>
            </a:r>
          </a:p>
          <a:p>
            <a:pPr lvl="1"/>
            <a:r>
              <a:rPr lang="en-US" sz="1400" dirty="0" smtClean="0">
                <a:latin typeface="+mn-lt"/>
              </a:rPr>
              <a:t>Provide a list of objectives: peak throughput objectives, efficiency objectives (5 percentile, …), …</a:t>
            </a:r>
          </a:p>
          <a:p>
            <a:pPr lvl="1"/>
            <a:r>
              <a:rPr lang="en-US" sz="1400" dirty="0" smtClean="0">
                <a:latin typeface="+mn-lt"/>
              </a:rPr>
              <a:t>Provide scenarios on which objectives have to be met…</a:t>
            </a:r>
          </a:p>
          <a:p>
            <a:pPr lvl="1"/>
            <a:r>
              <a:rPr lang="en-US" sz="1400" dirty="0" smtClean="0">
                <a:latin typeface="+mn-lt"/>
              </a:rPr>
              <a:t>But again, efficiency improvements are usually expressed also in terms of throughput</a:t>
            </a:r>
            <a:endParaRPr lang="en-US" sz="1400" dirty="0">
              <a:latin typeface="+mn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527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Section 5.2b Scope of the project</a:t>
            </a:r>
            <a:br>
              <a:rPr lang="en-US" sz="2800" dirty="0">
                <a:latin typeface="+mj-lt"/>
              </a:rPr>
            </a:br>
            <a:r>
              <a:rPr lang="en-US" sz="2800" dirty="0" smtClean="0">
                <a:latin typeface="+mj-lt"/>
              </a:rPr>
              <a:t>Early proposal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28800"/>
            <a:ext cx="8229600" cy="40386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This amendment defines standardized modifications to both the 802.11 physical layers (PHY) and the 802.11 Medium Access Control Layer (MAC) that enable a mode of operation capable of supporting: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4x link </a:t>
            </a:r>
            <a:r>
              <a:rPr lang="en-US" dirty="0">
                <a:latin typeface="+mj-lt"/>
              </a:rPr>
              <a:t>throughput </a:t>
            </a:r>
            <a:r>
              <a:rPr lang="en-US" dirty="0" smtClean="0">
                <a:latin typeface="+mj-lt"/>
              </a:rPr>
              <a:t>increase over 11ax </a:t>
            </a:r>
            <a:r>
              <a:rPr lang="en-US" dirty="0">
                <a:latin typeface="+mj-lt"/>
              </a:rPr>
              <a:t>with the following </a:t>
            </a:r>
            <a:r>
              <a:rPr lang="en-US" dirty="0" smtClean="0">
                <a:latin typeface="+mj-lt"/>
              </a:rPr>
              <a:t>features, but not limited to: </a:t>
            </a:r>
            <a:r>
              <a:rPr lang="en-US" dirty="0">
                <a:latin typeface="+mj-lt"/>
              </a:rPr>
              <a:t>320MHz bandwidth, multiband </a:t>
            </a:r>
            <a:r>
              <a:rPr lang="en-US" dirty="0" smtClean="0">
                <a:latin typeface="+mj-lt"/>
              </a:rPr>
              <a:t>aggregation and operation, </a:t>
            </a:r>
            <a:r>
              <a:rPr lang="en-US" dirty="0">
                <a:latin typeface="+mj-lt"/>
              </a:rPr>
              <a:t>16 spatial </a:t>
            </a:r>
            <a:r>
              <a:rPr lang="en-US" dirty="0" smtClean="0">
                <a:latin typeface="+mj-lt"/>
              </a:rPr>
              <a:t>streams, Multi-AP coordination. </a:t>
            </a:r>
            <a:endParaRPr lang="en-US" dirty="0">
              <a:latin typeface="+mj-lt"/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Carrier </a:t>
            </a:r>
            <a:r>
              <a:rPr lang="en-US" dirty="0">
                <a:latin typeface="+mj-lt"/>
              </a:rPr>
              <a:t>frequency operation between 1 and 7.125 GHz while ensuring backward compatibility and coexistence with legacy IEEE802.11 devices in the 2.4 and 5 GHz </a:t>
            </a:r>
            <a:r>
              <a:rPr lang="en-US" dirty="0" smtClean="0">
                <a:latin typeface="+mj-lt"/>
              </a:rPr>
              <a:t>unlicensed </a:t>
            </a:r>
            <a:r>
              <a:rPr lang="en-US" dirty="0">
                <a:latin typeface="+mj-lt"/>
              </a:rPr>
              <a:t>bands, and with IEEE802.11ax devices </a:t>
            </a:r>
            <a:r>
              <a:rPr lang="en-US" dirty="0" smtClean="0">
                <a:latin typeface="+mj-lt"/>
              </a:rPr>
              <a:t>in </a:t>
            </a:r>
            <a:r>
              <a:rPr lang="en-US" dirty="0">
                <a:latin typeface="+mj-lt"/>
              </a:rPr>
              <a:t>the 6GHz band</a:t>
            </a:r>
            <a:r>
              <a:rPr lang="en-US" dirty="0" smtClean="0">
                <a:latin typeface="+mj-lt"/>
              </a:rPr>
              <a:t>.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04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Early proposal for 8.1 Explanatory notes (1/2)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28800"/>
            <a:ext cx="8229600" cy="4038600"/>
          </a:xfrm>
        </p:spPr>
        <p:txBody>
          <a:bodyPr/>
          <a:lstStyle/>
          <a:p>
            <a:pPr fontAlgn="ctr"/>
            <a:r>
              <a:rPr lang="en-GB" sz="1600" dirty="0">
                <a:latin typeface="+mj-lt"/>
              </a:rPr>
              <a:t>The focus of this amendment is on WLAN indoor and outdoor operation in the 2.4 GHz, 5 GHz and 6GHz frequency bands. </a:t>
            </a:r>
            <a:r>
              <a:rPr lang="en-GB" sz="1600" dirty="0" smtClean="0">
                <a:latin typeface="+mj-lt"/>
              </a:rPr>
              <a:t>Outdoor </a:t>
            </a:r>
            <a:r>
              <a:rPr lang="en-GB" sz="1600" dirty="0">
                <a:latin typeface="+mj-lt"/>
              </a:rPr>
              <a:t>operation is limited to stationary and pedestrian speeds.</a:t>
            </a:r>
            <a:endParaRPr lang="en-GB" sz="1400" dirty="0">
              <a:latin typeface="+mj-lt"/>
            </a:endParaRPr>
          </a:p>
          <a:p>
            <a:pPr marL="0" indent="0" fontAlgn="ctr">
              <a:buNone/>
            </a:pPr>
            <a:endParaRPr lang="en-GB" sz="1600" dirty="0" smtClean="0">
              <a:latin typeface="+mj-lt"/>
            </a:endParaRPr>
          </a:p>
          <a:p>
            <a:pPr marL="0" indent="0" fontAlgn="ctr">
              <a:buNone/>
            </a:pPr>
            <a:r>
              <a:rPr lang="en-GB" sz="1800" dirty="0" smtClean="0">
                <a:latin typeface="+mj-lt"/>
              </a:rPr>
              <a:t>Objectives</a:t>
            </a:r>
          </a:p>
          <a:p>
            <a:pPr fontAlgn="ctr"/>
            <a:r>
              <a:rPr lang="en-GB" sz="1600" dirty="0" smtClean="0">
                <a:latin typeface="+mj-lt"/>
              </a:rPr>
              <a:t>The objective of this group is to increase link throughput. The </a:t>
            </a:r>
            <a:r>
              <a:rPr lang="en-GB" sz="1600" dirty="0">
                <a:latin typeface="+mj-lt"/>
              </a:rPr>
              <a:t>link throughput increase will </a:t>
            </a:r>
            <a:r>
              <a:rPr lang="en-GB" sz="1600" dirty="0" smtClean="0">
                <a:latin typeface="+mj-lt"/>
              </a:rPr>
              <a:t>also generate </a:t>
            </a:r>
            <a:r>
              <a:rPr lang="en-GB" sz="1600" dirty="0">
                <a:latin typeface="+mj-lt"/>
              </a:rPr>
              <a:t>average user throughput increase, throughput at range </a:t>
            </a:r>
            <a:r>
              <a:rPr lang="en-GB" sz="1600" dirty="0" smtClean="0">
                <a:latin typeface="+mj-lt"/>
              </a:rPr>
              <a:t>increase in </a:t>
            </a:r>
            <a:r>
              <a:rPr lang="en-GB" sz="1600" dirty="0">
                <a:latin typeface="+mj-lt"/>
              </a:rPr>
              <a:t>typical scenarios</a:t>
            </a:r>
            <a:r>
              <a:rPr lang="en-GB" sz="1600" dirty="0" smtClean="0">
                <a:latin typeface="+mj-lt"/>
              </a:rPr>
              <a:t>.</a:t>
            </a:r>
          </a:p>
          <a:p>
            <a:pPr fontAlgn="ctr"/>
            <a:endParaRPr lang="en-GB" sz="1400" dirty="0" smtClean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75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Early proposal for 8.1 Explanatory notes (2/2)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05000"/>
            <a:ext cx="8229600" cy="4038600"/>
          </a:xfrm>
        </p:spPr>
        <p:txBody>
          <a:bodyPr/>
          <a:lstStyle/>
          <a:p>
            <a:pPr marL="0" indent="0" fontAlgn="ctr">
              <a:buNone/>
            </a:pPr>
            <a:r>
              <a:rPr lang="en-GB" sz="1600" dirty="0" smtClean="0">
                <a:latin typeface="+mj-lt"/>
              </a:rPr>
              <a:t>Features</a:t>
            </a:r>
            <a:endParaRPr lang="en-GB" sz="1200" dirty="0" smtClean="0">
              <a:latin typeface="+mj-lt"/>
            </a:endParaRPr>
          </a:p>
          <a:p>
            <a:pPr fontAlgn="ctr"/>
            <a:r>
              <a:rPr lang="en-US" sz="1400" dirty="0" smtClean="0">
                <a:latin typeface="+mj-lt"/>
              </a:rPr>
              <a:t>The </a:t>
            </a:r>
            <a:r>
              <a:rPr lang="en-US" sz="1400" dirty="0">
                <a:latin typeface="+mj-lt"/>
              </a:rPr>
              <a:t>main </a:t>
            </a:r>
            <a:r>
              <a:rPr lang="en-US" sz="1400" dirty="0" smtClean="0">
                <a:latin typeface="+mj-lt"/>
              </a:rPr>
              <a:t>candidate features are </a:t>
            </a:r>
            <a:r>
              <a:rPr lang="en-US" sz="1400" dirty="0">
                <a:latin typeface="+mj-lt"/>
              </a:rPr>
              <a:t>320MHz bandwidth, multi-band </a:t>
            </a:r>
            <a:r>
              <a:rPr lang="en-US" sz="1400" dirty="0" smtClean="0">
                <a:latin typeface="+mj-lt"/>
              </a:rPr>
              <a:t>aggregation, 16 </a:t>
            </a:r>
            <a:r>
              <a:rPr lang="en-US" sz="1400" dirty="0">
                <a:latin typeface="+mj-lt"/>
              </a:rPr>
              <a:t>spatial </a:t>
            </a:r>
            <a:r>
              <a:rPr lang="en-US" sz="1400" dirty="0" smtClean="0">
                <a:latin typeface="+mj-lt"/>
              </a:rPr>
              <a:t>streams and Multi-AP coordination.</a:t>
            </a:r>
            <a:endParaRPr lang="en-US" sz="1200" dirty="0">
              <a:latin typeface="+mj-lt"/>
            </a:endParaRPr>
          </a:p>
          <a:p>
            <a:pPr fontAlgn="ctr"/>
            <a:r>
              <a:rPr lang="en-US" sz="1400" dirty="0">
                <a:latin typeface="+mj-lt"/>
              </a:rPr>
              <a:t>Along with these </a:t>
            </a:r>
            <a:r>
              <a:rPr lang="en-US" sz="1400" dirty="0" smtClean="0">
                <a:latin typeface="+mj-lt"/>
              </a:rPr>
              <a:t>4 </a:t>
            </a:r>
            <a:r>
              <a:rPr lang="en-US" sz="1400" dirty="0">
                <a:latin typeface="+mj-lt"/>
              </a:rPr>
              <a:t>features, solutions to the following objectives </a:t>
            </a:r>
            <a:r>
              <a:rPr lang="en-US" sz="1400" dirty="0" smtClean="0">
                <a:latin typeface="+mj-lt"/>
              </a:rPr>
              <a:t>are considered </a:t>
            </a:r>
            <a:r>
              <a:rPr lang="en-US" sz="1400" dirty="0">
                <a:latin typeface="+mj-lt"/>
              </a:rPr>
              <a:t>to be in the scope of the project:</a:t>
            </a:r>
            <a:endParaRPr lang="en-US" sz="1200" dirty="0">
              <a:latin typeface="+mj-lt"/>
            </a:endParaRPr>
          </a:p>
          <a:p>
            <a:pPr lvl="1" fontAlgn="ctr"/>
            <a:r>
              <a:rPr lang="en-US" sz="1200" dirty="0" smtClean="0">
                <a:latin typeface="+mj-lt"/>
              </a:rPr>
              <a:t>Enable more </a:t>
            </a:r>
            <a:r>
              <a:rPr lang="en-US" sz="1200" dirty="0">
                <a:latin typeface="+mj-lt"/>
              </a:rPr>
              <a:t>efficient utilization of non-contiguous </a:t>
            </a:r>
            <a:r>
              <a:rPr lang="en-US" sz="1200" dirty="0" smtClean="0">
                <a:latin typeface="+mj-lt"/>
              </a:rPr>
              <a:t>spectrum (e.g. enhance preamble puncturing, RU aggregation, …)</a:t>
            </a:r>
            <a:endParaRPr lang="en-US" sz="1200" dirty="0">
              <a:latin typeface="+mj-lt"/>
            </a:endParaRPr>
          </a:p>
          <a:p>
            <a:pPr lvl="1" fontAlgn="ctr"/>
            <a:r>
              <a:rPr lang="en-US" sz="1200" dirty="0" smtClean="0">
                <a:latin typeface="+mj-lt"/>
              </a:rPr>
              <a:t>More flexibility in multi-band operation for traffic steering, separation of data and management plane for collocated APs and non-collocated APs.</a:t>
            </a:r>
          </a:p>
          <a:p>
            <a:pPr lvl="1" fontAlgn="ctr"/>
            <a:r>
              <a:rPr lang="en-US" sz="1200" dirty="0" smtClean="0">
                <a:latin typeface="+mj-lt"/>
              </a:rPr>
              <a:t>Improvements </a:t>
            </a:r>
            <a:r>
              <a:rPr lang="en-US" sz="1200" dirty="0">
                <a:latin typeface="+mj-lt"/>
              </a:rPr>
              <a:t>of sounding, beamforming and MU-MIMO </a:t>
            </a:r>
            <a:r>
              <a:rPr lang="en-US" sz="1200" dirty="0" smtClean="0">
                <a:latin typeface="+mj-lt"/>
              </a:rPr>
              <a:t>protocols</a:t>
            </a:r>
            <a:endParaRPr lang="en-US" sz="1100" dirty="0">
              <a:latin typeface="+mj-lt"/>
            </a:endParaRPr>
          </a:p>
          <a:p>
            <a:pPr lvl="1" fontAlgn="ctr"/>
            <a:r>
              <a:rPr lang="en-US" sz="1200" dirty="0">
                <a:latin typeface="+mj-lt"/>
              </a:rPr>
              <a:t>If needed, adaptation to regulatory rules specific to 6GHz spectrum</a:t>
            </a:r>
            <a:endParaRPr lang="en-US" sz="1100" dirty="0">
              <a:latin typeface="+mj-lt"/>
            </a:endParaRPr>
          </a:p>
          <a:p>
            <a:r>
              <a:rPr lang="en-US" sz="1400" dirty="0" smtClean="0">
                <a:latin typeface="+mj-lt"/>
              </a:rPr>
              <a:t>Refinements </a:t>
            </a:r>
            <a:r>
              <a:rPr lang="en-US" sz="1400" dirty="0">
                <a:latin typeface="+mj-lt"/>
              </a:rPr>
              <a:t>of 802.11ax features to  improve efficiency based on experience from the field may be proposed</a:t>
            </a:r>
            <a:r>
              <a:rPr lang="en-US" sz="1400" dirty="0" smtClean="0">
                <a:latin typeface="+mj-lt"/>
              </a:rPr>
              <a:t>.</a:t>
            </a:r>
          </a:p>
          <a:p>
            <a:pPr marL="0" indent="0">
              <a:buNone/>
            </a:pPr>
            <a:endParaRPr lang="en-US" sz="1600" dirty="0" smtClean="0">
              <a:latin typeface="+mj-lt"/>
            </a:endParaRPr>
          </a:p>
          <a:p>
            <a:pPr marL="0" indent="0">
              <a:buNone/>
            </a:pPr>
            <a:r>
              <a:rPr lang="en-US" sz="1400" i="1" dirty="0" smtClean="0">
                <a:latin typeface="+mj-lt"/>
              </a:rPr>
              <a:t>TBD: </a:t>
            </a:r>
          </a:p>
          <a:p>
            <a:pPr>
              <a:buFontTx/>
              <a:buChar char="-"/>
            </a:pPr>
            <a:r>
              <a:rPr lang="en-US" sz="1400" i="1" dirty="0" smtClean="0">
                <a:latin typeface="+mj-lt"/>
              </a:rPr>
              <a:t>provide a better description of Multi-AP coordination</a:t>
            </a:r>
          </a:p>
          <a:p>
            <a:pPr>
              <a:buFontTx/>
              <a:buChar char="-"/>
            </a:pPr>
            <a:r>
              <a:rPr lang="en-US" sz="1400" i="1" dirty="0" smtClean="0">
                <a:latin typeface="+mj-lt"/>
              </a:rPr>
              <a:t>HARQ?</a:t>
            </a:r>
          </a:p>
          <a:p>
            <a:pPr>
              <a:buFontTx/>
              <a:buChar char="-"/>
            </a:pPr>
            <a:r>
              <a:rPr lang="en-US" sz="1400" i="1" dirty="0" smtClean="0">
                <a:latin typeface="+mj-lt"/>
              </a:rPr>
              <a:t>Other?</a:t>
            </a:r>
            <a:endParaRPr lang="en-US" sz="1600" dirty="0" smtClean="0">
              <a:latin typeface="+mj-lt"/>
            </a:endParaRPr>
          </a:p>
          <a:p>
            <a:endParaRPr lang="en-US" sz="1050" i="1" dirty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419600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67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96439</TotalTime>
  <Words>1040</Words>
  <Application>Microsoft Office PowerPoint</Application>
  <PresentationFormat>On-screen Show (4:3)</PresentationFormat>
  <Paragraphs>135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Intel Clear</vt:lpstr>
      <vt:lpstr>Times New Roman</vt:lpstr>
      <vt:lpstr>Verdana</vt:lpstr>
      <vt:lpstr>ACcord Submission Template</vt:lpstr>
      <vt:lpstr>Extremely High Throughput (EHT) 802.11 – Features classification and early discussion on PAR</vt:lpstr>
      <vt:lpstr>Content</vt:lpstr>
      <vt:lpstr>Classification of main EHT technical proposals (1/2)</vt:lpstr>
      <vt:lpstr>Classification of main EHT technical proposals (2/2)</vt:lpstr>
      <vt:lpstr>How to write the PAR </vt:lpstr>
      <vt:lpstr>Section 5.2b Scope of the project Discussion on the objectives definition</vt:lpstr>
      <vt:lpstr>Section 5.2b Scope of the project Early proposal</vt:lpstr>
      <vt:lpstr>Early proposal for 8.1 Explanatory notes (1/2)</vt:lpstr>
      <vt:lpstr>Early proposal for 8.1 Explanatory notes (2/2)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1081</cp:revision>
  <cp:lastPrinted>1998-02-10T13:28:06Z</cp:lastPrinted>
  <dcterms:created xsi:type="dcterms:W3CDTF">2009-12-02T19:05:24Z</dcterms:created>
  <dcterms:modified xsi:type="dcterms:W3CDTF">2018-09-11T00:29:50Z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0eab2fbc-6e3f-4dc9-ae33-0454db7dd835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2018-09-11 00:29:41Z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