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  <p:sldId id="283" r:id="rId16"/>
    <p:sldId id="284" r:id="rId17"/>
    <p:sldId id="28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.gabriel@tu-dresden.de" initials="f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828" autoAdjust="0"/>
  </p:normalViewPr>
  <p:slideViewPr>
    <p:cSldViewPr>
      <p:cViewPr varScale="1">
        <p:scale>
          <a:sx n="59" d="100"/>
          <a:sy n="59" d="100"/>
        </p:scale>
        <p:origin x="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channel model with the following </a:t>
            </a:r>
            <a:r>
              <a:rPr lang="en-US" dirty="0" err="1" smtClean="0"/>
              <a:t>parameters:loss</a:t>
            </a:r>
            <a:r>
              <a:rPr lang="en-US" dirty="0" smtClean="0"/>
              <a:t>: 1%loss burst: 8forward delay: 4 (slots)feedback delay: 4 (slots)slot size: 0.6ms (=20 </a:t>
            </a:r>
            <a:r>
              <a:rPr lang="en-US" dirty="0" err="1" smtClean="0"/>
              <a:t>mbit</a:t>
            </a:r>
            <a:r>
              <a:rPr lang="en-US" smtClean="0"/>
              <a:t>/s for packet size 1500 bytes)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9363" y="6475413"/>
            <a:ext cx="19145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 smtClean="0"/>
              <a:t>July 2018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 marL="1085850" indent="-228600">
              <a:buFont typeface="Courier New" panose="02070309020205020404" pitchFamily="49" charset="0"/>
              <a:buChar char="o"/>
              <a:defRPr sz="1600">
                <a:latin typeface="Calibri" pitchFamily="34" charset="0"/>
                <a:cs typeface="Calibri" pitchFamily="34" charset="0"/>
              </a:defRPr>
            </a:lvl3pPr>
            <a:lvl4pPr>
              <a:defRPr sz="1400">
                <a:latin typeface="Calibri" pitchFamily="34" charset="0"/>
                <a:cs typeface="Calibri" pitchFamily="34" charset="0"/>
              </a:defRPr>
            </a:lvl4pPr>
            <a:lvl5pPr>
              <a:defRPr sz="12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 smtClean="0"/>
              <a:t>July 2018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 smtClean="0"/>
              <a:t>July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228600"/>
            <a:ext cx="1970087" cy="3531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 dirty="0" smtClean="0"/>
              <a:t>July 2018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362" y="6475413"/>
            <a:ext cx="19145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Sreekrishna Pandi, TU Dresden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44960" y="304800"/>
            <a:ext cx="31499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.:</a:t>
            </a:r>
            <a:r>
              <a:rPr lang="en-US" sz="1800" b="1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802.11-18/1210r1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7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  <a:noFill/>
        </p:spPr>
        <p:txBody>
          <a:bodyPr/>
          <a:lstStyle/>
          <a:p>
            <a:r>
              <a:rPr lang="en-US" dirty="0" smtClean="0"/>
              <a:t>Sreekrishna Pandi, TU Dresden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MESHMERIZE </a:t>
            </a: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A resilient mesh for dynamic topologies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GB" sz="2000" b="0" dirty="0"/>
              <a:t>2018-07-10</a:t>
            </a:r>
            <a:endParaRPr lang="en-US" sz="2000" b="0" dirty="0" smtClean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5791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endParaRPr lang="en-US" sz="2000" b="0" dirty="0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 dirty="0" smtClean="0"/>
              <a:t>July 2018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17090"/>
              </p:ext>
            </p:extLst>
          </p:nvPr>
        </p:nvGraphicFramePr>
        <p:xfrm>
          <a:off x="685800" y="3427413"/>
          <a:ext cx="7637381" cy="2301471"/>
        </p:xfrm>
        <a:graphic>
          <a:graphicData uri="http://schemas.openxmlformats.org/drawingml/2006/table">
            <a:tbl>
              <a:tblPr/>
              <a:tblGrid>
                <a:gridCol w="1527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7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Sreekrishna Pandi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Technical University of Dresden,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Germany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TU Dresden,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Deutsche Telekom Professur für Kommunikationsnetze,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01062 Dresden.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sreekrishna.pandi@tu-dresden.de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Simon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Wunderlich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simon.wunderlich@tu-dresden.de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 Gabriel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frank.gabriel@tu-dresden.de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 </a:t>
                      </a:r>
                      <a:r>
                        <a:rPr kumimoji="0" lang="en-GB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Fitzek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frank.fitzek@tu-dresden.de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3400" y="27584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Coding - in a nutshell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22" name="Shape 147"/>
          <p:cNvSpPr/>
          <p:nvPr/>
        </p:nvSpPr>
        <p:spPr>
          <a:xfrm>
            <a:off x="4599843" y="2819602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23" name="Shape 148"/>
          <p:cNvSpPr/>
          <p:nvPr/>
        </p:nvSpPr>
        <p:spPr>
          <a:xfrm>
            <a:off x="7983360" y="281940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Shape 149"/>
          <p:cNvSpPr/>
          <p:nvPr/>
        </p:nvSpPr>
        <p:spPr>
          <a:xfrm>
            <a:off x="5160408" y="3124199"/>
            <a:ext cx="2804609" cy="13465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5" name="Shape 150"/>
          <p:cNvSpPr/>
          <p:nvPr/>
        </p:nvSpPr>
        <p:spPr>
          <a:xfrm>
            <a:off x="4599843" y="242822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26" name="Shape 151"/>
          <p:cNvSpPr/>
          <p:nvPr/>
        </p:nvSpPr>
        <p:spPr>
          <a:xfrm>
            <a:off x="4599843" y="2143415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27" name="Shape 152"/>
          <p:cNvSpPr/>
          <p:nvPr/>
        </p:nvSpPr>
        <p:spPr>
          <a:xfrm>
            <a:off x="4599843" y="185276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28" name="Shape 153"/>
          <p:cNvSpPr/>
          <p:nvPr/>
        </p:nvSpPr>
        <p:spPr>
          <a:xfrm>
            <a:off x="7337589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00A9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154"/>
          <p:cNvSpPr/>
          <p:nvPr/>
        </p:nvSpPr>
        <p:spPr>
          <a:xfrm>
            <a:off x="8201459" y="242822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30" name="Shape 155"/>
          <p:cNvSpPr/>
          <p:nvPr/>
        </p:nvSpPr>
        <p:spPr>
          <a:xfrm>
            <a:off x="8201459" y="214153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31" name="Shape 156"/>
          <p:cNvSpPr/>
          <p:nvPr/>
        </p:nvSpPr>
        <p:spPr>
          <a:xfrm>
            <a:off x="8201459" y="185276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Z</a:t>
            </a:r>
          </a:p>
        </p:txBody>
      </p:sp>
      <p:sp>
        <p:nvSpPr>
          <p:cNvPr id="32" name="Shape 157"/>
          <p:cNvSpPr/>
          <p:nvPr/>
        </p:nvSpPr>
        <p:spPr>
          <a:xfrm>
            <a:off x="5865817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AB180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hape 158"/>
          <p:cNvSpPr/>
          <p:nvPr/>
        </p:nvSpPr>
        <p:spPr>
          <a:xfrm>
            <a:off x="5258026" y="2497831"/>
            <a:ext cx="254468" cy="109835"/>
          </a:xfrm>
          <a:prstGeom prst="roundRect">
            <a:avLst>
              <a:gd name="adj" fmla="val 34752"/>
            </a:avLst>
          </a:prstGeom>
          <a:solidFill>
            <a:srgbClr val="FFC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hape 179"/>
          <p:cNvSpPr/>
          <p:nvPr/>
        </p:nvSpPr>
        <p:spPr>
          <a:xfrm>
            <a:off x="7212496" y="267273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5" name="Shape 180"/>
          <p:cNvSpPr/>
          <p:nvPr/>
        </p:nvSpPr>
        <p:spPr>
          <a:xfrm>
            <a:off x="5732915" y="2672733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6" name="Shape 181"/>
          <p:cNvSpPr/>
          <p:nvPr/>
        </p:nvSpPr>
        <p:spPr>
          <a:xfrm>
            <a:off x="5123512" y="267273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7" name="Shape 147"/>
          <p:cNvSpPr/>
          <p:nvPr/>
        </p:nvSpPr>
        <p:spPr>
          <a:xfrm>
            <a:off x="4599843" y="5114261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983360" y="5110135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Shape 149"/>
          <p:cNvSpPr/>
          <p:nvPr/>
        </p:nvSpPr>
        <p:spPr>
          <a:xfrm>
            <a:off x="5160408" y="5395250"/>
            <a:ext cx="2822952" cy="224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40" name="Shape 150"/>
          <p:cNvSpPr/>
          <p:nvPr/>
        </p:nvSpPr>
        <p:spPr>
          <a:xfrm>
            <a:off x="4599843" y="477037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4599843" y="4485565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4599843" y="419491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4" name="Shape 154"/>
          <p:cNvSpPr/>
          <p:nvPr/>
        </p:nvSpPr>
        <p:spPr>
          <a:xfrm>
            <a:off x="8201459" y="4770371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5" name="Shape 155"/>
          <p:cNvSpPr/>
          <p:nvPr/>
        </p:nvSpPr>
        <p:spPr>
          <a:xfrm>
            <a:off x="8201459" y="448368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6" name="Shape 156"/>
          <p:cNvSpPr/>
          <p:nvPr/>
        </p:nvSpPr>
        <p:spPr>
          <a:xfrm>
            <a:off x="8201459" y="4194918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Z</a:t>
            </a:r>
          </a:p>
        </p:txBody>
      </p:sp>
      <p:sp>
        <p:nvSpPr>
          <p:cNvPr id="49" name="Shape 179"/>
          <p:cNvSpPr/>
          <p:nvPr/>
        </p:nvSpPr>
        <p:spPr>
          <a:xfrm>
            <a:off x="7146217" y="5013265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5732915" y="5014883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5123512" y="5014883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4999733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56737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03819" y="4631805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2x+8y+2z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79526" y="5715974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18712" y="5715974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Shape 186"/>
          <p:cNvSpPr/>
          <p:nvPr/>
        </p:nvSpPr>
        <p:spPr>
          <a:xfrm>
            <a:off x="528045" y="4152186"/>
            <a:ext cx="3603138" cy="209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 fontScale="92500" lnSpcReduction="20000"/>
          </a:bodyPr>
          <a:lstStyle/>
          <a:p>
            <a:pPr algn="l" defTabSz="414781">
              <a:defRPr sz="2556" b="1">
                <a:latin typeface="Gill Sans"/>
                <a:ea typeface="Gill Sans"/>
                <a:cs typeface="Gill Sans"/>
                <a:sym typeface="Gill Sans"/>
              </a:defRPr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Coded Network</a:t>
            </a:r>
          </a:p>
          <a:p>
            <a:pPr marL="306577" indent="-306577" algn="l" defTabSz="414781">
              <a:spcBef>
                <a:spcPts val="1800"/>
              </a:spcBef>
              <a:buSzPct val="82000"/>
              <a:buChar char="•"/>
              <a:defRPr sz="2698"/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No packet specific retransmissions</a:t>
            </a:r>
          </a:p>
          <a:p>
            <a:pPr marL="306577" indent="-306577" algn="l" defTabSz="414781">
              <a:spcBef>
                <a:spcPts val="700"/>
              </a:spcBef>
              <a:buSzPct val="82000"/>
              <a:buChar char="•"/>
              <a:defRPr sz="2698"/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Only sufficient number of linear combinations needed.</a:t>
            </a:r>
          </a:p>
        </p:txBody>
      </p:sp>
      <p:sp>
        <p:nvSpPr>
          <p:cNvPr id="59" name="Shape 186"/>
          <p:cNvSpPr/>
          <p:nvPr/>
        </p:nvSpPr>
        <p:spPr>
          <a:xfrm>
            <a:off x="385794" y="1556576"/>
            <a:ext cx="3603138" cy="2326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algn="l" defTabSz="414781">
              <a:defRPr sz="2556" b="1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Classical</a:t>
            </a:r>
            <a:r>
              <a:rPr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Network</a:t>
            </a:r>
          </a:p>
          <a:p>
            <a:pPr marL="306577" indent="-306577" algn="l" defTabSz="414781">
              <a:spcBef>
                <a:spcPts val="1800"/>
              </a:spcBef>
              <a:buSzPct val="82000"/>
              <a:buChar char="•"/>
              <a:defRPr sz="2698"/>
            </a:pPr>
            <a:r>
              <a:rPr lang="en-GB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Packets are acknowledged</a:t>
            </a:r>
          </a:p>
          <a:p>
            <a:pPr marL="306577" indent="-306577" algn="l" defTabSz="414781">
              <a:spcBef>
                <a:spcPts val="0"/>
              </a:spcBef>
              <a:buSzPct val="82000"/>
              <a:buChar char="•"/>
              <a:defRPr sz="2698"/>
            </a:pPr>
            <a:r>
              <a:rPr lang="en-GB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Lost packets are resent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5223064" y="4863836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5849466" y="4863835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Shape 203"/>
          <p:cNvSpPr/>
          <p:nvPr/>
        </p:nvSpPr>
        <p:spPr>
          <a:xfrm>
            <a:off x="7227150" y="4863834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30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Coding - in a nutshell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37" name="Shape 147"/>
          <p:cNvSpPr/>
          <p:nvPr/>
        </p:nvSpPr>
        <p:spPr>
          <a:xfrm>
            <a:off x="1581310" y="2900972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016736" y="2896846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hape 150"/>
          <p:cNvSpPr/>
          <p:nvPr/>
        </p:nvSpPr>
        <p:spPr>
          <a:xfrm>
            <a:off x="1581310" y="2557082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1581310" y="2272276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1581310" y="1981629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9" name="Shape 179"/>
          <p:cNvSpPr/>
          <p:nvPr/>
        </p:nvSpPr>
        <p:spPr>
          <a:xfrm>
            <a:off x="5603641" y="279997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2714382" y="2801594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2104979" y="2801594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1981200" y="2418516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38204" y="2418516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1241" y="2418516"/>
            <a:ext cx="8354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10x+16y+7z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60993" y="3502685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52088" y="3502685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2204531" y="2650547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2830933" y="2650546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147"/>
          <p:cNvSpPr/>
          <p:nvPr/>
        </p:nvSpPr>
        <p:spPr>
          <a:xfrm>
            <a:off x="4295801" y="2885421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Shape 149"/>
          <p:cNvSpPr/>
          <p:nvPr/>
        </p:nvSpPr>
        <p:spPr>
          <a:xfrm flipV="1">
            <a:off x="2141875" y="3184202"/>
            <a:ext cx="2153926" cy="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7" name="Shape 149"/>
          <p:cNvSpPr/>
          <p:nvPr/>
        </p:nvSpPr>
        <p:spPr>
          <a:xfrm flipV="1">
            <a:off x="4868184" y="3172766"/>
            <a:ext cx="2153926" cy="0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4" name="Shape 203"/>
          <p:cNvSpPr/>
          <p:nvPr/>
        </p:nvSpPr>
        <p:spPr>
          <a:xfrm>
            <a:off x="4182404" y="2555503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Shape 203"/>
          <p:cNvSpPr/>
          <p:nvPr/>
        </p:nvSpPr>
        <p:spPr>
          <a:xfrm>
            <a:off x="4182404" y="2291904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Shape 203"/>
          <p:cNvSpPr/>
          <p:nvPr/>
        </p:nvSpPr>
        <p:spPr>
          <a:xfrm>
            <a:off x="4194007" y="2034631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Shape 211"/>
          <p:cNvSpPr/>
          <p:nvPr/>
        </p:nvSpPr>
        <p:spPr>
          <a:xfrm>
            <a:off x="5684887" y="2634226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TextBox 67"/>
          <p:cNvSpPr txBox="1"/>
          <p:nvPr/>
        </p:nvSpPr>
        <p:spPr>
          <a:xfrm>
            <a:off x="4175590" y="3502685"/>
            <a:ext cx="871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0993" y="4419600"/>
            <a:ext cx="61590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Recoding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Unique feature in network coding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 excellent properties; Allows efficient multipath and multi-hop networks</a:t>
            </a:r>
          </a:p>
        </p:txBody>
      </p:sp>
    </p:spTree>
    <p:extLst>
      <p:ext uri="{BB962C8B-B14F-4D97-AF65-F5344CB8AC3E}">
        <p14:creationId xmlns:p14="http://schemas.microsoft.com/office/powerpoint/2010/main" val="37980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Coding - in a nutshell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37" name="Shape 147"/>
          <p:cNvSpPr/>
          <p:nvPr/>
        </p:nvSpPr>
        <p:spPr>
          <a:xfrm>
            <a:off x="1035487" y="318302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38" name="Shape 148"/>
          <p:cNvSpPr/>
          <p:nvPr/>
        </p:nvSpPr>
        <p:spPr>
          <a:xfrm>
            <a:off x="7323349" y="3183020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4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hape 150"/>
          <p:cNvSpPr/>
          <p:nvPr/>
        </p:nvSpPr>
        <p:spPr>
          <a:xfrm>
            <a:off x="1035487" y="2839130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00A9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X</a:t>
            </a:r>
          </a:p>
        </p:txBody>
      </p:sp>
      <p:sp>
        <p:nvSpPr>
          <p:cNvPr id="41" name="Shape 151"/>
          <p:cNvSpPr/>
          <p:nvPr/>
        </p:nvSpPr>
        <p:spPr>
          <a:xfrm>
            <a:off x="1035487" y="2554324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t>Y</a:t>
            </a:r>
          </a:p>
        </p:txBody>
      </p:sp>
      <p:sp>
        <p:nvSpPr>
          <p:cNvPr id="42" name="Shape 152"/>
          <p:cNvSpPr/>
          <p:nvPr/>
        </p:nvSpPr>
        <p:spPr>
          <a:xfrm>
            <a:off x="1035487" y="2263677"/>
            <a:ext cx="342466" cy="246089"/>
          </a:xfrm>
          <a:prstGeom prst="roundRect">
            <a:avLst>
              <a:gd name="adj" fmla="val 18575"/>
            </a:avLst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600">
                <a:solidFill>
                  <a:srgbClr val="FFFFF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dirty="0"/>
              <a:t>Z</a:t>
            </a:r>
          </a:p>
        </p:txBody>
      </p:sp>
      <p:sp>
        <p:nvSpPr>
          <p:cNvPr id="49" name="Shape 179"/>
          <p:cNvSpPr/>
          <p:nvPr/>
        </p:nvSpPr>
        <p:spPr>
          <a:xfrm rot="1049169">
            <a:off x="5603641" y="279997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0" name="Shape 180"/>
          <p:cNvSpPr/>
          <p:nvPr/>
        </p:nvSpPr>
        <p:spPr>
          <a:xfrm>
            <a:off x="2772020" y="3690066"/>
            <a:ext cx="488231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1" name="Shape 181"/>
          <p:cNvSpPr/>
          <p:nvPr/>
        </p:nvSpPr>
        <p:spPr>
          <a:xfrm>
            <a:off x="2162617" y="3690066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TextBox 51"/>
          <p:cNvSpPr txBox="1"/>
          <p:nvPr/>
        </p:nvSpPr>
        <p:spPr>
          <a:xfrm>
            <a:off x="2038838" y="3306988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95842" y="3306988"/>
            <a:ext cx="6976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rot="1049169">
            <a:off x="5461241" y="2418516"/>
            <a:ext cx="8354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10x+16y+7z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15170" y="3784733"/>
            <a:ext cx="86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19085" y="3778605"/>
            <a:ext cx="889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Shape 203"/>
          <p:cNvSpPr/>
          <p:nvPr/>
        </p:nvSpPr>
        <p:spPr>
          <a:xfrm>
            <a:off x="2262169" y="3539019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203"/>
          <p:cNvSpPr/>
          <p:nvPr/>
        </p:nvSpPr>
        <p:spPr>
          <a:xfrm>
            <a:off x="2888571" y="3539018"/>
            <a:ext cx="250963" cy="7850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147"/>
          <p:cNvSpPr/>
          <p:nvPr/>
        </p:nvSpPr>
        <p:spPr>
          <a:xfrm>
            <a:off x="4284003" y="2509766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Shape 149"/>
          <p:cNvSpPr/>
          <p:nvPr/>
        </p:nvSpPr>
        <p:spPr>
          <a:xfrm flipV="1">
            <a:off x="1636620" y="2799976"/>
            <a:ext cx="2627984" cy="602332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7" name="Shape 149"/>
          <p:cNvSpPr/>
          <p:nvPr/>
        </p:nvSpPr>
        <p:spPr>
          <a:xfrm>
            <a:off x="4885135" y="2752289"/>
            <a:ext cx="2386043" cy="586059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4" name="Shape 203"/>
          <p:cNvSpPr/>
          <p:nvPr/>
        </p:nvSpPr>
        <p:spPr>
          <a:xfrm>
            <a:off x="4170606" y="2179848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Shape 203"/>
          <p:cNvSpPr/>
          <p:nvPr/>
        </p:nvSpPr>
        <p:spPr>
          <a:xfrm>
            <a:off x="4170606" y="1916249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Shape 203"/>
          <p:cNvSpPr/>
          <p:nvPr/>
        </p:nvSpPr>
        <p:spPr>
          <a:xfrm>
            <a:off x="4182209" y="1658976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Shape 211"/>
          <p:cNvSpPr/>
          <p:nvPr/>
        </p:nvSpPr>
        <p:spPr>
          <a:xfrm rot="1049169">
            <a:off x="5684887" y="2634226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TextBox 67"/>
          <p:cNvSpPr txBox="1"/>
          <p:nvPr/>
        </p:nvSpPr>
        <p:spPr>
          <a:xfrm>
            <a:off x="4079797" y="3154957"/>
            <a:ext cx="10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Recoder 1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Shape 147"/>
          <p:cNvSpPr/>
          <p:nvPr/>
        </p:nvSpPr>
        <p:spPr>
          <a:xfrm>
            <a:off x="4284002" y="4527968"/>
            <a:ext cx="560565" cy="574709"/>
          </a:xfrm>
          <a:prstGeom prst="ellipse">
            <a:avLst/>
          </a:prstGeom>
          <a:ln w="25400">
            <a:solidFill>
              <a:srgbClr val="80878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algn="ctr"/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Shape 203"/>
          <p:cNvSpPr/>
          <p:nvPr/>
        </p:nvSpPr>
        <p:spPr>
          <a:xfrm>
            <a:off x="4205880" y="5710549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Shape 203"/>
          <p:cNvSpPr/>
          <p:nvPr/>
        </p:nvSpPr>
        <p:spPr>
          <a:xfrm>
            <a:off x="4205880" y="5446950"/>
            <a:ext cx="770596" cy="211092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C34853"/>
              </a:gs>
              <a:gs pos="100000">
                <a:srgbClr val="3FC716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3x+7y+5z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Shape 203"/>
          <p:cNvSpPr/>
          <p:nvPr/>
        </p:nvSpPr>
        <p:spPr>
          <a:xfrm>
            <a:off x="4217483" y="5189677"/>
            <a:ext cx="770596" cy="211092"/>
          </a:xfrm>
          <a:prstGeom prst="roundRect">
            <a:avLst>
              <a:gd name="adj" fmla="val 34752"/>
            </a:avLst>
          </a:prstGeom>
          <a:noFill/>
          <a:ln w="22225">
            <a:solidFill>
              <a:srgbClr val="5A5F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7x+9y+2z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60738" y="4119277"/>
            <a:ext cx="10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Recoder 2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Shape 149"/>
          <p:cNvSpPr/>
          <p:nvPr/>
        </p:nvSpPr>
        <p:spPr>
          <a:xfrm>
            <a:off x="1636620" y="3531470"/>
            <a:ext cx="2606813" cy="1215541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6" name="Shape 149"/>
          <p:cNvSpPr/>
          <p:nvPr/>
        </p:nvSpPr>
        <p:spPr>
          <a:xfrm flipV="1">
            <a:off x="4896738" y="3605174"/>
            <a:ext cx="2426611" cy="1105226"/>
          </a:xfrm>
          <a:prstGeom prst="line">
            <a:avLst/>
          </a:prstGeom>
          <a:ln w="50800">
            <a:solidFill>
              <a:srgbClr val="5A5F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9" name="Shape 179"/>
          <p:cNvSpPr/>
          <p:nvPr/>
        </p:nvSpPr>
        <p:spPr>
          <a:xfrm rot="19885163">
            <a:off x="5700161" y="4663752"/>
            <a:ext cx="488232" cy="1"/>
          </a:xfrm>
          <a:prstGeom prst="line">
            <a:avLst/>
          </a:prstGeom>
          <a:ln w="25400" cap="rnd">
            <a:solidFill>
              <a:srgbClr val="808785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43" name="TextBox 42"/>
          <p:cNvSpPr txBox="1"/>
          <p:nvPr/>
        </p:nvSpPr>
        <p:spPr>
          <a:xfrm rot="19885163">
            <a:off x="5526515" y="4272108"/>
            <a:ext cx="6719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>
                <a:latin typeface="Calibri" panose="020F0502020204030204" pitchFamily="34" charset="0"/>
                <a:cs typeface="Calibri" panose="020F0502020204030204" pitchFamily="34" charset="0"/>
              </a:rPr>
              <a:t>4x+2y-3z</a:t>
            </a:r>
            <a:endParaRPr lang="en-US" sz="1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Shape 211"/>
          <p:cNvSpPr/>
          <p:nvPr/>
        </p:nvSpPr>
        <p:spPr>
          <a:xfrm rot="19885163">
            <a:off x="5737339" y="4544650"/>
            <a:ext cx="250333" cy="94829"/>
          </a:xfrm>
          <a:prstGeom prst="roundRect">
            <a:avLst>
              <a:gd name="adj" fmla="val 34752"/>
            </a:avLst>
          </a:prstGeom>
          <a:gradFill>
            <a:gsLst>
              <a:gs pos="0">
                <a:srgbClr val="0045C1"/>
              </a:gs>
              <a:gs pos="100000">
                <a:srgbClr val="FFC000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33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latency </a:t>
            </a:r>
            <a:r>
              <a:rPr lang="en-GB" dirty="0"/>
              <a:t>s</a:t>
            </a:r>
            <a:r>
              <a:rPr lang="en-GB" dirty="0" smtClean="0"/>
              <a:t>liding-window coding</a:t>
            </a:r>
            <a:endParaRPr lang="en-US" dirty="0"/>
          </a:p>
        </p:txBody>
      </p:sp>
      <p:pic>
        <p:nvPicPr>
          <p:cNvPr id="7" name="Picture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2E513479-7FB0-4328-A734-F632406C8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1891" y="2874963"/>
            <a:ext cx="5800252" cy="35814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465624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Special modes of coding reduce the latency further, as opposed to classical block codes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achieve granular trade-off between Throughput and Latency depending on application</a:t>
            </a:r>
          </a:p>
        </p:txBody>
      </p:sp>
    </p:spTree>
    <p:extLst>
      <p:ext uri="{BB962C8B-B14F-4D97-AF65-F5344CB8AC3E}">
        <p14:creationId xmlns:p14="http://schemas.microsoft.com/office/powerpoint/2010/main" val="22783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r>
              <a:rPr lang="en-GB" dirty="0" smtClean="0"/>
              <a:t>Protocol designed and implemented in specific hardware</a:t>
            </a:r>
          </a:p>
          <a:p>
            <a:pPr lvl="1"/>
            <a:r>
              <a:rPr lang="en-GB" dirty="0" smtClean="0"/>
              <a:t>Sits on OSI Layer 2</a:t>
            </a:r>
          </a:p>
          <a:p>
            <a:pPr lvl="1"/>
            <a:r>
              <a:rPr lang="en-GB" dirty="0" smtClean="0"/>
              <a:t>Simply serves as a virtual Ethernet interface; Transparent to all higher layers</a:t>
            </a:r>
          </a:p>
          <a:p>
            <a:pPr lvl="1"/>
            <a:r>
              <a:rPr lang="en-GB" dirty="0" smtClean="0"/>
              <a:t>Agnostic of the Physical layer</a:t>
            </a:r>
          </a:p>
          <a:p>
            <a:r>
              <a:rPr lang="en-US" dirty="0"/>
              <a:t>Custom (MCS) rate selection </a:t>
            </a:r>
            <a:r>
              <a:rPr lang="en-US" dirty="0" smtClean="0"/>
              <a:t>mechanism</a:t>
            </a:r>
          </a:p>
          <a:p>
            <a:pPr lvl="1"/>
            <a:r>
              <a:rPr lang="en-GB" dirty="0" smtClean="0"/>
              <a:t>The ideal transmission MCS is selected corresponding to a set of neighbours, not just one particular one.</a:t>
            </a:r>
          </a:p>
          <a:p>
            <a:r>
              <a:rPr lang="en-GB" dirty="0" smtClean="0"/>
              <a:t>Tested on top of IEEE802.11p and IEEE802.11g PHYs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in Global </a:t>
            </a:r>
            <a:r>
              <a:rPr lang="en-GB" dirty="0"/>
              <a:t>I</a:t>
            </a:r>
            <a:r>
              <a:rPr lang="en-GB" dirty="0" smtClean="0"/>
              <a:t>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Opportunistic routing is great for WLAN. But it requires some modifications in standard 802.11 drivers</a:t>
            </a:r>
          </a:p>
          <a:p>
            <a:pPr lvl="1"/>
            <a:r>
              <a:rPr lang="en-GB" dirty="0" smtClean="0"/>
              <a:t>Disable acknowledgements</a:t>
            </a:r>
          </a:p>
          <a:p>
            <a:pPr lvl="1"/>
            <a:r>
              <a:rPr lang="en-GB" dirty="0" smtClean="0"/>
              <a:t>Set custom MCS for packets</a:t>
            </a:r>
          </a:p>
          <a:p>
            <a:pPr lvl="1"/>
            <a:r>
              <a:rPr lang="en-GB" dirty="0" smtClean="0"/>
              <a:t>Receive / handle packets of all MAC addresses (monitor mode?)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NO CHANGE in Medium Access Control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NO CHANGE in PHY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Hence, standardisation could help.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</a:t>
            </a:r>
            <a:r>
              <a:rPr lang="x-none" dirty="0" smtClean="0"/>
              <a:t>–</a:t>
            </a:r>
            <a:r>
              <a:rPr lang="en-GB" dirty="0" smtClean="0"/>
              <a:t> Standardisation?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Looking for feedback</a:t>
            </a:r>
          </a:p>
          <a:p>
            <a:pPr lvl="1"/>
            <a:r>
              <a:rPr lang="en-GB" dirty="0" smtClean="0"/>
              <a:t>Is this a candidate for standardisation under 802.11?</a:t>
            </a:r>
          </a:p>
          <a:p>
            <a:pPr lvl="1"/>
            <a:r>
              <a:rPr lang="en-GB" dirty="0" smtClean="0"/>
              <a:t>How do we go about it? Study Group?</a:t>
            </a:r>
          </a:p>
          <a:p>
            <a:pPr lvl="1"/>
            <a:r>
              <a:rPr lang="en-GB" dirty="0" smtClean="0"/>
              <a:t>Feedback about the technology? Any interesting use cases in your field of work?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GB" dirty="0" smtClean="0"/>
              <a:t>Happy to discuss, collaborate, and develop with other interested research and industry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Opportunistic routing in mesh networks </a:t>
            </a:r>
          </a:p>
          <a:p>
            <a:pPr lvl="1"/>
            <a:r>
              <a:rPr lang="en-US" b="0" dirty="0" err="1"/>
              <a:t>Chachulski</a:t>
            </a:r>
            <a:r>
              <a:rPr lang="en-US" b="0" dirty="0"/>
              <a:t>, S., Jennings, M., </a:t>
            </a:r>
            <a:r>
              <a:rPr lang="en-US" b="0" dirty="0" err="1"/>
              <a:t>Katti</a:t>
            </a:r>
            <a:r>
              <a:rPr lang="en-US" b="0" dirty="0"/>
              <a:t>, S., &amp; </a:t>
            </a:r>
            <a:r>
              <a:rPr lang="en-US" b="0" dirty="0" err="1"/>
              <a:t>Katabi</a:t>
            </a:r>
            <a:r>
              <a:rPr lang="en-US" b="0" dirty="0"/>
              <a:t>, D. (2007). Trading structure for randomness in wireless opportunistic routing (Vol. 37, No. 4, pp. 169-180). ACM</a:t>
            </a:r>
            <a:r>
              <a:rPr lang="en-US" b="0" dirty="0" smtClean="0"/>
              <a:t>.</a:t>
            </a:r>
          </a:p>
          <a:p>
            <a:r>
              <a:rPr lang="en-US" dirty="0" smtClean="0"/>
              <a:t>Sliding Window Network Coding</a:t>
            </a:r>
          </a:p>
          <a:p>
            <a:pPr lvl="1"/>
            <a:r>
              <a:rPr lang="en-US" dirty="0" err="1"/>
              <a:t>Wunderlich</a:t>
            </a:r>
            <a:r>
              <a:rPr lang="en-US" dirty="0"/>
              <a:t>, S., Gabriel, F., </a:t>
            </a:r>
            <a:r>
              <a:rPr lang="en-US" dirty="0" err="1"/>
              <a:t>Pandi</a:t>
            </a:r>
            <a:r>
              <a:rPr lang="en-US" dirty="0"/>
              <a:t>, S., </a:t>
            </a:r>
            <a:r>
              <a:rPr lang="en-US" dirty="0" err="1"/>
              <a:t>Fitzek</a:t>
            </a:r>
            <a:r>
              <a:rPr lang="en-US" dirty="0"/>
              <a:t>, F. H., &amp; </a:t>
            </a:r>
            <a:r>
              <a:rPr lang="en-US" dirty="0" err="1"/>
              <a:t>Reisslein</a:t>
            </a:r>
            <a:r>
              <a:rPr lang="en-US" dirty="0"/>
              <a:t>, M. (2017). Caterpillar </a:t>
            </a:r>
            <a:r>
              <a:rPr lang="en-US" dirty="0" err="1"/>
              <a:t>rlnc</a:t>
            </a:r>
            <a:r>
              <a:rPr lang="en-US" dirty="0"/>
              <a:t> </a:t>
            </a:r>
            <a:r>
              <a:rPr lang="en-US" dirty="0" smtClean="0"/>
              <a:t>(CRLC): </a:t>
            </a:r>
            <a:r>
              <a:rPr lang="en-US" dirty="0"/>
              <a:t>A practical finite sliding window </a:t>
            </a:r>
            <a:r>
              <a:rPr lang="en-US" dirty="0" err="1"/>
              <a:t>rlnc</a:t>
            </a:r>
            <a:r>
              <a:rPr lang="en-US" dirty="0"/>
              <a:t> approach. IEEE Access, 5, 20183-20197.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6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</p:spPr>
        <p:txBody>
          <a:bodyPr/>
          <a:lstStyle/>
          <a:p>
            <a:r>
              <a:rPr lang="en-US" dirty="0"/>
              <a:t>Sreekrishna Pandi, TU Dresden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Present our research on resilient mesh networks</a:t>
            </a:r>
          </a:p>
          <a:p>
            <a:pPr marL="0" indent="0">
              <a:buNone/>
            </a:pPr>
            <a:endParaRPr lang="en-GB" altLang="ko-KR" dirty="0" smtClean="0"/>
          </a:p>
          <a:p>
            <a:r>
              <a:rPr lang="en-GB" altLang="ko-KR" dirty="0" smtClean="0"/>
              <a:t>Explain our underlying technology</a:t>
            </a:r>
          </a:p>
          <a:p>
            <a:pPr marL="0" indent="0">
              <a:buNone/>
            </a:pPr>
            <a:endParaRPr lang="en-GB" altLang="ko-KR" dirty="0"/>
          </a:p>
          <a:p>
            <a:r>
              <a:rPr lang="en-GB" altLang="ko-KR" dirty="0" smtClean="0"/>
              <a:t>Discuss the potential for standardisation under the IEEE 802.11 umbrella</a:t>
            </a:r>
            <a:endParaRPr lang="en-US" altLang="ko-KR" dirty="0"/>
          </a:p>
          <a:p>
            <a:endParaRPr lang="en-GB" altLang="ko-KR" sz="20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64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629362" y="6475413"/>
            <a:ext cx="1914563" cy="184666"/>
          </a:xfrm>
        </p:spPr>
        <p:txBody>
          <a:bodyPr/>
          <a:lstStyle/>
          <a:p>
            <a:r>
              <a:rPr lang="en-US" dirty="0"/>
              <a:t>Sreekrishna Pandi, TU Dresden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5G is coming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Dynamic low-latency applications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Connected cars, UAVs, Mobile robotics, smart cities,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Cellular connectivity will NOT reach last mile everywhere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Farming lands, remote streets, Space, deep indoors, Mines,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 smtClean="0"/>
              <a:t>Dynamic, distributed and decentralized connectivity technology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 standardised dynamic network protocol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IEEE802.11s is the closest (standardised) competitor.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093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dirty="0" smtClean="0"/>
              <a:t>IEEE802.11s</a:t>
            </a:r>
          </a:p>
          <a:p>
            <a:pPr lvl="1"/>
            <a:r>
              <a:rPr lang="en-GB" dirty="0" smtClean="0"/>
              <a:t>Designed for static networks</a:t>
            </a:r>
          </a:p>
          <a:p>
            <a:pPr lvl="1"/>
            <a:r>
              <a:rPr lang="en-GB" dirty="0" smtClean="0"/>
              <a:t>Supports Unicast</a:t>
            </a:r>
            <a:r>
              <a:rPr lang="en-GB" dirty="0"/>
              <a:t> </a:t>
            </a:r>
            <a:r>
              <a:rPr lang="en-GB" dirty="0" smtClean="0"/>
              <a:t>and Multicast/Broadcast routing</a:t>
            </a:r>
            <a:endParaRPr lang="en-GB" dirty="0"/>
          </a:p>
          <a:p>
            <a:pPr lvl="1"/>
            <a:r>
              <a:rPr lang="en-GB" dirty="0" smtClean="0"/>
              <a:t>Long downtime (~15sec) when link/path changes</a:t>
            </a:r>
          </a:p>
          <a:p>
            <a:r>
              <a:rPr lang="en-GB" dirty="0" smtClean="0"/>
              <a:t>IEEE802.11p</a:t>
            </a:r>
          </a:p>
          <a:p>
            <a:pPr lvl="1"/>
            <a:r>
              <a:rPr lang="en-GB" dirty="0" smtClean="0"/>
              <a:t>Designed for (dynamic) vehicular networks</a:t>
            </a:r>
          </a:p>
          <a:p>
            <a:pPr lvl="1"/>
            <a:r>
              <a:rPr lang="en-GB" dirty="0" smtClean="0"/>
              <a:t>No Routing. Only single-hop broadcasts</a:t>
            </a:r>
          </a:p>
          <a:p>
            <a:r>
              <a:rPr lang="en-GB" dirty="0" smtClean="0"/>
              <a:t>Other technologies</a:t>
            </a:r>
          </a:p>
          <a:p>
            <a:pPr lvl="1"/>
            <a:r>
              <a:rPr lang="en-GB" dirty="0" smtClean="0"/>
              <a:t>LTE V2V - Still predominantly dependant on cellular network for channel access and scheduling</a:t>
            </a:r>
          </a:p>
          <a:p>
            <a:pPr lvl="1"/>
            <a:r>
              <a:rPr lang="en-GB" dirty="0" smtClean="0"/>
              <a:t>Non-Standardised mesh networking protocols </a:t>
            </a:r>
            <a:r>
              <a:rPr lang="x-none" dirty="0" smtClean="0"/>
              <a:t>–</a:t>
            </a:r>
            <a:r>
              <a:rPr lang="en-GB" dirty="0" smtClean="0"/>
              <a:t> Also designed for static networks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Meshmerize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novel mesh routing protocol for dynamic networks</a:t>
            </a:r>
          </a:p>
          <a:p>
            <a:r>
              <a:rPr lang="en-GB" dirty="0" smtClean="0"/>
              <a:t>Based on Opportunistic Routing</a:t>
            </a:r>
          </a:p>
          <a:p>
            <a:pPr lvl="1"/>
            <a:r>
              <a:rPr lang="en-GB" dirty="0" smtClean="0"/>
              <a:t>Exploits the broadcast (overhearing) nature of the wireless medium</a:t>
            </a:r>
          </a:p>
          <a:p>
            <a:r>
              <a:rPr lang="en-GB" dirty="0" smtClean="0"/>
              <a:t>Routes over multiple paths to achieve high resilience</a:t>
            </a:r>
          </a:p>
          <a:p>
            <a:r>
              <a:rPr lang="en-GB" dirty="0" smtClean="0"/>
              <a:t>Can use advanced coding techniques to achieve:</a:t>
            </a:r>
          </a:p>
          <a:p>
            <a:pPr lvl="1"/>
            <a:r>
              <a:rPr lang="en-GB" dirty="0" smtClean="0"/>
              <a:t>Low latency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deal throughput-resilience trade off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 bwMode="auto">
          <a:xfrm>
            <a:off x="4604580" y="1752600"/>
            <a:ext cx="4164943" cy="428074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 bwMode="auto">
          <a:xfrm>
            <a:off x="4670412" y="1881844"/>
            <a:ext cx="4164943" cy="428074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~15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4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accent1">
              <a:alpha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~15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vs Meshmerize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Sreekrishna Pandi, TU Dresden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27804" y="3735316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05013" y="424357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4378" y="389899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665648" y="3613260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023974" y="449596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90798" y="4929349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791142" y="305055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46877" y="3229719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275101" y="4243573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44360" y="4854286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665648" y="29927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91067" y="5103682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74259" y="50642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391599" y="276055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090798" y="355615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61" idx="7"/>
            <a:endCxn id="60" idx="2"/>
          </p:cNvCxnSpPr>
          <p:nvPr/>
        </p:nvCxnSpPr>
        <p:spPr>
          <a:xfrm flipV="1">
            <a:off x="750210" y="4422736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7"/>
            <a:endCxn id="55" idx="3"/>
          </p:cNvCxnSpPr>
          <p:nvPr/>
        </p:nvCxnSpPr>
        <p:spPr>
          <a:xfrm flipV="1">
            <a:off x="1580951" y="3919110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5" idx="6"/>
            <a:endCxn id="59" idx="2"/>
          </p:cNvCxnSpPr>
          <p:nvPr/>
        </p:nvCxnSpPr>
        <p:spPr>
          <a:xfrm flipV="1">
            <a:off x="2023974" y="3408882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9" idx="6"/>
            <a:endCxn id="58" idx="2"/>
          </p:cNvCxnSpPr>
          <p:nvPr/>
        </p:nvCxnSpPr>
        <p:spPr>
          <a:xfrm flipV="1">
            <a:off x="3005203" y="3229719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3048000" y="2394363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9709" y="308113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1971498" y="23810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565215" y="462264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623523" y="255825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67806" y="2611490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634064" y="5154310"/>
            <a:ext cx="358326" cy="35832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4970798" y="3785944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148007" y="4294201"/>
            <a:ext cx="358326" cy="358326"/>
          </a:xfrm>
          <a:prstGeom prst="ellipse">
            <a:avLst/>
          </a:prstGeom>
          <a:solidFill>
            <a:schemeClr val="accent1">
              <a:alpha val="3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87372" y="394962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08642" y="3663888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466968" y="4546588"/>
            <a:ext cx="358326" cy="358326"/>
          </a:xfrm>
          <a:prstGeom prst="ellipse">
            <a:avLst/>
          </a:prstGeom>
          <a:solidFill>
            <a:schemeClr val="accent1">
              <a:alpha val="64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33792" y="4979977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234136" y="310118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D</a:t>
            </a:r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7089871" y="3280347"/>
            <a:ext cx="358326" cy="358326"/>
          </a:xfrm>
          <a:prstGeom prst="ellipse">
            <a:avLst/>
          </a:prstGeom>
          <a:solidFill>
            <a:schemeClr val="accent1">
              <a:alpha val="7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718095" y="4294201"/>
            <a:ext cx="358326" cy="358326"/>
          </a:xfrm>
          <a:prstGeom prst="ellipse">
            <a:avLst/>
          </a:prstGeom>
          <a:solidFill>
            <a:schemeClr val="accent1">
              <a:alpha val="7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887354" y="4904914"/>
            <a:ext cx="358326" cy="35832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S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6108642" y="3043375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17253" y="5114905"/>
            <a:ext cx="358326" cy="358326"/>
          </a:xfrm>
          <a:prstGeom prst="ellipse">
            <a:avLst/>
          </a:prstGeom>
          <a:solidFill>
            <a:schemeClr val="accent1">
              <a:alpha val="42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834593" y="2811182"/>
            <a:ext cx="358326" cy="358326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33792" y="3606781"/>
            <a:ext cx="358326" cy="358326"/>
          </a:xfrm>
          <a:prstGeom prst="ellipse">
            <a:avLst/>
          </a:prstGeom>
          <a:solidFill>
            <a:schemeClr val="accent1">
              <a:alpha val="59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>
            <a:stCxn id="108" idx="7"/>
            <a:endCxn id="107" idx="2"/>
          </p:cNvCxnSpPr>
          <p:nvPr/>
        </p:nvCxnSpPr>
        <p:spPr>
          <a:xfrm flipV="1">
            <a:off x="5193204" y="4473364"/>
            <a:ext cx="524891" cy="48402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6"/>
            <a:endCxn id="111" idx="1"/>
          </p:cNvCxnSpPr>
          <p:nvPr/>
        </p:nvCxnSpPr>
        <p:spPr>
          <a:xfrm>
            <a:off x="5245680" y="5084077"/>
            <a:ext cx="424049" cy="8330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7" idx="7"/>
            <a:endCxn id="102" idx="3"/>
          </p:cNvCxnSpPr>
          <p:nvPr/>
        </p:nvCxnSpPr>
        <p:spPr>
          <a:xfrm flipV="1">
            <a:off x="6023945" y="3969738"/>
            <a:ext cx="137173" cy="37693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11" idx="0"/>
            <a:endCxn id="107" idx="4"/>
          </p:cNvCxnSpPr>
          <p:nvPr/>
        </p:nvCxnSpPr>
        <p:spPr>
          <a:xfrm flipV="1">
            <a:off x="5796416" y="4652527"/>
            <a:ext cx="100842" cy="46237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1" idx="7"/>
            <a:endCxn id="103" idx="2"/>
          </p:cNvCxnSpPr>
          <p:nvPr/>
        </p:nvCxnSpPr>
        <p:spPr>
          <a:xfrm flipV="1">
            <a:off x="5923103" y="4725751"/>
            <a:ext cx="543865" cy="4416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2" idx="6"/>
            <a:endCxn id="106" idx="2"/>
          </p:cNvCxnSpPr>
          <p:nvPr/>
        </p:nvCxnSpPr>
        <p:spPr>
          <a:xfrm flipV="1">
            <a:off x="6466968" y="3459510"/>
            <a:ext cx="622903" cy="38354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7" idx="6"/>
            <a:endCxn id="103" idx="1"/>
          </p:cNvCxnSpPr>
          <p:nvPr/>
        </p:nvCxnSpPr>
        <p:spPr>
          <a:xfrm>
            <a:off x="6076421" y="4473364"/>
            <a:ext cx="443023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03" idx="0"/>
            <a:endCxn id="106" idx="3"/>
          </p:cNvCxnSpPr>
          <p:nvPr/>
        </p:nvCxnSpPr>
        <p:spPr>
          <a:xfrm flipV="1">
            <a:off x="6646131" y="3586197"/>
            <a:ext cx="496216" cy="9603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3" idx="7"/>
            <a:endCxn id="100" idx="2"/>
          </p:cNvCxnSpPr>
          <p:nvPr/>
        </p:nvCxnSpPr>
        <p:spPr>
          <a:xfrm flipV="1">
            <a:off x="6772818" y="4473364"/>
            <a:ext cx="375189" cy="12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0" idx="7"/>
            <a:endCxn id="113" idx="3"/>
          </p:cNvCxnSpPr>
          <p:nvPr/>
        </p:nvCxnSpPr>
        <p:spPr>
          <a:xfrm flipV="1">
            <a:off x="7453857" y="3912631"/>
            <a:ext cx="132411" cy="4340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3" idx="7"/>
            <a:endCxn id="105" idx="3"/>
          </p:cNvCxnSpPr>
          <p:nvPr/>
        </p:nvCxnSpPr>
        <p:spPr>
          <a:xfrm flipV="1">
            <a:off x="7839642" y="3407034"/>
            <a:ext cx="446970" cy="25222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6" idx="5"/>
            <a:endCxn id="113" idx="1"/>
          </p:cNvCxnSpPr>
          <p:nvPr/>
        </p:nvCxnSpPr>
        <p:spPr>
          <a:xfrm>
            <a:off x="7395721" y="3586197"/>
            <a:ext cx="190547" cy="73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0" idx="6"/>
            <a:endCxn id="98" idx="2"/>
          </p:cNvCxnSpPr>
          <p:nvPr/>
        </p:nvCxnSpPr>
        <p:spPr>
          <a:xfrm>
            <a:off x="5975579" y="5294068"/>
            <a:ext cx="658485" cy="394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8" idx="0"/>
            <a:endCxn id="103" idx="5"/>
          </p:cNvCxnSpPr>
          <p:nvPr/>
        </p:nvCxnSpPr>
        <p:spPr>
          <a:xfrm flipH="1" flipV="1">
            <a:off x="6772818" y="4852438"/>
            <a:ext cx="40409" cy="30187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2" idx="0"/>
            <a:endCxn id="98" idx="4"/>
          </p:cNvCxnSpPr>
          <p:nvPr/>
        </p:nvCxnSpPr>
        <p:spPr>
          <a:xfrm flipV="1">
            <a:off x="6287805" y="3401701"/>
            <a:ext cx="0" cy="26218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98" idx="7"/>
            <a:endCxn id="112" idx="2"/>
          </p:cNvCxnSpPr>
          <p:nvPr/>
        </p:nvCxnSpPr>
        <p:spPr>
          <a:xfrm flipV="1">
            <a:off x="6414492" y="2990345"/>
            <a:ext cx="420101" cy="10550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06" idx="6"/>
            <a:endCxn id="105" idx="2"/>
          </p:cNvCxnSpPr>
          <p:nvPr/>
        </p:nvCxnSpPr>
        <p:spPr>
          <a:xfrm flipV="1">
            <a:off x="7448197" y="3280347"/>
            <a:ext cx="785939" cy="17916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2" idx="5"/>
            <a:endCxn id="106" idx="0"/>
          </p:cNvCxnSpPr>
          <p:nvPr/>
        </p:nvCxnSpPr>
        <p:spPr>
          <a:xfrm>
            <a:off x="7140443" y="3117032"/>
            <a:ext cx="128591" cy="16331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7490994" y="2444991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22703" y="3131758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6414492" y="24316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8008209" y="4673275"/>
            <a:ext cx="358326" cy="35832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ightning Bolt 157"/>
          <p:cNvSpPr/>
          <p:nvPr/>
        </p:nvSpPr>
        <p:spPr>
          <a:xfrm flipH="1">
            <a:off x="1823657" y="3358955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Arrow Connector 158"/>
          <p:cNvCxnSpPr>
            <a:stCxn id="60" idx="6"/>
            <a:endCxn id="53" idx="2"/>
          </p:cNvCxnSpPr>
          <p:nvPr/>
        </p:nvCxnSpPr>
        <p:spPr>
          <a:xfrm>
            <a:off x="1633427" y="4422736"/>
            <a:ext cx="1071586" cy="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53" idx="0"/>
            <a:endCxn id="59" idx="4"/>
          </p:cNvCxnSpPr>
          <p:nvPr/>
        </p:nvCxnSpPr>
        <p:spPr>
          <a:xfrm flipH="1" flipV="1">
            <a:off x="2826040" y="3588045"/>
            <a:ext cx="58136" cy="655528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25420" y="414348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~15 sec</a:t>
            </a:r>
            <a:endParaRPr lang="en-US" dirty="0"/>
          </a:p>
        </p:txBody>
      </p:sp>
      <p:sp>
        <p:nvSpPr>
          <p:cNvPr id="76" name="Lightning Bolt 75"/>
          <p:cNvSpPr/>
          <p:nvPr/>
        </p:nvSpPr>
        <p:spPr>
          <a:xfrm flipH="1">
            <a:off x="6295717" y="3402937"/>
            <a:ext cx="315039" cy="481978"/>
          </a:xfrm>
          <a:prstGeom prst="lightningBol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96416" y="5664901"/>
            <a:ext cx="2274884" cy="714270"/>
            <a:chOff x="5928423" y="5626510"/>
            <a:chExt cx="2274884" cy="714270"/>
          </a:xfrm>
        </p:grpSpPr>
        <p:sp>
          <p:nvSpPr>
            <p:cNvPr id="7" name="Rounded Rectangular Callout 6"/>
            <p:cNvSpPr/>
            <p:nvPr/>
          </p:nvSpPr>
          <p:spPr bwMode="auto">
            <a:xfrm rot="10800000">
              <a:off x="5928423" y="5626510"/>
              <a:ext cx="2258949" cy="714270"/>
            </a:xfrm>
            <a:prstGeom prst="wedgeRoundRectCallout">
              <a:avLst>
                <a:gd name="adj1" fmla="val -11550"/>
                <a:gd name="adj2" fmla="val 135400"/>
                <a:gd name="adj3" fmla="val 16667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83747" y="5648730"/>
              <a:ext cx="2219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Can use advanced coding techniques to introduce smart redundancies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753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80211" id="{A80B9AA9-8A21-4085-B3C7-3847DC7318D6}" vid="{4C0B8FA6-8CE4-4EA3-8992-359B638D08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851</Words>
  <Application>Microsoft Office PowerPoint</Application>
  <PresentationFormat>On-screen Show (4:3)</PresentationFormat>
  <Paragraphs>246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Gill Sans</vt:lpstr>
      <vt:lpstr>Gill Sans SemiBold</vt:lpstr>
      <vt:lpstr>굴림</vt:lpstr>
      <vt:lpstr>Arial</vt:lpstr>
      <vt:lpstr>Calibri</vt:lpstr>
      <vt:lpstr>Courier New</vt:lpstr>
      <vt:lpstr>Times New Roman</vt:lpstr>
      <vt:lpstr>Wingdings</vt:lpstr>
      <vt:lpstr>802-11-PathProtection</vt:lpstr>
      <vt:lpstr>MESHMERIZE  A resilient mesh for dynamic topologies</vt:lpstr>
      <vt:lpstr>Objectives</vt:lpstr>
      <vt:lpstr>Motivation</vt:lpstr>
      <vt:lpstr>State of the Art</vt:lpstr>
      <vt:lpstr>Meshmerize</vt:lpstr>
      <vt:lpstr>Classical vs Meshmerize</vt:lpstr>
      <vt:lpstr>Classical vs Meshmerize</vt:lpstr>
      <vt:lpstr>Classical vs Meshmerize</vt:lpstr>
      <vt:lpstr>Classical vs Meshmerize</vt:lpstr>
      <vt:lpstr>Network Coding - in a nutshell</vt:lpstr>
      <vt:lpstr>Network Coding - in a nutshell (2)</vt:lpstr>
      <vt:lpstr>Network Coding - in a nutshell (3)</vt:lpstr>
      <vt:lpstr>Low latency sliding-window coding</vt:lpstr>
      <vt:lpstr>Current Status</vt:lpstr>
      <vt:lpstr>Challenges in Global Implementation</vt:lpstr>
      <vt:lpstr>Next Steps – Standardisation?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Meshmerize IEEE80211</dc:title>
  <dc:creator>Sreekrishna.Pandi@tu-dresden.de</dc:creator>
  <cp:keywords>A resilient mesh for dynamic topologies</cp:keywords>
  <dc:description/>
  <cp:lastModifiedBy>Lei Wang (NA-SID)</cp:lastModifiedBy>
  <cp:revision>424</cp:revision>
  <cp:lastPrinted>1998-02-10T13:28:06Z</cp:lastPrinted>
  <dcterms:created xsi:type="dcterms:W3CDTF">2009-11-09T00:32:22Z</dcterms:created>
  <dcterms:modified xsi:type="dcterms:W3CDTF">2018-07-10T22:09:06Z</dcterms:modified>
</cp:coreProperties>
</file>