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69" r:id="rId2"/>
    <p:sldId id="362" r:id="rId3"/>
    <p:sldId id="366" r:id="rId4"/>
    <p:sldId id="382" r:id="rId5"/>
    <p:sldId id="383" r:id="rId6"/>
    <p:sldId id="364" r:id="rId7"/>
    <p:sldId id="385" r:id="rId8"/>
    <p:sldId id="386" r:id="rId9"/>
    <p:sldId id="372" r:id="rId10"/>
    <p:sldId id="384" r:id="rId11"/>
    <p:sldId id="355" r:id="rId12"/>
  </p:sldIdLst>
  <p:sldSz cx="9144000" cy="6858000" type="screen4x3"/>
  <p:notesSz cx="9923463" cy="678815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38" userDrawn="1">
          <p15:clr>
            <a:srgbClr val="A4A3A4"/>
          </p15:clr>
        </p15:guide>
        <p15:guide id="2" pos="312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23" autoAdjust="0"/>
    <p:restoredTop sz="69581" autoAdjust="0"/>
  </p:normalViewPr>
  <p:slideViewPr>
    <p:cSldViewPr>
      <p:cViewPr varScale="1">
        <p:scale>
          <a:sx n="87" d="100"/>
          <a:sy n="87" d="100"/>
        </p:scale>
        <p:origin x="1421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2010" y="78"/>
      </p:cViewPr>
      <p:guideLst>
        <p:guide orient="horz" pos="2138"/>
        <p:guide pos="312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0167" cy="3405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5620999" y="1"/>
            <a:ext cx="4300167" cy="3405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F78BE8-6062-421D-845D-AF75DC4A99D3}" type="datetimeFigureOut">
              <a:rPr lang="ko-KR" altLang="en-US" smtClean="0"/>
              <a:t>2018-07-11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6447565"/>
            <a:ext cx="4300167" cy="3405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5620999" y="6447565"/>
            <a:ext cx="4300167" cy="3405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E725D9-89AC-4F15-8C60-2A757A1E1DD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27863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620999" y="0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3DDF5C-01AE-4AB9-B339-52FF3677FAF2}" type="datetimeFigureOut">
              <a:rPr lang="ko-KR" altLang="en-US" smtClean="0"/>
              <a:t>2018-07-11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265488" y="509588"/>
            <a:ext cx="3392487" cy="25447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992347" y="3224371"/>
            <a:ext cx="7938770" cy="305466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6447564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620999" y="6447564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03D92B-7FF3-4751-8ECB-18A728F1347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4149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0187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07406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583034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28985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97570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587595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951573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161002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8391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88711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2018-07-11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1453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2018-07-11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1822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ko-KR" dirty="0" err="1" smtClean="0"/>
              <a:t>Hanseul</a:t>
            </a:r>
            <a:r>
              <a:rPr lang="en-GB" altLang="ko-KR" dirty="0" smtClean="0"/>
              <a:t> Hong, </a:t>
            </a:r>
            <a:r>
              <a:rPr lang="en-GB" altLang="ko-KR" dirty="0" err="1" smtClean="0"/>
              <a:t>Yonsei</a:t>
            </a:r>
            <a:r>
              <a:rPr lang="en-GB" altLang="ko-KR" dirty="0" smtClean="0"/>
              <a:t> University</a:t>
            </a:r>
            <a:endParaRPr lang="en-GB" altLang="ko-KR" dirty="0"/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468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11783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7273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2018-07-11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7963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0761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2018-07-11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699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2018-07-11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05979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2018-07-11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3964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 smtClean="0"/>
              <a:t>Hanseul</a:t>
            </a:r>
            <a:r>
              <a:rPr lang="en-GB" dirty="0" smtClean="0"/>
              <a:t> Hong,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802.11-18/1206r1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charset="-128"/>
              <a:cs typeface="Times New Roman" panose="02020603050405020304" pitchFamily="18" charset="0"/>
            </a:endParaRP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127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July 2018</a:t>
            </a:r>
          </a:p>
        </p:txBody>
      </p:sp>
    </p:spTree>
    <p:extLst>
      <p:ext uri="{BB962C8B-B14F-4D97-AF65-F5344CB8AC3E}">
        <p14:creationId xmlns:p14="http://schemas.microsoft.com/office/powerpoint/2010/main" val="390310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kern="0" dirty="0" smtClean="0">
                <a:solidFill>
                  <a:schemeClr val="tx1"/>
                </a:solidFill>
                <a:latin typeface="Times New Roman"/>
                <a:ea typeface="MS Gothic"/>
              </a:rPr>
              <a:t>Issues on channel usage in WUR FDMA transmission</a:t>
            </a:r>
            <a:endParaRPr lang="en-GB" altLang="ko-KR" sz="7200" kern="0" dirty="0">
              <a:solidFill>
                <a:schemeClr val="tx1"/>
              </a:solidFill>
              <a:latin typeface="Times New Roman"/>
              <a:ea typeface="MS Gothic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8915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2018-07-</a:t>
            </a:r>
            <a:r>
              <a:rPr lang="en-US" sz="2000" b="0" kern="0" noProof="0" dirty="0" smtClean="0">
                <a:latin typeface="Times New Roman"/>
                <a:ea typeface="MS Gothic"/>
              </a:rPr>
              <a:t>10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5677660"/>
              </p:ext>
            </p:extLst>
          </p:nvPr>
        </p:nvGraphicFramePr>
        <p:xfrm>
          <a:off x="452438" y="2997200"/>
          <a:ext cx="8085137" cy="3243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81" name="Document" r:id="rId4" imgW="7073296" imgH="3012099" progId="Word.Document.8">
                  <p:embed/>
                </p:oleObj>
              </mc:Choice>
              <mc:Fallback>
                <p:oleObj name="Document" r:id="rId4" imgW="7073296" imgH="301209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438" y="2997200"/>
                        <a:ext cx="8085137" cy="32432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156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with the following?</a:t>
            </a:r>
          </a:p>
          <a:p>
            <a:pPr lvl="1"/>
            <a:r>
              <a:rPr lang="en-US" altLang="ko-KR" dirty="0" smtClean="0"/>
              <a:t>The channel switch invocation method in case of continuous channel access failure in FDMA transmission is needed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Y: </a:t>
            </a:r>
          </a:p>
          <a:p>
            <a:pPr lvl="1"/>
            <a:r>
              <a:rPr lang="en-US" altLang="ko-KR" dirty="0" smtClean="0"/>
              <a:t>N: </a:t>
            </a:r>
          </a:p>
          <a:p>
            <a:pPr lvl="1"/>
            <a:r>
              <a:rPr lang="en-US" altLang="ko-KR" dirty="0" smtClean="0"/>
              <a:t>Abs.: </a:t>
            </a:r>
          </a:p>
          <a:p>
            <a:pPr lvl="1"/>
            <a:endParaRPr lang="en-US" altLang="ko-KR" dirty="0" smtClean="0"/>
          </a:p>
          <a:p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1580837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IEEE </a:t>
            </a:r>
            <a:r>
              <a:rPr lang="en-US" altLang="ko-KR" sz="2000" dirty="0" smtClean="0"/>
              <a:t>P802.11ba D0.3</a:t>
            </a:r>
            <a:endParaRPr lang="en-US" altLang="ko-KR" sz="2000" dirty="0"/>
          </a:p>
          <a:p>
            <a:pPr marL="0" indent="0">
              <a:buNone/>
            </a:pPr>
            <a:r>
              <a:rPr lang="en-US" altLang="ko-KR" sz="2000" dirty="0" smtClean="0"/>
              <a:t>[2] IEEE </a:t>
            </a:r>
            <a:r>
              <a:rPr lang="en-US" altLang="ko-KR" sz="2000" dirty="0"/>
              <a:t>802.11-18/791r0 “Preamble Punctured WUR </a:t>
            </a:r>
            <a:r>
              <a:rPr lang="en-US" altLang="ko-KR" sz="2000" dirty="0" smtClean="0"/>
              <a:t>FDMA Transmission</a:t>
            </a:r>
            <a:r>
              <a:rPr lang="en-US" altLang="ko-KR" sz="20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02316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The FDMA transmission and the following channel access method has been proposed in [1]</a:t>
            </a:r>
            <a:endParaRPr lang="en-GB" altLang="ko-KR" dirty="0"/>
          </a:p>
          <a:p>
            <a:r>
              <a:rPr lang="en-US" altLang="ko-KR" dirty="0" smtClean="0"/>
              <a:t>The channel switch procedure among secondary channels is needed when the channel is busy in every duty cycle of </a:t>
            </a:r>
            <a:r>
              <a:rPr lang="en-US" altLang="ko-KR" dirty="0" err="1" smtClean="0"/>
              <a:t>WURx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The determination method of sensing the secondary channel access issue (when </a:t>
            </a:r>
            <a:r>
              <a:rPr lang="en-US" altLang="ko-KR" dirty="0" err="1" smtClean="0"/>
              <a:t>WURx</a:t>
            </a:r>
            <a:r>
              <a:rPr lang="en-US" altLang="ko-KR" dirty="0" smtClean="0"/>
              <a:t> </a:t>
            </a:r>
            <a:r>
              <a:rPr lang="en-US" altLang="ko-KR" dirty="0"/>
              <a:t>of STA cannot receive the WUR frame because of channel </a:t>
            </a:r>
            <a:r>
              <a:rPr lang="en-US" altLang="ko-KR" dirty="0" smtClean="0"/>
              <a:t>status) is needed</a:t>
            </a:r>
          </a:p>
          <a:p>
            <a:pPr lvl="1"/>
            <a:r>
              <a:rPr lang="en-US" altLang="ko-KR" dirty="0" smtClean="0"/>
              <a:t>The channel switch method to recover </a:t>
            </a:r>
            <a:r>
              <a:rPr lang="en-US" altLang="ko-KR" dirty="0"/>
              <a:t>the secondary channel access issue </a:t>
            </a:r>
            <a:r>
              <a:rPr lang="en-US" altLang="ko-KR" dirty="0" smtClean="0"/>
              <a:t>is needed</a:t>
            </a:r>
          </a:p>
          <a:p>
            <a:r>
              <a:rPr lang="en-US" altLang="ko-KR" dirty="0" smtClean="0"/>
              <a:t>In this contribution, the discussion on channel access method and channel switching invocation are proposed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92840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kern="0" dirty="0" smtClean="0">
                <a:latin typeface="Times New Roman"/>
                <a:ea typeface="MS Gothic"/>
              </a:rPr>
              <a:t>Recap: FDMA transmission of WUR frame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The FDMA WUR frame has been agreed: </a:t>
            </a:r>
          </a:p>
          <a:p>
            <a:pPr lvl="1"/>
            <a:r>
              <a:rPr lang="en-GB" altLang="ko-KR" sz="1800" dirty="0"/>
              <a:t>Each 20MHz only contains one 4MHz sub-channel for wake-up signal transmission. </a:t>
            </a:r>
            <a:endParaRPr lang="ko-KR" altLang="ko-KR" sz="1800" dirty="0"/>
          </a:p>
          <a:p>
            <a:pPr lvl="1"/>
            <a:r>
              <a:rPr lang="en-GB" altLang="ko-KR" sz="1800" dirty="0" smtClean="0"/>
              <a:t>Similar </a:t>
            </a:r>
            <a:r>
              <a:rPr lang="en-GB" altLang="ko-KR" sz="1800" dirty="0"/>
              <a:t>to 11ax’s 20MHz only operation, one wake-up receiver can stay in one of the sub-channel in wide bandwidth</a:t>
            </a:r>
            <a:r>
              <a:rPr lang="en-GB" altLang="ko-KR" sz="1800" dirty="0" smtClean="0"/>
              <a:t>.</a:t>
            </a:r>
          </a:p>
          <a:p>
            <a:r>
              <a:rPr lang="en-US" altLang="ko-KR" sz="2000" dirty="0" smtClean="0"/>
              <a:t>AP access the channel based on the channel access method in legacy 802.11 standard’s method</a:t>
            </a:r>
          </a:p>
        </p:txBody>
      </p:sp>
      <p:pic>
        <p:nvPicPr>
          <p:cNvPr id="5" name="Picture 11"/>
          <p:cNvPicPr/>
          <p:nvPr/>
        </p:nvPicPr>
        <p:blipFill>
          <a:blip r:embed="rId3"/>
          <a:stretch>
            <a:fillRect/>
          </a:stretch>
        </p:blipFill>
        <p:spPr>
          <a:xfrm>
            <a:off x="611560" y="4213002"/>
            <a:ext cx="3757195" cy="1754796"/>
          </a:xfrm>
          <a:prstGeom prst="rect">
            <a:avLst/>
          </a:prstGeom>
        </p:spPr>
      </p:pic>
      <p:pic>
        <p:nvPicPr>
          <p:cNvPr id="6" name="Picture 4"/>
          <p:cNvPicPr/>
          <p:nvPr/>
        </p:nvPicPr>
        <p:blipFill>
          <a:blip r:embed="rId4"/>
          <a:stretch>
            <a:fillRect/>
          </a:stretch>
        </p:blipFill>
        <p:spPr>
          <a:xfrm>
            <a:off x="4644008" y="4111771"/>
            <a:ext cx="3888432" cy="2376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1025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Recap: Punctured FDMA signal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punctured structure of the FDMA enables </a:t>
            </a:r>
            <a:r>
              <a:rPr lang="en-US" altLang="ko-KR" dirty="0" smtClean="0"/>
              <a:t>the reduced unfairness </a:t>
            </a:r>
            <a:r>
              <a:rPr lang="en-US" altLang="ko-KR" dirty="0" smtClean="0"/>
              <a:t>issue of the channel usage [2]</a:t>
            </a:r>
            <a:endParaRPr lang="en-US" altLang="ko-KR" dirty="0"/>
          </a:p>
          <a:p>
            <a:r>
              <a:rPr lang="en-US" altLang="ko-KR" dirty="0" smtClean="0"/>
              <a:t>However, if the channel is busy, AP cannot send the WUR wake-up frame to STA allocated in that 20MHz band</a:t>
            </a:r>
            <a:endParaRPr lang="en-US" altLang="ko-KR" dirty="0"/>
          </a:p>
          <a:p>
            <a:endParaRPr lang="en-US" altLang="ko-KR" dirty="0"/>
          </a:p>
          <a:p>
            <a:pPr lvl="1"/>
            <a:endParaRPr lang="en-US" altLang="ko-KR" dirty="0" smtClean="0"/>
          </a:p>
        </p:txBody>
      </p:sp>
      <p:sp>
        <p:nvSpPr>
          <p:cNvPr id="109" name="Rectangle 6"/>
          <p:cNvSpPr/>
          <p:nvPr/>
        </p:nvSpPr>
        <p:spPr>
          <a:xfrm>
            <a:off x="2867724" y="5889166"/>
            <a:ext cx="1744980" cy="220136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dirty="0" smtClean="0"/>
              <a:t>Wake-Up Signal for WUR STA #p</a:t>
            </a:r>
            <a:endParaRPr lang="en-US" sz="900" dirty="0"/>
          </a:p>
        </p:txBody>
      </p:sp>
      <p:sp>
        <p:nvSpPr>
          <p:cNvPr id="110" name="Rectangle 7"/>
          <p:cNvSpPr/>
          <p:nvPr/>
        </p:nvSpPr>
        <p:spPr>
          <a:xfrm>
            <a:off x="1496124" y="5694913"/>
            <a:ext cx="457200" cy="608643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dirty="0" smtClean="0"/>
              <a:t>L-LTF</a:t>
            </a:r>
            <a:endParaRPr lang="en-US" sz="900" dirty="0"/>
          </a:p>
        </p:txBody>
      </p:sp>
      <p:sp>
        <p:nvSpPr>
          <p:cNvPr id="111" name="Rectangle 8"/>
          <p:cNvSpPr/>
          <p:nvPr/>
        </p:nvSpPr>
        <p:spPr>
          <a:xfrm>
            <a:off x="1953324" y="5694912"/>
            <a:ext cx="457200" cy="608643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dirty="0" smtClean="0"/>
              <a:t>L-SIG</a:t>
            </a:r>
            <a:endParaRPr lang="en-US" sz="900" dirty="0"/>
          </a:p>
        </p:txBody>
      </p:sp>
      <p:sp>
        <p:nvSpPr>
          <p:cNvPr id="112" name="Rectangle 9"/>
          <p:cNvSpPr/>
          <p:nvPr/>
        </p:nvSpPr>
        <p:spPr>
          <a:xfrm>
            <a:off x="2410524" y="5693910"/>
            <a:ext cx="457200" cy="608643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dirty="0" smtClean="0"/>
              <a:t>BPSK-Mark</a:t>
            </a:r>
            <a:endParaRPr lang="en-US" sz="900" dirty="0"/>
          </a:p>
        </p:txBody>
      </p:sp>
      <p:sp>
        <p:nvSpPr>
          <p:cNvPr id="113" name="Rectangle 10"/>
          <p:cNvSpPr/>
          <p:nvPr/>
        </p:nvSpPr>
        <p:spPr>
          <a:xfrm>
            <a:off x="2867724" y="5249014"/>
            <a:ext cx="1744980" cy="220136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dirty="0" smtClean="0"/>
              <a:t>Wake-Up Signal for WUR STA #o</a:t>
            </a:r>
            <a:endParaRPr lang="en-US" sz="900" dirty="0"/>
          </a:p>
        </p:txBody>
      </p:sp>
      <p:sp>
        <p:nvSpPr>
          <p:cNvPr id="114" name="Rectangle 11"/>
          <p:cNvSpPr/>
          <p:nvPr/>
        </p:nvSpPr>
        <p:spPr>
          <a:xfrm>
            <a:off x="1496124" y="5054761"/>
            <a:ext cx="457200" cy="608643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dirty="0" smtClean="0"/>
              <a:t>L-LTF</a:t>
            </a:r>
            <a:endParaRPr lang="en-US" sz="900" dirty="0"/>
          </a:p>
        </p:txBody>
      </p:sp>
      <p:sp>
        <p:nvSpPr>
          <p:cNvPr id="115" name="Rectangle 12"/>
          <p:cNvSpPr/>
          <p:nvPr/>
        </p:nvSpPr>
        <p:spPr>
          <a:xfrm>
            <a:off x="1953324" y="5054760"/>
            <a:ext cx="457200" cy="608643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dirty="0" smtClean="0"/>
              <a:t>L-SIG</a:t>
            </a:r>
            <a:endParaRPr lang="en-US" sz="900" dirty="0"/>
          </a:p>
        </p:txBody>
      </p:sp>
      <p:sp>
        <p:nvSpPr>
          <p:cNvPr id="116" name="Rectangle 13"/>
          <p:cNvSpPr/>
          <p:nvPr/>
        </p:nvSpPr>
        <p:spPr>
          <a:xfrm>
            <a:off x="2410524" y="5053758"/>
            <a:ext cx="457200" cy="608643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dirty="0" smtClean="0"/>
              <a:t>BPSK-Mark</a:t>
            </a:r>
            <a:endParaRPr lang="en-US" sz="900" dirty="0"/>
          </a:p>
        </p:txBody>
      </p:sp>
      <p:sp>
        <p:nvSpPr>
          <p:cNvPr id="117" name="Rectangle 14"/>
          <p:cNvSpPr/>
          <p:nvPr/>
        </p:nvSpPr>
        <p:spPr>
          <a:xfrm>
            <a:off x="2867724" y="3961714"/>
            <a:ext cx="1744980" cy="220136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dirty="0" smtClean="0"/>
              <a:t>Wake-Up Signal for WUR STA #m</a:t>
            </a:r>
            <a:endParaRPr lang="en-US" sz="900" dirty="0"/>
          </a:p>
        </p:txBody>
      </p:sp>
      <p:sp>
        <p:nvSpPr>
          <p:cNvPr id="118" name="Rectangle 15"/>
          <p:cNvSpPr/>
          <p:nvPr/>
        </p:nvSpPr>
        <p:spPr>
          <a:xfrm>
            <a:off x="1496124" y="3767461"/>
            <a:ext cx="457200" cy="608643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dirty="0" smtClean="0"/>
              <a:t>L-LTF</a:t>
            </a:r>
            <a:endParaRPr lang="en-US" sz="900" dirty="0"/>
          </a:p>
        </p:txBody>
      </p:sp>
      <p:sp>
        <p:nvSpPr>
          <p:cNvPr id="119" name="Rectangle 16"/>
          <p:cNvSpPr/>
          <p:nvPr/>
        </p:nvSpPr>
        <p:spPr>
          <a:xfrm>
            <a:off x="1953324" y="3767460"/>
            <a:ext cx="457200" cy="608643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dirty="0" smtClean="0"/>
              <a:t>L-SIG</a:t>
            </a:r>
            <a:endParaRPr lang="en-US" sz="900" dirty="0"/>
          </a:p>
        </p:txBody>
      </p:sp>
      <p:sp>
        <p:nvSpPr>
          <p:cNvPr id="120" name="Rectangle 17"/>
          <p:cNvSpPr/>
          <p:nvPr/>
        </p:nvSpPr>
        <p:spPr>
          <a:xfrm>
            <a:off x="2410524" y="3766458"/>
            <a:ext cx="457200" cy="608643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dirty="0" smtClean="0"/>
              <a:t>BPSK-Mark</a:t>
            </a:r>
            <a:endParaRPr lang="en-US" sz="900" dirty="0"/>
          </a:p>
        </p:txBody>
      </p:sp>
      <p:sp>
        <p:nvSpPr>
          <p:cNvPr id="121" name="Left Brace 18"/>
          <p:cNvSpPr/>
          <p:nvPr/>
        </p:nvSpPr>
        <p:spPr>
          <a:xfrm>
            <a:off x="878904" y="3766458"/>
            <a:ext cx="160020" cy="1248795"/>
          </a:xfrm>
          <a:prstGeom prst="leftBrace">
            <a:avLst/>
          </a:prstGeom>
          <a:ln w="127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22" name="Left Brace 19"/>
          <p:cNvSpPr/>
          <p:nvPr/>
        </p:nvSpPr>
        <p:spPr>
          <a:xfrm>
            <a:off x="878904" y="5069513"/>
            <a:ext cx="160020" cy="602320"/>
          </a:xfrm>
          <a:prstGeom prst="leftBrace">
            <a:avLst/>
          </a:prstGeom>
          <a:solidFill>
            <a:srgbClr val="0070C0"/>
          </a:solidFill>
          <a:ln w="127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23" name="Left Brace 20"/>
          <p:cNvSpPr/>
          <p:nvPr/>
        </p:nvSpPr>
        <p:spPr>
          <a:xfrm>
            <a:off x="878904" y="5707000"/>
            <a:ext cx="160020" cy="602320"/>
          </a:xfrm>
          <a:prstGeom prst="leftBrace">
            <a:avLst/>
          </a:prstGeom>
          <a:solidFill>
            <a:srgbClr val="0070C0"/>
          </a:solidFill>
          <a:ln w="127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24" name="TextBox 21"/>
          <p:cNvSpPr txBox="1"/>
          <p:nvPr/>
        </p:nvSpPr>
        <p:spPr>
          <a:xfrm>
            <a:off x="-27876" y="5871054"/>
            <a:ext cx="10668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z="900" dirty="0" smtClean="0"/>
              <a:t>Primary 20MHz</a:t>
            </a:r>
            <a:endParaRPr lang="en-US" sz="900" dirty="0"/>
          </a:p>
        </p:txBody>
      </p:sp>
      <p:sp>
        <p:nvSpPr>
          <p:cNvPr id="125" name="TextBox 22"/>
          <p:cNvSpPr txBox="1"/>
          <p:nvPr/>
        </p:nvSpPr>
        <p:spPr>
          <a:xfrm>
            <a:off x="-27876" y="5242520"/>
            <a:ext cx="113364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z="900" dirty="0" smtClean="0"/>
              <a:t>Secondary 20MHz</a:t>
            </a:r>
            <a:endParaRPr lang="en-US" sz="900" dirty="0"/>
          </a:p>
        </p:txBody>
      </p:sp>
      <p:sp>
        <p:nvSpPr>
          <p:cNvPr id="126" name="TextBox 23"/>
          <p:cNvSpPr txBox="1"/>
          <p:nvPr/>
        </p:nvSpPr>
        <p:spPr>
          <a:xfrm>
            <a:off x="-27876" y="4275305"/>
            <a:ext cx="1133644" cy="2308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z="900" dirty="0" smtClean="0"/>
              <a:t>Secondary 40MHz</a:t>
            </a:r>
            <a:endParaRPr lang="en-US" sz="900" dirty="0"/>
          </a:p>
        </p:txBody>
      </p:sp>
      <p:sp>
        <p:nvSpPr>
          <p:cNvPr id="127" name="Rectangle 24"/>
          <p:cNvSpPr/>
          <p:nvPr/>
        </p:nvSpPr>
        <p:spPr>
          <a:xfrm>
            <a:off x="1038924" y="3767461"/>
            <a:ext cx="457200" cy="608643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dirty="0" smtClean="0"/>
              <a:t>L-STF</a:t>
            </a:r>
            <a:endParaRPr lang="en-US" sz="900" dirty="0"/>
          </a:p>
        </p:txBody>
      </p:sp>
      <p:sp>
        <p:nvSpPr>
          <p:cNvPr id="128" name="Rectangle 25"/>
          <p:cNvSpPr/>
          <p:nvPr/>
        </p:nvSpPr>
        <p:spPr>
          <a:xfrm>
            <a:off x="1038924" y="5694913"/>
            <a:ext cx="457200" cy="608643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dirty="0" smtClean="0"/>
              <a:t>L-STF</a:t>
            </a:r>
            <a:endParaRPr lang="en-US" sz="900" dirty="0"/>
          </a:p>
        </p:txBody>
      </p:sp>
      <p:sp>
        <p:nvSpPr>
          <p:cNvPr id="129" name="Rectangle 26"/>
          <p:cNvSpPr/>
          <p:nvPr/>
        </p:nvSpPr>
        <p:spPr>
          <a:xfrm>
            <a:off x="1038924" y="5054761"/>
            <a:ext cx="457200" cy="608643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dirty="0" smtClean="0"/>
              <a:t>L-STF</a:t>
            </a:r>
            <a:endParaRPr lang="en-US" sz="900" dirty="0"/>
          </a:p>
        </p:txBody>
      </p:sp>
      <p:sp>
        <p:nvSpPr>
          <p:cNvPr id="130" name="Rectangle 27"/>
          <p:cNvSpPr/>
          <p:nvPr/>
        </p:nvSpPr>
        <p:spPr>
          <a:xfrm>
            <a:off x="7363524" y="5881546"/>
            <a:ext cx="1744980" cy="220136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dirty="0" smtClean="0"/>
              <a:t>Wake-Up Signal for WUR STA #p</a:t>
            </a:r>
            <a:endParaRPr lang="en-US" sz="900" dirty="0"/>
          </a:p>
        </p:txBody>
      </p:sp>
      <p:sp>
        <p:nvSpPr>
          <p:cNvPr id="131" name="Rectangle 28"/>
          <p:cNvSpPr/>
          <p:nvPr/>
        </p:nvSpPr>
        <p:spPr>
          <a:xfrm>
            <a:off x="5991924" y="5687293"/>
            <a:ext cx="457200" cy="608643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dirty="0" smtClean="0"/>
              <a:t>L-LTF</a:t>
            </a:r>
            <a:endParaRPr lang="en-US" sz="900" dirty="0"/>
          </a:p>
        </p:txBody>
      </p:sp>
      <p:sp>
        <p:nvSpPr>
          <p:cNvPr id="132" name="Rectangle 29"/>
          <p:cNvSpPr/>
          <p:nvPr/>
        </p:nvSpPr>
        <p:spPr>
          <a:xfrm>
            <a:off x="6449124" y="5687292"/>
            <a:ext cx="457200" cy="608643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dirty="0" smtClean="0"/>
              <a:t>L-SIG</a:t>
            </a:r>
            <a:endParaRPr lang="en-US" sz="900" dirty="0"/>
          </a:p>
        </p:txBody>
      </p:sp>
      <p:sp>
        <p:nvSpPr>
          <p:cNvPr id="133" name="Rectangle 30"/>
          <p:cNvSpPr/>
          <p:nvPr/>
        </p:nvSpPr>
        <p:spPr>
          <a:xfrm>
            <a:off x="6906324" y="5686290"/>
            <a:ext cx="457200" cy="608643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dirty="0" smtClean="0"/>
              <a:t>BPSK-Mark</a:t>
            </a:r>
            <a:endParaRPr lang="en-US" sz="900" dirty="0"/>
          </a:p>
        </p:txBody>
      </p:sp>
      <p:sp>
        <p:nvSpPr>
          <p:cNvPr id="134" name="Rectangle 31"/>
          <p:cNvSpPr/>
          <p:nvPr/>
        </p:nvSpPr>
        <p:spPr>
          <a:xfrm>
            <a:off x="7363524" y="3954094"/>
            <a:ext cx="1744980" cy="220136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dirty="0" smtClean="0"/>
              <a:t>Wake-Up Signal for WUR STA #m</a:t>
            </a:r>
            <a:endParaRPr lang="en-US" sz="900" dirty="0"/>
          </a:p>
        </p:txBody>
      </p:sp>
      <p:sp>
        <p:nvSpPr>
          <p:cNvPr id="135" name="Rectangle 32"/>
          <p:cNvSpPr/>
          <p:nvPr/>
        </p:nvSpPr>
        <p:spPr>
          <a:xfrm>
            <a:off x="5991924" y="3759841"/>
            <a:ext cx="457200" cy="608643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dirty="0" smtClean="0"/>
              <a:t>L-LTF</a:t>
            </a:r>
            <a:endParaRPr lang="en-US" sz="900" dirty="0"/>
          </a:p>
        </p:txBody>
      </p:sp>
      <p:sp>
        <p:nvSpPr>
          <p:cNvPr id="136" name="Rectangle 33"/>
          <p:cNvSpPr/>
          <p:nvPr/>
        </p:nvSpPr>
        <p:spPr>
          <a:xfrm>
            <a:off x="6449124" y="3759840"/>
            <a:ext cx="457200" cy="608643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dirty="0" smtClean="0"/>
              <a:t>L-SIG</a:t>
            </a:r>
            <a:endParaRPr lang="en-US" sz="900" dirty="0"/>
          </a:p>
        </p:txBody>
      </p:sp>
      <p:sp>
        <p:nvSpPr>
          <p:cNvPr id="137" name="Rectangle 34"/>
          <p:cNvSpPr/>
          <p:nvPr/>
        </p:nvSpPr>
        <p:spPr>
          <a:xfrm>
            <a:off x="6906324" y="3758838"/>
            <a:ext cx="457200" cy="608643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dirty="0" smtClean="0"/>
              <a:t>BPSK-Mark</a:t>
            </a:r>
            <a:endParaRPr lang="en-US" sz="900" dirty="0"/>
          </a:p>
        </p:txBody>
      </p:sp>
      <p:sp>
        <p:nvSpPr>
          <p:cNvPr id="138" name="Left Brace 35"/>
          <p:cNvSpPr/>
          <p:nvPr/>
        </p:nvSpPr>
        <p:spPr>
          <a:xfrm>
            <a:off x="5374704" y="3758838"/>
            <a:ext cx="160020" cy="1248795"/>
          </a:xfrm>
          <a:prstGeom prst="leftBrace">
            <a:avLst/>
          </a:prstGeom>
          <a:ln w="127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39" name="Left Brace 36"/>
          <p:cNvSpPr/>
          <p:nvPr/>
        </p:nvSpPr>
        <p:spPr>
          <a:xfrm>
            <a:off x="5374704" y="5061893"/>
            <a:ext cx="160020" cy="602320"/>
          </a:xfrm>
          <a:prstGeom prst="leftBrace">
            <a:avLst/>
          </a:prstGeom>
          <a:solidFill>
            <a:srgbClr val="0070C0"/>
          </a:solidFill>
          <a:ln w="127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40" name="Left Brace 37"/>
          <p:cNvSpPr/>
          <p:nvPr/>
        </p:nvSpPr>
        <p:spPr>
          <a:xfrm>
            <a:off x="5374704" y="5699380"/>
            <a:ext cx="160020" cy="602320"/>
          </a:xfrm>
          <a:prstGeom prst="leftBrace">
            <a:avLst/>
          </a:prstGeom>
          <a:solidFill>
            <a:srgbClr val="0070C0"/>
          </a:solidFill>
          <a:ln w="127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41" name="TextBox 38"/>
          <p:cNvSpPr txBox="1"/>
          <p:nvPr/>
        </p:nvSpPr>
        <p:spPr>
          <a:xfrm>
            <a:off x="4467924" y="5863434"/>
            <a:ext cx="10668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z="900" dirty="0" smtClean="0"/>
              <a:t>Primary 20MHz</a:t>
            </a:r>
            <a:endParaRPr lang="en-US" sz="900" dirty="0"/>
          </a:p>
        </p:txBody>
      </p:sp>
      <p:sp>
        <p:nvSpPr>
          <p:cNvPr id="142" name="TextBox 39"/>
          <p:cNvSpPr txBox="1"/>
          <p:nvPr/>
        </p:nvSpPr>
        <p:spPr>
          <a:xfrm>
            <a:off x="4467924" y="5234900"/>
            <a:ext cx="113364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z="900" dirty="0" smtClean="0"/>
              <a:t>Secondary 20MHz</a:t>
            </a:r>
            <a:endParaRPr lang="en-US" sz="900" dirty="0"/>
          </a:p>
        </p:txBody>
      </p:sp>
      <p:sp>
        <p:nvSpPr>
          <p:cNvPr id="143" name="TextBox 40"/>
          <p:cNvSpPr txBox="1"/>
          <p:nvPr/>
        </p:nvSpPr>
        <p:spPr>
          <a:xfrm>
            <a:off x="4467924" y="4267685"/>
            <a:ext cx="1133644" cy="2308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z="900" dirty="0" smtClean="0"/>
              <a:t>Secondary 40MHz</a:t>
            </a:r>
            <a:endParaRPr lang="en-US" sz="900" dirty="0"/>
          </a:p>
        </p:txBody>
      </p:sp>
      <p:sp>
        <p:nvSpPr>
          <p:cNvPr id="144" name="Rectangle 41"/>
          <p:cNvSpPr/>
          <p:nvPr/>
        </p:nvSpPr>
        <p:spPr>
          <a:xfrm>
            <a:off x="5534724" y="3759841"/>
            <a:ext cx="457200" cy="608643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dirty="0" smtClean="0"/>
              <a:t>L-STF</a:t>
            </a:r>
            <a:endParaRPr lang="en-US" sz="900" dirty="0"/>
          </a:p>
        </p:txBody>
      </p:sp>
      <p:sp>
        <p:nvSpPr>
          <p:cNvPr id="145" name="Rectangle 42"/>
          <p:cNvSpPr/>
          <p:nvPr/>
        </p:nvSpPr>
        <p:spPr>
          <a:xfrm>
            <a:off x="5534724" y="5687293"/>
            <a:ext cx="457200" cy="608643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dirty="0" smtClean="0"/>
              <a:t>L-STF</a:t>
            </a:r>
            <a:endParaRPr lang="en-US" sz="900" dirty="0"/>
          </a:p>
        </p:txBody>
      </p:sp>
      <p:sp>
        <p:nvSpPr>
          <p:cNvPr id="146" name="Rectangle 43"/>
          <p:cNvSpPr/>
          <p:nvPr/>
        </p:nvSpPr>
        <p:spPr>
          <a:xfrm>
            <a:off x="1038924" y="4407613"/>
            <a:ext cx="3573780" cy="608643"/>
          </a:xfrm>
          <a:prstGeom prst="rect">
            <a:avLst/>
          </a:prstGeom>
          <a:pattFill prst="ltUpDiag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CCA Busy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147" name="Rectangle 44"/>
          <p:cNvSpPr/>
          <p:nvPr/>
        </p:nvSpPr>
        <p:spPr>
          <a:xfrm>
            <a:off x="5534724" y="4407613"/>
            <a:ext cx="3573780" cy="1248387"/>
          </a:xfrm>
          <a:prstGeom prst="rect">
            <a:avLst/>
          </a:prstGeom>
          <a:pattFill prst="dkUpDiag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CCA Busy</a:t>
            </a:r>
            <a:endParaRPr lang="en-US" sz="9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510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kern="0" dirty="0">
                <a:latin typeface="Times New Roman"/>
                <a:ea typeface="MS Gothic"/>
              </a:rPr>
              <a:t>Channel access </a:t>
            </a:r>
            <a:r>
              <a:rPr lang="en-US" altLang="ko-KR" kern="0" dirty="0" smtClean="0">
                <a:latin typeface="Times New Roman"/>
                <a:ea typeface="MS Gothic"/>
              </a:rPr>
              <a:t>issue: for continuously busy status in secondary channel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If the secondary channel is busy in every duty cycle period, the allocated STAs cannot receive the wake-up frame</a:t>
            </a:r>
          </a:p>
          <a:p>
            <a:r>
              <a:rPr lang="en-US" altLang="ko-KR" sz="1800" dirty="0" smtClean="0"/>
              <a:t>However, the channel switching cannot be performed because of the channel status in that secondary channel</a:t>
            </a:r>
          </a:p>
          <a:p>
            <a:pPr lvl="1"/>
            <a:r>
              <a:rPr lang="en-US" altLang="ko-KR" sz="1600" dirty="0" smtClean="0"/>
              <a:t>The method of invoking channel switch is needed</a:t>
            </a:r>
          </a:p>
          <a:p>
            <a:r>
              <a:rPr lang="en-US" altLang="ko-KR" sz="1800" dirty="0" smtClean="0"/>
              <a:t>The channel switch invocation method can be made in 2 ways:</a:t>
            </a:r>
          </a:p>
          <a:p>
            <a:pPr lvl="1"/>
            <a:r>
              <a:rPr lang="en-US" altLang="ko-KR" sz="1600" dirty="0" smtClean="0"/>
              <a:t>STA initiated method: by wake-up signal to check connectivity with channel alive cycle</a:t>
            </a:r>
          </a:p>
          <a:p>
            <a:pPr lvl="1"/>
            <a:r>
              <a:rPr lang="en-US" altLang="ko-KR" sz="1600" dirty="0" smtClean="0"/>
              <a:t>AP initiated method: by broadcast wake-up frame in WUR primary </a:t>
            </a:r>
            <a:r>
              <a:rPr lang="en-US" altLang="ko-KR" sz="1800" dirty="0" smtClean="0"/>
              <a:t>channel</a:t>
            </a: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328" y="4365104"/>
            <a:ext cx="7887343" cy="2179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551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kern="0" dirty="0">
                <a:latin typeface="Times New Roman"/>
                <a:ea typeface="MS Gothic"/>
              </a:rPr>
              <a:t>Invoking channel switch </a:t>
            </a:r>
            <a:r>
              <a:rPr lang="en-US" altLang="ko-KR" kern="0" dirty="0" smtClean="0">
                <a:latin typeface="Times New Roman"/>
                <a:ea typeface="MS Gothic"/>
              </a:rPr>
              <a:t>by checking connectivity with channel alive cycle</a:t>
            </a:r>
            <a:endParaRPr lang="en-US" altLang="ko-KR" kern="0" dirty="0">
              <a:latin typeface="Times New Roman"/>
              <a:ea typeface="MS Gothic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STA may check the channel status by transmitted WUR frame to other station</a:t>
            </a:r>
          </a:p>
          <a:p>
            <a:pPr lvl="1"/>
            <a:r>
              <a:rPr lang="en-US" altLang="ko-KR" sz="1800" dirty="0" smtClean="0"/>
              <a:t>If any kind of WUR frame is received in the allocated channel, the channel is valid</a:t>
            </a:r>
          </a:p>
          <a:p>
            <a:r>
              <a:rPr lang="en-US" altLang="ko-KR" sz="2000" dirty="0" smtClean="0"/>
              <a:t>If there is no WUR frame transmitted in that 20MHz channel, AP may transmit the null wake-up frame after the predetermined period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331640" y="249289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33584" y="388379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5124" y="4131279"/>
            <a:ext cx="6933751" cy="2340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20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kern="0" dirty="0">
                <a:latin typeface="Times New Roman"/>
                <a:ea typeface="MS Gothic"/>
              </a:rPr>
              <a:t>Invoking channel switch by checking connectivity with channel alive cycle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If STA does not receive the wake-up frame for some duration, it may proceed the channel switch procedure</a:t>
            </a:r>
          </a:p>
          <a:p>
            <a:pPr lvl="1"/>
            <a:r>
              <a:rPr lang="en-US" altLang="ko-KR" dirty="0" smtClean="0"/>
              <a:t>The channel switch procedure can be performed in PCR, by using the WUR mode setup frame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331640" y="249289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33584" y="388379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749" y="3573016"/>
            <a:ext cx="8062501" cy="2340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621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kern="0" dirty="0" smtClean="0">
                <a:latin typeface="Times New Roman"/>
                <a:ea typeface="MS Gothic"/>
              </a:rPr>
              <a:t>Invoking channel switch by wake-up </a:t>
            </a:r>
            <a:r>
              <a:rPr lang="en-US" altLang="ko-KR" kern="0" dirty="0">
                <a:latin typeface="Times New Roman"/>
                <a:ea typeface="MS Gothic"/>
              </a:rPr>
              <a:t>frame in WUR primary channel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AP may detect the channel status and the status of WUR frame transmission  </a:t>
            </a:r>
          </a:p>
          <a:p>
            <a:r>
              <a:rPr lang="en-US" altLang="ko-KR" dirty="0" smtClean="0"/>
              <a:t>If AP detects that </a:t>
            </a:r>
            <a:r>
              <a:rPr lang="en-US" altLang="ko-KR" dirty="0"/>
              <a:t>channel access </a:t>
            </a:r>
            <a:r>
              <a:rPr lang="en-US" altLang="ko-KR" dirty="0" smtClean="0"/>
              <a:t>issue, AP may transmit the wake-up frame in the primary 20MHz channel after WUR beacon to switch the FDMA channel</a:t>
            </a:r>
          </a:p>
          <a:p>
            <a:pPr marL="457200" lvl="1" indent="0">
              <a:buNone/>
            </a:pPr>
            <a:r>
              <a:rPr lang="en-US" altLang="ko-KR" dirty="0" smtClean="0"/>
              <a:t> 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331640" y="249289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33584" y="388379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0375" y="4211052"/>
            <a:ext cx="8323249" cy="1586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3128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this presentation, we discussed channel switching issue in FDMA transmission</a:t>
            </a:r>
          </a:p>
          <a:p>
            <a:r>
              <a:rPr lang="en-US" altLang="ko-KR" dirty="0" smtClean="0"/>
              <a:t>The detection and recovery of channel access issue for FDMA WUR wake-up frame can be proceeded in 2 ways:</a:t>
            </a:r>
          </a:p>
          <a:p>
            <a:pPr lvl="1"/>
            <a:r>
              <a:rPr lang="en-US" altLang="ko-KR" dirty="0" smtClean="0"/>
              <a:t>STA initiated method by channel alive cycle and null wake-up frame </a:t>
            </a:r>
          </a:p>
          <a:p>
            <a:pPr lvl="1"/>
            <a:r>
              <a:rPr lang="en-US" altLang="ko-KR" dirty="0" smtClean="0"/>
              <a:t>AP initiated method with WUR wake-up frame in primary 20MHz channel after the WUR beacon frame </a:t>
            </a:r>
          </a:p>
          <a:p>
            <a:endParaRPr lang="en-US" altLang="ko-KR" dirty="0" smtClean="0"/>
          </a:p>
          <a:p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382100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47562</TotalTime>
  <Words>660</Words>
  <Application>Microsoft Office PowerPoint</Application>
  <PresentationFormat>화면 슬라이드 쇼(4:3)</PresentationFormat>
  <Paragraphs>93</Paragraphs>
  <Slides>11</Slides>
  <Notes>9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7" baseType="lpstr">
      <vt:lpstr>MS Gothic</vt:lpstr>
      <vt:lpstr>맑은 고딕</vt:lpstr>
      <vt:lpstr>Arial</vt:lpstr>
      <vt:lpstr>Times New Roman</vt:lpstr>
      <vt:lpstr>2_Office 테마</vt:lpstr>
      <vt:lpstr>Document</vt:lpstr>
      <vt:lpstr>PowerPoint 프레젠테이션</vt:lpstr>
      <vt:lpstr>Introduction</vt:lpstr>
      <vt:lpstr>Recap: FDMA transmission of WUR frame </vt:lpstr>
      <vt:lpstr>Recap: Punctured FDMA signal</vt:lpstr>
      <vt:lpstr>Channel access issue: for continuously busy status in secondary channel</vt:lpstr>
      <vt:lpstr>Invoking channel switch by checking connectivity with channel alive cycle</vt:lpstr>
      <vt:lpstr>Invoking channel switch by checking connectivity with channel alive cycle</vt:lpstr>
      <vt:lpstr>Invoking channel switch by wake-up frame in WUR primary channel</vt:lpstr>
      <vt:lpstr>Conclusion</vt:lpstr>
      <vt:lpstr>Straw poll</vt:lpstr>
      <vt:lpstr>Reference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5월 기고 스토리라인</dc:title>
  <dc:creator>Hong</dc:creator>
  <cp:lastModifiedBy>홍 한슬</cp:lastModifiedBy>
  <cp:revision>723</cp:revision>
  <cp:lastPrinted>2017-07-06T20:18:14Z</cp:lastPrinted>
  <dcterms:created xsi:type="dcterms:W3CDTF">2015-04-24T00:57:35Z</dcterms:created>
  <dcterms:modified xsi:type="dcterms:W3CDTF">2018-07-10T21:29:08Z</dcterms:modified>
</cp:coreProperties>
</file>