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509" r:id="rId6"/>
    <p:sldId id="533" r:id="rId7"/>
    <p:sldId id="534" r:id="rId8"/>
    <p:sldId id="535" r:id="rId9"/>
    <p:sldId id="536" r:id="rId10"/>
    <p:sldId id="522" r:id="rId11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1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32946A"/>
    <a:srgbClr val="75DBFF"/>
    <a:srgbClr val="00FF00"/>
    <a:srgbClr val="BC7A44"/>
    <a:srgbClr val="BC8F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3397" autoAdjust="0"/>
  </p:normalViewPr>
  <p:slideViewPr>
    <p:cSldViewPr>
      <p:cViewPr varScale="1">
        <p:scale>
          <a:sx n="87" d="100"/>
          <a:sy n="87" d="100"/>
        </p:scale>
        <p:origin x="147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1" d="100"/>
          <a:sy n="81" d="100"/>
        </p:scale>
        <p:origin x="3042" y="90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802.11-15/1634r0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802.11-yy/1634r0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802.11-18/1204r0 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Rui Yang(InterDigital)</a:t>
            </a: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5640"/>
            <a:ext cx="7770813" cy="1065213"/>
          </a:xfrm>
        </p:spPr>
        <p:txBody>
          <a:bodyPr/>
          <a:lstStyle/>
          <a:p>
            <a:r>
              <a:rPr lang="en-US" dirty="0"/>
              <a:t>EVM Formulation for OOK Waveform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2018-07-09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59366"/>
              </p:ext>
            </p:extLst>
          </p:nvPr>
        </p:nvGraphicFramePr>
        <p:xfrm>
          <a:off x="904875" y="3006725"/>
          <a:ext cx="7673975" cy="306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Document" r:id="rId4" imgW="8290118" imgH="3310825" progId="Word.Document.8">
                  <p:embed/>
                </p:oleObj>
              </mc:Choice>
              <mc:Fallback>
                <p:oleObj name="Document" r:id="rId4" imgW="8290118" imgH="3310825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006725"/>
                        <a:ext cx="7673975" cy="3063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6875"/>
            <a:ext cx="7770813" cy="125807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EVM (Error Vector Magnitude) is a typical metric for measuring transmit modulation accuracy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OFDM signal in 11/a/n/ac/ax, the EVM is measured for QAM symbols in frequency domain [1][2]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For .11ba, a new formulation may be needed to measure the EVM  for OOK symbols in time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23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68875"/>
          </a:xfrm>
        </p:spPr>
        <p:txBody>
          <a:bodyPr/>
          <a:lstStyle/>
          <a:p>
            <a:r>
              <a:rPr lang="en-US" dirty="0"/>
              <a:t>EVM for OOK Symbols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40768"/>
                <a:ext cx="7770813" cy="439360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Assumptions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Measured signal is normalized with average power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testing equipment is capable of measuring the magnitude of samples and accumulate them over On and Off durations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Perfect synchronization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40768"/>
                <a:ext cx="7770813" cy="4393605"/>
              </a:xfrm>
              <a:blipFill>
                <a:blip r:embed="rId2"/>
                <a:stretch>
                  <a:fillRect l="-1099" t="-1110" b="-12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760812" y="2707657"/>
            <a:ext cx="31683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3131840" y="2635299"/>
            <a:ext cx="144016" cy="144016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004048" y="2649556"/>
            <a:ext cx="144016" cy="144016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8767" y="2317384"/>
            <a:ext cx="590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“Off”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0975" y="2335013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“On”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66631" y="283319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58854" y="2765759"/>
                <a:ext cx="446853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854" y="2765759"/>
                <a:ext cx="446853" cy="3331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 bwMode="auto">
          <a:xfrm>
            <a:off x="2555776" y="5589240"/>
            <a:ext cx="42484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555776" y="4221088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555776" y="4725144"/>
            <a:ext cx="1789212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344988" y="4725144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323355" y="5589240"/>
            <a:ext cx="1789212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18352" y="3972719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|I| or |Q|</a:t>
            </a:r>
          </a:p>
        </p:txBody>
      </p:sp>
      <p:sp>
        <p:nvSpPr>
          <p:cNvPr id="27" name="Multiplication Sign 26"/>
          <p:cNvSpPr/>
          <p:nvPr/>
        </p:nvSpPr>
        <p:spPr bwMode="auto">
          <a:xfrm>
            <a:off x="2501282" y="4609263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Multiplication Sign 27"/>
          <p:cNvSpPr/>
          <p:nvPr/>
        </p:nvSpPr>
        <p:spPr bwMode="auto">
          <a:xfrm>
            <a:off x="2814065" y="4693792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Multiplication Sign 28"/>
          <p:cNvSpPr/>
          <p:nvPr/>
        </p:nvSpPr>
        <p:spPr bwMode="auto">
          <a:xfrm>
            <a:off x="3126848" y="4562199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Multiplication Sign 29"/>
          <p:cNvSpPr/>
          <p:nvPr/>
        </p:nvSpPr>
        <p:spPr bwMode="auto">
          <a:xfrm>
            <a:off x="3439631" y="4753945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Multiplication Sign 30"/>
          <p:cNvSpPr/>
          <p:nvPr/>
        </p:nvSpPr>
        <p:spPr bwMode="auto">
          <a:xfrm>
            <a:off x="3752414" y="4740878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Multiplication Sign 31"/>
          <p:cNvSpPr/>
          <p:nvPr/>
        </p:nvSpPr>
        <p:spPr bwMode="auto">
          <a:xfrm>
            <a:off x="4065195" y="4495126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Multiplication Sign 38"/>
          <p:cNvSpPr/>
          <p:nvPr/>
        </p:nvSpPr>
        <p:spPr bwMode="auto">
          <a:xfrm>
            <a:off x="4283968" y="5255304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Multiplication Sign 39"/>
          <p:cNvSpPr/>
          <p:nvPr/>
        </p:nvSpPr>
        <p:spPr bwMode="auto">
          <a:xfrm>
            <a:off x="4596751" y="5339833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Multiplication Sign 40"/>
          <p:cNvSpPr/>
          <p:nvPr/>
        </p:nvSpPr>
        <p:spPr bwMode="auto">
          <a:xfrm>
            <a:off x="4909534" y="5208240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Multiplication Sign 41"/>
          <p:cNvSpPr/>
          <p:nvPr/>
        </p:nvSpPr>
        <p:spPr bwMode="auto">
          <a:xfrm>
            <a:off x="5222317" y="5399986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Multiplication Sign 42"/>
          <p:cNvSpPr/>
          <p:nvPr/>
        </p:nvSpPr>
        <p:spPr bwMode="auto">
          <a:xfrm>
            <a:off x="5535100" y="5386919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Multiplication Sign 43"/>
          <p:cNvSpPr/>
          <p:nvPr/>
        </p:nvSpPr>
        <p:spPr bwMode="auto">
          <a:xfrm>
            <a:off x="5847881" y="5141167"/>
            <a:ext cx="144016" cy="134145"/>
          </a:xfrm>
          <a:prstGeom prst="mathMultiply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 flipH="1">
            <a:off x="4209211" y="4293096"/>
            <a:ext cx="387540" cy="2357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4596751" y="4293096"/>
            <a:ext cx="407297" cy="9151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137203" y="4030385"/>
            <a:ext cx="1548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Measured Samples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82130" y="4562198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09634" y="5413559"/>
            <a:ext cx="429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51784" y="5595392"/>
            <a:ext cx="556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6689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Notations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44824"/>
                <a:ext cx="7770813" cy="424958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b="0" dirty="0"/>
                  <a:t>: Number of tested frame in a measurement duration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𝑂𝑛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: Number of On symbols in k-</a:t>
                </a:r>
                <a:r>
                  <a:rPr lang="en-US" b="0" dirty="0" err="1"/>
                  <a:t>th</a:t>
                </a:r>
                <a:r>
                  <a:rPr lang="en-US" b="0" dirty="0"/>
                  <a:t> test frame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𝑂𝑓𝑓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: Number of Off symbols in k-</a:t>
                </a:r>
                <a:r>
                  <a:rPr lang="en-US" b="0" dirty="0" err="1"/>
                  <a:t>th</a:t>
                </a:r>
                <a:r>
                  <a:rPr lang="en-US" b="0" dirty="0"/>
                  <a:t> test frame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b="0" dirty="0"/>
                  <a:t>: Number of samples in On or Off symbol duration (assuming it is the same for both On and Off symbol durations)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𝑂𝑛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𝑂𝑛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/>
                  <a:t>:  the </a:t>
                </a:r>
                <a:r>
                  <a:rPr lang="en-US" b="0" dirty="0" err="1"/>
                  <a:t>i-th</a:t>
                </a:r>
                <a:r>
                  <a:rPr lang="en-US" b="0" dirty="0"/>
                  <a:t> observed real and imaginary values in j-</a:t>
                </a:r>
                <a:r>
                  <a:rPr lang="en-US" b="0" dirty="0" err="1"/>
                  <a:t>th</a:t>
                </a:r>
                <a:r>
                  <a:rPr lang="en-US" b="0" dirty="0"/>
                  <a:t> On symbol and k-</a:t>
                </a:r>
                <a:r>
                  <a:rPr lang="en-US" b="0" dirty="0" err="1"/>
                  <a:t>th</a:t>
                </a:r>
                <a:r>
                  <a:rPr lang="en-US" b="0" dirty="0"/>
                  <a:t> test frame, respectively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𝑂𝑓𝑓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𝑂𝑓𝑓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/>
                  <a:t>:  the </a:t>
                </a:r>
                <a:r>
                  <a:rPr lang="en-US" b="0" dirty="0" err="1"/>
                  <a:t>i-th</a:t>
                </a:r>
                <a:r>
                  <a:rPr lang="en-US" b="0" dirty="0"/>
                  <a:t> observed real and imaginary values in j-</a:t>
                </a:r>
                <a:r>
                  <a:rPr lang="en-US" b="0" dirty="0" err="1"/>
                  <a:t>th</a:t>
                </a:r>
                <a:r>
                  <a:rPr lang="en-US" b="0" dirty="0"/>
                  <a:t> Off symbol and k-</a:t>
                </a:r>
                <a:r>
                  <a:rPr lang="en-US" b="0" dirty="0" err="1"/>
                  <a:t>th</a:t>
                </a:r>
                <a:r>
                  <a:rPr lang="en-US" b="0" dirty="0"/>
                  <a:t> test frame, respectively</a:t>
                </a:r>
              </a:p>
              <a:p>
                <a:endParaRPr lang="en-US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44824"/>
                <a:ext cx="7770813" cy="4249589"/>
              </a:xfrm>
              <a:blipFill>
                <a:blip r:embed="rId2"/>
                <a:stretch>
                  <a:fillRect l="-235" t="-1148" r="-785" b="-11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705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/>
              <a:t>Some Notations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84784"/>
                <a:ext cx="7770813" cy="460962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b="0" dirty="0"/>
                  <a:t>: the normalization factor of the received signal in a measurement duration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f>
                            <m:f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𝑜𝑛</m:t>
                                  </m:r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𝑂𝑛</m:t>
                                  </m:r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𝑂𝑛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𝑂𝑛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nary>
                            </m:e>
                          </m:nary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1600" b="0" dirty="0"/>
              </a:p>
              <a:p>
                <a:r>
                  <a:rPr lang="en-US" sz="1600" b="0" dirty="0"/>
                  <a:t>Define averaged absolute values of observed real and imaginary values in j-</a:t>
                </a:r>
                <a:r>
                  <a:rPr lang="en-US" sz="1600" b="0" dirty="0" err="1"/>
                  <a:t>th</a:t>
                </a:r>
                <a:r>
                  <a:rPr lang="en-US" sz="1600" b="0" dirty="0"/>
                  <a:t> On symbol and k-</a:t>
                </a:r>
                <a:r>
                  <a:rPr lang="en-US" sz="1600" b="0" dirty="0" err="1"/>
                  <a:t>th</a:t>
                </a:r>
                <a:r>
                  <a:rPr lang="en-US" sz="1600" b="0" dirty="0"/>
                  <a:t> test frame, respectively,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acc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𝑂𝑛</m:t>
                                  </m:r>
                                </m:sub>
                              </m:s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  <m:t>𝑂𝑛</m:t>
                                  </m:r>
                                </m:sub>
                              </m:s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600" b="0" dirty="0"/>
              </a:p>
              <a:p>
                <a:r>
                  <a:rPr lang="en-US" sz="1600" b="0" dirty="0"/>
                  <a:t>Define averaged absolute values of observed real and imaginary values in j-</a:t>
                </a:r>
                <a:r>
                  <a:rPr lang="en-US" sz="1600" b="0" dirty="0" err="1"/>
                  <a:t>th</a:t>
                </a:r>
                <a:r>
                  <a:rPr lang="en-US" sz="1600" b="0" dirty="0"/>
                  <a:t> Off symbol and k-</a:t>
                </a:r>
                <a:r>
                  <a:rPr lang="en-US" sz="1600" b="0" dirty="0" err="1"/>
                  <a:t>th</a:t>
                </a:r>
                <a:r>
                  <a:rPr lang="en-US" sz="1600" b="0" dirty="0"/>
                  <a:t> test frame, respectively,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acc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𝑂𝑓𝑓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𝑂𝑓𝑓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nary>
                    </m:oMath>
                  </m:oMathPara>
                </a14:m>
                <a:endParaRPr lang="en-US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𝑂𝑓𝑓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𝑂𝑓𝑓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nary>
                    </m:oMath>
                  </m:oMathPara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84784"/>
                <a:ext cx="7770813" cy="4609629"/>
              </a:xfrm>
              <a:blipFill>
                <a:blip r:embed="rId2"/>
                <a:stretch>
                  <a:fillRect l="-471" t="-397" b="-70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26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Expression based on Averaged 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Then, the averaged RMS of WUR portion of all test frames is</a:t>
                </a:r>
              </a:p>
              <a:p>
                <a:r>
                  <a:rPr lang="en-US" dirty="0"/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𝐸𝑟𝑟𝑜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𝑅𝑀𝑆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𝑂𝑛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𝑂𝑓𝑓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=0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𝑂𝑛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en-US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𝐼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𝑂𝑛</m:t>
                                                  </m:r>
                                                </m:sub>
                                              </m:sSub>
                                              <m:d>
                                                <m:dPr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𝑘</m:t>
                                                  </m:r>
                                                </m:e>
                                              </m:d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en-US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𝑄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𝑂𝑛</m:t>
                                                  </m:r>
                                                </m:sub>
                                              </m:sSub>
                                              <m:d>
                                                <m:dPr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𝑘</m:t>
                                                  </m:r>
                                                </m:e>
                                              </m:d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</m:rad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nary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nary>
                                    <m:naryPr>
                                      <m:chr m:val="∑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=0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𝑂𝑓𝑓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𝑂𝑓𝑓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d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𝑄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𝑂𝑓𝑓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d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rad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6" t="-1185" r="-1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339752" y="4797152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2339752" y="6165304"/>
            <a:ext cx="38884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707904" y="4509120"/>
            <a:ext cx="0" cy="1800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Freeform: Shape 13"/>
          <p:cNvSpPr/>
          <p:nvPr/>
        </p:nvSpPr>
        <p:spPr bwMode="auto">
          <a:xfrm>
            <a:off x="2672862" y="4903898"/>
            <a:ext cx="1995853" cy="1013325"/>
          </a:xfrm>
          <a:custGeom>
            <a:avLst/>
            <a:gdLst>
              <a:gd name="connsiteX0" fmla="*/ 0 w 1995853"/>
              <a:gd name="connsiteY0" fmla="*/ 995740 h 1013325"/>
              <a:gd name="connsiteX1" fmla="*/ 571500 w 1995853"/>
              <a:gd name="connsiteY1" fmla="*/ 169264 h 1013325"/>
              <a:gd name="connsiteX2" fmla="*/ 1055076 w 1995853"/>
              <a:gd name="connsiteY2" fmla="*/ 2210 h 1013325"/>
              <a:gd name="connsiteX3" fmla="*/ 1494692 w 1995853"/>
              <a:gd name="connsiteY3" fmla="*/ 222017 h 1013325"/>
              <a:gd name="connsiteX4" fmla="*/ 1995853 w 1995853"/>
              <a:gd name="connsiteY4" fmla="*/ 1013325 h 1013325"/>
              <a:gd name="connsiteX5" fmla="*/ 1995853 w 1995853"/>
              <a:gd name="connsiteY5" fmla="*/ 1013325 h 1013325"/>
              <a:gd name="connsiteX6" fmla="*/ 1995853 w 1995853"/>
              <a:gd name="connsiteY6" fmla="*/ 1013325 h 101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5853" h="1013325">
                <a:moveTo>
                  <a:pt x="0" y="995740"/>
                </a:moveTo>
                <a:cubicBezTo>
                  <a:pt x="197827" y="665296"/>
                  <a:pt x="395654" y="334852"/>
                  <a:pt x="571500" y="169264"/>
                </a:cubicBezTo>
                <a:cubicBezTo>
                  <a:pt x="747346" y="3676"/>
                  <a:pt x="901211" y="-6582"/>
                  <a:pt x="1055076" y="2210"/>
                </a:cubicBezTo>
                <a:cubicBezTo>
                  <a:pt x="1208941" y="11002"/>
                  <a:pt x="1337896" y="53498"/>
                  <a:pt x="1494692" y="222017"/>
                </a:cubicBezTo>
                <a:cubicBezTo>
                  <a:pt x="1651488" y="390536"/>
                  <a:pt x="1995853" y="1013325"/>
                  <a:pt x="1995853" y="1013325"/>
                </a:cubicBezTo>
                <a:lnTo>
                  <a:pt x="1995853" y="1013325"/>
                </a:lnTo>
                <a:lnTo>
                  <a:pt x="1995853" y="1013325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: Shape 14"/>
          <p:cNvSpPr/>
          <p:nvPr/>
        </p:nvSpPr>
        <p:spPr bwMode="auto">
          <a:xfrm flipV="1">
            <a:off x="2699792" y="5056298"/>
            <a:ext cx="1995853" cy="1013325"/>
          </a:xfrm>
          <a:custGeom>
            <a:avLst/>
            <a:gdLst>
              <a:gd name="connsiteX0" fmla="*/ 0 w 1995853"/>
              <a:gd name="connsiteY0" fmla="*/ 995740 h 1013325"/>
              <a:gd name="connsiteX1" fmla="*/ 571500 w 1995853"/>
              <a:gd name="connsiteY1" fmla="*/ 169264 h 1013325"/>
              <a:gd name="connsiteX2" fmla="*/ 1055076 w 1995853"/>
              <a:gd name="connsiteY2" fmla="*/ 2210 h 1013325"/>
              <a:gd name="connsiteX3" fmla="*/ 1494692 w 1995853"/>
              <a:gd name="connsiteY3" fmla="*/ 222017 h 1013325"/>
              <a:gd name="connsiteX4" fmla="*/ 1995853 w 1995853"/>
              <a:gd name="connsiteY4" fmla="*/ 1013325 h 1013325"/>
              <a:gd name="connsiteX5" fmla="*/ 1995853 w 1995853"/>
              <a:gd name="connsiteY5" fmla="*/ 1013325 h 1013325"/>
              <a:gd name="connsiteX6" fmla="*/ 1995853 w 1995853"/>
              <a:gd name="connsiteY6" fmla="*/ 1013325 h 101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5853" h="1013325">
                <a:moveTo>
                  <a:pt x="0" y="995740"/>
                </a:moveTo>
                <a:cubicBezTo>
                  <a:pt x="197827" y="665296"/>
                  <a:pt x="395654" y="334852"/>
                  <a:pt x="571500" y="169264"/>
                </a:cubicBezTo>
                <a:cubicBezTo>
                  <a:pt x="747346" y="3676"/>
                  <a:pt x="901211" y="-6582"/>
                  <a:pt x="1055076" y="2210"/>
                </a:cubicBezTo>
                <a:cubicBezTo>
                  <a:pt x="1208941" y="11002"/>
                  <a:pt x="1337896" y="53498"/>
                  <a:pt x="1494692" y="222017"/>
                </a:cubicBezTo>
                <a:cubicBezTo>
                  <a:pt x="1651488" y="390536"/>
                  <a:pt x="1995853" y="1013325"/>
                  <a:pt x="1995853" y="1013325"/>
                </a:cubicBezTo>
                <a:lnTo>
                  <a:pt x="1995853" y="1013325"/>
                </a:lnTo>
                <a:lnTo>
                  <a:pt x="1995853" y="1013325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3670788" y="4869160"/>
            <a:ext cx="109124" cy="8150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35896" y="6011787"/>
            <a:ext cx="109124" cy="8150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Left Brace 17"/>
          <p:cNvSpPr/>
          <p:nvPr/>
        </p:nvSpPr>
        <p:spPr bwMode="auto">
          <a:xfrm rot="16200000">
            <a:off x="4521119" y="3563143"/>
            <a:ext cx="349052" cy="144016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Left Brace 18"/>
          <p:cNvSpPr/>
          <p:nvPr/>
        </p:nvSpPr>
        <p:spPr bwMode="auto">
          <a:xfrm rot="16200000">
            <a:off x="7601830" y="3418978"/>
            <a:ext cx="349052" cy="165618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73365" y="6195065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Normalized Eye Diagram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3851920" y="4457749"/>
            <a:ext cx="843725" cy="411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3817028" y="4421596"/>
            <a:ext cx="3959328" cy="15391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651870" y="4750009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|I|+|Q|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72200" y="6011787"/>
            <a:ext cx="556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85322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36700"/>
            <a:ext cx="7914456" cy="4607520"/>
          </a:xfrm>
        </p:spPr>
        <p:txBody>
          <a:bodyPr/>
          <a:lstStyle/>
          <a:p>
            <a:pPr marL="0" indent="0" algn="just"/>
            <a:r>
              <a:rPr lang="en-US" sz="2000" dirty="0"/>
              <a:t>[1] “Part 11: Wireless LAN Medium Access Control (MAC) and Physical Layer (PHY) Specifications”, 2016</a:t>
            </a:r>
          </a:p>
          <a:p>
            <a:pPr marL="0" indent="0" algn="just"/>
            <a:r>
              <a:rPr lang="en-US" sz="2000" dirty="0"/>
              <a:t>[2] “IEEE P802.11ax™/D3.0, Amendment 6: Enhancements for High Efficiency WLAN”, 2018</a:t>
            </a:r>
            <a:endParaRPr lang="en-US" sz="1600" dirty="0"/>
          </a:p>
          <a:p>
            <a:pPr marL="914400" lvl="2" indent="0" algn="just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11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381FC1-741B-44F5-A7D5-1E0C5992DB7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686</Words>
  <Application>Microsoft Office PowerPoint</Application>
  <PresentationFormat>On-screen Show (4:3)</PresentationFormat>
  <Paragraphs>66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EVM Formulation for OOK Waveform</vt:lpstr>
      <vt:lpstr>Introduction</vt:lpstr>
      <vt:lpstr>EVM for OOK Symbols</vt:lpstr>
      <vt:lpstr>Some Notations</vt:lpstr>
      <vt:lpstr>Some Notations (cont.)</vt:lpstr>
      <vt:lpstr>EVM Expression based on Averaged RMS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2018-07-08T15:05:48Z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