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1" r:id="rId3"/>
    <p:sldId id="332" r:id="rId4"/>
    <p:sldId id="339" r:id="rId5"/>
    <p:sldId id="325" r:id="rId6"/>
    <p:sldId id="336" r:id="rId7"/>
    <p:sldId id="337" r:id="rId8"/>
    <p:sldId id="340" r:id="rId9"/>
    <p:sldId id="342" r:id="rId10"/>
    <p:sldId id="321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89" d="100"/>
          <a:sy n="89" d="100"/>
        </p:scale>
        <p:origin x="161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1202</a:t>
            </a:r>
            <a:r>
              <a:rPr lang="en-US" altLang="en-US" sz="1800" b="1" dirty="0" smtClean="0"/>
              <a:t>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July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Multi-band Discovery Assistance for 802.11ay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CR on CID </a:t>
            </a:r>
            <a:r>
              <a:rPr lang="en-US" dirty="0" smtClean="0"/>
              <a:t>1771)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2018-07-09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</a:p>
          <a:p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802.11-18703r2, “Discussion the Multi-band Discovery Assistance Proposal</a:t>
            </a:r>
            <a:r>
              <a:rPr lang="en-US" sz="2000" b="0" dirty="0"/>
              <a:t>”, Mohamed Abouelseoud, et.al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</a:t>
            </a:r>
            <a:r>
              <a:rPr lang="en-US" sz="2000" b="0" dirty="0"/>
              <a:t>IEEE </a:t>
            </a:r>
            <a:r>
              <a:rPr lang="en-US" sz="2000" b="0" dirty="0" smtClean="0"/>
              <a:t>802.11-18861r1, “</a:t>
            </a:r>
            <a:r>
              <a:rPr lang="en-US" sz="2000" b="0" dirty="0"/>
              <a:t>Discovery Assistance for 802.11ay</a:t>
            </a:r>
            <a:r>
              <a:rPr lang="en-US" sz="2000" b="0" dirty="0" smtClean="0"/>
              <a:t>”, </a:t>
            </a:r>
            <a:r>
              <a:rPr lang="en-US" sz="2000" b="0" dirty="0"/>
              <a:t>Mohamed Abouelseoud, et.al.</a:t>
            </a:r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 on CID 1771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102596"/>
              </p:ext>
            </p:extLst>
          </p:nvPr>
        </p:nvGraphicFramePr>
        <p:xfrm>
          <a:off x="827584" y="2060848"/>
          <a:ext cx="7630616" cy="187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376"/>
                <a:gridCol w="485652"/>
                <a:gridCol w="3329656"/>
                <a:gridCol w="2008057"/>
                <a:gridCol w="1288875"/>
              </a:tblGrid>
              <a:tr h="338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PP.LL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Comment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Proposed Change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Suggested Resolution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153398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1771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135.2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If TDD channel access is operated as shown in 11-17/1321, DMG Beacon frames are not transmitted periodically, and it would be hard for STAs to discover operating BSS. We need a procedure to enable network discovery for this mode of operation.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Please consider to add a network discovery method for TDD channel access mode that operates similar to 11-17/1321. There should be a way to enable it leveraging existing framework such as multiband operation.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REVISED: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Adopt changes proposed in doc11-18/1203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7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Previous contributions ([1],[2] and [3]), multi-band discovery assistance is introduced to: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educe </a:t>
            </a:r>
            <a:r>
              <a:rPr lang="en-US" sz="1600" dirty="0"/>
              <a:t>BHI overhead </a:t>
            </a:r>
            <a:r>
              <a:rPr lang="en-US" sz="1600" dirty="0" smtClean="0"/>
              <a:t>latency</a:t>
            </a:r>
          </a:p>
          <a:p>
            <a:pPr marL="457200" lvl="1" indent="0">
              <a:buNone/>
            </a:pPr>
            <a:r>
              <a:rPr lang="en-US" sz="1600" dirty="0" smtClean="0"/>
              <a:t> On-demand </a:t>
            </a:r>
            <a:r>
              <a:rPr lang="en-US" sz="1600" dirty="0"/>
              <a:t>SLS is triggered </a:t>
            </a:r>
            <a:r>
              <a:rPr lang="en-US" sz="1600" dirty="0" smtClean="0"/>
              <a:t>using </a:t>
            </a:r>
            <a:r>
              <a:rPr lang="en-US" sz="1600" dirty="0"/>
              <a:t>m</a:t>
            </a:r>
            <a:r>
              <a:rPr lang="en-US" sz="1600" dirty="0" smtClean="0"/>
              <a:t>ulti-band signaling and  DMG beacon transmission is </a:t>
            </a:r>
            <a:r>
              <a:rPr lang="en-US" sz="1600" dirty="0"/>
              <a:t>reduced to minimum </a:t>
            </a:r>
            <a:r>
              <a:rPr lang="en-US" sz="1600" dirty="0" smtClean="0"/>
              <a:t> </a:t>
            </a:r>
            <a:endParaRPr lang="en-US" sz="800" dirty="0" smtClean="0"/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TDD </a:t>
            </a:r>
            <a:r>
              <a:rPr lang="en-US" sz="1600" dirty="0" smtClean="0"/>
              <a:t>channel access without </a:t>
            </a:r>
            <a:r>
              <a:rPr lang="en-US" sz="1600" dirty="0"/>
              <a:t>relying on human </a:t>
            </a:r>
            <a:r>
              <a:rPr lang="en-US" sz="1600" dirty="0" smtClean="0"/>
              <a:t>triggering</a:t>
            </a:r>
          </a:p>
          <a:p>
            <a:pPr marL="457200" lvl="1" indent="0">
              <a:buNone/>
            </a:pPr>
            <a:r>
              <a:rPr lang="en-US" sz="1600" dirty="0" smtClean="0"/>
              <a:t> Use multi-band to signal a request for </a:t>
            </a:r>
            <a:r>
              <a:rPr lang="en-US" sz="1600" dirty="0" smtClean="0"/>
              <a:t>initial TDD-beamforming</a:t>
            </a:r>
            <a:endParaRPr lang="en-US" sz="1600" dirty="0"/>
          </a:p>
          <a:p>
            <a:r>
              <a:rPr lang="en-US" sz="2000" dirty="0" smtClean="0"/>
              <a:t>In [3], a solution is </a:t>
            </a:r>
            <a:r>
              <a:rPr lang="en-US" sz="2000" dirty="0"/>
              <a:t>presented to use FST Setup Request and Response frames to trigger discovery assistance </a:t>
            </a:r>
            <a:endParaRPr lang="en-US" sz="2000" dirty="0" smtClean="0"/>
          </a:p>
          <a:p>
            <a:r>
              <a:rPr lang="en-US" sz="2000" dirty="0"/>
              <a:t>This contribution </a:t>
            </a:r>
            <a:r>
              <a:rPr lang="en-US" sz="2000" dirty="0" smtClean="0"/>
              <a:t>presents details on the multi-band on-demand sector sweeping through discovery assistance  </a:t>
            </a:r>
            <a:endParaRPr lang="en-US" sz="2000" dirty="0"/>
          </a:p>
          <a:p>
            <a:endParaRPr lang="en-US" sz="1800" dirty="0"/>
          </a:p>
          <a:p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/>
              <a:t>Multi-band Discovery Assistance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484784"/>
            <a:ext cx="4415522" cy="24974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982239"/>
            <a:ext cx="4415522" cy="2383155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23528" y="1691910"/>
            <a:ext cx="4253469" cy="4689418"/>
          </a:xfrm>
        </p:spPr>
        <p:txBody>
          <a:bodyPr/>
          <a:lstStyle/>
          <a:p>
            <a:r>
              <a:rPr lang="en-GB" sz="1600" dirty="0" smtClean="0"/>
              <a:t>Announce on the lower band discovery </a:t>
            </a:r>
            <a:r>
              <a:rPr lang="en-GB" sz="1600" dirty="0"/>
              <a:t>a</a:t>
            </a:r>
            <a:r>
              <a:rPr lang="en-GB" sz="1600" dirty="0" smtClean="0"/>
              <a:t>ssistance capability </a:t>
            </a:r>
          </a:p>
          <a:p>
            <a:pPr lvl="1"/>
            <a:r>
              <a:rPr lang="en-GB" sz="1200" dirty="0" smtClean="0"/>
              <a:t>Multi-band element include discovery assistance feature indication </a:t>
            </a:r>
          </a:p>
          <a:p>
            <a:r>
              <a:rPr lang="en-GB" sz="1600" dirty="0" smtClean="0"/>
              <a:t>Lower band signal trigger mmW sector sweeping</a:t>
            </a:r>
          </a:p>
          <a:p>
            <a:pPr lvl="1"/>
            <a:r>
              <a:rPr lang="en-GB" sz="1050" dirty="0" smtClean="0"/>
              <a:t>Send FST Setup Request frame containing the DMG Discovery Assistance element on lower band to request discovery assistance</a:t>
            </a:r>
          </a:p>
          <a:p>
            <a:pPr lvl="1"/>
            <a:r>
              <a:rPr lang="en-GB" sz="1050" dirty="0" smtClean="0"/>
              <a:t>Respond with FST Setup Response frame containing DMG Discovery Assistance element </a:t>
            </a:r>
            <a:r>
              <a:rPr lang="en-GB" sz="1050" dirty="0"/>
              <a:t>on lower band to </a:t>
            </a:r>
            <a:r>
              <a:rPr lang="en-GB" sz="1050" dirty="0" smtClean="0"/>
              <a:t>respond to the  </a:t>
            </a:r>
            <a:r>
              <a:rPr lang="en-GB" sz="1050" dirty="0"/>
              <a:t>discovery </a:t>
            </a:r>
            <a:r>
              <a:rPr lang="en-GB" sz="1050" dirty="0" smtClean="0"/>
              <a:t>assistance response</a:t>
            </a:r>
            <a:endParaRPr lang="en-GB" sz="1050" dirty="0"/>
          </a:p>
          <a:p>
            <a:pPr marL="457200" lvl="1" indent="0">
              <a:buNone/>
            </a:pPr>
            <a:endParaRPr lang="en-GB" sz="1050" dirty="0" smtClean="0"/>
          </a:p>
          <a:p>
            <a:r>
              <a:rPr lang="en-GB" sz="1600" dirty="0" smtClean="0"/>
              <a:t>mmW sector sweeping  </a:t>
            </a:r>
          </a:p>
          <a:p>
            <a:pPr lvl="1"/>
            <a:r>
              <a:rPr lang="en-GB" sz="1050" dirty="0" smtClean="0"/>
              <a:t>On-demand sector sweeping triggering</a:t>
            </a:r>
          </a:p>
          <a:p>
            <a:pPr lvl="2"/>
            <a:r>
              <a:rPr lang="en-GB" sz="900" dirty="0" smtClean="0"/>
              <a:t>Send Sector Sweep Start Time to new STA</a:t>
            </a:r>
          </a:p>
          <a:p>
            <a:pPr lvl="2"/>
            <a:r>
              <a:rPr lang="en-GB" sz="900" dirty="0" smtClean="0"/>
              <a:t>Send Dwelling Time, slot schedule and structure to enable TDD synchronous beamforming  </a:t>
            </a:r>
          </a:p>
          <a:p>
            <a:pPr lvl="1"/>
            <a:r>
              <a:rPr lang="en-GB" sz="1050" dirty="0" smtClean="0"/>
              <a:t>Scheduled a period for beamforming with the new STA on the mmW band</a:t>
            </a:r>
          </a:p>
          <a:p>
            <a:pPr lvl="2"/>
            <a:r>
              <a:rPr lang="en-GB" sz="900" dirty="0" smtClean="0"/>
              <a:t>Allocate time on the mmW band to beamform with the new STA </a:t>
            </a:r>
          </a:p>
          <a:p>
            <a:pPr lvl="2"/>
            <a:r>
              <a:rPr lang="en-GB" sz="900" dirty="0" smtClean="0"/>
              <a:t>Send the mmW Extended Schedule element to new STA on lower band </a:t>
            </a:r>
          </a:p>
          <a:p>
            <a:pPr lvl="2"/>
            <a:r>
              <a:rPr lang="en-GB" sz="900" dirty="0"/>
              <a:t>Send Dwelling Time, slot schedule and structure to enable TDD synchronous beamforming  </a:t>
            </a:r>
          </a:p>
          <a:p>
            <a:pPr lvl="2"/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34504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Discovery Assistance Capability Announcement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75102"/>
            <a:ext cx="8302567" cy="1883207"/>
          </a:xfrm>
        </p:spPr>
        <p:txBody>
          <a:bodyPr/>
          <a:lstStyle/>
          <a:p>
            <a:r>
              <a:rPr lang="en-US" sz="1800" dirty="0" smtClean="0"/>
              <a:t>Beacons/Probe Responses advertise </a:t>
            </a:r>
            <a:r>
              <a:rPr lang="en-US" sz="1800" dirty="0"/>
              <a:t>the </a:t>
            </a:r>
            <a:r>
              <a:rPr lang="en-US" sz="1800" dirty="0" smtClean="0"/>
              <a:t>multi-band and discovery </a:t>
            </a:r>
            <a:r>
              <a:rPr lang="en-US" sz="1800" dirty="0"/>
              <a:t>assistance </a:t>
            </a:r>
            <a:r>
              <a:rPr lang="en-US" sz="1800" dirty="0" smtClean="0"/>
              <a:t>capabilities on lower band </a:t>
            </a:r>
          </a:p>
          <a:p>
            <a:r>
              <a:rPr lang="en-US" sz="1800" dirty="0" smtClean="0"/>
              <a:t>Multi-band </a:t>
            </a:r>
            <a:r>
              <a:rPr lang="en-US" sz="1800" dirty="0"/>
              <a:t>element </a:t>
            </a:r>
            <a:r>
              <a:rPr lang="en-US" sz="1800" dirty="0" smtClean="0"/>
              <a:t>contains 1-bit to indicate </a:t>
            </a:r>
            <a:r>
              <a:rPr lang="en-US" sz="1800" dirty="0"/>
              <a:t>D</a:t>
            </a:r>
            <a:r>
              <a:rPr lang="en-US" sz="1800" dirty="0" smtClean="0"/>
              <a:t>iscovery </a:t>
            </a:r>
            <a:r>
              <a:rPr lang="en-US" sz="1800" dirty="0"/>
              <a:t>A</a:t>
            </a:r>
            <a:r>
              <a:rPr lang="en-US" sz="1800" dirty="0" smtClean="0"/>
              <a:t>ssistance Enabled for the advertised </a:t>
            </a:r>
            <a:r>
              <a:rPr lang="en-US" sz="1800" dirty="0"/>
              <a:t>frequency band and channel </a:t>
            </a:r>
            <a:endParaRPr lang="en-US" sz="18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0087" y="621996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200" y="4635027"/>
            <a:ext cx="4650999" cy="130419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10918"/>
              </p:ext>
            </p:extLst>
          </p:nvPr>
        </p:nvGraphicFramePr>
        <p:xfrm>
          <a:off x="2612603" y="3356992"/>
          <a:ext cx="3600400" cy="1157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504056"/>
                <a:gridCol w="648072"/>
                <a:gridCol w="648072"/>
                <a:gridCol w="792088"/>
                <a:gridCol w="504056"/>
              </a:tblGrid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  <a:r>
                        <a:rPr lang="en-US" sz="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B2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B7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Role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MAC Address Present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Pairwise Cipher Suite Present 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Discovery </a:t>
                      </a: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Assistance </a:t>
                      </a: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Enabled 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V="1">
            <a:off x="4412803" y="4139056"/>
            <a:ext cx="1800200" cy="591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3113879" y="4097885"/>
            <a:ext cx="794868" cy="632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2324571" y="583785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Multi-band element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28" y="3284984"/>
            <a:ext cx="4644368" cy="607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Lower </a:t>
            </a:r>
            <a:r>
              <a:rPr lang="en-US" dirty="0" smtClean="0"/>
              <a:t>Band </a:t>
            </a:r>
            <a:r>
              <a:rPr lang="en-US" dirty="0"/>
              <a:t>F</a:t>
            </a:r>
            <a:r>
              <a:rPr lang="en-US" dirty="0" smtClean="0"/>
              <a:t>rame </a:t>
            </a:r>
            <a:r>
              <a:rPr lang="en-US" dirty="0"/>
              <a:t>E</a:t>
            </a:r>
            <a:r>
              <a:rPr lang="en-US" dirty="0" smtClean="0"/>
              <a:t>xchange </a:t>
            </a:r>
            <a:r>
              <a:rPr lang="en-US" dirty="0" smtClean="0"/>
              <a:t>(1)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31932"/>
            <a:ext cx="8422992" cy="1165020"/>
          </a:xfrm>
        </p:spPr>
        <p:txBody>
          <a:bodyPr/>
          <a:lstStyle/>
          <a:p>
            <a:r>
              <a:rPr lang="en-US" sz="1800" dirty="0" smtClean="0"/>
              <a:t>New STA sends FST Setup Request frame containing DMG Discovery Assistance </a:t>
            </a:r>
            <a:r>
              <a:rPr lang="en-US" sz="1800" dirty="0"/>
              <a:t>element on lower band</a:t>
            </a:r>
            <a:endParaRPr lang="en-US" sz="1800" dirty="0" smtClean="0"/>
          </a:p>
          <a:p>
            <a:r>
              <a:rPr lang="en-US" sz="1800" dirty="0"/>
              <a:t>Discovery assistance </a:t>
            </a:r>
            <a:r>
              <a:rPr lang="en-US" sz="1800" dirty="0" smtClean="0"/>
              <a:t>can happen </a:t>
            </a:r>
            <a:r>
              <a:rPr lang="en-US" sz="1800" dirty="0"/>
              <a:t>in conjunction with </a:t>
            </a:r>
            <a:r>
              <a:rPr lang="en-US" sz="1800" dirty="0" smtClean="0"/>
              <a:t>FST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519108" y="410677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Request frame</a:t>
            </a:r>
            <a:endParaRPr lang="en-US" sz="1800" b="1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731708" y="4649205"/>
            <a:ext cx="656116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008" y="4461638"/>
            <a:ext cx="4318536" cy="662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7831" y="5490200"/>
            <a:ext cx="2665487" cy="83595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 bwMode="auto">
          <a:xfrm>
            <a:off x="5732162" y="4988104"/>
            <a:ext cx="856062" cy="711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4300125" y="4995247"/>
            <a:ext cx="970526" cy="704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4139952" y="3883609"/>
            <a:ext cx="2470256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7308304" y="3883609"/>
            <a:ext cx="720080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91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/>
              <a:t>Lower </a:t>
            </a:r>
            <a:r>
              <a:rPr lang="en-US" dirty="0"/>
              <a:t>B</a:t>
            </a:r>
            <a:r>
              <a:rPr lang="en-US" dirty="0" smtClean="0"/>
              <a:t>and </a:t>
            </a:r>
            <a:r>
              <a:rPr lang="en-US" dirty="0"/>
              <a:t>F</a:t>
            </a:r>
            <a:r>
              <a:rPr lang="en-US" dirty="0" smtClean="0"/>
              <a:t>rame </a:t>
            </a:r>
            <a:r>
              <a:rPr lang="en-US" dirty="0"/>
              <a:t>E</a:t>
            </a:r>
            <a:r>
              <a:rPr lang="en-US" dirty="0" smtClean="0"/>
              <a:t>xchange </a:t>
            </a:r>
            <a:r>
              <a:rPr lang="en-US" dirty="0" smtClean="0"/>
              <a:t>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471501" y="404065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Response Frame</a:t>
            </a:r>
            <a:endParaRPr lang="en-US" sz="1800" b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53146" y="1394816"/>
            <a:ext cx="8653405" cy="75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/>
              <a:t>AP responds </a:t>
            </a:r>
            <a:r>
              <a:rPr lang="en-US" sz="1800" dirty="0"/>
              <a:t>with FST </a:t>
            </a:r>
            <a:r>
              <a:rPr lang="en-US" sz="1800" dirty="0" smtClean="0"/>
              <a:t>Setup Response frame containing DMG Discovery </a:t>
            </a:r>
            <a:r>
              <a:rPr lang="en-US" sz="1800" dirty="0"/>
              <a:t>Assistance </a:t>
            </a:r>
            <a:r>
              <a:rPr lang="en-US" sz="1800" dirty="0" smtClean="0"/>
              <a:t>element </a:t>
            </a:r>
            <a:r>
              <a:rPr lang="en-US" sz="1800" dirty="0"/>
              <a:t>on lower </a:t>
            </a:r>
            <a:r>
              <a:rPr lang="en-US" sz="1800" dirty="0" smtClean="0"/>
              <a:t>band</a:t>
            </a:r>
          </a:p>
          <a:p>
            <a:r>
              <a:rPr lang="en-US" sz="1800" dirty="0" smtClean="0"/>
              <a:t>Optionally add the extended Schedule element if beamforming is scheduled on the mmW band</a:t>
            </a:r>
          </a:p>
          <a:p>
            <a:r>
              <a:rPr lang="en-US" sz="1800" dirty="0" smtClean="0"/>
              <a:t>Optionally add the TDD Slot Structure element and the TDD Slot Schedule element to enable synchronous TDD beamforming </a:t>
            </a:r>
            <a:endParaRPr lang="en-US" sz="1800" kern="0" dirty="0" smtClean="0"/>
          </a:p>
          <a:p>
            <a:endParaRPr lang="en-US" sz="1800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206" y="4461638"/>
            <a:ext cx="4318536" cy="6626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029" y="5490200"/>
            <a:ext cx="2665487" cy="835950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 bwMode="auto">
          <a:xfrm>
            <a:off x="5041360" y="4988104"/>
            <a:ext cx="856062" cy="711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3609323" y="4995247"/>
            <a:ext cx="970526" cy="704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3449150" y="3883609"/>
            <a:ext cx="2470256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6617502" y="3883609"/>
            <a:ext cx="720080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615" y="3297312"/>
            <a:ext cx="6733717" cy="61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925" y="1752600"/>
            <a:ext cx="4959300" cy="4482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Discovery Assistance Procedure 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9552" y="6198414"/>
            <a:ext cx="2888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dirty="0"/>
              <a:t>* Normative Text available at </a:t>
            </a:r>
            <a:r>
              <a:rPr lang="en-US" dirty="0" smtClean="0"/>
              <a:t>11-18/1203r1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the FST setup protocol as described in </a:t>
            </a:r>
            <a:r>
              <a:rPr lang="en-US" dirty="0" smtClean="0"/>
              <a:t>11-18/1203r1 </a:t>
            </a:r>
            <a:r>
              <a:rPr lang="en-US" dirty="0" smtClean="0"/>
              <a:t>to enable </a:t>
            </a:r>
            <a:r>
              <a:rPr lang="en-US" dirty="0"/>
              <a:t>m</a:t>
            </a:r>
            <a:r>
              <a:rPr lang="en-US" dirty="0" smtClean="0"/>
              <a:t>ulti-band </a:t>
            </a:r>
            <a:r>
              <a:rPr lang="en-US" dirty="0"/>
              <a:t>d</a:t>
            </a:r>
            <a:r>
              <a:rPr lang="en-US" dirty="0" smtClean="0"/>
              <a:t>iscovery </a:t>
            </a:r>
            <a:r>
              <a:rPr lang="en-US" dirty="0"/>
              <a:t>a</a:t>
            </a:r>
            <a:r>
              <a:rPr lang="en-US" dirty="0" smtClean="0"/>
              <a:t>ssistance in multi-band capable devices?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97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42487</TotalTime>
  <Words>660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Batang</vt:lpstr>
      <vt:lpstr>Arial</vt:lpstr>
      <vt:lpstr>Times New Roman</vt:lpstr>
      <vt:lpstr>802-11-Submission</vt:lpstr>
      <vt:lpstr>Multi-band Discovery Assistance for 802.11ay (CR on CID 1771)</vt:lpstr>
      <vt:lpstr>CR on CID 1771 </vt:lpstr>
      <vt:lpstr>Overview</vt:lpstr>
      <vt:lpstr>Multi-band Discovery Assistance </vt:lpstr>
      <vt:lpstr>Discovery Assistance Capability Announcement </vt:lpstr>
      <vt:lpstr>Lower Band Frame Exchange (1) </vt:lpstr>
      <vt:lpstr>Lower Band Frame Exchange (2) </vt:lpstr>
      <vt:lpstr>Multi-band Discovery Assistance Procedure *</vt:lpstr>
      <vt:lpstr>Straw Poll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283</cp:revision>
  <cp:lastPrinted>2016-10-04T20:51:11Z</cp:lastPrinted>
  <dcterms:created xsi:type="dcterms:W3CDTF">2015-03-24T14:22:58Z</dcterms:created>
  <dcterms:modified xsi:type="dcterms:W3CDTF">2018-07-09T17:52:36Z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