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430" r:id="rId3"/>
    <p:sldId id="423" r:id="rId4"/>
    <p:sldId id="424" r:id="rId5"/>
    <p:sldId id="425" r:id="rId6"/>
    <p:sldId id="426" r:id="rId7"/>
    <p:sldId id="427" r:id="rId8"/>
    <p:sldId id="431" r:id="rId9"/>
    <p:sldId id="428" r:id="rId10"/>
    <p:sldId id="429" r:id="rId11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107" d="100"/>
          <a:sy n="107" d="100"/>
        </p:scale>
        <p:origin x="2310" y="120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802.11-18/1200r0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2800" dirty="0">
                <a:cs typeface="Calibri" panose="020F0502020204030204" pitchFamily="34" charset="0"/>
              </a:rPr>
              <a:t>Comparison of Symbol Randomization Techniques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2018-MM-DD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8142925"/>
              </p:ext>
            </p:extLst>
          </p:nvPr>
        </p:nvGraphicFramePr>
        <p:xfrm>
          <a:off x="546100" y="2432050"/>
          <a:ext cx="8636000" cy="255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8" name="Document" r:id="rId4" imgW="8486910" imgH="2522246" progId="Word.Document.8">
                  <p:embed/>
                </p:oleObj>
              </mc:Choice>
              <mc:Fallback>
                <p:oleObj name="Document" r:id="rId4" imgW="8486910" imgH="252224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432050"/>
                        <a:ext cx="8636000" cy="2554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161D4-DD8E-4A37-B662-AE4879E44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21F4F-41DD-4A14-82AF-B82C1887E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200" dirty="0"/>
              <a:t>Steve Shellhammer, Bin Tian and Richard Van Nee, “WUR Power Spectral Density,” IEEE 802.11-18/824r1, May 2018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Miguel Lopez, Dennis Sundman, and Leif Wilhelmsson, “Spectral lines in MC-OOK,” July 2018</a:t>
            </a:r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69864-3938-43A6-84AE-20EAA471A4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EF94B-01D0-44A3-91AD-29EBEF82AF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C3ED03-5C23-480B-8455-E2085FF963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1262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3640A-DB57-4D00-8462-F9DF34CD5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F5B1F-62F4-4369-A75F-7C8DC4C03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May we brought up the issue of Spectral Lines in the PSD due to repeated use of the same MC-OOK On symbol [1]</a:t>
            </a:r>
          </a:p>
          <a:p>
            <a:pPr lvl="1"/>
            <a:r>
              <a:rPr lang="en-US" dirty="0"/>
              <a:t>We proposed Symbol Phase Randomization for addressing this issue</a:t>
            </a:r>
          </a:p>
          <a:p>
            <a:r>
              <a:rPr lang="en-US" dirty="0"/>
              <a:t>Recently Miguel, et. al., showed some simulations, using Symbol CSD Randomization [2]</a:t>
            </a:r>
          </a:p>
          <a:p>
            <a:pPr lvl="1"/>
            <a:r>
              <a:rPr lang="en-US" dirty="0"/>
              <a:t>The apply CSD to each MC-OOK On Symbol.  They randomly choose the CSD from a set of eight CSD values</a:t>
            </a:r>
          </a:p>
          <a:p>
            <a:pPr lvl="1"/>
            <a:r>
              <a:rPr lang="en-US" dirty="0"/>
              <a:t>In this presentation they calculated the maximum power in a 1 MHz band, and stated that it is lower using this technique, since the spectrum ends up being flatter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53EB5-2131-4E35-A49B-EB187CE48C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7FD896-8AF4-43C7-8BA1-215D49EB4E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038B35-BB38-43ED-8DFC-74AFF045448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9637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1A948-68FF-4F2A-AB5C-F4FA81D2A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373" y="673747"/>
            <a:ext cx="8288868" cy="953543"/>
          </a:xfrm>
        </p:spPr>
        <p:txBody>
          <a:bodyPr/>
          <a:lstStyle/>
          <a:p>
            <a:r>
              <a:rPr lang="en-US" sz="3600" dirty="0"/>
              <a:t>Simulations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02AC105-6173-415C-BF87-1035A8477C8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752600"/>
                <a:ext cx="8915400" cy="5029200"/>
              </a:xfrm>
            </p:spPr>
            <p:txBody>
              <a:bodyPr/>
              <a:lstStyle/>
              <a:p>
                <a:r>
                  <a:rPr lang="en-US" sz="2000" dirty="0"/>
                  <a:t>We did some quick simulations of both Random Phase and Random CSD to investigate the PSD</a:t>
                </a:r>
              </a:p>
              <a:p>
                <a:r>
                  <a:rPr lang="en-US" sz="2000" dirty="0"/>
                  <a:t>Symbols</a:t>
                </a:r>
              </a:p>
              <a:p>
                <a:pPr lvl="1"/>
                <a:r>
                  <a:rPr lang="pt-BR" sz="2000" b="0" dirty="0"/>
                  <a:t>2 µs:  [1, 1, 1, 0, -1, 1, -1];</a:t>
                </a:r>
              </a:p>
              <a:p>
                <a:pPr lvl="1"/>
                <a:r>
                  <a:rPr lang="en-US" sz="2000" b="0" dirty="0"/>
                  <a:t>4 </a:t>
                </a:r>
                <a:r>
                  <a:rPr lang="pt-BR" sz="2000" b="0" dirty="0"/>
                  <a:t>µs</a:t>
                </a:r>
                <a:r>
                  <a:rPr lang="en-US" sz="2000" b="0" dirty="0"/>
                  <a:t>:  [1, 1, 1, -1, -1, -1, 0, -1, 1, -1, -1, 1, -1]</a:t>
                </a:r>
                <a:endParaRPr lang="pt-BR" sz="2000" b="0" dirty="0"/>
              </a:p>
              <a:p>
                <a:r>
                  <a:rPr lang="en-US" sz="2000" dirty="0"/>
                  <a:t>Phase Randomization</a:t>
                </a:r>
              </a:p>
              <a:p>
                <a:pPr lvl="1"/>
                <a:r>
                  <a:rPr lang="en-US" sz="1800" dirty="0"/>
                  <a:t>Randomly choose from </a:t>
                </a:r>
                <a:r>
                  <a:rPr lang="en-US" sz="1800" i="1" dirty="0"/>
                  <a:t>N</a:t>
                </a:r>
                <a:r>
                  <a:rPr lang="en-US" sz="1800" dirty="0"/>
                  <a:t> phases: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</m:den>
                        </m:f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</m:den>
                        </m:f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, …</m:t>
                        </m:r>
                        <m:f>
                          <m:fPr>
                            <m:ctrlP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  <m: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</m:den>
                        </m:f>
                      </m:e>
                    </m:d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𝝅</m:t>
                    </m:r>
                  </m:oMath>
                </a14:m>
                <a:endParaRPr lang="en-US" sz="1800" dirty="0"/>
              </a:p>
              <a:p>
                <a:pPr lvl="1"/>
                <a:r>
                  <a:rPr lang="en-US" sz="1800" dirty="0"/>
                  <a:t>Multiply the On Symbol by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i="1" dirty="0" smtClean="0">
                        <a:latin typeface="Cambria Math" panose="02040503050406030204" pitchFamily="18" charset="0"/>
                      </a:rPr>
                      <m:t>exp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sz="1800" i="1" dirty="0" err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1" i="1" dirty="0" smtClean="0">
                        <a:latin typeface="Cambria Math" panose="02040503050406030204" pitchFamily="18" charset="0"/>
                      </a:rPr>
                      <m:t>𝜽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800" dirty="0"/>
              </a:p>
              <a:p>
                <a:r>
                  <a:rPr lang="en-US" sz="2000" dirty="0"/>
                  <a:t>CSD Randomization</a:t>
                </a:r>
              </a:p>
              <a:p>
                <a:pPr lvl="1"/>
                <a:r>
                  <a:rPr lang="en-US" sz="1800" dirty="0"/>
                  <a:t>Randomly choose from </a:t>
                </a:r>
                <a:r>
                  <a:rPr lang="en-US" sz="1800" i="1" dirty="0"/>
                  <a:t>N</a:t>
                </a:r>
                <a:r>
                  <a:rPr lang="en-US" sz="1800" dirty="0"/>
                  <a:t> CSD values: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</m:den>
                        </m:f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</m:den>
                        </m:f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, …</m:t>
                        </m:r>
                        <m:f>
                          <m:fPr>
                            <m:ctrlP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  <m: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</m:den>
                        </m:f>
                      </m:e>
                    </m:d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1800" dirty="0"/>
                  <a:t>, where </a:t>
                </a:r>
                <a:r>
                  <a:rPr lang="en-US" sz="1800" i="1" dirty="0"/>
                  <a:t>M</a:t>
                </a:r>
                <a:r>
                  <a:rPr lang="en-US" sz="1800" dirty="0"/>
                  <a:t> is the duration of the On Symbol</a:t>
                </a:r>
              </a:p>
              <a:p>
                <a:r>
                  <a:rPr lang="en-US" sz="2000" dirty="0"/>
                  <a:t>Simulate 10000 random bits, of Data Field only</a:t>
                </a:r>
              </a:p>
              <a:p>
                <a:r>
                  <a:rPr lang="en-US" sz="2000" dirty="0"/>
                  <a:t>Plot PSD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02AC105-6173-415C-BF87-1035A8477C8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752600"/>
                <a:ext cx="8915400" cy="5029200"/>
              </a:xfrm>
              <a:blipFill>
                <a:blip r:embed="rId2"/>
                <a:stretch>
                  <a:fillRect l="-615" t="-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F4DA96-7993-4BB4-8D66-7F2936E5AA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1C9C7-DED4-42AD-965E-0E7B04EFFB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D681F4-7CD7-440F-BBC6-A865F121AF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42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0C3B8-1339-40D3-B15A-CC5D062BC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92478"/>
          </a:xfrm>
        </p:spPr>
        <p:txBody>
          <a:bodyPr/>
          <a:lstStyle/>
          <a:p>
            <a:r>
              <a:rPr lang="en-US" sz="3200" dirty="0"/>
              <a:t>HDR – Random Phase (2 possible phases)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CF344-4F6D-4407-8F07-8667BD8C9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6112936"/>
            <a:ext cx="8288868" cy="387773"/>
          </a:xfrm>
        </p:spPr>
        <p:txBody>
          <a:bodyPr/>
          <a:lstStyle/>
          <a:p>
            <a:r>
              <a:rPr lang="en-US" dirty="0"/>
              <a:t>Similar to PSD in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879931-9840-42B3-BEC2-7AA895A70B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3D8E3-9827-42C7-85AA-B88BA132E9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9243E0-CA92-438A-9DA7-0EE837E7CCA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B4C0E68-AA36-426B-A0CD-534E07E9B0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137" y="1656082"/>
            <a:ext cx="5834063" cy="4373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594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5FC5C-EE40-4258-BFDF-3183FE8B3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613828"/>
          </a:xfrm>
        </p:spPr>
        <p:txBody>
          <a:bodyPr/>
          <a:lstStyle/>
          <a:p>
            <a:r>
              <a:rPr lang="en-US" sz="3200" dirty="0"/>
              <a:t>HDR – Random CSD (8 possible CSD values)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D25B8-B65E-4AC9-BCCE-657368423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6394027"/>
            <a:ext cx="8288868" cy="387773"/>
          </a:xfrm>
        </p:spPr>
        <p:txBody>
          <a:bodyPr/>
          <a:lstStyle/>
          <a:p>
            <a:r>
              <a:rPr lang="en-US" dirty="0"/>
              <a:t>One spectral line still present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BF8B82-F7F3-4E18-B5D1-441DA1E8F1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8590E0-2CDC-4C5B-9141-E9488758FA8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F3EE224-DF88-46FD-BA40-BB6C1654D6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61FF952-4BD6-4160-8D61-AE3C7E4127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524000"/>
            <a:ext cx="5834063" cy="4373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997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4F0D4-03DD-437B-AAFB-9B9509BF7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92478"/>
          </a:xfrm>
        </p:spPr>
        <p:txBody>
          <a:bodyPr/>
          <a:lstStyle/>
          <a:p>
            <a:r>
              <a:rPr lang="en-US" sz="2800" dirty="0"/>
              <a:t>LDR – Phase Randomization (2 possible phases)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232C1-36A4-4EEC-9DE0-4611F8482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6358469"/>
            <a:ext cx="8288868" cy="387773"/>
          </a:xfrm>
        </p:spPr>
        <p:txBody>
          <a:bodyPr/>
          <a:lstStyle/>
          <a:p>
            <a:r>
              <a:rPr lang="en-US" dirty="0"/>
              <a:t>Similar to PSD in [1]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1AF6D8-BEE4-4D5E-904F-1CFC5C2C8C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B50850-4AD8-405B-88C8-E61EE8406F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67DBB62-A8ED-49AE-817E-8C62A8E7E2D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9DCD974-F3AC-4436-8671-0F9489056C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922" y="1479975"/>
            <a:ext cx="5834063" cy="4373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773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C65C5-62D8-4A3A-B04C-E30EC095F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731523"/>
            <a:ext cx="8915400" cy="804334"/>
          </a:xfrm>
        </p:spPr>
        <p:txBody>
          <a:bodyPr/>
          <a:lstStyle/>
          <a:p>
            <a:r>
              <a:rPr lang="en-US" sz="3200" dirty="0"/>
              <a:t>LDR – CSD Randomization (8 possible CSD Values)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C89A2-18D5-4319-8285-1651418BA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033" y="6187642"/>
            <a:ext cx="8288868" cy="387773"/>
          </a:xfrm>
        </p:spPr>
        <p:txBody>
          <a:bodyPr/>
          <a:lstStyle/>
          <a:p>
            <a:r>
              <a:rPr lang="en-US" dirty="0"/>
              <a:t>Still several spectral lines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710706-A69D-497C-A2B6-5B9B3FACF3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7A1C1-AE3C-4DD9-851E-126A7FB4CB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D8823B-2CD4-4A9F-8E4D-29EE8EA4F8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B0FCC91-0E86-4786-A614-51CE24ACA7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369" y="1535856"/>
            <a:ext cx="5834063" cy="4373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84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A3732-A858-4FF6-B3C4-625851CFA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0614E-F773-413C-BCD8-9F596E888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see some spectral lines in our random CSD simulations</a:t>
            </a:r>
          </a:p>
          <a:p>
            <a:r>
              <a:rPr lang="en-US" dirty="0"/>
              <a:t>In particular, we see a spectral line at DC</a:t>
            </a:r>
          </a:p>
          <a:p>
            <a:r>
              <a:rPr lang="en-US" dirty="0"/>
              <a:t>The MC-OOK On symbol has a DC component, as a result of adding the cyclic prefix.  There is no DC prior to adding the cyclic prefix</a:t>
            </a:r>
          </a:p>
          <a:p>
            <a:r>
              <a:rPr lang="en-US" dirty="0"/>
              <a:t>Applying a random CSD does not impact the DC component, so we believe that is the reason the DC component still exists</a:t>
            </a:r>
          </a:p>
          <a:p>
            <a:r>
              <a:rPr lang="en-US" dirty="0"/>
              <a:t>The other spectral lines we observe in the LDR PSD may have a similar explanation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10E151-B52F-4C23-BFF6-20F77EC303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4E9A9-5F3C-4C15-B2FE-F9CDFCB9A63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AFC70B-5114-44C5-B255-CB83EAF313E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9440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EFC5C-996D-4525-AB43-DB3E62381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85AF6-E0E2-444D-AB14-652943C3D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concerns about the random CSD approach since we observe some spectral lines when using this approach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818DD3-235B-483A-BE27-931BC2279D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67F684-839E-42FC-89AF-6EE7976FDE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F9E4E2-B580-474A-81B7-A2FD7E3CBD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286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2438</TotalTime>
  <Words>549</Words>
  <Application>Microsoft Office PowerPoint</Application>
  <PresentationFormat>Custom</PresentationFormat>
  <Paragraphs>74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 Unicode MS</vt:lpstr>
      <vt:lpstr>MS Gothic</vt:lpstr>
      <vt:lpstr>Arial</vt:lpstr>
      <vt:lpstr>Calibri</vt:lpstr>
      <vt:lpstr>Cambria Math</vt:lpstr>
      <vt:lpstr>Courier New</vt:lpstr>
      <vt:lpstr>Times New Roman</vt:lpstr>
      <vt:lpstr>Office Theme</vt:lpstr>
      <vt:lpstr>Document</vt:lpstr>
      <vt:lpstr>Comparison of Symbol Randomization Techniques</vt:lpstr>
      <vt:lpstr>Introduction</vt:lpstr>
      <vt:lpstr>Simulations</vt:lpstr>
      <vt:lpstr>HDR – Random Phase (2 possible phases)</vt:lpstr>
      <vt:lpstr>HDR – Random CSD (8 possible CSD values)</vt:lpstr>
      <vt:lpstr>LDR – Phase Randomization (2 possible phases)</vt:lpstr>
      <vt:lpstr>LDR – CSD Randomization (8 possible CSD Values)</vt:lpstr>
      <vt:lpstr>Observations</vt:lpstr>
      <vt:lpstr>Conclusions</vt:lpstr>
      <vt:lpstr>References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523</cp:revision>
  <cp:lastPrinted>2017-11-22T00:49:17Z</cp:lastPrinted>
  <dcterms:created xsi:type="dcterms:W3CDTF">2014-10-30T17:06:39Z</dcterms:created>
  <dcterms:modified xsi:type="dcterms:W3CDTF">2018-07-06T22:27:09Z</dcterms:modified>
</cp:coreProperties>
</file>