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430" r:id="rId3"/>
    <p:sldId id="423" r:id="rId4"/>
    <p:sldId id="424" r:id="rId5"/>
    <p:sldId id="425" r:id="rId6"/>
    <p:sldId id="426" r:id="rId7"/>
    <p:sldId id="427" r:id="rId8"/>
    <p:sldId id="431" r:id="rId9"/>
    <p:sldId id="428" r:id="rId10"/>
    <p:sldId id="429" r:id="rId11"/>
  </p:sldIdLst>
  <p:sldSz cx="9753600" cy="7315200"/>
  <p:notesSz cx="6985000" cy="9283700"/>
  <p:defaultTextStyle>
    <a:defPPr>
      <a:defRPr lang="en-GB"/>
    </a:defPPr>
    <a:lvl1pPr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85372" indent="-302066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208265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91571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174878" indent="-241653" algn="l" defTabSz="474916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416531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899837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383143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866449" algn="l" defTabSz="966612" rtl="0" eaLnBrk="1" latinLnBrk="0" hangingPunct="1">
      <a:defRPr sz="2537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04" userDrawn="1">
          <p15:clr>
            <a:srgbClr val="A4A3A4"/>
          </p15:clr>
        </p15:guide>
        <p15:guide id="2" pos="307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1" userDrawn="1">
          <p15:clr>
            <a:srgbClr val="A4A3A4"/>
          </p15:clr>
        </p15:guide>
        <p15:guide id="2" pos="2176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831" autoAdjust="0"/>
    <p:restoredTop sz="94660"/>
  </p:normalViewPr>
  <p:slideViewPr>
    <p:cSldViewPr>
      <p:cViewPr varScale="1">
        <p:scale>
          <a:sx n="107" d="100"/>
          <a:sy n="107" d="100"/>
        </p:scale>
        <p:origin x="2310" y="120"/>
      </p:cViewPr>
      <p:guideLst>
        <p:guide orient="horz" pos="2304"/>
        <p:guide pos="3072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1"/>
        <p:guide pos="217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248" y="0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248" y="8818404"/>
            <a:ext cx="3027154" cy="463709"/>
          </a:xfrm>
          <a:prstGeom prst="rect">
            <a:avLst/>
          </a:prstGeom>
        </p:spPr>
        <p:txBody>
          <a:bodyPr vert="horz" lIns="91742" tIns="45871" rIns="91742" bIns="45871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985000" cy="92837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81709" y="96872"/>
            <a:ext cx="644449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8841" y="96872"/>
            <a:ext cx="831548" cy="21120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9513" y="701675"/>
            <a:ext cx="4624387" cy="3468688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2014" cy="41765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909" tIns="46232" rIns="93909" bIns="46232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97065" y="8988324"/>
            <a:ext cx="929094" cy="1810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8709" algn="l"/>
                <a:tab pos="1376126" algn="l"/>
                <a:tab pos="2293544" algn="l"/>
                <a:tab pos="3210961" algn="l"/>
                <a:tab pos="4128379" algn="l"/>
                <a:tab pos="5045796" algn="l"/>
                <a:tab pos="5963214" algn="l"/>
                <a:tab pos="6880631" algn="l"/>
                <a:tab pos="7798049" algn="l"/>
                <a:tab pos="8715466" algn="l"/>
                <a:tab pos="9632884" algn="l"/>
                <a:tab pos="10550301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46234" y="8988324"/>
            <a:ext cx="514920" cy="363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7605" y="898832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7418" algn="l"/>
                <a:tab pos="1834835" algn="l"/>
                <a:tab pos="2752253" algn="l"/>
                <a:tab pos="3669670" algn="l"/>
                <a:tab pos="4587088" algn="l"/>
                <a:tab pos="5504505" algn="l"/>
                <a:tab pos="6421923" algn="l"/>
                <a:tab pos="7339340" algn="l"/>
                <a:tab pos="8256758" algn="l"/>
                <a:tab pos="9174175" algn="l"/>
                <a:tab pos="10091593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9204" y="8986737"/>
            <a:ext cx="5526593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2445" y="296965"/>
            <a:ext cx="568011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1742" tIns="45871" rIns="91742" bIns="45871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85372" indent="-302066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208265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91571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174878" indent="-241653" algn="l" defTabSz="474916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69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416531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6pPr>
    <a:lvl7pPr marL="2899837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7pPr>
    <a:lvl8pPr marL="3383143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8pPr>
    <a:lvl9pPr marL="3866449" algn="l" defTabSz="966612" rtl="0" eaLnBrk="1" latinLnBrk="0" hangingPunct="1">
      <a:defRPr sz="126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62569" y="701915"/>
            <a:ext cx="4659865" cy="346987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1742" tIns="45871" rIns="91742" bIns="45871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30694" y="4409997"/>
            <a:ext cx="5123613" cy="4271836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Arial" panose="020B0604020202020204" pitchFamily="34" charset="0"/>
              <a:buChar char="•"/>
              <a:defRPr sz="2400"/>
            </a:lvl1pPr>
            <a:lvl2pPr marL="853463" indent="-365770">
              <a:buFont typeface="Courier New" panose="02070309020205020404" pitchFamily="49" charset="0"/>
              <a:buChar char="o"/>
              <a:defRPr sz="2200" b="1"/>
            </a:lvl2pPr>
            <a:lvl3pPr marL="1280195" indent="-304809">
              <a:buFont typeface="Arial" panose="020B0604020202020204" pitchFamily="34" charset="0"/>
              <a:buChar char="•"/>
              <a:defRPr sz="2000"/>
            </a:lvl3pPr>
            <a:lvl4pPr marL="1767887" indent="-304809">
              <a:buFont typeface="Arial" panose="020B0604020202020204" pitchFamily="34" charset="0"/>
              <a:buChar char="•"/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715006" y="6907109"/>
            <a:ext cx="3396821" cy="2455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86E15EF-98CC-45E2-B245-536D41247871}"/>
              </a:ext>
            </a:extLst>
          </p:cNvPr>
          <p:cNvSpPr txBox="1">
            <a:spLocks/>
          </p:cNvSpPr>
          <p:nvPr userDrawn="1"/>
        </p:nvSpPr>
        <p:spPr bwMode="auto">
          <a:xfrm>
            <a:off x="5494805" y="397809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S Gothic" charset="-128"/>
                <a:cs typeface="Arial Unicode MS" charset="0"/>
              </a:rPr>
              <a:t>doc.: IEEE 802.11-18/1200r0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731520" y="731522"/>
            <a:ext cx="8288868" cy="11362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520" y="2113282"/>
            <a:ext cx="8288868" cy="43874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743373" y="355601"/>
            <a:ext cx="1999811" cy="29125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920" b="1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715006" y="6907108"/>
            <a:ext cx="3396821" cy="26263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Steve Shellhammer, Qualcomm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470401" y="6907109"/>
            <a:ext cx="728133" cy="38777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  <a:defRPr sz="1707">
                <a:solidFill>
                  <a:srgbClr val="000000"/>
                </a:solidFill>
                <a:latin typeface="Calibri" panose="020F0502020204030204" pitchFamily="34" charset="0"/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1520" y="650240"/>
            <a:ext cx="829056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706" dirty="0">
              <a:latin typeface="Calibri" panose="020F0502020204030204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29828" y="6907108"/>
            <a:ext cx="1022665" cy="26270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1707" dirty="0">
                <a:solidFill>
                  <a:srgbClr val="000000"/>
                </a:solidFill>
                <a:latin typeface="Calibri" panose="020F0502020204030204" pitchFamily="34" charset="0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731520" y="6908800"/>
            <a:ext cx="8371840" cy="169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987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840" b="1">
          <a:solidFill>
            <a:srgbClr val="000000"/>
          </a:solidFill>
          <a:latin typeface="Calibri" panose="020F0502020204030204" pitchFamily="34" charset="0"/>
          <a:ea typeface="+mj-ea"/>
          <a:cs typeface="+mj-cs"/>
        </a:defRPr>
      </a:lvl1pPr>
      <a:lvl2pPr marL="792502" indent="-304809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219232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706925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194618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682311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3170004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657697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4145390" indent="-243846" algn="ctr" defTabSz="479226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413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65770" indent="-365770" algn="l" defTabSz="479226" rtl="0" eaLnBrk="1" fontAlgn="base" hangingPunct="1">
        <a:spcBef>
          <a:spcPts val="64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560" b="1">
          <a:solidFill>
            <a:srgbClr val="000000"/>
          </a:solidFill>
          <a:latin typeface="Calibri" panose="020F0502020204030204" pitchFamily="34" charset="0"/>
          <a:ea typeface="+mn-ea"/>
          <a:cs typeface="+mn-cs"/>
        </a:defRPr>
      </a:lvl1pPr>
      <a:lvl2pPr marL="792502" indent="-304809" algn="l" defTabSz="479226" rtl="0" eaLnBrk="1" fontAlgn="base" hangingPunct="1">
        <a:spcBef>
          <a:spcPts val="533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133">
          <a:solidFill>
            <a:srgbClr val="000000"/>
          </a:solidFill>
          <a:latin typeface="Calibri" panose="020F0502020204030204" pitchFamily="34" charset="0"/>
          <a:ea typeface="+mn-ea"/>
        </a:defRPr>
      </a:lvl2pPr>
      <a:lvl3pPr marL="1219232" indent="-243846" algn="l" defTabSz="479226" rtl="0" eaLnBrk="1" fontAlgn="base" hangingPunct="1">
        <a:spcBef>
          <a:spcPts val="48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Calibri" panose="020F0502020204030204" pitchFamily="34" charset="0"/>
          <a:ea typeface="+mn-ea"/>
        </a:defRPr>
      </a:lvl3pPr>
      <a:lvl4pPr marL="1706925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4pPr>
      <a:lvl5pPr marL="2194618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Calibri" panose="020F0502020204030204" pitchFamily="34" charset="0"/>
          <a:ea typeface="+mn-ea"/>
        </a:defRPr>
      </a:lvl5pPr>
      <a:lvl6pPr marL="2682311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6pPr>
      <a:lvl7pPr marL="3170004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7pPr>
      <a:lvl8pPr marL="3657697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8pPr>
      <a:lvl9pPr marL="4145390" indent="-243846" algn="l" defTabSz="479226" rtl="0" eaLnBrk="1" fontAlgn="base" hangingPunct="1">
        <a:spcBef>
          <a:spcPts val="427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707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487693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2pPr>
      <a:lvl3pPr marL="975386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3pPr>
      <a:lvl4pPr marL="1463079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4pPr>
      <a:lvl5pPr marL="1950772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5pPr>
      <a:lvl6pPr marL="2438465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6pPr>
      <a:lvl7pPr marL="2926158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7pPr>
      <a:lvl8pPr marL="3413851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8pPr>
      <a:lvl9pPr marL="3901544" algn="l" defTabSz="975386" rtl="0" eaLnBrk="1" latinLnBrk="0" hangingPunct="1">
        <a:defRPr sz="19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743373" y="355601"/>
            <a:ext cx="2457015" cy="291254"/>
          </a:xfrm>
        </p:spPr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867407" y="6907108"/>
            <a:ext cx="3244420" cy="193040"/>
          </a:xfrm>
        </p:spPr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800" y="690880"/>
            <a:ext cx="9072563" cy="934720"/>
          </a:xfrm>
          <a:ln/>
        </p:spPr>
        <p:txBody>
          <a:bodyPr/>
          <a:lstStyle/>
          <a:p>
            <a:pPr>
              <a:tabLst>
                <a:tab pos="0" algn="l"/>
                <a:tab pos="975386" algn="l"/>
                <a:tab pos="1950772" algn="l"/>
                <a:tab pos="2926158" algn="l"/>
                <a:tab pos="3901544" algn="l"/>
                <a:tab pos="4876930" algn="l"/>
                <a:tab pos="5852315" algn="l"/>
                <a:tab pos="6827701" algn="l"/>
                <a:tab pos="7803087" algn="l"/>
                <a:tab pos="8778473" algn="l"/>
                <a:tab pos="9753859" algn="l"/>
                <a:tab pos="10729245" algn="l"/>
              </a:tabLst>
            </a:pPr>
            <a:r>
              <a:rPr lang="en-GB" sz="2800" dirty="0">
                <a:cs typeface="Calibri" panose="020F0502020204030204" pitchFamily="34" charset="0"/>
              </a:rPr>
              <a:t>Comparison of Symbol Randomization Techniques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520" y="1625600"/>
            <a:ext cx="8290560" cy="423334"/>
          </a:xfrm>
          <a:ln/>
        </p:spPr>
        <p:txBody>
          <a:bodyPr/>
          <a:lstStyle/>
          <a:p>
            <a:pPr marL="0" indent="0" algn="ctr">
              <a:spcBef>
                <a:spcPts val="533"/>
              </a:spcBef>
              <a:buNone/>
              <a:tabLst>
                <a:tab pos="973693" algn="l"/>
                <a:tab pos="1949079" algn="l"/>
                <a:tab pos="2924465" algn="l"/>
                <a:tab pos="3899851" algn="l"/>
                <a:tab pos="4875237" algn="l"/>
                <a:tab pos="5850623" algn="l"/>
                <a:tab pos="6826009" algn="l"/>
                <a:tab pos="7801395" algn="l"/>
                <a:tab pos="8776781" algn="l"/>
                <a:tab pos="9752167" algn="l"/>
                <a:tab pos="10727552" algn="l"/>
              </a:tabLst>
            </a:pPr>
            <a:r>
              <a:rPr lang="en-GB" sz="2133" dirty="0"/>
              <a:t>Date:</a:t>
            </a:r>
            <a:r>
              <a:rPr lang="en-GB" sz="2133" b="0" dirty="0"/>
              <a:t> 2018-MM-DD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68960" y="2069253"/>
            <a:ext cx="1544320" cy="406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8304" tIns="49152" rIns="98304" bIns="49152"/>
          <a:lstStyle/>
          <a:p>
            <a:pPr>
              <a:spcBef>
                <a:spcPts val="533"/>
              </a:spcBef>
              <a:tabLst>
                <a:tab pos="365770" algn="l"/>
                <a:tab pos="1341156" algn="l"/>
                <a:tab pos="2316542" algn="l"/>
                <a:tab pos="3291927" algn="l"/>
                <a:tab pos="4267313" algn="l"/>
                <a:tab pos="5242699" algn="l"/>
                <a:tab pos="6218085" algn="l"/>
                <a:tab pos="7193471" algn="l"/>
                <a:tab pos="8168857" algn="l"/>
                <a:tab pos="9144243" algn="l"/>
                <a:tab pos="10119629" algn="l"/>
                <a:tab pos="11095015" algn="l"/>
              </a:tabLst>
            </a:pPr>
            <a:r>
              <a:rPr lang="en-GB" sz="2133" dirty="0">
                <a:solidFill>
                  <a:srgbClr val="000000"/>
                </a:solidFill>
                <a:latin typeface="Calibri" panose="020F0502020204030204" pitchFamily="34" charset="0"/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8142925"/>
              </p:ext>
            </p:extLst>
          </p:nvPr>
        </p:nvGraphicFramePr>
        <p:xfrm>
          <a:off x="546100" y="2432050"/>
          <a:ext cx="8636000" cy="2554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8" name="Document" r:id="rId4" imgW="8486910" imgH="2522246" progId="Word.Document.8">
                  <p:embed/>
                </p:oleObj>
              </mc:Choice>
              <mc:Fallback>
                <p:oleObj name="Document" r:id="rId4" imgW="8486910" imgH="2522246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2432050"/>
                        <a:ext cx="8636000" cy="2554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161D4-DD8E-4A37-B662-AE4879E44D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221F4F-41DD-4A14-82AF-B82C1887ED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sz="2200" dirty="0"/>
              <a:t>Steve Shellhammer, Bin Tian and Richard Van Nee, “WUR Power Spectral Density,” IEEE 802.11-18/824r1, May 2018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200" dirty="0"/>
              <a:t>Miguel Lopez, Dennis Sundman, and Leif Wilhelmsson, “Spectral lines in MC-OOK,” July 2018</a:t>
            </a:r>
          </a:p>
          <a:p>
            <a:pPr marL="457200" indent="-457200">
              <a:buFont typeface="+mj-lt"/>
              <a:buAutoNum type="arabicPeriod"/>
            </a:pPr>
            <a:endParaRPr lang="en-U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B69864-3938-43A6-84AE-20EAA471A42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3EF94B-01D0-44A3-91AD-29EBEF82AF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8C3ED03-5C23-480B-8455-E2085FF963E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12620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3640A-DB57-4D00-8462-F9DF34CD54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F5B1F-62F4-4369-A75F-7C8DC4C03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May we brought up the issue of Spectral Lines in the PSD due to repeated use of the same MC-OOK On symbol [1]</a:t>
            </a:r>
          </a:p>
          <a:p>
            <a:pPr lvl="1"/>
            <a:r>
              <a:rPr lang="en-US" dirty="0"/>
              <a:t>We proposed Symbol Phase Randomization for addressing this issue</a:t>
            </a:r>
          </a:p>
          <a:p>
            <a:r>
              <a:rPr lang="en-US" dirty="0"/>
              <a:t>Recently Miguel, et. al., showed some simulations, using Symbol CSD Randomization [2]</a:t>
            </a:r>
          </a:p>
          <a:p>
            <a:pPr lvl="1"/>
            <a:r>
              <a:rPr lang="en-US" dirty="0"/>
              <a:t>The apply CSD to each MC-OOK On Symbol.  They randomly choose the CSD from a set of eight CSD values</a:t>
            </a:r>
          </a:p>
          <a:p>
            <a:pPr lvl="1"/>
            <a:r>
              <a:rPr lang="en-US" dirty="0"/>
              <a:t>In this presentation they calculated the maximum power in a 1 MHz band, and stated that it is lower using this technique, since the spectrum ends up being flatter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153EB5-2131-4E35-A49B-EB187CE48C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7FD896-8AF4-43C7-8BA1-215D49EB4E1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B038B35-BB38-43ED-8DFC-74AFF045448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9637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1A948-68FF-4F2A-AB5C-F4FA81D2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3373" y="673747"/>
            <a:ext cx="8288868" cy="953543"/>
          </a:xfrm>
        </p:spPr>
        <p:txBody>
          <a:bodyPr/>
          <a:lstStyle/>
          <a:p>
            <a:r>
              <a:rPr lang="en-US" sz="3600" dirty="0"/>
              <a:t>Simulations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2AC105-6173-415C-BF87-1035A8477C8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752600"/>
                <a:ext cx="8915400" cy="5029200"/>
              </a:xfrm>
            </p:spPr>
            <p:txBody>
              <a:bodyPr/>
              <a:lstStyle/>
              <a:p>
                <a:r>
                  <a:rPr lang="en-US" sz="2000" dirty="0"/>
                  <a:t>We did some quick simulations of both Random Phase and Random CSD to investigate the PSD</a:t>
                </a:r>
              </a:p>
              <a:p>
                <a:r>
                  <a:rPr lang="en-US" sz="2000" dirty="0"/>
                  <a:t>Symbols</a:t>
                </a:r>
              </a:p>
              <a:p>
                <a:pPr lvl="1"/>
                <a:r>
                  <a:rPr lang="pt-BR" sz="2000" b="0" dirty="0"/>
                  <a:t>2 µs:  [1, 1, 1, 0, -1, 1, -1];</a:t>
                </a:r>
              </a:p>
              <a:p>
                <a:pPr lvl="1"/>
                <a:r>
                  <a:rPr lang="en-US" sz="2000" b="0" dirty="0"/>
                  <a:t>4 </a:t>
                </a:r>
                <a:r>
                  <a:rPr lang="pt-BR" sz="2000" b="0" dirty="0"/>
                  <a:t>µs</a:t>
                </a:r>
                <a:r>
                  <a:rPr lang="en-US" sz="2000" b="0" dirty="0"/>
                  <a:t>:  [1, 1, 1, -1, -1, -1, 0, -1, 1, -1, -1, 1, -1]</a:t>
                </a:r>
                <a:endParaRPr lang="pt-BR" sz="2000" b="0" dirty="0"/>
              </a:p>
              <a:p>
                <a:r>
                  <a:rPr lang="en-US" sz="2000" dirty="0"/>
                  <a:t>Phase Randomization</a:t>
                </a:r>
              </a:p>
              <a:p>
                <a:pPr lvl="1"/>
                <a:r>
                  <a:rPr lang="en-US" sz="1800" dirty="0"/>
                  <a:t>Randomly choose from </a:t>
                </a:r>
                <a:r>
                  <a:rPr lang="en-US" sz="1800" i="1" dirty="0"/>
                  <a:t>N</a:t>
                </a:r>
                <a:r>
                  <a:rPr lang="en-US" sz="1800" dirty="0"/>
                  <a:t> phases: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, …</m:t>
                        </m:r>
                        <m:f>
                          <m:f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</m:e>
                    </m:d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𝝅</m:t>
                    </m:r>
                  </m:oMath>
                </a14:m>
                <a:endParaRPr lang="en-US" sz="1800" dirty="0"/>
              </a:p>
              <a:p>
                <a:pPr lvl="1"/>
                <a:r>
                  <a:rPr lang="en-US" sz="1800" dirty="0"/>
                  <a:t>Multiply the On Symbol by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 i="1" dirty="0" smtClean="0">
                        <a:latin typeface="Cambria Math" panose="02040503050406030204" pitchFamily="18" charset="0"/>
                      </a:rPr>
                      <m:t>exp</m:t>
                    </m:r>
                    <m:r>
                      <a:rPr lang="en-US" sz="1800" i="1" dirty="0" smtClean="0">
                        <a:latin typeface="Cambria Math" panose="02040503050406030204" pitchFamily="18" charset="0"/>
                      </a:rPr>
                      <m:t>⁡(</m:t>
                    </m:r>
                    <m:r>
                      <a:rPr lang="en-US" sz="1800" i="1" dirty="0" err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1800" b="1" i="1" dirty="0" smtClean="0">
                        <a:latin typeface="Cambria Math" panose="02040503050406030204" pitchFamily="18" charset="0"/>
                      </a:rPr>
                      <m:t>𝜽</m:t>
                    </m:r>
                    <m:r>
                      <a:rPr lang="en-US" sz="1800" i="1" dirty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1800" dirty="0"/>
              </a:p>
              <a:p>
                <a:r>
                  <a:rPr lang="en-US" sz="2000" dirty="0"/>
                  <a:t>CSD Randomization</a:t>
                </a:r>
              </a:p>
              <a:p>
                <a:pPr lvl="1"/>
                <a:r>
                  <a:rPr lang="en-US" sz="1800" dirty="0"/>
                  <a:t>Randomly choose from </a:t>
                </a:r>
                <a:r>
                  <a:rPr lang="en-US" sz="1800" i="1" dirty="0"/>
                  <a:t>N</a:t>
                </a:r>
                <a:r>
                  <a:rPr lang="en-US" sz="1800" dirty="0"/>
                  <a:t> CSD values: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b="1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,</m:t>
                        </m:r>
                        <m:f>
                          <m:f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𝟐</m:t>
                            </m:r>
                          </m:num>
                          <m:den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, …</m:t>
                        </m:r>
                        <m:f>
                          <m:fPr>
                            <m:ctrlP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𝟏</m:t>
                            </m:r>
                          </m:num>
                          <m:den>
                            <m:r>
                              <a:rPr lang="en-US" sz="1800" b="1" i="1" smtClean="0">
                                <a:latin typeface="Cambria Math" panose="02040503050406030204" pitchFamily="18" charset="0"/>
                              </a:rPr>
                              <m:t>𝑵</m:t>
                            </m:r>
                          </m:den>
                        </m:f>
                      </m:e>
                    </m:d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sz="1800" b="1" i="1" smtClean="0">
                        <a:latin typeface="Cambria Math" panose="02040503050406030204" pitchFamily="18" charset="0"/>
                      </a:rPr>
                      <m:t>𝑴</m:t>
                    </m:r>
                  </m:oMath>
                </a14:m>
                <a:r>
                  <a:rPr lang="en-US" sz="1800" dirty="0"/>
                  <a:t>, where </a:t>
                </a:r>
                <a:r>
                  <a:rPr lang="en-US" sz="1800" i="1" dirty="0"/>
                  <a:t>M</a:t>
                </a:r>
                <a:r>
                  <a:rPr lang="en-US" sz="1800" dirty="0"/>
                  <a:t> is the duration of the On Symbol</a:t>
                </a:r>
              </a:p>
              <a:p>
                <a:r>
                  <a:rPr lang="en-US" sz="2000" dirty="0"/>
                  <a:t>Simulate 10000 random bits, of Data Field only</a:t>
                </a:r>
              </a:p>
              <a:p>
                <a:r>
                  <a:rPr lang="en-US" sz="2000" dirty="0"/>
                  <a:t>Plot PSD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02AC105-6173-415C-BF87-1035A8477C8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752600"/>
                <a:ext cx="8915400" cy="5029200"/>
              </a:xfrm>
              <a:blipFill>
                <a:blip r:embed="rId2"/>
                <a:stretch>
                  <a:fillRect l="-615" t="-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F4DA96-7993-4BB4-8D66-7F2936E5AA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1C9C7-DED4-42AD-965E-0E7B04EFFB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Steve Shellhammer, Qualcomm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D681F4-7CD7-440F-BBC6-A865F121AF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042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80C3B8-1339-40D3-B15A-CC5D062BC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3200" dirty="0"/>
              <a:t>HDR – Random Phase (2 possible phases)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6CF344-4F6D-4407-8F07-8667BD8C97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112936"/>
            <a:ext cx="8288868" cy="387773"/>
          </a:xfrm>
        </p:spPr>
        <p:txBody>
          <a:bodyPr/>
          <a:lstStyle/>
          <a:p>
            <a:r>
              <a:rPr lang="en-US" dirty="0"/>
              <a:t>Similar to PSD in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879931-9840-42B3-BEC2-7AA895A70BE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3D8E3-9827-42C7-85AA-B88BA132E9F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F9243E0-CA92-438A-9DA7-0EE837E7CCA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B4C0E68-AA36-426B-A0CD-534E07E9B0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137" y="1656082"/>
            <a:ext cx="5834063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5594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FC5C-EE40-4258-BFDF-3183FE8B3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613828"/>
          </a:xfrm>
        </p:spPr>
        <p:txBody>
          <a:bodyPr/>
          <a:lstStyle/>
          <a:p>
            <a:r>
              <a:rPr lang="en-US" sz="3200" dirty="0"/>
              <a:t>HDR – Random CSD (8 possible CSD values)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BD25B8-B65E-4AC9-BCCE-6573684232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394027"/>
            <a:ext cx="8288868" cy="387773"/>
          </a:xfrm>
        </p:spPr>
        <p:txBody>
          <a:bodyPr/>
          <a:lstStyle/>
          <a:p>
            <a:r>
              <a:rPr lang="en-US" dirty="0"/>
              <a:t>One spectral line still present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BF8B82-F7F3-4E18-B5D1-441DA1E8F1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8590E0-2CDC-4C5B-9141-E9488758FA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F3EE224-DF88-46FD-BA40-BB6C1654D60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1FF952-4BD6-4160-8D61-AE3C7E4127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524000"/>
            <a:ext cx="5834063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975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74F0D4-03DD-437B-AAFB-9B9509BF7F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1520" y="731523"/>
            <a:ext cx="8288868" cy="792478"/>
          </a:xfrm>
        </p:spPr>
        <p:txBody>
          <a:bodyPr/>
          <a:lstStyle/>
          <a:p>
            <a:r>
              <a:rPr lang="en-US" sz="2800" dirty="0"/>
              <a:t>LDR – Phase Randomization (2 possible phases)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C232C1-36A4-4EEC-9DE0-4611F8482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1520" y="6358469"/>
            <a:ext cx="8288868" cy="387773"/>
          </a:xfrm>
        </p:spPr>
        <p:txBody>
          <a:bodyPr/>
          <a:lstStyle/>
          <a:p>
            <a:r>
              <a:rPr lang="en-US" dirty="0"/>
              <a:t>Similar to PSD in [1]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D1AF6D8-BEE4-4D5E-904F-1CFC5C2C8C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B50850-4AD8-405B-88C8-E61EE8406F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67DBB62-A8ED-49AE-817E-8C62A8E7E2D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9DCD974-F3AC-4436-8671-0F9489056C4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922" y="1479975"/>
            <a:ext cx="5834063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773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C65C5-62D8-4A3A-B04C-E30EC095F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31523"/>
            <a:ext cx="8915400" cy="804334"/>
          </a:xfrm>
        </p:spPr>
        <p:txBody>
          <a:bodyPr/>
          <a:lstStyle/>
          <a:p>
            <a:r>
              <a:rPr lang="en-US" sz="3200" dirty="0"/>
              <a:t>LDR – CSD Randomization (8 possible CSD Values)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DC89A2-18D5-4319-8285-1651418BA2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033" y="6187642"/>
            <a:ext cx="8288868" cy="387773"/>
          </a:xfrm>
        </p:spPr>
        <p:txBody>
          <a:bodyPr/>
          <a:lstStyle/>
          <a:p>
            <a:r>
              <a:rPr lang="en-US" dirty="0"/>
              <a:t>Still several spectral lines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710706-A69D-497C-A2B6-5B9B3FACF35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37A1C1-AE3C-4DD9-851E-126A7FB4CB7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8823B-2CD4-4A9F-8E4D-29EE8EA4F8B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B0FCC91-0E86-4786-A614-51CE24ACA7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3369" y="1535856"/>
            <a:ext cx="5834063" cy="4373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84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A3732-A858-4FF6-B3C4-625851CFA0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Observations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B0614E-F773-413C-BCD8-9F596E888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see some spectral lines in our random CSD simulations</a:t>
            </a:r>
          </a:p>
          <a:p>
            <a:r>
              <a:rPr lang="en-US" dirty="0"/>
              <a:t>In particular, we see a spectral line at DC</a:t>
            </a:r>
          </a:p>
          <a:p>
            <a:r>
              <a:rPr lang="en-US" dirty="0"/>
              <a:t>The MC-OOK On symbol has a DC component, as a result of adding the cyclic prefix.  There is no DC prior to adding the cyclic prefix</a:t>
            </a:r>
          </a:p>
          <a:p>
            <a:r>
              <a:rPr lang="en-US" dirty="0"/>
              <a:t>Applying a random CSD does not impact the DC component, so we believe that is the reason the DC component still exists</a:t>
            </a:r>
          </a:p>
          <a:p>
            <a:r>
              <a:rPr lang="en-US" dirty="0"/>
              <a:t>The other spectral lines we observe in the LDR PSD may have a similar explanation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10E151-B52F-4C23-BFF6-20F77EC3034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4E9A9-5F3C-4C15-B2FE-F9CDFCB9A6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AFC70B-5114-44C5-B255-CB83EAF313E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94405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EFC5C-996D-4525-AB43-DB3E62381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85AF6-E0E2-444D-AB14-652943C3D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have concerns about the random CSD approach since we observe some spectral lines when using this approach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18DD3-235B-483A-BE27-931BC2279D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67F684-839E-42FC-89AF-6EE7976FDE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Steve Shellhammer, Qualcomm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5F9E4E2-B580-474A-81B7-A2FD7E3CBD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July 2018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32863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2438</TotalTime>
  <Words>549</Words>
  <Application>Microsoft Office PowerPoint</Application>
  <PresentationFormat>Custom</PresentationFormat>
  <Paragraphs>74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9" baseType="lpstr">
      <vt:lpstr>Arial Unicode MS</vt:lpstr>
      <vt:lpstr>MS Gothic</vt:lpstr>
      <vt:lpstr>Arial</vt:lpstr>
      <vt:lpstr>Calibri</vt:lpstr>
      <vt:lpstr>Cambria Math</vt:lpstr>
      <vt:lpstr>Courier New</vt:lpstr>
      <vt:lpstr>Times New Roman</vt:lpstr>
      <vt:lpstr>Office Theme</vt:lpstr>
      <vt:lpstr>Document</vt:lpstr>
      <vt:lpstr>Comparison of Symbol Randomization Techniques</vt:lpstr>
      <vt:lpstr>Introduction</vt:lpstr>
      <vt:lpstr>Simulations</vt:lpstr>
      <vt:lpstr>HDR – Random Phase (2 possible phases)</vt:lpstr>
      <vt:lpstr>HDR – Random CSD (8 possible CSD values)</vt:lpstr>
      <vt:lpstr>LDR – Phase Randomization (2 possible phases)</vt:lpstr>
      <vt:lpstr>LDR – CSD Randomization (8 possible CSD Values)</vt:lpstr>
      <vt:lpstr>Observations</vt:lpstr>
      <vt:lpstr>Conclusions</vt:lpstr>
      <vt:lpstr>References</vt:lpstr>
    </vt:vector>
  </TitlesOfParts>
  <Company>Qualcomm Incorporated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Shellhammer, Steve</dc:creator>
  <cp:lastModifiedBy>Steve Shellhammer</cp:lastModifiedBy>
  <cp:revision>523</cp:revision>
  <cp:lastPrinted>2017-11-22T00:49:17Z</cp:lastPrinted>
  <dcterms:created xsi:type="dcterms:W3CDTF">2014-10-30T17:06:39Z</dcterms:created>
  <dcterms:modified xsi:type="dcterms:W3CDTF">2018-07-06T22:27:09Z</dcterms:modified>
</cp:coreProperties>
</file>