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423" r:id="rId3"/>
    <p:sldId id="422" r:id="rId4"/>
    <p:sldId id="421" r:id="rId5"/>
    <p:sldId id="419" r:id="rId6"/>
    <p:sldId id="340" r:id="rId7"/>
    <p:sldId id="414" r:id="rId8"/>
    <p:sldId id="415" r:id="rId9"/>
    <p:sldId id="416" r:id="rId10"/>
    <p:sldId id="417" r:id="rId11"/>
    <p:sldId id="418" r:id="rId12"/>
    <p:sldId id="420" r:id="rId13"/>
    <p:sldId id="424" r:id="rId14"/>
    <p:sldId id="413" r:id="rId15"/>
  </p:sldIdLst>
  <p:sldSz cx="9753600" cy="7315200"/>
  <p:notesSz cx="6985000" cy="9283700"/>
  <p:defaultTextStyle>
    <a:defPPr>
      <a:defRPr lang="en-GB"/>
    </a:defPPr>
    <a:lvl1pPr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85372" indent="-302066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208265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91571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174878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416531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899837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383143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866449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30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1" userDrawn="1">
          <p15:clr>
            <a:srgbClr val="A4A3A4"/>
          </p15:clr>
        </p15:guide>
        <p15:guide id="2" pos="217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831" autoAdjust="0"/>
    <p:restoredTop sz="94660"/>
  </p:normalViewPr>
  <p:slideViewPr>
    <p:cSldViewPr>
      <p:cViewPr varScale="1">
        <p:scale>
          <a:sx n="107" d="100"/>
          <a:sy n="107" d="100"/>
        </p:scale>
        <p:origin x="2310" y="120"/>
      </p:cViewPr>
      <p:guideLst>
        <p:guide orient="horz" pos="2304"/>
        <p:guide pos="307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1"/>
        <p:guide pos="217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248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248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985000" cy="92837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81709" y="96872"/>
            <a:ext cx="644449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8841" y="96872"/>
            <a:ext cx="831548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701675"/>
            <a:ext cx="4624387" cy="34686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2014" cy="41765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909" tIns="46232" rIns="93909" bIns="4623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97065" y="8988324"/>
            <a:ext cx="929094" cy="181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8709" algn="l"/>
                <a:tab pos="1376126" algn="l"/>
                <a:tab pos="2293544" algn="l"/>
                <a:tab pos="3210961" algn="l"/>
                <a:tab pos="4128379" algn="l"/>
                <a:tab pos="5045796" algn="l"/>
                <a:tab pos="5963214" algn="l"/>
                <a:tab pos="6880631" algn="l"/>
                <a:tab pos="7798049" algn="l"/>
                <a:tab pos="8715466" algn="l"/>
                <a:tab pos="9632884" algn="l"/>
                <a:tab pos="10550301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46234" y="8988324"/>
            <a:ext cx="514920" cy="363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7605" y="8988325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9204" y="8986737"/>
            <a:ext cx="5526593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2445" y="296965"/>
            <a:ext cx="568011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85372" indent="-302066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208265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91571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174878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416531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2569" y="701915"/>
            <a:ext cx="4659865" cy="3469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3613" cy="427183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400"/>
            </a:lvl1pPr>
            <a:lvl2pPr marL="853463" indent="-365770">
              <a:buFont typeface="Courier New" panose="02070309020205020404" pitchFamily="49" charset="0"/>
              <a:buChar char="o"/>
              <a:defRPr sz="2200" b="1"/>
            </a:lvl2pPr>
            <a:lvl3pPr marL="1280195" indent="-304809">
              <a:buFont typeface="Arial" panose="020B0604020202020204" pitchFamily="34" charset="0"/>
              <a:buChar char="•"/>
              <a:defRPr sz="2000"/>
            </a:lvl3pPr>
            <a:lvl4pPr marL="1767887" indent="-304809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715006" y="6907109"/>
            <a:ext cx="3396821" cy="245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Steve Shellhammer, Qualcomm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86E15EF-98CC-45E2-B245-536D41247871}"/>
              </a:ext>
            </a:extLst>
          </p:cNvPr>
          <p:cNvSpPr txBox="1">
            <a:spLocks/>
          </p:cNvSpPr>
          <p:nvPr userDrawn="1"/>
        </p:nvSpPr>
        <p:spPr bwMode="auto">
          <a:xfrm>
            <a:off x="5494805" y="397809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802.11-18/1199r0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1520" y="731522"/>
            <a:ext cx="8288868" cy="1136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2113282"/>
            <a:ext cx="8288868" cy="43874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715006" y="6907108"/>
            <a:ext cx="3396821" cy="262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Steve Shellhammer,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470401" y="6907109"/>
            <a:ext cx="728133" cy="3877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31520" y="650240"/>
            <a:ext cx="829056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706" dirty="0">
              <a:latin typeface="Calibri" panose="020F050202020403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29828" y="6907108"/>
            <a:ext cx="1022665" cy="2627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1707" dirty="0">
                <a:solidFill>
                  <a:srgbClr val="000000"/>
                </a:solidFill>
                <a:latin typeface="Calibri" panose="020F0502020204030204" pitchFamily="34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31520" y="6908800"/>
            <a:ext cx="837184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987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40" b="1">
          <a:solidFill>
            <a:srgbClr val="000000"/>
          </a:solidFill>
          <a:latin typeface="Calibri" panose="020F0502020204030204" pitchFamily="34" charset="0"/>
          <a:ea typeface="+mj-ea"/>
          <a:cs typeface="+mj-cs"/>
        </a:defRPr>
      </a:lvl1pPr>
      <a:lvl2pPr marL="792502" indent="-304809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219232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706925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194618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682311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3170004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657697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4145390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65770" indent="-365770" algn="l" defTabSz="479226" rtl="0" eaLnBrk="1" fontAlgn="base" hangingPunct="1">
        <a:spcBef>
          <a:spcPts val="64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560" b="1">
          <a:solidFill>
            <a:srgbClr val="000000"/>
          </a:solidFill>
          <a:latin typeface="Calibri" panose="020F0502020204030204" pitchFamily="34" charset="0"/>
          <a:ea typeface="+mn-ea"/>
          <a:cs typeface="+mn-cs"/>
        </a:defRPr>
      </a:lvl1pPr>
      <a:lvl2pPr marL="792502" indent="-304809" algn="l" defTabSz="479226" rtl="0" eaLnBrk="1" fontAlgn="base" hangingPunct="1">
        <a:spcBef>
          <a:spcPts val="53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133">
          <a:solidFill>
            <a:srgbClr val="000000"/>
          </a:solidFill>
          <a:latin typeface="Calibri" panose="020F0502020204030204" pitchFamily="34" charset="0"/>
          <a:ea typeface="+mn-ea"/>
        </a:defRPr>
      </a:lvl2pPr>
      <a:lvl3pPr marL="1219232" indent="-243846" algn="l" defTabSz="479226" rtl="0" eaLnBrk="1" fontAlgn="base" hangingPunct="1">
        <a:spcBef>
          <a:spcPts val="48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panose="020F0502020204030204" pitchFamily="34" charset="0"/>
          <a:ea typeface="+mn-ea"/>
        </a:defRPr>
      </a:lvl3pPr>
      <a:lvl4pPr marL="1706925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4pPr>
      <a:lvl5pPr marL="2194618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5pPr>
      <a:lvl6pPr marL="2682311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6pPr>
      <a:lvl7pPr marL="3170004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7pPr>
      <a:lvl8pPr marL="3657697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8pPr>
      <a:lvl9pPr marL="4145390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3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86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79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72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65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58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51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44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743373" y="355601"/>
            <a:ext cx="2457015" cy="291254"/>
          </a:xfrm>
        </p:spPr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867407" y="6907108"/>
            <a:ext cx="3244420" cy="193040"/>
          </a:xfrm>
        </p:spPr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690880"/>
            <a:ext cx="9072563" cy="934720"/>
          </a:xfrm>
          <a:ln/>
        </p:spPr>
        <p:txBody>
          <a:bodyPr/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3000" dirty="0">
                <a:cs typeface="Calibri" panose="020F0502020204030204" pitchFamily="34" charset="0"/>
              </a:rPr>
              <a:t>Comparison of 2 µs MC-OOK Symbols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1625600"/>
            <a:ext cx="8290560" cy="423334"/>
          </a:xfrm>
          <a:ln/>
        </p:spPr>
        <p:txBody>
          <a:bodyPr/>
          <a:lstStyle/>
          <a:p>
            <a:pPr marL="0" indent="0" algn="ctr">
              <a:spcBef>
                <a:spcPts val="533"/>
              </a:spcBef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2133" dirty="0"/>
              <a:t>Date:</a:t>
            </a:r>
            <a:r>
              <a:rPr lang="en-GB" sz="2133" b="0" dirty="0"/>
              <a:t> 2018-MM-DD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68960" y="2069253"/>
            <a:ext cx="1544320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8304" tIns="49152" rIns="98304" bIns="49152"/>
          <a:lstStyle/>
          <a:p>
            <a:pPr>
              <a:spcBef>
                <a:spcPts val="533"/>
              </a:spcBef>
              <a:tabLst>
                <a:tab pos="365770" algn="l"/>
                <a:tab pos="1341156" algn="l"/>
                <a:tab pos="2316542" algn="l"/>
                <a:tab pos="3291927" algn="l"/>
                <a:tab pos="4267313" algn="l"/>
                <a:tab pos="5242699" algn="l"/>
                <a:tab pos="6218085" algn="l"/>
                <a:tab pos="7193471" algn="l"/>
                <a:tab pos="8168857" algn="l"/>
                <a:tab pos="9144243" algn="l"/>
                <a:tab pos="10119629" algn="l"/>
                <a:tab pos="11095015" algn="l"/>
              </a:tabLst>
            </a:pPr>
            <a:r>
              <a:rPr lang="en-GB" sz="2133" dirty="0">
                <a:solidFill>
                  <a:srgbClr val="000000"/>
                </a:solidFill>
                <a:latin typeface="Calibri" panose="020F0502020204030204" pitchFamily="34" charset="0"/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8142925"/>
              </p:ext>
            </p:extLst>
          </p:nvPr>
        </p:nvGraphicFramePr>
        <p:xfrm>
          <a:off x="546100" y="2432050"/>
          <a:ext cx="8636000" cy="2554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6" name="Document" r:id="rId4" imgW="8486910" imgH="2522246" progId="Word.Document.8">
                  <p:embed/>
                </p:oleObj>
              </mc:Choice>
              <mc:Fallback>
                <p:oleObj name="Document" r:id="rId4" imgW="8486910" imgH="252224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" y="2432050"/>
                        <a:ext cx="8636000" cy="2554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371A6-DA1D-46F1-B2CB-8AA193193C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640078"/>
          </a:xfrm>
        </p:spPr>
        <p:txBody>
          <a:bodyPr/>
          <a:lstStyle/>
          <a:p>
            <a:r>
              <a:rPr lang="en-US" sz="3600" dirty="0"/>
              <a:t>I/Q Power Ratio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2882DA-45A5-4F50-884C-99B6495B1B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6324601"/>
            <a:ext cx="8288868" cy="457200"/>
          </a:xfrm>
        </p:spPr>
        <p:txBody>
          <a:bodyPr/>
          <a:lstStyle/>
          <a:p>
            <a:r>
              <a:rPr lang="en-US" dirty="0"/>
              <a:t>Symbol A has slightly lower I/Q power variation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8F16BB-AF5A-4F8A-BA96-A6B133DCA79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8D4CE1-50AA-465B-9881-E534C2D97F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2D68C28-2D83-426D-8519-79F03498E8D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1B476B7-E49B-48BD-9003-035CE0384D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1429376"/>
            <a:ext cx="6250781" cy="468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76027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9574E7-D317-46AE-B42E-72B4E499A9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731523"/>
            <a:ext cx="9296400" cy="716278"/>
          </a:xfrm>
        </p:spPr>
        <p:txBody>
          <a:bodyPr/>
          <a:lstStyle/>
          <a:p>
            <a:r>
              <a:rPr lang="en-US" sz="3200" dirty="0"/>
              <a:t>Sum of Absolute value of Samples versus Time Offset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E460E1-A000-4757-B490-2C0E4B0D0D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324601"/>
            <a:ext cx="8915400" cy="457200"/>
          </a:xfrm>
        </p:spPr>
        <p:txBody>
          <a:bodyPr/>
          <a:lstStyle/>
          <a:p>
            <a:r>
              <a:rPr lang="en-US" dirty="0"/>
              <a:t>Symbol A has significantly higher “sum of samples” than Symbol B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19A7A0-1663-47AF-80FE-D65C90144BB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A24FE4-5728-40DB-8231-9E40A94D423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0F9BBAD-7900-4C50-A4C8-6DF34D9AB87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6F1B3E1-95B7-4E92-A1DA-6CFCE67CEB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419862"/>
            <a:ext cx="6250781" cy="468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33398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6D004D-70F1-4BE0-94B6-0F6257EC15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716278"/>
          </a:xfrm>
        </p:spPr>
        <p:txBody>
          <a:bodyPr/>
          <a:lstStyle/>
          <a:p>
            <a:r>
              <a:rPr lang="en-US" sz="3600" dirty="0"/>
              <a:t>Eye Diagram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03247B-8D48-4B7F-9D60-5264DA2AC6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3373" y="6246120"/>
            <a:ext cx="8288868" cy="557109"/>
          </a:xfrm>
        </p:spPr>
        <p:txBody>
          <a:bodyPr/>
          <a:lstStyle/>
          <a:p>
            <a:r>
              <a:rPr lang="en-US" dirty="0"/>
              <a:t>Symbol A has a little better Eye Diagram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0B9A32-F711-4177-9087-DEEDCA07DED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1738C9-8D5B-47EE-BE11-DDCECB156DA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53EF965-FF96-43EF-8EF7-D75BDFFF12D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0D16174-823E-4FE9-8471-D254DBED49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1454996"/>
            <a:ext cx="6250781" cy="468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15150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A373BB-E6EB-4C4C-9DB8-29755591E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3637D5-90D1-479F-A123-7AEEF077F1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is our opinion that the reason we saw significant difference in the AWGN simulations is that Symbol B has larger signal fluctuations, and when sampled at 4 MHz the sum of these 8 samples may have lower total than for Symbol A </a:t>
            </a:r>
          </a:p>
          <a:p>
            <a:r>
              <a:rPr lang="en-US" dirty="0"/>
              <a:t>Symbol A has a relatively constant signal envelope so that the sum of the samples is relatively constant for both good timing alignment and also with any timing offset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4D40B6-261F-4656-8D83-DC151FCB684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F30F0A-E989-46B3-8F50-897803E2DBF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BEA3266-7C21-46CF-B53A-84A615C11E6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186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CE18C-ED9B-4345-A0C6-2F64976CB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62000"/>
            <a:ext cx="8288868" cy="762000"/>
          </a:xfrm>
        </p:spPr>
        <p:txBody>
          <a:bodyPr/>
          <a:lstStyle/>
          <a:p>
            <a:r>
              <a:rPr lang="en-US" sz="3600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0F2A03-3FBA-4D8D-9934-5B0A16D2FC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676400"/>
            <a:ext cx="8839200" cy="5154509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Steve Shellhammer and Bin Tian, “MC-OOK Symbols and CSD Recommendations,” May 2018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Vinod Kristem, Shahrnaz Azizi, Thomas Kenney, “2 us OOK waveform generation,” IEEE 802-11/492r2, March 2018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ACD21D-9513-48AF-B11A-68423C29B8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7A6615-E0FA-4253-B542-57AA1B2E993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9A01E3-1DBA-49F8-830A-B113AB4B22B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5497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CAA20-180B-44C0-B29F-46DC45284D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640077"/>
          </a:xfrm>
        </p:spPr>
        <p:txBody>
          <a:bodyPr/>
          <a:lstStyle/>
          <a:p>
            <a:r>
              <a:rPr lang="en-US" sz="3600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9B924F-E199-4837-938C-4D7A63B1AB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71601"/>
            <a:ext cx="8763000" cy="2362199"/>
          </a:xfrm>
        </p:spPr>
        <p:txBody>
          <a:bodyPr/>
          <a:lstStyle/>
          <a:p>
            <a:r>
              <a:rPr lang="en-US" sz="2200" dirty="0"/>
              <a:t>Up until now we had focused on simulating with our own MC-OOK symbol designs</a:t>
            </a:r>
          </a:p>
          <a:p>
            <a:r>
              <a:rPr lang="en-US" sz="2200" dirty="0"/>
              <a:t>We decided to simulate with another design and compare the results</a:t>
            </a:r>
          </a:p>
          <a:p>
            <a:r>
              <a:rPr lang="en-US" sz="2200" dirty="0"/>
              <a:t>We focused on the HDR which uses the 2 µs symbol for both the Sync and Data fields</a:t>
            </a:r>
          </a:p>
          <a:p>
            <a:r>
              <a:rPr lang="en-US" sz="2200" dirty="0"/>
              <a:t>We simulated: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BD6A3F-76F3-467C-BACD-BD9354F7A9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48906E-26C0-4002-A557-375A316C61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0AE5874-28B1-4861-AA59-9260AA4A1F9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C5CAA085-C22E-4598-B759-5A8340E2608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2331135"/>
              </p:ext>
            </p:extLst>
          </p:nvPr>
        </p:nvGraphicFramePr>
        <p:xfrm>
          <a:off x="342054" y="3764280"/>
          <a:ext cx="9067800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2053">
                  <a:extLst>
                    <a:ext uri="{9D8B030D-6E8A-4147-A177-3AD203B41FA5}">
                      <a16:colId xmlns:a16="http://schemas.microsoft.com/office/drawing/2014/main" val="4293018359"/>
                    </a:ext>
                  </a:extLst>
                </a:gridCol>
                <a:gridCol w="3076746">
                  <a:extLst>
                    <a:ext uri="{9D8B030D-6E8A-4147-A177-3AD203B41FA5}">
                      <a16:colId xmlns:a16="http://schemas.microsoft.com/office/drawing/2014/main" val="4064607707"/>
                    </a:ext>
                  </a:extLst>
                </a:gridCol>
                <a:gridCol w="4339001">
                  <a:extLst>
                    <a:ext uri="{9D8B030D-6E8A-4147-A177-3AD203B41FA5}">
                      <a16:colId xmlns:a16="http://schemas.microsoft.com/office/drawing/2014/main" val="23767628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Symbol Label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Coefficient List (32-pt IFFT)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57512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[1, 1, 1, 0, -1, 1, -1]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Our Proposal [1]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44952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[1, 1, -1, 0, -1, -1, 1]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Proposal from Vinod and Shahrnaz [2]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9094728"/>
                  </a:ext>
                </a:extLst>
              </a:tr>
            </a:tbl>
          </a:graphicData>
        </a:graphic>
      </p:graphicFrame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6B1BAB32-1152-46C1-867F-8AE28EEE0569}"/>
              </a:ext>
            </a:extLst>
          </p:cNvPr>
          <p:cNvSpPr txBox="1">
            <a:spLocks/>
          </p:cNvSpPr>
          <p:nvPr/>
        </p:nvSpPr>
        <p:spPr bwMode="auto">
          <a:xfrm>
            <a:off x="494454" y="5257801"/>
            <a:ext cx="8763000" cy="152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200" kern="0" dirty="0"/>
              <a:t>We got very similar results in Channel Model D but different results in AWGN</a:t>
            </a:r>
          </a:p>
          <a:p>
            <a:r>
              <a:rPr lang="en-US" sz="2200" kern="0" dirty="0"/>
              <a:t>So we investigated further to see if we could identify the AWGN simulation difference</a:t>
            </a:r>
          </a:p>
        </p:txBody>
      </p:sp>
    </p:spTree>
    <p:extLst>
      <p:ext uri="{BB962C8B-B14F-4D97-AF65-F5344CB8AC3E}">
        <p14:creationId xmlns:p14="http://schemas.microsoft.com/office/powerpoint/2010/main" val="157939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10D3E2-35D9-4861-909E-9AD110BEE5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792478"/>
          </a:xfrm>
        </p:spPr>
        <p:txBody>
          <a:bodyPr/>
          <a:lstStyle/>
          <a:p>
            <a:r>
              <a:rPr lang="en-US" sz="3600" dirty="0"/>
              <a:t>Channel Model D Simulations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D48863-353B-461A-91F1-4377BE88BAD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D5AEB0-FDC4-4081-B00D-6192437D490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598B1AF-6D34-4B01-B0A8-6FCC13EF40D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A846EB3-F346-4425-94F1-5ABC355AA7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263" y="1559860"/>
            <a:ext cx="9403381" cy="4872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98436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A49B9B-501A-4133-9B28-CCD13F223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AWGN Simulations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689A32-B63D-4E8C-8D72-78AC764E1CA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F70483-B464-4AC6-AE8C-715483DD2C2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85AD54-DE2A-4BA4-9E46-D0A427950B2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D851676-ED85-4289-8D8C-0E9C7ABA4C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732878"/>
            <a:ext cx="9403381" cy="485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0946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0D0506-3EB5-4757-BE8F-38537792E0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SNR from Simulations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C57EA32E-5C6F-4A77-B054-E503B0F35A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9411796"/>
              </p:ext>
            </p:extLst>
          </p:nvPr>
        </p:nvGraphicFramePr>
        <p:xfrm>
          <a:off x="731838" y="2112963"/>
          <a:ext cx="8288337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2779">
                  <a:extLst>
                    <a:ext uri="{9D8B030D-6E8A-4147-A177-3AD203B41FA5}">
                      <a16:colId xmlns:a16="http://schemas.microsoft.com/office/drawing/2014/main" val="3034393483"/>
                    </a:ext>
                  </a:extLst>
                </a:gridCol>
                <a:gridCol w="2762779">
                  <a:extLst>
                    <a:ext uri="{9D8B030D-6E8A-4147-A177-3AD203B41FA5}">
                      <a16:colId xmlns:a16="http://schemas.microsoft.com/office/drawing/2014/main" val="3937724378"/>
                    </a:ext>
                  </a:extLst>
                </a:gridCol>
                <a:gridCol w="2762779">
                  <a:extLst>
                    <a:ext uri="{9D8B030D-6E8A-4147-A177-3AD203B41FA5}">
                      <a16:colId xmlns:a16="http://schemas.microsoft.com/office/drawing/2014/main" val="21279124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AWGN SNR (dB)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Model D SNR (dB)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0236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Symbol 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-4.01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8091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Symbol 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-3.27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2.47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636152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4AE3F9-7472-4F9D-A519-E793BF52BA4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5F600C-6C0F-42A7-8F44-57B161B3A95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E5001C-D5A8-4DE9-85A9-987B42AA175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55173A6-731A-4AF6-8AFE-E9C61ABEA93B}"/>
              </a:ext>
            </a:extLst>
          </p:cNvPr>
          <p:cNvSpPr txBox="1">
            <a:spLocks/>
          </p:cNvSpPr>
          <p:nvPr/>
        </p:nvSpPr>
        <p:spPr bwMode="auto">
          <a:xfrm>
            <a:off x="731520" y="4114800"/>
            <a:ext cx="8288868" cy="23859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kern="0" dirty="0"/>
              <a:t>AWGN simulation results with Symbol A are about 0.74 dB better than for results with Symbol B</a:t>
            </a:r>
          </a:p>
          <a:p>
            <a:pPr lvl="1"/>
            <a:r>
              <a:rPr lang="en-US" kern="0" dirty="0"/>
              <a:t>This is significant and quite aperient in the curves</a:t>
            </a:r>
          </a:p>
          <a:p>
            <a:r>
              <a:rPr lang="en-US" kern="0" dirty="0"/>
              <a:t>Channel Model D simulation results with Symbol A are about 0.28 dB better than for results with Symbol B</a:t>
            </a:r>
          </a:p>
          <a:p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52985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55FB34-3B9B-4CFA-8CE9-B647467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6479" y="783317"/>
            <a:ext cx="8288868" cy="792478"/>
          </a:xfrm>
        </p:spPr>
        <p:txBody>
          <a:bodyPr/>
          <a:lstStyle/>
          <a:p>
            <a:r>
              <a:rPr lang="en-US" sz="3600" dirty="0"/>
              <a:t>Study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A5FED2-7215-4670-AB38-133E0BDC12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676400"/>
            <a:ext cx="8656121" cy="4824309"/>
          </a:xfrm>
        </p:spPr>
        <p:txBody>
          <a:bodyPr/>
          <a:lstStyle/>
          <a:p>
            <a:r>
              <a:rPr lang="en-US" dirty="0"/>
              <a:t>We looked into the characteristics of the MC-OOK On Symbol to see if we could identify any characteristic that might explain the difference in the AWGN simulation performance</a:t>
            </a:r>
          </a:p>
          <a:p>
            <a:r>
              <a:rPr lang="en-US" dirty="0"/>
              <a:t>This is the list of characteristics which we consider</a:t>
            </a:r>
          </a:p>
          <a:p>
            <a:pPr marL="944893" lvl="1" indent="-457200">
              <a:buFont typeface="+mj-lt"/>
              <a:buAutoNum type="arabicPeriod"/>
            </a:pPr>
            <a:r>
              <a:rPr lang="en-US" dirty="0"/>
              <a:t>Symbol PAPR</a:t>
            </a:r>
          </a:p>
          <a:p>
            <a:pPr marL="944893" lvl="1" indent="-457200">
              <a:buFont typeface="+mj-lt"/>
              <a:buAutoNum type="arabicPeriod"/>
            </a:pPr>
            <a:r>
              <a:rPr lang="en-US" dirty="0"/>
              <a:t>Plot of absolute value of time domain waveform</a:t>
            </a:r>
          </a:p>
          <a:p>
            <a:pPr marL="944893" lvl="1" indent="-457200">
              <a:buFont typeface="+mj-lt"/>
              <a:buAutoNum type="arabicPeriod"/>
            </a:pPr>
            <a:r>
              <a:rPr lang="en-US" dirty="0"/>
              <a:t>Plot PSD of Data Field with random data using the On symbol, including phase randomization to remove spectral lines</a:t>
            </a:r>
          </a:p>
          <a:p>
            <a:pPr marL="944893" lvl="1" indent="-457200">
              <a:buFont typeface="+mj-lt"/>
              <a:buAutoNum type="arabicPeriod"/>
            </a:pPr>
            <a:r>
              <a:rPr lang="en-US" dirty="0"/>
              <a:t>I/Q imbalance as a function of phase rotation</a:t>
            </a:r>
          </a:p>
          <a:p>
            <a:pPr marL="944893" lvl="1" indent="-457200">
              <a:buFont typeface="+mj-lt"/>
              <a:buAutoNum type="arabicPeriod"/>
            </a:pPr>
            <a:r>
              <a:rPr lang="en-US" dirty="0"/>
              <a:t>Variation in the sum of samples, at 4 MHz, as a function of timing offset</a:t>
            </a:r>
          </a:p>
          <a:p>
            <a:pPr marL="944893" lvl="1" indent="-457200">
              <a:buFont typeface="+mj-lt"/>
              <a:buAutoNum type="arabicPeriod"/>
            </a:pPr>
            <a:r>
              <a:rPr lang="en-US" dirty="0"/>
              <a:t>Eye Diagram with rectangular receive matched filter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3A85E7-9E0C-48C1-9655-8056486A0CD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FB9C92-523E-4D5D-BB95-741BAB82C36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1D03184-7623-4515-B207-4F6D2EC10B7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81835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A03BD8-DEBF-4904-B814-E4D885300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PAPR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EFF4B317-0E9F-4B46-830A-3F2A464CEB2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1926352"/>
              </p:ext>
            </p:extLst>
          </p:nvPr>
        </p:nvGraphicFramePr>
        <p:xfrm>
          <a:off x="2560638" y="2112963"/>
          <a:ext cx="4983162" cy="124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9962">
                  <a:extLst>
                    <a:ext uri="{9D8B030D-6E8A-4147-A177-3AD203B41FA5}">
                      <a16:colId xmlns:a16="http://schemas.microsoft.com/office/drawing/2014/main" val="4293018359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40646077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Symbol Label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PAPR (dB)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57512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44952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9094728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C12531-13E9-49D2-BC54-A2BCF61DC3B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AECEBE-4D8C-48CE-900F-E283101218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572C0AB-7FE5-4C1B-9162-F7B0CB59D6E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E36CAEEE-1A80-46E4-9EF0-97770414F491}"/>
              </a:ext>
            </a:extLst>
          </p:cNvPr>
          <p:cNvSpPr txBox="1">
            <a:spLocks/>
          </p:cNvSpPr>
          <p:nvPr/>
        </p:nvSpPr>
        <p:spPr bwMode="auto">
          <a:xfrm>
            <a:off x="731520" y="4419600"/>
            <a:ext cx="8288868" cy="20811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kern="0" dirty="0"/>
              <a:t>Symbol A has low PAPR, which was a design criteria, so this makes sense</a:t>
            </a:r>
          </a:p>
        </p:txBody>
      </p:sp>
    </p:spTree>
    <p:extLst>
      <p:ext uri="{BB962C8B-B14F-4D97-AF65-F5344CB8AC3E}">
        <p14:creationId xmlns:p14="http://schemas.microsoft.com/office/powerpoint/2010/main" val="2924465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B0C0C-D869-44BC-9F9B-899D00A1AA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763296"/>
            <a:ext cx="9296400" cy="608304"/>
          </a:xfrm>
        </p:spPr>
        <p:txBody>
          <a:bodyPr/>
          <a:lstStyle/>
          <a:p>
            <a:r>
              <a:rPr lang="en-US" sz="3200" dirty="0"/>
              <a:t>Plot of Absolute Value of Time Domain Waveform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FFB5F-D1F3-4F62-92B1-3DD312A05B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5943600"/>
            <a:ext cx="9067800" cy="785710"/>
          </a:xfrm>
        </p:spPr>
        <p:txBody>
          <a:bodyPr/>
          <a:lstStyle/>
          <a:p>
            <a:r>
              <a:rPr lang="en-US" sz="2200" dirty="0"/>
              <a:t>Symbol B  has much Larger Signal Fluctuation</a:t>
            </a:r>
          </a:p>
          <a:p>
            <a:r>
              <a:rPr lang="en-US" sz="2200" dirty="0"/>
              <a:t>In particular it drops to zero multiple times during the symbol period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A08149-FFEB-4AE4-8140-41BB68CA1C8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2CE4FE-164C-4115-902B-9EEA4CDCA5D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871E500-4D3F-4B3E-B584-C321307EB7F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DD38A85-5BA9-40D9-8D46-5B9B78C1B4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314450"/>
            <a:ext cx="6250781" cy="468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35038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F2C57-F398-4BF6-B0D3-CA5D49869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702309"/>
          </a:xfrm>
        </p:spPr>
        <p:txBody>
          <a:bodyPr/>
          <a:lstStyle/>
          <a:p>
            <a:r>
              <a:rPr lang="en-US" sz="3600" dirty="0"/>
              <a:t>PSD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AE45F7-2B1F-4552-929A-C63B21643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6168069"/>
            <a:ext cx="8288868" cy="470747"/>
          </a:xfrm>
        </p:spPr>
        <p:txBody>
          <a:bodyPr/>
          <a:lstStyle/>
          <a:p>
            <a:r>
              <a:rPr lang="en-US" dirty="0"/>
              <a:t>Somewhat similar PSD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67BAF4-8A7E-4DBD-8AE0-A812700E649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C17009-9927-4FA0-A113-8EDC6806107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54DB93E-AD15-447E-BE07-93B5D2F2A7B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38D4236-B183-4E12-BDB1-4A51EBB373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343662"/>
            <a:ext cx="6250781" cy="468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41573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2302</TotalTime>
  <Words>665</Words>
  <Application>Microsoft Office PowerPoint</Application>
  <PresentationFormat>Custom</PresentationFormat>
  <Paragraphs>114</Paragraphs>
  <Slides>14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 Unicode MS</vt:lpstr>
      <vt:lpstr>MS Gothic</vt:lpstr>
      <vt:lpstr>Arial</vt:lpstr>
      <vt:lpstr>Calibri</vt:lpstr>
      <vt:lpstr>Courier New</vt:lpstr>
      <vt:lpstr>Times New Roman</vt:lpstr>
      <vt:lpstr>Office Theme</vt:lpstr>
      <vt:lpstr>Document</vt:lpstr>
      <vt:lpstr>Comparison of 2 µs MC-OOK Symbols</vt:lpstr>
      <vt:lpstr>Introduction</vt:lpstr>
      <vt:lpstr>Channel Model D Simulations</vt:lpstr>
      <vt:lpstr>AWGN Simulations</vt:lpstr>
      <vt:lpstr>SNR from Simulations</vt:lpstr>
      <vt:lpstr>Study</vt:lpstr>
      <vt:lpstr>PAPR</vt:lpstr>
      <vt:lpstr>Plot of Absolute Value of Time Domain Waveform</vt:lpstr>
      <vt:lpstr>PSD</vt:lpstr>
      <vt:lpstr>I/Q Power Ratio</vt:lpstr>
      <vt:lpstr>Sum of Absolute value of Samples versus Time Offset</vt:lpstr>
      <vt:lpstr>Eye Diagram</vt:lpstr>
      <vt:lpstr>Conclusions</vt:lpstr>
      <vt:lpstr>References</vt:lpstr>
    </vt:vector>
  </TitlesOfParts>
  <Company>Qualcomm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Shellhammer, Steve</dc:creator>
  <cp:lastModifiedBy>Steve Shellhammer</cp:lastModifiedBy>
  <cp:revision>501</cp:revision>
  <cp:lastPrinted>2017-11-22T00:49:17Z</cp:lastPrinted>
  <dcterms:created xsi:type="dcterms:W3CDTF">2014-10-30T17:06:39Z</dcterms:created>
  <dcterms:modified xsi:type="dcterms:W3CDTF">2018-07-06T22:25:53Z</dcterms:modified>
</cp:coreProperties>
</file>