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6" r:id="rId2"/>
    <p:sldId id="340" r:id="rId3"/>
    <p:sldId id="422" r:id="rId4"/>
    <p:sldId id="425" r:id="rId5"/>
    <p:sldId id="427" r:id="rId6"/>
    <p:sldId id="428" r:id="rId7"/>
    <p:sldId id="429" r:id="rId8"/>
    <p:sldId id="431" r:id="rId9"/>
    <p:sldId id="430" r:id="rId10"/>
    <p:sldId id="432" r:id="rId11"/>
    <p:sldId id="438" r:id="rId12"/>
    <p:sldId id="439" r:id="rId13"/>
    <p:sldId id="440" r:id="rId14"/>
    <p:sldId id="413" r:id="rId15"/>
  </p:sldIdLst>
  <p:sldSz cx="9753600" cy="7315200"/>
  <p:notesSz cx="6985000" cy="9283700"/>
  <p:defaultTextStyle>
    <a:defPPr>
      <a:defRPr lang="en-GB"/>
    </a:defPPr>
    <a:lvl1pPr algn="l" defTabSz="474916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85372" indent="-302066" algn="l" defTabSz="474916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208265" indent="-241653" algn="l" defTabSz="474916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91571" indent="-241653" algn="l" defTabSz="474916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174878" indent="-241653" algn="l" defTabSz="474916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416531" algn="l" defTabSz="966612" rtl="0" eaLnBrk="1" latinLnBrk="0" hangingPunct="1"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899837" algn="l" defTabSz="966612" rtl="0" eaLnBrk="1" latinLnBrk="0" hangingPunct="1"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383143" algn="l" defTabSz="966612" rtl="0" eaLnBrk="1" latinLnBrk="0" hangingPunct="1"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866449" algn="l" defTabSz="966612" rtl="0" eaLnBrk="1" latinLnBrk="0" hangingPunct="1"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04" userDrawn="1">
          <p15:clr>
            <a:srgbClr val="A4A3A4"/>
          </p15:clr>
        </p15:guide>
        <p15:guide id="2" pos="307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1" userDrawn="1">
          <p15:clr>
            <a:srgbClr val="A4A3A4"/>
          </p15:clr>
        </p15:guide>
        <p15:guide id="2" pos="2176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4831" autoAdjust="0"/>
    <p:restoredTop sz="94660"/>
  </p:normalViewPr>
  <p:slideViewPr>
    <p:cSldViewPr>
      <p:cViewPr varScale="1">
        <p:scale>
          <a:sx n="107" d="100"/>
          <a:sy n="107" d="100"/>
        </p:scale>
        <p:origin x="2310" y="120"/>
      </p:cViewPr>
      <p:guideLst>
        <p:guide orient="horz" pos="2304"/>
        <p:guide pos="3072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1"/>
        <p:guide pos="2176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7154" cy="463709"/>
          </a:xfrm>
          <a:prstGeom prst="rect">
            <a:avLst/>
          </a:prstGeom>
        </p:spPr>
        <p:txBody>
          <a:bodyPr vert="horz" lIns="91742" tIns="45871" rIns="91742" bIns="45871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56248" y="0"/>
            <a:ext cx="3027154" cy="463709"/>
          </a:xfrm>
          <a:prstGeom prst="rect">
            <a:avLst/>
          </a:prstGeom>
        </p:spPr>
        <p:txBody>
          <a:bodyPr vert="horz" lIns="91742" tIns="45871" rIns="91742" bIns="45871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7/6/2018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8404"/>
            <a:ext cx="3027154" cy="463709"/>
          </a:xfrm>
          <a:prstGeom prst="rect">
            <a:avLst/>
          </a:prstGeom>
        </p:spPr>
        <p:txBody>
          <a:bodyPr vert="horz" lIns="91742" tIns="45871" rIns="91742" bIns="45871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56248" y="8818404"/>
            <a:ext cx="3027154" cy="463709"/>
          </a:xfrm>
          <a:prstGeom prst="rect">
            <a:avLst/>
          </a:prstGeom>
        </p:spPr>
        <p:txBody>
          <a:bodyPr vert="horz" lIns="91742" tIns="45871" rIns="91742" bIns="45871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1"/>
            <a:ext cx="6985000" cy="92837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1742" tIns="45871" rIns="91742" bIns="45871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81709" y="96872"/>
            <a:ext cx="644449" cy="21120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7418" algn="l"/>
                <a:tab pos="1834835" algn="l"/>
                <a:tab pos="2752253" algn="l"/>
                <a:tab pos="3669670" algn="l"/>
                <a:tab pos="4587088" algn="l"/>
                <a:tab pos="5504505" algn="l"/>
                <a:tab pos="6421923" algn="l"/>
                <a:tab pos="7339340" algn="l"/>
                <a:tab pos="8256758" algn="l"/>
                <a:tab pos="9174175" algn="l"/>
                <a:tab pos="10091593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8841" y="96872"/>
            <a:ext cx="831548" cy="21120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7418" algn="l"/>
                <a:tab pos="1834835" algn="l"/>
                <a:tab pos="2752253" algn="l"/>
                <a:tab pos="3669670" algn="l"/>
                <a:tab pos="4587088" algn="l"/>
                <a:tab pos="5504505" algn="l"/>
                <a:tab pos="6421923" algn="l"/>
                <a:tab pos="7339340" algn="l"/>
                <a:tab pos="8256758" algn="l"/>
                <a:tab pos="9174175" algn="l"/>
                <a:tab pos="10091593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79513" y="701675"/>
            <a:ext cx="4624387" cy="3468688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30694" y="4409997"/>
            <a:ext cx="5122014" cy="417655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909" tIns="46232" rIns="93909" bIns="46232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97065" y="8988324"/>
            <a:ext cx="929094" cy="1810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8709" algn="l"/>
                <a:tab pos="1376126" algn="l"/>
                <a:tab pos="2293544" algn="l"/>
                <a:tab pos="3210961" algn="l"/>
                <a:tab pos="4128379" algn="l"/>
                <a:tab pos="5045796" algn="l"/>
                <a:tab pos="5963214" algn="l"/>
                <a:tab pos="6880631" algn="l"/>
                <a:tab pos="7798049" algn="l"/>
                <a:tab pos="8715466" algn="l"/>
                <a:tab pos="9632884" algn="l"/>
                <a:tab pos="10550301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46234" y="8988324"/>
            <a:ext cx="514920" cy="363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7418" algn="l"/>
                <a:tab pos="1834835" algn="l"/>
                <a:tab pos="2752253" algn="l"/>
                <a:tab pos="3669670" algn="l"/>
                <a:tab pos="4587088" algn="l"/>
                <a:tab pos="5504505" algn="l"/>
                <a:tab pos="6421923" algn="l"/>
                <a:tab pos="7339340" algn="l"/>
                <a:tab pos="8256758" algn="l"/>
                <a:tab pos="9174175" algn="l"/>
                <a:tab pos="10091593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7605" y="8988325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7418" algn="l"/>
                <a:tab pos="1834835" algn="l"/>
                <a:tab pos="2752253" algn="l"/>
                <a:tab pos="3669670" algn="l"/>
                <a:tab pos="4587088" algn="l"/>
                <a:tab pos="5504505" algn="l"/>
                <a:tab pos="6421923" algn="l"/>
                <a:tab pos="7339340" algn="l"/>
                <a:tab pos="8256758" algn="l"/>
                <a:tab pos="9174175" algn="l"/>
                <a:tab pos="10091593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9204" y="8986737"/>
            <a:ext cx="5526593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1742" tIns="45871" rIns="91742" bIns="45871"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52445" y="296965"/>
            <a:ext cx="568011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1742" tIns="45871" rIns="91742" bIns="45871"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7491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69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85372" indent="-302066" algn="l" defTabSz="47491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69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208265" indent="-241653" algn="l" defTabSz="47491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69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91571" indent="-241653" algn="l" defTabSz="47491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69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174878" indent="-241653" algn="l" defTabSz="47491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69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416531" algn="l" defTabSz="966612" rtl="0" eaLnBrk="1" latinLnBrk="0" hangingPunct="1">
      <a:defRPr sz="1269" kern="1200">
        <a:solidFill>
          <a:schemeClr val="tx1"/>
        </a:solidFill>
        <a:latin typeface="+mn-lt"/>
        <a:ea typeface="+mn-ea"/>
        <a:cs typeface="+mn-cs"/>
      </a:defRPr>
    </a:lvl6pPr>
    <a:lvl7pPr marL="2899837" algn="l" defTabSz="966612" rtl="0" eaLnBrk="1" latinLnBrk="0" hangingPunct="1">
      <a:defRPr sz="1269" kern="1200">
        <a:solidFill>
          <a:schemeClr val="tx1"/>
        </a:solidFill>
        <a:latin typeface="+mn-lt"/>
        <a:ea typeface="+mn-ea"/>
        <a:cs typeface="+mn-cs"/>
      </a:defRPr>
    </a:lvl7pPr>
    <a:lvl8pPr marL="3383143" algn="l" defTabSz="966612" rtl="0" eaLnBrk="1" latinLnBrk="0" hangingPunct="1">
      <a:defRPr sz="1269" kern="1200">
        <a:solidFill>
          <a:schemeClr val="tx1"/>
        </a:solidFill>
        <a:latin typeface="+mn-lt"/>
        <a:ea typeface="+mn-ea"/>
        <a:cs typeface="+mn-cs"/>
      </a:defRPr>
    </a:lvl8pPr>
    <a:lvl9pPr marL="3866449" algn="l" defTabSz="966612" rtl="0" eaLnBrk="1" latinLnBrk="0" hangingPunct="1">
      <a:defRPr sz="1269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62569" y="701915"/>
            <a:ext cx="4659865" cy="346987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742" tIns="45871" rIns="91742" bIns="45871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30694" y="4409997"/>
            <a:ext cx="5123613" cy="4271836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Font typeface="Arial" panose="020B0604020202020204" pitchFamily="34" charset="0"/>
              <a:buChar char="•"/>
              <a:defRPr sz="2400"/>
            </a:lvl1pPr>
            <a:lvl2pPr marL="853463" indent="-365770">
              <a:buFont typeface="Courier New" panose="02070309020205020404" pitchFamily="49" charset="0"/>
              <a:buChar char="o"/>
              <a:defRPr sz="2200" b="1"/>
            </a:lvl2pPr>
            <a:lvl3pPr marL="1280195" indent="-304809">
              <a:buFont typeface="Arial" panose="020B0604020202020204" pitchFamily="34" charset="0"/>
              <a:buChar char="•"/>
              <a:defRPr sz="2000"/>
            </a:lvl3pPr>
            <a:lvl4pPr marL="1767887" indent="-304809">
              <a:buFont typeface="Arial" panose="020B0604020202020204" pitchFamily="34" charset="0"/>
              <a:buChar char="•"/>
              <a:defRPr/>
            </a:lvl4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715006" y="6907109"/>
            <a:ext cx="3396821" cy="24553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707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Steve Shellhammer, Qualcomm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743373" y="355601"/>
            <a:ext cx="1999811" cy="29125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92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2018</a:t>
            </a:r>
            <a:endParaRPr lang="en-GB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686E15EF-98CC-45E2-B245-536D41247871}"/>
              </a:ext>
            </a:extLst>
          </p:cNvPr>
          <p:cNvSpPr txBox="1">
            <a:spLocks/>
          </p:cNvSpPr>
          <p:nvPr userDrawn="1"/>
        </p:nvSpPr>
        <p:spPr bwMode="auto">
          <a:xfrm>
            <a:off x="5494805" y="397809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MS Gothic" charset="-128"/>
                <a:cs typeface="Arial Unicode MS" charset="0"/>
              </a:rPr>
              <a:t>doc.: IEEE 802.11-18/1198r0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731520" y="731522"/>
            <a:ext cx="8288868" cy="113622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731520" y="2113282"/>
            <a:ext cx="8288868" cy="438742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743373" y="355601"/>
            <a:ext cx="1999811" cy="29125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920" b="1">
                <a:solidFill>
                  <a:srgbClr val="000000"/>
                </a:solidFill>
                <a:latin typeface="Calibri" panose="020F0502020204030204" pitchFamily="34" charset="0"/>
                <a:cs typeface="Arial Unicode MS" charset="0"/>
              </a:defRPr>
            </a:lvl1pPr>
          </a:lstStyle>
          <a:p>
            <a:r>
              <a:rPr lang="en-US"/>
              <a:t>July 2018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715006" y="6907108"/>
            <a:ext cx="3396821" cy="26263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707">
                <a:solidFill>
                  <a:srgbClr val="000000"/>
                </a:solidFill>
                <a:latin typeface="Calibri" panose="020F0502020204030204" pitchFamily="34" charset="0"/>
                <a:cs typeface="Arial Unicode MS" charset="0"/>
              </a:defRPr>
            </a:lvl1pPr>
          </a:lstStyle>
          <a:p>
            <a:r>
              <a:rPr lang="en-GB" dirty="0"/>
              <a:t>Steve Shellhammer, Qualcomm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470401" y="6907109"/>
            <a:ext cx="728133" cy="38777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707">
                <a:solidFill>
                  <a:srgbClr val="000000"/>
                </a:solidFill>
                <a:latin typeface="Calibri" panose="020F0502020204030204" pitchFamily="34" charset="0"/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731520" y="650240"/>
            <a:ext cx="8290560" cy="1694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706" dirty="0">
              <a:latin typeface="Calibri" panose="020F0502020204030204" pitchFamily="34" charset="0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29828" y="6907108"/>
            <a:ext cx="1022665" cy="26270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</a:pPr>
            <a:r>
              <a:rPr lang="en-GB" sz="1707" dirty="0">
                <a:solidFill>
                  <a:srgbClr val="000000"/>
                </a:solidFill>
                <a:latin typeface="Calibri" panose="020F0502020204030204" pitchFamily="34" charset="0"/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731520" y="6908800"/>
            <a:ext cx="8371840" cy="1694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987" dirty="0">
              <a:latin typeface="Calibri" panose="020F050202020403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hf hdr="0"/>
  <p:txStyles>
    <p:titleStyle>
      <a:lvl1pPr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840" b="1">
          <a:solidFill>
            <a:srgbClr val="000000"/>
          </a:solidFill>
          <a:latin typeface="Calibri" panose="020F0502020204030204" pitchFamily="34" charset="0"/>
          <a:ea typeface="+mj-ea"/>
          <a:cs typeface="+mj-cs"/>
        </a:defRPr>
      </a:lvl1pPr>
      <a:lvl2pPr marL="792502" indent="-304809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219232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706925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194618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682311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3170004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657697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4145390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65770" indent="-365770" algn="l" defTabSz="479226" rtl="0" eaLnBrk="1" fontAlgn="base" hangingPunct="1">
        <a:spcBef>
          <a:spcPts val="64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560" b="1">
          <a:solidFill>
            <a:srgbClr val="000000"/>
          </a:solidFill>
          <a:latin typeface="Calibri" panose="020F0502020204030204" pitchFamily="34" charset="0"/>
          <a:ea typeface="+mn-ea"/>
          <a:cs typeface="+mn-cs"/>
        </a:defRPr>
      </a:lvl1pPr>
      <a:lvl2pPr marL="792502" indent="-304809" algn="l" defTabSz="479226" rtl="0" eaLnBrk="1" fontAlgn="base" hangingPunct="1">
        <a:spcBef>
          <a:spcPts val="533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133">
          <a:solidFill>
            <a:srgbClr val="000000"/>
          </a:solidFill>
          <a:latin typeface="Calibri" panose="020F0502020204030204" pitchFamily="34" charset="0"/>
          <a:ea typeface="+mn-ea"/>
        </a:defRPr>
      </a:lvl2pPr>
      <a:lvl3pPr marL="1219232" indent="-243846" algn="l" defTabSz="479226" rtl="0" eaLnBrk="1" fontAlgn="base" hangingPunct="1">
        <a:spcBef>
          <a:spcPts val="48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panose="020F0502020204030204" pitchFamily="34" charset="0"/>
          <a:ea typeface="+mn-ea"/>
        </a:defRPr>
      </a:lvl3pPr>
      <a:lvl4pPr marL="1706925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Calibri" panose="020F0502020204030204" pitchFamily="34" charset="0"/>
          <a:ea typeface="+mn-ea"/>
        </a:defRPr>
      </a:lvl4pPr>
      <a:lvl5pPr marL="2194618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Calibri" panose="020F0502020204030204" pitchFamily="34" charset="0"/>
          <a:ea typeface="+mn-ea"/>
        </a:defRPr>
      </a:lvl5pPr>
      <a:lvl6pPr marL="2682311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+mn-lt"/>
          <a:ea typeface="+mn-ea"/>
        </a:defRPr>
      </a:lvl6pPr>
      <a:lvl7pPr marL="3170004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+mn-lt"/>
          <a:ea typeface="+mn-ea"/>
        </a:defRPr>
      </a:lvl7pPr>
      <a:lvl8pPr marL="3657697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+mn-lt"/>
          <a:ea typeface="+mn-ea"/>
        </a:defRPr>
      </a:lvl8pPr>
      <a:lvl9pPr marL="4145390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1pPr>
      <a:lvl2pPr marL="487693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2pPr>
      <a:lvl3pPr marL="975386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3pPr>
      <a:lvl4pPr marL="1463079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4pPr>
      <a:lvl5pPr marL="1950772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5pPr>
      <a:lvl6pPr marL="2438465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6pPr>
      <a:lvl7pPr marL="2926158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7pPr>
      <a:lvl8pPr marL="3413851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8pPr>
      <a:lvl9pPr marL="3901544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743373" y="355601"/>
            <a:ext cx="2457015" cy="291254"/>
          </a:xfrm>
        </p:spPr>
        <p:txBody>
          <a:bodyPr/>
          <a:lstStyle/>
          <a:p>
            <a:r>
              <a:rPr lang="en-US"/>
              <a:t>July 2018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867407" y="6907108"/>
            <a:ext cx="3244420" cy="193040"/>
          </a:xfrm>
        </p:spPr>
        <p:txBody>
          <a:bodyPr/>
          <a:lstStyle/>
          <a:p>
            <a:r>
              <a:rPr lang="en-GB" dirty="0"/>
              <a:t>Steve Shellhammer, Qualcomm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304800" y="690880"/>
            <a:ext cx="9072563" cy="934720"/>
          </a:xfrm>
          <a:ln/>
        </p:spPr>
        <p:txBody>
          <a:bodyPr/>
          <a:lstStyle/>
          <a:p>
            <a:pPr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</a:pPr>
            <a:r>
              <a:rPr lang="en-GB" sz="3000" dirty="0">
                <a:cs typeface="Calibri" panose="020F0502020204030204" pitchFamily="34" charset="0"/>
              </a:rPr>
              <a:t>Simulations with Recommended Symbols and CSD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31520" y="1625600"/>
            <a:ext cx="8290560" cy="423334"/>
          </a:xfrm>
          <a:ln/>
        </p:spPr>
        <p:txBody>
          <a:bodyPr/>
          <a:lstStyle/>
          <a:p>
            <a:pPr marL="0" indent="0" algn="ctr">
              <a:spcBef>
                <a:spcPts val="533"/>
              </a:spcBef>
              <a:buNone/>
              <a:tabLst>
                <a:tab pos="973693" algn="l"/>
                <a:tab pos="1949079" algn="l"/>
                <a:tab pos="2924465" algn="l"/>
                <a:tab pos="3899851" algn="l"/>
                <a:tab pos="4875237" algn="l"/>
                <a:tab pos="5850623" algn="l"/>
                <a:tab pos="6826009" algn="l"/>
                <a:tab pos="7801395" algn="l"/>
                <a:tab pos="8776781" algn="l"/>
                <a:tab pos="9752167" algn="l"/>
                <a:tab pos="10727552" algn="l"/>
              </a:tabLst>
            </a:pPr>
            <a:r>
              <a:rPr lang="en-GB" sz="2133" dirty="0"/>
              <a:t>Date:</a:t>
            </a:r>
            <a:r>
              <a:rPr lang="en-GB" sz="2133" b="0" dirty="0"/>
              <a:t> 2018-MM-DD</a:t>
            </a: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68960" y="2069253"/>
            <a:ext cx="1544320" cy="406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8304" tIns="49152" rIns="98304" bIns="49152"/>
          <a:lstStyle/>
          <a:p>
            <a:pPr>
              <a:spcBef>
                <a:spcPts val="533"/>
              </a:spcBef>
              <a:tabLst>
                <a:tab pos="365770" algn="l"/>
                <a:tab pos="1341156" algn="l"/>
                <a:tab pos="2316542" algn="l"/>
                <a:tab pos="3291927" algn="l"/>
                <a:tab pos="4267313" algn="l"/>
                <a:tab pos="5242699" algn="l"/>
                <a:tab pos="6218085" algn="l"/>
                <a:tab pos="7193471" algn="l"/>
                <a:tab pos="8168857" algn="l"/>
                <a:tab pos="9144243" algn="l"/>
                <a:tab pos="10119629" algn="l"/>
                <a:tab pos="11095015" algn="l"/>
              </a:tabLst>
            </a:pPr>
            <a:r>
              <a:rPr lang="en-GB" sz="2133" dirty="0">
                <a:solidFill>
                  <a:srgbClr val="000000"/>
                </a:solidFill>
                <a:latin typeface="Calibri" panose="020F0502020204030204" pitchFamily="34" charset="0"/>
              </a:rPr>
              <a:t>Authors:</a:t>
            </a:r>
          </a:p>
        </p:txBody>
      </p:sp>
      <p:graphicFrame>
        <p:nvGraphicFramePr>
          <p:cNvPr id="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88142925"/>
              </p:ext>
            </p:extLst>
          </p:nvPr>
        </p:nvGraphicFramePr>
        <p:xfrm>
          <a:off x="546100" y="2432050"/>
          <a:ext cx="8636000" cy="2554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74" name="Document" r:id="rId4" imgW="8486910" imgH="2522246" progId="Word.Document.8">
                  <p:embed/>
                </p:oleObj>
              </mc:Choice>
              <mc:Fallback>
                <p:oleObj name="Document" r:id="rId4" imgW="8486910" imgH="2522246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6100" y="2432050"/>
                        <a:ext cx="8636000" cy="25542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87C14A-F8D7-480E-A477-364AEF7406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520" y="731523"/>
            <a:ext cx="8288868" cy="975360"/>
          </a:xfrm>
        </p:spPr>
        <p:txBody>
          <a:bodyPr/>
          <a:lstStyle/>
          <a:p>
            <a:r>
              <a:rPr lang="en-US" sz="3600" dirty="0"/>
              <a:t>LDR Model D Sims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5821B0A-3461-4055-940F-19E1D121530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F5A927-871A-483A-9FB7-ECBA5331934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Shellhammer, Qualcomm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0651F5C-389B-4F48-B398-404CF885248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2018</a:t>
            </a:r>
            <a:endParaRPr lang="en-GB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D27B214-5413-4A7A-8D31-D2481760A7A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7851" y="1600200"/>
            <a:ext cx="9483349" cy="4699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09966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2DEE7C-F1EF-483D-B0EB-7E851650E8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520" y="731523"/>
            <a:ext cx="8288868" cy="792478"/>
          </a:xfrm>
        </p:spPr>
        <p:txBody>
          <a:bodyPr/>
          <a:lstStyle/>
          <a:p>
            <a:r>
              <a:rPr lang="en-US" sz="3600" dirty="0"/>
              <a:t>Conclusions – MC-OOK On Symbols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986FA6-738D-4B11-950D-7C7C9991FC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1520" y="1752600"/>
            <a:ext cx="8564880" cy="4748109"/>
          </a:xfrm>
        </p:spPr>
        <p:txBody>
          <a:bodyPr/>
          <a:lstStyle/>
          <a:p>
            <a:r>
              <a:rPr lang="en-US" dirty="0"/>
              <a:t>Both the 2 and 4 µs MC-OOK On symbols have been selected for low PAPR</a:t>
            </a:r>
          </a:p>
          <a:p>
            <a:pPr lvl="1"/>
            <a:r>
              <a:rPr lang="en-US" dirty="0"/>
              <a:t>2 µs On symbol – PAPR = 2.25</a:t>
            </a:r>
          </a:p>
          <a:p>
            <a:pPr lvl="1"/>
            <a:r>
              <a:rPr lang="en-US" dirty="0"/>
              <a:t>4 µs On symbol – PAPR = 2.06</a:t>
            </a:r>
          </a:p>
          <a:p>
            <a:r>
              <a:rPr lang="en-US" dirty="0"/>
              <a:t>The results in AWGN and Model D for High Data Rate (HDR) and Low Data Rate (LDR) are both very good [7]</a:t>
            </a:r>
          </a:p>
          <a:p>
            <a:r>
              <a:rPr lang="en-US" dirty="0"/>
              <a:t>Both MC-OOK symbols have been show to work well with multiple CSD designs (linear CSD increase and binary tree CSD)</a:t>
            </a:r>
          </a:p>
          <a:p>
            <a:pPr lvl="1"/>
            <a:r>
              <a:rPr lang="en-US" dirty="0"/>
              <a:t>This shows that the symbol designs are robust and not highly sensitive to the choice of CSD design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52C382A-CA3D-4967-B158-2AAB732DFDE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C5DD55-2815-4010-9927-877C16053B2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Steve Shellhammer, Qualcomm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664397B-32C9-4BFD-B832-EE72E421F97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126109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2DEE7C-F1EF-483D-B0EB-7E851650E8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Conclusions – Recommended CSD Design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986FA6-738D-4B11-950D-7C7C9991FC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1520" y="2057400"/>
            <a:ext cx="8488680" cy="4443309"/>
          </a:xfrm>
        </p:spPr>
        <p:txBody>
          <a:bodyPr/>
          <a:lstStyle/>
          <a:p>
            <a:r>
              <a:rPr lang="en-US" dirty="0"/>
              <a:t>The CSD design approach of Binary Tree selection of CSD values follows the legacy 802.11 CSD design approach</a:t>
            </a:r>
          </a:p>
          <a:p>
            <a:r>
              <a:rPr lang="en-US" dirty="0"/>
              <a:t>The CSD design recommended here provides the maximum frequency diversity by using high CSD values</a:t>
            </a:r>
          </a:p>
          <a:p>
            <a:r>
              <a:rPr lang="en-US" dirty="0"/>
              <a:t>Shown to have limited loss in AWGN [5]</a:t>
            </a:r>
          </a:p>
          <a:p>
            <a:pPr lvl="1"/>
            <a:r>
              <a:rPr lang="en-US" dirty="0"/>
              <a:t>Less than 0.8 dB loss for HDR and 0.4 dB loss for LDR with up to eight antennas (@ 10% PER)</a:t>
            </a:r>
          </a:p>
          <a:p>
            <a:r>
              <a:rPr lang="en-US" dirty="0"/>
              <a:t>Shown to have excellent diversity gain in Channel Model D [5]</a:t>
            </a:r>
          </a:p>
          <a:p>
            <a:pPr lvl="1"/>
            <a:r>
              <a:rPr lang="en-US" dirty="0"/>
              <a:t>Diversity gain of up to 2.5 to 3 dB for HDR and 3 to 4 dB for LDR for four to eight antennas (@ 10% PER)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52C382A-CA3D-4967-B158-2AAB732DFDE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C5DD55-2815-4010-9927-877C16053B2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Steve Shellhammer, Qualcomm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664397B-32C9-4BFD-B832-EE72E421F97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8097900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0EC075-8BDF-4EEC-981D-96552F935F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Final Conclusions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670809-6A05-45ED-B9FF-FFD954DA15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Motions for including these MC-OOK symbols and CSD designs have been including with the Spec Text document on those topics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45020A5-70A4-4A1C-BB16-2C105888061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52C6AD-7FFB-442A-A9A5-EA6AD365985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Steve Shellhammer, Qualcomm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4F1F9AC-5C35-4921-A5D6-F9874695374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1803850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ACE18C-ED9B-4345-A0C6-2F64976CB7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520" y="685800"/>
            <a:ext cx="8288868" cy="838200"/>
          </a:xfrm>
        </p:spPr>
        <p:txBody>
          <a:bodyPr/>
          <a:lstStyle/>
          <a:p>
            <a:r>
              <a:rPr lang="en-US" sz="3600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0F2A03-3FBA-4D8D-9934-5B0A16D2FC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1447800"/>
            <a:ext cx="8839200" cy="5383109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sz="2100" dirty="0"/>
              <a:t>Steve Shellhammer and Rui Yang, “Spec Text for Single Channel MC-OOK On and Off Waveform Generators,” IEEE 802.11-18/967r0, May 2018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100" dirty="0"/>
              <a:t>Steve Shellhammer, “On Symbol Generation,” IEEE 802.11-18/584r0, March 2018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100" dirty="0"/>
              <a:t>Rui Cao, Sudhir Srinivasa, Hongyuan Zhang, “Discussion on WUR Multi-Antenna Transmission,” IEEE 802.11-18/413r2, March 2018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100" dirty="0"/>
              <a:t>Vinod Kristem, Shahrnaz Azizi, Thomas Kenney, “Updated results on WUR performance with multiple TX antennas,” IEEE 802-11/772r0, May 2018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100" dirty="0"/>
              <a:t>Steve Shellhammer and Bin Tian, “Multiantenna TX Diversity,” IEEE 802.11-18/773r0, May 2018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100" dirty="0"/>
              <a:t>Miguel Lopez, Dennis Sundman, Leif Wilhelmsson, Omni-directional multi-antenna TX through OFDM symbol diversity, IEEE 802.11-18/881r2, May 2018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100" dirty="0"/>
              <a:t>Steve Shellhammer and Bin Tian, “Simulation on the Effect of OFDM Symbol Design,” IEEE 802.11-18/418r0, March 2018</a:t>
            </a:r>
          </a:p>
          <a:p>
            <a:pPr marL="457200" indent="-457200">
              <a:buFont typeface="+mj-lt"/>
              <a:buAutoNum type="arabicPeriod"/>
            </a:pPr>
            <a:endParaRPr lang="en-US" sz="2100" dirty="0"/>
          </a:p>
          <a:p>
            <a:pPr marL="457200" indent="-457200">
              <a:buFont typeface="+mj-lt"/>
              <a:buAutoNum type="arabicPeriod"/>
            </a:pPr>
            <a:endParaRPr lang="en-US" sz="2100" dirty="0"/>
          </a:p>
          <a:p>
            <a:pPr marL="457200" indent="-457200">
              <a:buFont typeface="+mj-lt"/>
              <a:buAutoNum type="arabicPeriod"/>
            </a:pPr>
            <a:endParaRPr lang="en-US" sz="21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2ACD21D-9513-48AF-B11A-68423C29B88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7A6615-E0FA-4253-B542-57AA1B2E993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Shellhammer, Qualcomm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39A01E3-1DBA-49F8-830A-B113AB4B22B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754978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55FB34-3B9B-4CFA-8CE9-B64746702A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5444" y="725243"/>
            <a:ext cx="8288868" cy="493957"/>
          </a:xfrm>
        </p:spPr>
        <p:txBody>
          <a:bodyPr/>
          <a:lstStyle/>
          <a:p>
            <a:r>
              <a:rPr lang="en-US" sz="3600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A5FED2-7215-4670-AB38-133E0BDC12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19200"/>
            <a:ext cx="8839200" cy="5687909"/>
          </a:xfrm>
        </p:spPr>
        <p:txBody>
          <a:bodyPr/>
          <a:lstStyle/>
          <a:p>
            <a:r>
              <a:rPr lang="en-US" dirty="0"/>
              <a:t>At the May meeting the Task Group adopted Spec Text for the Single Channel MC-OOK On and Off Waveform Generators [1]</a:t>
            </a:r>
          </a:p>
          <a:p>
            <a:r>
              <a:rPr lang="en-US" dirty="0"/>
              <a:t>Earlier at the March meeting a number of PHY engineers agreed off-line [2] for “Up to three examples of coefficients will be provided in the standard,” however there was insufficient time at the meeting to hold a straw poll on that topic</a:t>
            </a:r>
          </a:p>
          <a:p>
            <a:r>
              <a:rPr lang="en-US" i="1" dirty="0"/>
              <a:t>Here we provide recommended subcarrier coefficients for the single channel 2 and 4 µs MC-OOK On Waveform Generators</a:t>
            </a:r>
          </a:p>
          <a:p>
            <a:r>
              <a:rPr lang="en-US" dirty="0"/>
              <a:t>Also a number of companies have made presentations on TX Diversity [3-6]</a:t>
            </a:r>
          </a:p>
          <a:p>
            <a:r>
              <a:rPr lang="en-US" i="1" dirty="0"/>
              <a:t>Here we also provide recommendation CSD Designs for TX Diversity</a:t>
            </a:r>
          </a:p>
          <a:p>
            <a:r>
              <a:rPr lang="en-US" dirty="0"/>
              <a:t>Spec Text documents for an Annex to include MC-OOK Symbol and CSD recommendations has also been prepared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43A85E7-9E0C-48C1-9655-8056486A0CD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FB9C92-523E-4D5D-BB95-741BAB82C36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Shellhammer, Qualcomm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1D03184-7623-4515-B207-4F6D2EC10B7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781835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194D23-00D0-4545-9EED-FA2C83967C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MC-OOK 2 µs On Waveform Generator Recommendations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6A346BB-18CF-44B7-9627-2F6EE13B048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9C4AED-CE48-4F21-B42D-9BF58124865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Shellhammer, Qualcomm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5B7D1B8-6EF8-41E9-B8B8-1620A32DA15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2018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Content Placeholder 2">
                <a:extLst>
                  <a:ext uri="{FF2B5EF4-FFF2-40B4-BE49-F238E27FC236}">
                    <a16:creationId xmlns:a16="http://schemas.microsoft.com/office/drawing/2014/main" id="{A002B3AB-A59C-4AA3-A3AA-00558B617038}"/>
                  </a:ext>
                </a:extLst>
              </p:cNvPr>
              <p:cNvSpPr txBox="1">
                <a:spLocks/>
              </p:cNvSpPr>
              <p:nvPr/>
            </p:nvSpPr>
            <p:spPr bwMode="auto">
              <a:xfrm>
                <a:off x="731520" y="2113282"/>
                <a:ext cx="7879080" cy="3754118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vert="horz" wrap="square" lIns="92160" tIns="46080" rIns="92160" bIns="46080" numCol="1" anchor="t" anchorCtr="0" compatLnSpc="1">
                <a:prstTxWarp prst="textNoShape">
                  <a:avLst/>
                </a:prstTxWarp>
              </a:bodyPr>
              <a:lstStyle>
                <a:lvl1pPr marL="365770" indent="-365770" algn="l" defTabSz="479226" rtl="0" eaLnBrk="1" fontAlgn="base" hangingPunct="1">
                  <a:spcBef>
                    <a:spcPts val="64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Arial" panose="020B0604020202020204" pitchFamily="34" charset="0"/>
                  <a:buChar char="•"/>
                  <a:defRPr sz="2400" b="1">
                    <a:solidFill>
                      <a:srgbClr val="000000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1pPr>
                <a:lvl2pPr marL="853463" indent="-365770" algn="l" defTabSz="479226" rtl="0" eaLnBrk="1" fontAlgn="base" hangingPunct="1">
                  <a:spcBef>
                    <a:spcPts val="533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Courier New" panose="02070309020205020404" pitchFamily="49" charset="0"/>
                  <a:buChar char="o"/>
                  <a:defRPr sz="2200" b="1">
                    <a:solidFill>
                      <a:srgbClr val="000000"/>
                    </a:solidFill>
                    <a:latin typeface="Calibri" panose="020F0502020204030204" pitchFamily="34" charset="0"/>
                    <a:ea typeface="+mn-ea"/>
                  </a:defRPr>
                </a:lvl2pPr>
                <a:lvl3pPr marL="1280195" indent="-304809" algn="l" defTabSz="479226" rtl="0" eaLnBrk="1" fontAlgn="base" hangingPunct="1">
                  <a:spcBef>
                    <a:spcPts val="48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Arial" panose="020B0604020202020204" pitchFamily="34" charset="0"/>
                  <a:buChar char="•"/>
                  <a:defRPr sz="2000">
                    <a:solidFill>
                      <a:srgbClr val="000000"/>
                    </a:solidFill>
                    <a:latin typeface="Calibri" panose="020F0502020204030204" pitchFamily="34" charset="0"/>
                    <a:ea typeface="+mn-ea"/>
                  </a:defRPr>
                </a:lvl3pPr>
                <a:lvl4pPr marL="1767887" indent="-304809" algn="l" defTabSz="479226" rtl="0" eaLnBrk="1" fontAlgn="base" hangingPunct="1">
                  <a:spcBef>
                    <a:spcPts val="427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Arial" panose="020B0604020202020204" pitchFamily="34" charset="0"/>
                  <a:buChar char="•"/>
                  <a:defRPr sz="1707">
                    <a:solidFill>
                      <a:srgbClr val="000000"/>
                    </a:solidFill>
                    <a:latin typeface="Calibri" panose="020F0502020204030204" pitchFamily="34" charset="0"/>
                    <a:ea typeface="+mn-ea"/>
                  </a:defRPr>
                </a:lvl4pPr>
                <a:lvl5pPr marL="2194618" indent="-243846" algn="l" defTabSz="479226" rtl="0" eaLnBrk="1" fontAlgn="base" hangingPunct="1">
                  <a:spcBef>
                    <a:spcPts val="427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707">
                    <a:solidFill>
                      <a:srgbClr val="000000"/>
                    </a:solidFill>
                    <a:latin typeface="Calibri" panose="020F0502020204030204" pitchFamily="34" charset="0"/>
                    <a:ea typeface="+mn-ea"/>
                  </a:defRPr>
                </a:lvl5pPr>
                <a:lvl6pPr marL="2682311" indent="-243846" algn="l" defTabSz="479226" rtl="0" eaLnBrk="1" fontAlgn="base" hangingPunct="1">
                  <a:spcBef>
                    <a:spcPts val="427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707">
                    <a:solidFill>
                      <a:srgbClr val="000000"/>
                    </a:solidFill>
                    <a:latin typeface="+mn-lt"/>
                    <a:ea typeface="+mn-ea"/>
                  </a:defRPr>
                </a:lvl6pPr>
                <a:lvl7pPr marL="3170004" indent="-243846" algn="l" defTabSz="479226" rtl="0" eaLnBrk="1" fontAlgn="base" hangingPunct="1">
                  <a:spcBef>
                    <a:spcPts val="427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707">
                    <a:solidFill>
                      <a:srgbClr val="000000"/>
                    </a:solidFill>
                    <a:latin typeface="+mn-lt"/>
                    <a:ea typeface="+mn-ea"/>
                  </a:defRPr>
                </a:lvl7pPr>
                <a:lvl8pPr marL="3657697" indent="-243846" algn="l" defTabSz="479226" rtl="0" eaLnBrk="1" fontAlgn="base" hangingPunct="1">
                  <a:spcBef>
                    <a:spcPts val="427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707">
                    <a:solidFill>
                      <a:srgbClr val="000000"/>
                    </a:solidFill>
                    <a:latin typeface="+mn-lt"/>
                    <a:ea typeface="+mn-ea"/>
                  </a:defRPr>
                </a:lvl8pPr>
                <a:lvl9pPr marL="4145390" indent="-243846" algn="l" defTabSz="479226" rtl="0" eaLnBrk="1" fontAlgn="base" hangingPunct="1">
                  <a:spcBef>
                    <a:spcPts val="427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707">
                    <a:solidFill>
                      <a:srgbClr val="000000"/>
                    </a:solidFill>
                    <a:latin typeface="+mn-lt"/>
                    <a:ea typeface="+mn-ea"/>
                  </a:defRPr>
                </a:lvl9pPr>
              </a:lstStyle>
              <a:p>
                <a:r>
                  <a:rPr lang="en-US" kern="0" dirty="0"/>
                  <a:t>Based on the text in [1] we recommend the following coefficients for the 13 subcarriers in the 64-pt IFFT for the 2 µs On Waveform Generator</a:t>
                </a:r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sz="2400" b="1" i="1" dirty="0" smtClean="0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</m:ctrlPr>
                      </m:sSubPr>
                      <m:e>
                        <m:r>
                          <a:rPr lang="en-US" sz="2400" b="1" i="1" dirty="0" smtClean="0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𝑺</m:t>
                        </m:r>
                      </m:e>
                      <m:sub>
                        <m:r>
                          <a:rPr lang="en-US" sz="2400" b="1" i="1" dirty="0" smtClean="0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−</m:t>
                        </m:r>
                        <m:r>
                          <a:rPr lang="en-US" sz="2400" b="1" i="1" dirty="0" smtClean="0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𝟔</m:t>
                        </m:r>
                        <m:r>
                          <a:rPr lang="en-US" sz="2400" b="1" i="1" dirty="0" smtClean="0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,</m:t>
                        </m:r>
                        <m:r>
                          <a:rPr lang="en-US" sz="2400" b="1" i="1" dirty="0" smtClean="0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𝟔</m:t>
                        </m:r>
                      </m:sub>
                    </m:sSub>
                    <m:r>
                      <a:rPr lang="en-US" sz="2400" b="1" i="1" dirty="0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=</m:t>
                    </m:r>
                    <m:r>
                      <a:rPr lang="en-US" sz="2400" i="1" dirty="0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1, 0, 1, 0, 1, 0, 0, 0, −1, 0, 1, 0, −1</m:t>
                    </m:r>
                  </m:oMath>
                </a14:m>
                <a:endParaRPr lang="en-US" sz="2400" kern="0" dirty="0"/>
              </a:p>
              <a:p>
                <a:r>
                  <a:rPr lang="en-US" kern="0" dirty="0"/>
                  <a:t>Based on the text in [1] we recommend the following coefficients for the 13 subcarriers in the 64-pt IFFT for the 4 µs On Waveform Generator</a:t>
                </a:r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 dirty="0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</m:ctrlPr>
                      </m:sSubPr>
                      <m:e>
                        <m:r>
                          <a:rPr lang="en-US" sz="2400" i="1" dirty="0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𝑺</m:t>
                        </m:r>
                      </m:e>
                      <m:sub>
                        <m:r>
                          <a:rPr lang="en-US" sz="2400" i="1" dirty="0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−</m:t>
                        </m:r>
                        <m:r>
                          <a:rPr lang="en-US" sz="2400" i="1" dirty="0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𝟔</m:t>
                        </m:r>
                        <m:r>
                          <a:rPr lang="en-US" sz="2400" i="1" dirty="0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,</m:t>
                        </m:r>
                        <m:r>
                          <a:rPr lang="en-US" sz="2400" i="1" dirty="0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𝟔</m:t>
                        </m:r>
                      </m:sub>
                    </m:sSub>
                    <m:r>
                      <a:rPr lang="en-US" sz="2400" b="0" i="1" dirty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=1, 1, 1, −1, −1, −1, 0, −1, 1, −1, −1, 1, −1</m:t>
                    </m:r>
                  </m:oMath>
                </a14:m>
                <a:endParaRPr lang="en-US" kern="0" dirty="0"/>
              </a:p>
              <a:p>
                <a:pPr marL="487693" lvl="1" indent="0">
                  <a:buNone/>
                </a:pPr>
                <a:endParaRPr lang="en-US" kern="0" dirty="0"/>
              </a:p>
              <a:p>
                <a:endParaRPr lang="en-US" kern="0" dirty="0"/>
              </a:p>
              <a:p>
                <a:endParaRPr lang="en-US" kern="0" dirty="0"/>
              </a:p>
            </p:txBody>
          </p:sp>
        </mc:Choice>
        <mc:Fallback xmlns="">
          <p:sp>
            <p:nvSpPr>
              <p:cNvPr id="8" name="Content Placeholder 2">
                <a:extLst>
                  <a:ext uri="{FF2B5EF4-FFF2-40B4-BE49-F238E27FC236}">
                    <a16:creationId xmlns:a16="http://schemas.microsoft.com/office/drawing/2014/main" id="{A002B3AB-A59C-4AA3-A3AA-00558B61703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31520" y="2113282"/>
                <a:ext cx="7879080" cy="3754118"/>
              </a:xfrm>
              <a:prstGeom prst="rect">
                <a:avLst/>
              </a:prstGeom>
              <a:blipFill>
                <a:blip r:embed="rId2"/>
                <a:stretch>
                  <a:fillRect l="-1005" t="-1299" r="-1469"/>
                </a:stretch>
              </a:blip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187347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391848-9FB3-4D20-AF03-E08FDD6132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5444" y="646854"/>
            <a:ext cx="8266156" cy="1027854"/>
          </a:xfrm>
        </p:spPr>
        <p:txBody>
          <a:bodyPr/>
          <a:lstStyle/>
          <a:p>
            <a:r>
              <a:rPr lang="en-US" sz="3200" dirty="0"/>
              <a:t>Recommended CSD Designs for Sync Field and HDR Data Field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F4A0B216-3B4E-4BAD-91DA-361C1F11576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86612625"/>
              </p:ext>
            </p:extLst>
          </p:nvPr>
        </p:nvGraphicFramePr>
        <p:xfrm>
          <a:off x="745279" y="3124200"/>
          <a:ext cx="8366548" cy="3337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40921">
                  <a:extLst>
                    <a:ext uri="{9D8B030D-6E8A-4147-A177-3AD203B41FA5}">
                      <a16:colId xmlns:a16="http://schemas.microsoft.com/office/drawing/2014/main" val="3177042734"/>
                    </a:ext>
                  </a:extLst>
                </a:gridCol>
                <a:gridCol w="5225627">
                  <a:extLst>
                    <a:ext uri="{9D8B030D-6E8A-4147-A177-3AD203B41FA5}">
                      <a16:colId xmlns:a16="http://schemas.microsoft.com/office/drawing/2014/main" val="386607612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Number of Transmit Antennas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CSD Values (ns)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53847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[0]</a:t>
                      </a:r>
                      <a:endParaRPr lang="en-US" sz="1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35083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[0, -1000]</a:t>
                      </a:r>
                      <a:endParaRPr lang="en-US" sz="1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023644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[0, -1000, -500]</a:t>
                      </a:r>
                      <a:endParaRPr lang="en-US" sz="1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627626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[0, -1000, -500, -1500]</a:t>
                      </a:r>
                      <a:endParaRPr lang="en-US" sz="1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39439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[0, -1000, -500, -1500, -750]</a:t>
                      </a:r>
                      <a:endParaRPr lang="en-US" sz="1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473605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[0, -1000, -500, -1500, -750, -1250]</a:t>
                      </a:r>
                      <a:endParaRPr lang="en-US" sz="1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46124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[0, -1000, -500, -1500, -750, -1250, -250]</a:t>
                      </a:r>
                      <a:endParaRPr lang="en-US" sz="1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4969808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[0, -1000, -500, -1500, -750, -1250, -250, -1750]</a:t>
                      </a:r>
                      <a:endParaRPr lang="en-US" sz="1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3678660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C593A5F-52D7-40A8-AB16-FB3B1CF684A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9EBFD1-FCB8-4B48-9FE3-B0E5EA14CA8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Shellhammer, Qualcomm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77C8F0D-2DB0-4A85-9290-EA8C6E0F6C2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2018</a:t>
            </a:r>
            <a:endParaRPr lang="en-GB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24092F3B-3DF2-4B8D-AFDE-FE598AE4ECFA}"/>
              </a:ext>
            </a:extLst>
          </p:cNvPr>
          <p:cNvSpPr txBox="1">
            <a:spLocks/>
          </p:cNvSpPr>
          <p:nvPr/>
        </p:nvSpPr>
        <p:spPr bwMode="auto">
          <a:xfrm>
            <a:off x="743373" y="1779695"/>
            <a:ext cx="8246320" cy="123951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65770" indent="-365770" algn="l" defTabSz="479226" rtl="0" eaLnBrk="1" fontAlgn="base" hangingPunct="1">
              <a:spcBef>
                <a:spcPts val="64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400" b="1">
                <a:solidFill>
                  <a:srgbClr val="000000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 marL="853463" indent="-365770" algn="l" defTabSz="479226" rtl="0" eaLnBrk="1" fontAlgn="base" hangingPunct="1">
              <a:spcBef>
                <a:spcPts val="533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ourier New" panose="02070309020205020404" pitchFamily="49" charset="0"/>
              <a:buChar char="o"/>
              <a:defRPr sz="2200" b="1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2pPr>
            <a:lvl3pPr marL="1280195" indent="-304809" algn="l" defTabSz="479226" rtl="0" eaLnBrk="1" fontAlgn="base" hangingPunct="1">
              <a:spcBef>
                <a:spcPts val="48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3pPr>
            <a:lvl4pPr marL="1767887" indent="-304809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1707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4pPr>
            <a:lvl5pPr marL="2194618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5pPr>
            <a:lvl6pPr marL="2682311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6pPr>
            <a:lvl7pPr marL="3170004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7pPr>
            <a:lvl8pPr marL="3657697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8pPr>
            <a:lvl9pPr marL="4145390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lang="en-US" kern="0" dirty="0"/>
              <a:t>We recommend the following CSD design for the Sync Field and High Data Rate (HDR) Data Field, both of which use 2 µs MC-OOK symbols</a:t>
            </a:r>
          </a:p>
        </p:txBody>
      </p:sp>
    </p:spTree>
    <p:extLst>
      <p:ext uri="{BB962C8B-B14F-4D97-AF65-F5344CB8AC3E}">
        <p14:creationId xmlns:p14="http://schemas.microsoft.com/office/powerpoint/2010/main" val="21321830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391848-9FB3-4D20-AF03-E08FDD6132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5444" y="646854"/>
            <a:ext cx="8266156" cy="877146"/>
          </a:xfrm>
        </p:spPr>
        <p:txBody>
          <a:bodyPr/>
          <a:lstStyle/>
          <a:p>
            <a:r>
              <a:rPr lang="en-US" sz="3200" dirty="0"/>
              <a:t>Recommended CSD Designs for LDR Data Field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C593A5F-52D7-40A8-AB16-FB3B1CF684A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9EBFD1-FCB8-4B48-9FE3-B0E5EA14CA8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Shellhammer, Qualcomm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77C8F0D-2DB0-4A85-9290-EA8C6E0F6C2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2018</a:t>
            </a:r>
            <a:endParaRPr lang="en-GB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24092F3B-3DF2-4B8D-AFDE-FE598AE4ECFA}"/>
              </a:ext>
            </a:extLst>
          </p:cNvPr>
          <p:cNvSpPr txBox="1">
            <a:spLocks/>
          </p:cNvSpPr>
          <p:nvPr/>
        </p:nvSpPr>
        <p:spPr bwMode="auto">
          <a:xfrm>
            <a:off x="743373" y="1779695"/>
            <a:ext cx="8031480" cy="123951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65770" indent="-365770" algn="l" defTabSz="479226" rtl="0" eaLnBrk="1" fontAlgn="base" hangingPunct="1">
              <a:spcBef>
                <a:spcPts val="64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400" b="1">
                <a:solidFill>
                  <a:srgbClr val="000000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 marL="853463" indent="-365770" algn="l" defTabSz="479226" rtl="0" eaLnBrk="1" fontAlgn="base" hangingPunct="1">
              <a:spcBef>
                <a:spcPts val="533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ourier New" panose="02070309020205020404" pitchFamily="49" charset="0"/>
              <a:buChar char="o"/>
              <a:defRPr sz="2200" b="1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2pPr>
            <a:lvl3pPr marL="1280195" indent="-304809" algn="l" defTabSz="479226" rtl="0" eaLnBrk="1" fontAlgn="base" hangingPunct="1">
              <a:spcBef>
                <a:spcPts val="48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3pPr>
            <a:lvl4pPr marL="1767887" indent="-304809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1707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4pPr>
            <a:lvl5pPr marL="2194618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5pPr>
            <a:lvl6pPr marL="2682311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6pPr>
            <a:lvl7pPr marL="3170004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7pPr>
            <a:lvl8pPr marL="3657697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8pPr>
            <a:lvl9pPr marL="4145390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lang="en-US" kern="0" dirty="0"/>
              <a:t>We recommend the following CSD design for the Low Data Rate (LDR) Data Field, which uses 4 µs MC-OOK symbols</a:t>
            </a:r>
          </a:p>
        </p:txBody>
      </p:sp>
      <p:graphicFrame>
        <p:nvGraphicFramePr>
          <p:cNvPr id="10" name="Content Placeholder 6">
            <a:extLst>
              <a:ext uri="{FF2B5EF4-FFF2-40B4-BE49-F238E27FC236}">
                <a16:creationId xmlns:a16="http://schemas.microsoft.com/office/drawing/2014/main" id="{9F26505B-0A59-41EE-BCE9-1249733CB28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5811118"/>
              </p:ext>
            </p:extLst>
          </p:nvPr>
        </p:nvGraphicFramePr>
        <p:xfrm>
          <a:off x="838199" y="2819400"/>
          <a:ext cx="8382001" cy="3337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1">
                  <a:extLst>
                    <a:ext uri="{9D8B030D-6E8A-4147-A177-3AD203B41FA5}">
                      <a16:colId xmlns:a16="http://schemas.microsoft.com/office/drawing/2014/main" val="3177042734"/>
                    </a:ext>
                  </a:extLst>
                </a:gridCol>
                <a:gridCol w="5334000">
                  <a:extLst>
                    <a:ext uri="{9D8B030D-6E8A-4147-A177-3AD203B41FA5}">
                      <a16:colId xmlns:a16="http://schemas.microsoft.com/office/drawing/2014/main" val="386607612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Number of Transmit Antennas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CSD Values (ns)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53847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[0] </a:t>
                      </a:r>
                      <a:endParaRPr lang="en-US" sz="1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35083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[0, -2000] </a:t>
                      </a:r>
                      <a:endParaRPr lang="en-US" sz="1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023644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[0, -2000, -1000] </a:t>
                      </a:r>
                      <a:endParaRPr lang="en-US" sz="1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627626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[0, -2000, -1000, -3000] </a:t>
                      </a:r>
                      <a:endParaRPr lang="en-US" sz="1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39439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[0, -2000, -1000, -3000, -1500] </a:t>
                      </a:r>
                      <a:endParaRPr lang="en-US" sz="1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473605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[0, -2000, -1000, -3000, -1500, -2500] </a:t>
                      </a:r>
                      <a:endParaRPr lang="en-US" sz="1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46124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[0, -2000, -1000, -3000, -1500, -2500, -500] </a:t>
                      </a:r>
                      <a:endParaRPr lang="en-US" sz="1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4969808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[0, -2000, -1000, -3000, -1500, -2500, -500, -3500] </a:t>
                      </a:r>
                      <a:endParaRPr lang="en-US" sz="1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36786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189826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3F169C-B57A-4619-985E-752BBF08D5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Simulations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ECAF70-33AE-407A-B1AC-DCCBF62D9D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1520" y="2113283"/>
            <a:ext cx="7726680" cy="1136228"/>
          </a:xfrm>
        </p:spPr>
        <p:txBody>
          <a:bodyPr/>
          <a:lstStyle/>
          <a:p>
            <a:r>
              <a:rPr lang="en-US" dirty="0"/>
              <a:t>We provide Simulation Results using our recommended 2 and 4 µs MC-OOK Symbols and our recommended CSD designs for up to 8 antennas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EF1B6B0-AC04-4C9A-8711-6DCC07B5E7A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93878D-04B2-4E6F-9CE7-CA70B844389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Shellhammer, Qualcomm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B1973EA-15D7-4A41-BE44-5563E11BD21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782963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87C14A-F8D7-480E-A477-364AEF7406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520" y="731523"/>
            <a:ext cx="8288868" cy="975360"/>
          </a:xfrm>
        </p:spPr>
        <p:txBody>
          <a:bodyPr/>
          <a:lstStyle/>
          <a:p>
            <a:r>
              <a:rPr lang="en-US" sz="3600" dirty="0"/>
              <a:t>HDR AWGN Sims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5821B0A-3461-4055-940F-19E1D121530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F5A927-871A-483A-9FB7-ECBA5331934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Shellhammer, Qualcomm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0651F5C-389B-4F48-B398-404CF885248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2018</a:t>
            </a:r>
            <a:endParaRPr lang="en-GB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75164B83-C792-4F7D-9D29-7C29B056A0B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7851" y="1772349"/>
            <a:ext cx="9483349" cy="47046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38083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87C14A-F8D7-480E-A477-364AEF7406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520" y="731523"/>
            <a:ext cx="8288868" cy="975360"/>
          </a:xfrm>
        </p:spPr>
        <p:txBody>
          <a:bodyPr/>
          <a:lstStyle/>
          <a:p>
            <a:r>
              <a:rPr lang="en-US" sz="3600" dirty="0"/>
              <a:t>LDR AWGN Sims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5821B0A-3461-4055-940F-19E1D121530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F5A927-871A-483A-9FB7-ECBA5331934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Shellhammer, Qualcomm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0651F5C-389B-4F48-B398-404CF885248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2018</a:t>
            </a:r>
            <a:endParaRPr lang="en-GB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A3EC6401-28B7-47A5-83C4-1C334E7ED93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" y="1688954"/>
            <a:ext cx="9483349" cy="46942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0626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87C14A-F8D7-480E-A477-364AEF7406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520" y="731523"/>
            <a:ext cx="8288868" cy="975360"/>
          </a:xfrm>
        </p:spPr>
        <p:txBody>
          <a:bodyPr/>
          <a:lstStyle/>
          <a:p>
            <a:r>
              <a:rPr lang="en-US" sz="3600" dirty="0"/>
              <a:t>HDR Model D Sims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5821B0A-3461-4055-940F-19E1D121530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F5A927-871A-483A-9FB7-ECBA5331934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Shellhammer, Qualcomm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0651F5C-389B-4F48-B398-404CF885248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2018</a:t>
            </a:r>
            <a:endParaRPr lang="en-GB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83B43106-8D3C-4B73-881D-2225FCFCB23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586" y="1675507"/>
            <a:ext cx="9552736" cy="47293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50069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2228</TotalTime>
  <Words>1130</Words>
  <Application>Microsoft Office PowerPoint</Application>
  <PresentationFormat>Custom</PresentationFormat>
  <Paragraphs>133</Paragraphs>
  <Slides>14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3" baseType="lpstr">
      <vt:lpstr>Arial Unicode MS</vt:lpstr>
      <vt:lpstr>MS Gothic</vt:lpstr>
      <vt:lpstr>Arial</vt:lpstr>
      <vt:lpstr>Calibri</vt:lpstr>
      <vt:lpstr>Cambria Math</vt:lpstr>
      <vt:lpstr>Courier New</vt:lpstr>
      <vt:lpstr>Times New Roman</vt:lpstr>
      <vt:lpstr>Office Theme</vt:lpstr>
      <vt:lpstr>Document</vt:lpstr>
      <vt:lpstr>Simulations with Recommended Symbols and CSD</vt:lpstr>
      <vt:lpstr>Introduction</vt:lpstr>
      <vt:lpstr>MC-OOK 2 µs On Waveform Generator Recommendations</vt:lpstr>
      <vt:lpstr>Recommended CSD Designs for Sync Field and HDR Data Field</vt:lpstr>
      <vt:lpstr>Recommended CSD Designs for LDR Data Field</vt:lpstr>
      <vt:lpstr>Simulations</vt:lpstr>
      <vt:lpstr>HDR AWGN Sims</vt:lpstr>
      <vt:lpstr>LDR AWGN Sims</vt:lpstr>
      <vt:lpstr>HDR Model D Sims</vt:lpstr>
      <vt:lpstr>LDR Model D Sims</vt:lpstr>
      <vt:lpstr>Conclusions – MC-OOK On Symbols</vt:lpstr>
      <vt:lpstr>Conclusions – Recommended CSD Design</vt:lpstr>
      <vt:lpstr>Final Conclusions</vt:lpstr>
      <vt:lpstr>References</vt:lpstr>
    </vt:vector>
  </TitlesOfParts>
  <Company>Qualcomm Incorporated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Shellhammer, Steve</dc:creator>
  <cp:lastModifiedBy>Steve Shellhammer</cp:lastModifiedBy>
  <cp:revision>488</cp:revision>
  <cp:lastPrinted>2017-11-22T00:49:17Z</cp:lastPrinted>
  <dcterms:created xsi:type="dcterms:W3CDTF">2014-10-30T17:06:39Z</dcterms:created>
  <dcterms:modified xsi:type="dcterms:W3CDTF">2018-07-06T22:24:44Z</dcterms:modified>
</cp:coreProperties>
</file>