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18"/>
  </p:notesMasterIdLst>
  <p:handoutMasterIdLst>
    <p:handoutMasterId r:id="rId19"/>
  </p:handoutMasterIdLst>
  <p:sldIdLst>
    <p:sldId id="256" r:id="rId6"/>
    <p:sldId id="257" r:id="rId7"/>
    <p:sldId id="265" r:id="rId8"/>
    <p:sldId id="267" r:id="rId9"/>
    <p:sldId id="262" r:id="rId10"/>
    <p:sldId id="272" r:id="rId11"/>
    <p:sldId id="274" r:id="rId12"/>
    <p:sldId id="271" r:id="rId13"/>
    <p:sldId id="275" r:id="rId14"/>
    <p:sldId id="276" r:id="rId15"/>
    <p:sldId id="270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27" autoAdjust="0"/>
    <p:restoredTop sz="89375" autoAdjust="0"/>
  </p:normalViewPr>
  <p:slideViewPr>
    <p:cSldViewPr>
      <p:cViewPr varScale="1">
        <p:scale>
          <a:sx n="57" d="100"/>
          <a:sy n="57" d="100"/>
        </p:scale>
        <p:origin x="1896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6A713D55-543D-D24D-B409-7B0A0CAE632D}"/>
    <pc:docChg chg="custSel addSld modSld modMainMaster">
      <pc:chgData name="Kasslin, Mika (Nokia - FI/Espoo)" userId="67c41d2c-4987-4500-b415-d9e92aed693c" providerId="ADAL" clId="{6A713D55-543D-D24D-B409-7B0A0CAE632D}" dt="2018-07-09T07:08:32.846" v="686" actId="20577"/>
      <pc:docMkLst>
        <pc:docMk/>
      </pc:docMkLst>
      <pc:sldChg chg="modSp">
        <pc:chgData name="Kasslin, Mika (Nokia - FI/Espoo)" userId="67c41d2c-4987-4500-b415-d9e92aed693c" providerId="ADAL" clId="{6A713D55-543D-D24D-B409-7B0A0CAE632D}" dt="2018-07-09T07:08:32.846" v="686" actId="20577"/>
        <pc:sldMkLst>
          <pc:docMk/>
          <pc:sldMk cId="0" sldId="256"/>
        </pc:sldMkLst>
        <pc:spChg chg="mod">
          <ac:chgData name="Kasslin, Mika (Nokia - FI/Espoo)" userId="67c41d2c-4987-4500-b415-d9e92aed693c" providerId="ADAL" clId="{6A713D55-543D-D24D-B409-7B0A0CAE632D}" dt="2018-07-09T07:08:32.846" v="68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Kasslin, Mika (Nokia - FI/Espoo)" userId="67c41d2c-4987-4500-b415-d9e92aed693c" providerId="ADAL" clId="{6A713D55-543D-D24D-B409-7B0A0CAE632D}" dt="2018-07-09T07:04:38.580" v="593" actId="20577"/>
        <pc:sldMkLst>
          <pc:docMk/>
          <pc:sldMk cId="0" sldId="257"/>
        </pc:sldMkLst>
        <pc:spChg chg="mod">
          <ac:chgData name="Kasslin, Mika (Nokia - FI/Espoo)" userId="67c41d2c-4987-4500-b415-d9e92aed693c" providerId="ADAL" clId="{6A713D55-543D-D24D-B409-7B0A0CAE632D}" dt="2018-07-09T07:04:38.580" v="59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Kasslin, Mika (Nokia - FI/Espoo)" userId="67c41d2c-4987-4500-b415-d9e92aed693c" providerId="ADAL" clId="{6A713D55-543D-D24D-B409-7B0A0CAE632D}" dt="2018-07-09T07:06:54.073" v="675" actId="20577"/>
        <pc:sldMkLst>
          <pc:docMk/>
          <pc:sldMk cId="1929002259" sldId="271"/>
        </pc:sldMkLst>
        <pc:spChg chg="mod">
          <ac:chgData name="Kasslin, Mika (Nokia - FI/Espoo)" userId="67c41d2c-4987-4500-b415-d9e92aed693c" providerId="ADAL" clId="{6A713D55-543D-D24D-B409-7B0A0CAE632D}" dt="2018-07-09T07:06:54.073" v="675" actId="20577"/>
          <ac:spMkLst>
            <pc:docMk/>
            <pc:sldMk cId="1929002259" sldId="271"/>
            <ac:spMk id="9" creationId="{C6839D7D-7821-47EE-8F9E-54911CBC02A6}"/>
          </ac:spMkLst>
        </pc:spChg>
      </pc:sldChg>
      <pc:sldChg chg="modSp">
        <pc:chgData name="Kasslin, Mika (Nokia - FI/Espoo)" userId="67c41d2c-4987-4500-b415-d9e92aed693c" providerId="ADAL" clId="{6A713D55-543D-D24D-B409-7B0A0CAE632D}" dt="2018-07-09T07:06:30.285" v="664" actId="404"/>
        <pc:sldMkLst>
          <pc:docMk/>
          <pc:sldMk cId="1581988795" sldId="272"/>
        </pc:sldMkLst>
        <pc:spChg chg="mod">
          <ac:chgData name="Kasslin, Mika (Nokia - FI/Espoo)" userId="67c41d2c-4987-4500-b415-d9e92aed693c" providerId="ADAL" clId="{6A713D55-543D-D24D-B409-7B0A0CAE632D}" dt="2018-07-09T07:06:30.285" v="664" actId="404"/>
          <ac:spMkLst>
            <pc:docMk/>
            <pc:sldMk cId="1581988795" sldId="272"/>
            <ac:spMk id="9" creationId="{BCFDE622-28C9-4BB1-8F92-3E0B0B76B48E}"/>
          </ac:spMkLst>
        </pc:spChg>
      </pc:sldChg>
      <pc:sldChg chg="modSp">
        <pc:chgData name="Kasslin, Mika (Nokia - FI/Espoo)" userId="67c41d2c-4987-4500-b415-d9e92aed693c" providerId="ADAL" clId="{6A713D55-543D-D24D-B409-7B0A0CAE632D}" dt="2018-07-09T07:07:08.407" v="682" actId="20577"/>
        <pc:sldMkLst>
          <pc:docMk/>
          <pc:sldMk cId="778340483" sldId="275"/>
        </pc:sldMkLst>
        <pc:spChg chg="mod">
          <ac:chgData name="Kasslin, Mika (Nokia - FI/Espoo)" userId="67c41d2c-4987-4500-b415-d9e92aed693c" providerId="ADAL" clId="{6A713D55-543D-D24D-B409-7B0A0CAE632D}" dt="2018-07-09T07:07:08.407" v="682" actId="20577"/>
          <ac:spMkLst>
            <pc:docMk/>
            <pc:sldMk cId="778340483" sldId="275"/>
            <ac:spMk id="9" creationId="{C6839D7D-7821-47EE-8F9E-54911CBC02A6}"/>
          </ac:spMkLst>
        </pc:spChg>
      </pc:sldChg>
      <pc:sldChg chg="addSp delSp modSp add">
        <pc:chgData name="Kasslin, Mika (Nokia - FI/Espoo)" userId="67c41d2c-4987-4500-b415-d9e92aed693c" providerId="ADAL" clId="{6A713D55-543D-D24D-B409-7B0A0CAE632D}" dt="2018-07-09T07:03:43.512" v="592" actId="20577"/>
        <pc:sldMkLst>
          <pc:docMk/>
          <pc:sldMk cId="1789112416" sldId="276"/>
        </pc:sldMkLst>
        <pc:spChg chg="mod">
          <ac:chgData name="Kasslin, Mika (Nokia - FI/Espoo)" userId="67c41d2c-4987-4500-b415-d9e92aed693c" providerId="ADAL" clId="{6A713D55-543D-D24D-B409-7B0A0CAE632D}" dt="2018-07-09T06:49:55.756" v="19" actId="20577"/>
          <ac:spMkLst>
            <pc:docMk/>
            <pc:sldMk cId="1789112416" sldId="276"/>
            <ac:spMk id="2" creationId="{35407F12-96A9-D54C-B63E-557B42D39CDD}"/>
          </ac:spMkLst>
        </pc:spChg>
        <pc:spChg chg="mod">
          <ac:chgData name="Kasslin, Mika (Nokia - FI/Espoo)" userId="67c41d2c-4987-4500-b415-d9e92aed693c" providerId="ADAL" clId="{6A713D55-543D-D24D-B409-7B0A0CAE632D}" dt="2018-07-09T07:03:43.512" v="592" actId="20577"/>
          <ac:spMkLst>
            <pc:docMk/>
            <pc:sldMk cId="1789112416" sldId="276"/>
            <ac:spMk id="3" creationId="{715EBA44-1FBB-5D4B-98E6-1D91F467C195}"/>
          </ac:spMkLst>
        </pc:spChg>
        <pc:spChg chg="add del mod">
          <ac:chgData name="Kasslin, Mika (Nokia - FI/Espoo)" userId="67c41d2c-4987-4500-b415-d9e92aed693c" providerId="ADAL" clId="{6A713D55-543D-D24D-B409-7B0A0CAE632D}" dt="2018-07-09T06:53:27.449" v="21" actId="767"/>
          <ac:spMkLst>
            <pc:docMk/>
            <pc:sldMk cId="1789112416" sldId="276"/>
            <ac:spMk id="7" creationId="{C1767101-2678-894B-A065-441280D5F545}"/>
          </ac:spMkLst>
        </pc:spChg>
        <pc:picChg chg="add">
          <ac:chgData name="Kasslin, Mika (Nokia - FI/Espoo)" userId="67c41d2c-4987-4500-b415-d9e92aed693c" providerId="ADAL" clId="{6A713D55-543D-D24D-B409-7B0A0CAE632D}" dt="2018-07-09T06:56:18.555" v="23" actId="20577"/>
          <ac:picMkLst>
            <pc:docMk/>
            <pc:sldMk cId="1789112416" sldId="276"/>
            <ac:picMk id="8" creationId="{F29691C9-F1D9-B840-8858-F6E7E5CE366C}"/>
          </ac:picMkLst>
        </pc:picChg>
      </pc:sldChg>
      <pc:sldMasterChg chg="modSp">
        <pc:chgData name="Kasslin, Mika (Nokia - FI/Espoo)" userId="67c41d2c-4987-4500-b415-d9e92aed693c" providerId="ADAL" clId="{6A713D55-543D-D24D-B409-7B0A0CAE632D}" dt="2018-07-09T07:08:20.739" v="684" actId="20577"/>
        <pc:sldMasterMkLst>
          <pc:docMk/>
          <pc:sldMasterMk cId="0" sldId="2147483648"/>
        </pc:sldMasterMkLst>
        <pc:spChg chg="mod">
          <ac:chgData name="Kasslin, Mika (Nokia - FI/Espoo)" userId="67c41d2c-4987-4500-b415-d9e92aed693c" providerId="ADAL" clId="{6A713D55-543D-D24D-B409-7B0A0CAE632D}" dt="2018-07-09T07:08:20.739" v="6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85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73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94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595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543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041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13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802.11-18/1190r1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EHT timeline and scope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2018-07-09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76333"/>
              </p:ext>
            </p:extLst>
          </p:nvPr>
        </p:nvGraphicFramePr>
        <p:xfrm>
          <a:off x="525463" y="2620963"/>
          <a:ext cx="735965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6510000" imgH="5486400" progId="Word.Document.8">
                  <p:embed/>
                </p:oleObj>
              </mc:Choice>
              <mc:Fallback>
                <p:oleObj name="Document" r:id="rId4" imgW="16510000" imgH="54864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620963"/>
                        <a:ext cx="7359650" cy="24479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07F12-96A9-D54C-B63E-557B42D39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Multiband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EBA44-1FBB-5D4B-98E6-1D91F467C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257700"/>
            <a:ext cx="7770813" cy="7635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Transparent Fast Session Transfer (FST) provides a very solid and good basis for multiband operation and the EHT multiband solution should be build upon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E3D46D-1EEB-0343-8ABC-2BF933CB1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2C3EC-B845-E04A-B88D-81DF916A4D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David Lopez-Perez,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95D934-722D-9442-ADB9-D41012D031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9691C9-F1D9-B840-8858-F6E7E5CE3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1581150"/>
            <a:ext cx="764540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112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Conclusion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We </a:t>
            </a:r>
            <a:r>
              <a:rPr lang="en-US" dirty="0">
                <a:solidFill>
                  <a:schemeClr val="accent6"/>
                </a:solidFill>
              </a:rPr>
              <a:t>support</a:t>
            </a:r>
            <a:r>
              <a:rPr lang="en-US" dirty="0"/>
              <a:t> both the formation of the </a:t>
            </a:r>
            <a:r>
              <a:rPr lang="en-US" dirty="0">
                <a:solidFill>
                  <a:schemeClr val="accent6"/>
                </a:solidFill>
              </a:rPr>
              <a:t>EHT TG </a:t>
            </a:r>
            <a:r>
              <a:rPr lang="en-US" dirty="0"/>
              <a:t>and the </a:t>
            </a:r>
            <a:r>
              <a:rPr lang="en-US" dirty="0">
                <a:solidFill>
                  <a:schemeClr val="accent6"/>
                </a:solidFill>
              </a:rPr>
              <a:t>2 year amendment cycle 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b="1" dirty="0"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A0F19F4-1BCA-4F08-BB68-979930402C5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  <p:extLst>
      <p:ext uri="{BB962C8B-B14F-4D97-AF65-F5344CB8AC3E}">
        <p14:creationId xmlns:p14="http://schemas.microsoft.com/office/powerpoint/2010/main" val="21966093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tabLst>
                <a:tab pos="534988" algn="l"/>
              </a:tabLst>
            </a:pPr>
            <a:r>
              <a:rPr lang="en-US" b="0" dirty="0"/>
              <a:t>[1] 	IEEE 802.11-18/0789r10, “Extreme Throughput (XT) 	802.11”</a:t>
            </a:r>
          </a:p>
          <a:p>
            <a:pPr marL="534988" indent="-534988">
              <a:tabLst>
                <a:tab pos="534988" algn="l"/>
              </a:tabLst>
            </a:pPr>
            <a:r>
              <a:rPr lang="en-US" b="0" dirty="0"/>
              <a:t>[2]	IEEE 802.11-18/0846r2, “Next Generation PHY/MAC in Sub-7GHz”</a:t>
            </a:r>
          </a:p>
          <a:p>
            <a:pPr marL="534988" indent="-534988">
              <a:tabLst>
                <a:tab pos="534988" algn="l"/>
              </a:tabLst>
            </a:pPr>
            <a:r>
              <a:rPr lang="en-US" b="0" dirty="0"/>
              <a:t>[3] 	IEEE 802.11-18/0818r3, “</a:t>
            </a:r>
            <a:r>
              <a:rPr lang="en-GB" altLang="en-US" b="0" dirty="0"/>
              <a:t>16 Spatial Stream Support in Next Generation WLAN </a:t>
            </a:r>
            <a:r>
              <a:rPr lang="en-US" b="0" dirty="0"/>
              <a:t>”</a:t>
            </a:r>
          </a:p>
          <a:p>
            <a:pPr marL="534988" indent="-534988">
              <a:tabLst>
                <a:tab pos="534988" algn="l"/>
              </a:tabLst>
            </a:pPr>
            <a:endParaRPr lang="en-US" b="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333818-AE6E-4E66-8609-6CE62B2969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The IEEE 802.11 WG approved on May 11th 2018 the formation of a topic interest group (TIG), called </a:t>
            </a:r>
            <a:r>
              <a:rPr lang="en-US" dirty="0">
                <a:solidFill>
                  <a:schemeClr val="accent6"/>
                </a:solidFill>
              </a:rPr>
              <a:t>Extremely High Throughput (EHT)</a:t>
            </a:r>
            <a:r>
              <a:rPr lang="en-US" b="0" dirty="0"/>
              <a:t>, to initiate discussions on </a:t>
            </a:r>
            <a:r>
              <a:rPr lang="en-US" dirty="0">
                <a:solidFill>
                  <a:schemeClr val="accent6"/>
                </a:solidFill>
              </a:rPr>
              <a:t>new 802.11 features </a:t>
            </a:r>
            <a:r>
              <a:rPr lang="en-US" b="0" dirty="0"/>
              <a:t>for bands between             1 and 7.125 GHz [1]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The objective is to have the EHT task group (TG) formed by early 2019 with the target to have an </a:t>
            </a:r>
            <a:r>
              <a:rPr lang="en-US" dirty="0">
                <a:solidFill>
                  <a:schemeClr val="accent6"/>
                </a:solidFill>
              </a:rPr>
              <a:t>EHT amendment available in two years</a:t>
            </a:r>
            <a:r>
              <a:rPr lang="en-US" b="0" dirty="0"/>
              <a:t>, i.e. on 2021 [1]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We support both the formation of the EHT TG and the 2 year amendment cycle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IEEE 802.11 WG approved on May 11</a:t>
            </a:r>
            <a:r>
              <a:rPr lang="en-US" baseline="30000" dirty="0"/>
              <a:t>th</a:t>
            </a:r>
            <a:r>
              <a:rPr lang="en-US" dirty="0"/>
              <a:t> 2018 the formation of a TIG, called </a:t>
            </a:r>
            <a:r>
              <a:rPr lang="en-US" dirty="0">
                <a:solidFill>
                  <a:schemeClr val="accent6"/>
                </a:solidFill>
              </a:rPr>
              <a:t>EHT</a:t>
            </a:r>
            <a:r>
              <a:rPr lang="en-US" dirty="0"/>
              <a:t>, to initiate discussions on </a:t>
            </a:r>
            <a:r>
              <a:rPr lang="en-US" dirty="0">
                <a:solidFill>
                  <a:schemeClr val="accent6"/>
                </a:solidFill>
              </a:rPr>
              <a:t>new 802.11 features </a:t>
            </a:r>
            <a:r>
              <a:rPr lang="en-US" dirty="0"/>
              <a:t>for bands between                          1 and 7.125 GHz [1]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EHT’s primary objective is to increase peak throughput to support </a:t>
            </a:r>
            <a:r>
              <a:rPr lang="en-US" b="1" dirty="0">
                <a:solidFill>
                  <a:schemeClr val="accent6"/>
                </a:solidFill>
              </a:rPr>
              <a:t>high throughput applications </a:t>
            </a:r>
            <a:r>
              <a:rPr lang="en-US" dirty="0"/>
              <a:t>such as video-over-WLAN, augmented reality (AR) and virtual reality (VR)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Suitable</a:t>
            </a:r>
            <a:r>
              <a:rPr lang="en-US" b="1" dirty="0">
                <a:solidFill>
                  <a:schemeClr val="accent6"/>
                </a:solidFill>
              </a:rPr>
              <a:t> candidate features</a:t>
            </a:r>
            <a:r>
              <a:rPr lang="en-US" dirty="0"/>
              <a:t> include, but are not limited to </a:t>
            </a:r>
          </a:p>
          <a:p>
            <a:pPr lvl="2" indent="-285750">
              <a:buFont typeface="Courier New" panose="02070309020205020404" pitchFamily="49" charset="0"/>
              <a:buChar char="o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More spatial streams (16 spatial streams), </a:t>
            </a:r>
          </a:p>
          <a:p>
            <a:pPr lvl="2" indent="-285750">
              <a:buFont typeface="Courier New" panose="02070309020205020404" pitchFamily="49" charset="0"/>
              <a:buChar char="o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More bandwidth (320MHz bandwidth), and </a:t>
            </a:r>
          </a:p>
          <a:p>
            <a:pPr lvl="2" indent="-285750">
              <a:buFont typeface="Courier New" panose="02070309020205020404" pitchFamily="49" charset="0"/>
              <a:buChar char="o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Multiband switching, aggregation and operation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6A1CB7C-1B2F-4016-A500-FCD7662FD14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  <p:extLst>
      <p:ext uri="{BB962C8B-B14F-4D97-AF65-F5344CB8AC3E}">
        <p14:creationId xmlns:p14="http://schemas.microsoft.com/office/powerpoint/2010/main" val="19052489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objective is to have the EHT TG formed by early 2019 with the target to have an </a:t>
            </a:r>
            <a:r>
              <a:rPr lang="en-US" dirty="0">
                <a:solidFill>
                  <a:schemeClr val="accent6"/>
                </a:solidFill>
              </a:rPr>
              <a:t>EHT amendment available in 2 years</a:t>
            </a:r>
            <a:r>
              <a:rPr lang="en-US" dirty="0"/>
              <a:t>, i.e. by early 2021 [1]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EHT TG would be the first of the kind, most probably followed by a sequence of similar TGs, with each one of them providing selected PHY/MAC improvements in 2 years cycles [1][2]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C4AFCA7-6B0C-44B0-B3EA-FB8D221FC9D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  <p:extLst>
      <p:ext uri="{BB962C8B-B14F-4D97-AF65-F5344CB8AC3E}">
        <p14:creationId xmlns:p14="http://schemas.microsoft.com/office/powerpoint/2010/main" val="11514958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802.11 to remain competitive and allow producing a new amendment in 2 years, we propose that EHT TG should be </a:t>
            </a:r>
            <a:r>
              <a:rPr lang="en-US" dirty="0">
                <a:solidFill>
                  <a:schemeClr val="accent6"/>
                </a:solidFill>
              </a:rPr>
              <a:t>a focused effort with clearly defined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Suitable </a:t>
            </a:r>
            <a:r>
              <a:rPr lang="en-US" dirty="0">
                <a:solidFill>
                  <a:schemeClr val="accent6"/>
                </a:solidFill>
              </a:rPr>
              <a:t>candidate features </a:t>
            </a:r>
            <a:r>
              <a:rPr lang="en-US" dirty="0"/>
              <a:t>may be: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More spatial multiplexing </a:t>
            </a:r>
            <a:r>
              <a:rPr lang="en-US" dirty="0">
                <a:sym typeface="Wingdings" panose="05000000000000000000" pitchFamily="2" charset="2"/>
              </a:rPr>
              <a:t> usage of </a:t>
            </a:r>
            <a:r>
              <a:rPr lang="en-US" dirty="0"/>
              <a:t>16 (or more) spatial streams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More bandwidth </a:t>
            </a:r>
            <a:r>
              <a:rPr lang="en-US" dirty="0">
                <a:sym typeface="Wingdings" panose="05000000000000000000" pitchFamily="2" charset="2"/>
              </a:rPr>
              <a:t> usage of</a:t>
            </a:r>
            <a:r>
              <a:rPr lang="en-US" dirty="0"/>
              <a:t> 320MHz (or more) bandwidth (across the 5GHz and 6GHz band)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Multiband operation </a:t>
            </a:r>
            <a:r>
              <a:rPr lang="en-US" dirty="0">
                <a:sym typeface="Wingdings" panose="05000000000000000000" pitchFamily="2" charset="2"/>
              </a:rPr>
              <a:t> usage of fast switching, aggregation, traffic steering, load balancing</a:t>
            </a:r>
          </a:p>
          <a:p>
            <a:pPr marL="719138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>
                <a:sym typeface="Wingdings" panose="05000000000000000000" pitchFamily="2" charset="2"/>
              </a:rPr>
              <a:t>This</a:t>
            </a:r>
            <a:r>
              <a:rPr lang="en-US" sz="1400" dirty="0"/>
              <a:t> last feature may stretch the boundaries of the 2 years cycle, unless the SG can define in the PAR the switching/aggregation architecture that the TG needs to follow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656EC9-FC55-444C-8562-027F0DCD8AA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More spatial streams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BCFDE622-28C9-4BB1-8F92-3E0B0B76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/>
              <a:t>802.11ax successfully deploys SU-MIMO and DL MU-MIMO with </a:t>
            </a:r>
            <a:r>
              <a:rPr lang="en-US" sz="2000" kern="0" dirty="0">
                <a:solidFill>
                  <a:schemeClr val="accent6"/>
                </a:solidFill>
              </a:rPr>
              <a:t>8 spatial streams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/>
              <a:t>We support that EHT TIG or the related study group (SG) </a:t>
            </a:r>
            <a:r>
              <a:rPr lang="en-US" sz="2000" kern="0" dirty="0">
                <a:solidFill>
                  <a:schemeClr val="accent6"/>
                </a:solidFill>
              </a:rPr>
              <a:t>analyses the potential </a:t>
            </a:r>
            <a:r>
              <a:rPr lang="en-US" sz="2000" b="0" kern="0" dirty="0"/>
              <a:t>benefits of leveraging spatial multiplexing further with SU-MIMO and DL MU-MIMO with </a:t>
            </a:r>
            <a:r>
              <a:rPr lang="en-US" sz="2000" kern="0" dirty="0">
                <a:solidFill>
                  <a:schemeClr val="accent6"/>
                </a:solidFill>
              </a:rPr>
              <a:t>16 spatial streams or more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/>
              <a:t>The rich indoor scattering and high angular spread result in </a:t>
            </a:r>
            <a:r>
              <a:rPr lang="en-US" sz="1800" b="1" kern="0" dirty="0">
                <a:solidFill>
                  <a:schemeClr val="accent6"/>
                </a:solidFill>
              </a:rPr>
              <a:t>low channel correlation </a:t>
            </a:r>
            <a:r>
              <a:rPr lang="en-US" sz="1800" kern="0" dirty="0"/>
              <a:t>among receivers, which are the basis for a good massive MIMO performance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/>
              <a:t>This feature would </a:t>
            </a:r>
            <a:r>
              <a:rPr lang="en-US" sz="1800" b="1" kern="0" dirty="0">
                <a:solidFill>
                  <a:schemeClr val="accent6"/>
                </a:solidFill>
              </a:rPr>
              <a:t>increase cell throughput </a:t>
            </a:r>
            <a:r>
              <a:rPr lang="en-US" sz="1800" kern="0" dirty="0"/>
              <a:t>(2x or more [3])   and </a:t>
            </a:r>
            <a:r>
              <a:rPr lang="en-US" sz="1800" b="1" kern="0" dirty="0">
                <a:solidFill>
                  <a:schemeClr val="accent6"/>
                </a:solidFill>
              </a:rPr>
              <a:t>reduce latency </a:t>
            </a:r>
            <a:r>
              <a:rPr lang="en-US" sz="1800" kern="0" dirty="0"/>
              <a:t>- as there are more channel access opportunities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/>
              <a:t>We would like to see this feature in the EHT, in </a:t>
            </a:r>
            <a:r>
              <a:rPr lang="en-US" sz="1800" b="1" kern="0" dirty="0">
                <a:solidFill>
                  <a:schemeClr val="accent6"/>
                </a:solidFill>
              </a:rPr>
              <a:t>2 years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B078B58-F638-4DB8-9B9C-03AEDA976FB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  <p:extLst>
      <p:ext uri="{BB962C8B-B14F-4D97-AF65-F5344CB8AC3E}">
        <p14:creationId xmlns:p14="http://schemas.microsoft.com/office/powerpoint/2010/main" val="15819887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More spatial streams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BCFDE622-28C9-4BB1-8F92-3E0B0B76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The larger number of degrees of freedom opens the opportunity for different </a:t>
            </a:r>
            <a:r>
              <a:rPr lang="en-US" kern="0" dirty="0">
                <a:solidFill>
                  <a:schemeClr val="accent6"/>
                </a:solidFill>
              </a:rPr>
              <a:t>MIMO</a:t>
            </a:r>
            <a:r>
              <a:rPr lang="en-US" b="0" kern="0" dirty="0"/>
              <a:t> </a:t>
            </a:r>
            <a:r>
              <a:rPr lang="en-US" kern="0" dirty="0">
                <a:solidFill>
                  <a:schemeClr val="accent6"/>
                </a:solidFill>
              </a:rPr>
              <a:t>modes of operation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Significant gains may be brought by: </a:t>
            </a:r>
          </a:p>
          <a:p>
            <a:pPr marL="1200150" lvl="2" indent="-342900"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/>
              <a:t>16 SS for DL/UL MU-MIMO with 1, 2, 4, and 8 antennas per receiving station</a:t>
            </a:r>
          </a:p>
          <a:p>
            <a:pPr marL="1200150" lvl="2" indent="-342900"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/>
              <a:t>Simultaneous CSI acquisition from multiple receiving stations to mitigate overhead and delay </a:t>
            </a:r>
          </a:p>
          <a:p>
            <a:pPr marL="1200150" lvl="2" indent="-342900"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/>
              <a:t>CSI acquisition from stations not associated with the transmitter - extended measurement report - to facilitate interference mitigation  </a:t>
            </a:r>
          </a:p>
          <a:p>
            <a:pPr marL="1200150" lvl="2" indent="-342900"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/>
              <a:t>Null steering as an interference coordination/co-existence mechanism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1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A60DFD4-0DEF-4C03-B880-913F031AE34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  <p:extLst>
      <p:ext uri="{BB962C8B-B14F-4D97-AF65-F5344CB8AC3E}">
        <p14:creationId xmlns:p14="http://schemas.microsoft.com/office/powerpoint/2010/main" val="13895445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More bandwidth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6839D7D-7821-47EE-8F9E-54911CBC0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802.11ax successfully uses the </a:t>
            </a:r>
            <a:r>
              <a:rPr lang="en-US" kern="0" dirty="0">
                <a:solidFill>
                  <a:schemeClr val="accent6"/>
                </a:solidFill>
              </a:rPr>
              <a:t>160MHz</a:t>
            </a:r>
            <a:r>
              <a:rPr lang="en-US" b="0" kern="0" dirty="0"/>
              <a:t> bandwidth available in the 5GHz band</a:t>
            </a: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We support that EHT TIG/SG </a:t>
            </a:r>
            <a:r>
              <a:rPr lang="en-US" kern="0" dirty="0">
                <a:solidFill>
                  <a:schemeClr val="accent6"/>
                </a:solidFill>
              </a:rPr>
              <a:t>studies the potential benefits </a:t>
            </a:r>
            <a:r>
              <a:rPr lang="en-US" b="0" kern="0" dirty="0"/>
              <a:t>of leveraging the more bandwidth, </a:t>
            </a:r>
            <a:r>
              <a:rPr lang="en-US" kern="0" dirty="0">
                <a:solidFill>
                  <a:schemeClr val="accent6"/>
                </a:solidFill>
              </a:rPr>
              <a:t>320 MHz or more</a:t>
            </a:r>
            <a:r>
              <a:rPr lang="en-US" b="0" kern="0" dirty="0"/>
              <a:t>, across the 5GHz and 6GHz band</a:t>
            </a: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In the near future, it is likely to have 320MHz or more bandwidth available across the 5GHz and 6GHz bands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This feature would </a:t>
            </a:r>
            <a:r>
              <a:rPr lang="en-US" b="1" kern="0" dirty="0">
                <a:solidFill>
                  <a:schemeClr val="accent6"/>
                </a:solidFill>
              </a:rPr>
              <a:t>increases cell throughput </a:t>
            </a:r>
            <a:r>
              <a:rPr lang="en-US" kern="0" dirty="0"/>
              <a:t>(2x or more) and </a:t>
            </a:r>
            <a:r>
              <a:rPr lang="en-US" b="1" kern="0" dirty="0">
                <a:solidFill>
                  <a:schemeClr val="accent6"/>
                </a:solidFill>
              </a:rPr>
              <a:t>reduce latency </a:t>
            </a:r>
            <a:r>
              <a:rPr lang="en-US" kern="0" dirty="0"/>
              <a:t>- as there are more channel access opportunities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We would like to see this feature in the EHT, in </a:t>
            </a:r>
            <a:r>
              <a:rPr lang="en-US" b="1" kern="0" dirty="0">
                <a:solidFill>
                  <a:schemeClr val="accent6"/>
                </a:solidFill>
              </a:rPr>
              <a:t>2 years*</a:t>
            </a:r>
            <a:endParaRPr lang="en-US" kern="0" dirty="0">
              <a:solidFill>
                <a:schemeClr val="accent6"/>
              </a:solidFill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3323E4B-2987-4281-B99E-FAA460022E2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  <p:extLst>
      <p:ext uri="{BB962C8B-B14F-4D97-AF65-F5344CB8AC3E}">
        <p14:creationId xmlns:p14="http://schemas.microsoft.com/office/powerpoint/2010/main" val="19290022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More bandwidth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ABBAA5C-DC0F-4D15-8BF1-2B87D190333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6839D7D-7821-47EE-8F9E-54911CBC0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When considering the 6GHz band, we propose that EHT TIG/SG studies the </a:t>
            </a:r>
            <a:r>
              <a:rPr lang="en-US" kern="0" dirty="0">
                <a:solidFill>
                  <a:schemeClr val="accent6"/>
                </a:solidFill>
              </a:rPr>
              <a:t>potential changes </a:t>
            </a:r>
            <a:r>
              <a:rPr lang="en-US" b="0" kern="0" dirty="0">
                <a:solidFill>
                  <a:schemeClr val="tx1"/>
                </a:solidFill>
              </a:rPr>
              <a:t>needed</a:t>
            </a:r>
            <a:r>
              <a:rPr lang="en-US" kern="0" dirty="0">
                <a:solidFill>
                  <a:schemeClr val="accent6"/>
                </a:solidFill>
              </a:rPr>
              <a:t> </a:t>
            </a:r>
            <a:r>
              <a:rPr lang="en-US" b="0" kern="0" dirty="0">
                <a:solidFill>
                  <a:schemeClr val="tx1"/>
                </a:solidFill>
              </a:rPr>
              <a:t>with respect to previous amendments,</a:t>
            </a:r>
            <a:r>
              <a:rPr lang="en-US" kern="0" dirty="0">
                <a:solidFill>
                  <a:schemeClr val="accent6"/>
                </a:solidFill>
              </a:rPr>
              <a:t> </a:t>
            </a:r>
            <a:r>
              <a:rPr lang="en-US" b="0" kern="0" dirty="0"/>
              <a:t>imposed by the </a:t>
            </a:r>
            <a:r>
              <a:rPr lang="en-US" kern="0" dirty="0">
                <a:solidFill>
                  <a:schemeClr val="accent2"/>
                </a:solidFill>
              </a:rPr>
              <a:t>regulations </a:t>
            </a:r>
            <a:r>
              <a:rPr lang="en-US" b="0" kern="0" dirty="0"/>
              <a:t>in this new band</a:t>
            </a: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Reusing existing techniques in the 802.11 is preferred to support the 2 years cycle</a:t>
            </a:r>
          </a:p>
        </p:txBody>
      </p:sp>
    </p:spTree>
    <p:extLst>
      <p:ext uri="{BB962C8B-B14F-4D97-AF65-F5344CB8AC3E}">
        <p14:creationId xmlns:p14="http://schemas.microsoft.com/office/powerpoint/2010/main" val="7783404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5PIBPR3ISOLQ-1413966810-11760</_dlc_DocId>
    <_dlc_DocIdUrl xmlns="71c5aaf6-e6ce-465b-b873-5148d2a4c105">
      <Url>https://nokia.sharepoint.com/sites/menorca/_layouts/15/DocIdRedir.aspx?ID=5PIBPR3ISOLQ-1413966810-11760</Url>
      <Description>5PIBPR3ISOLQ-1413966810-11760</Description>
    </_dlc_DocIdUrl>
    <HideFromDelve xmlns="71c5aaf6-e6ce-465b-b873-5148d2a4c105">false</HideFromDelve>
    <date xmlns="d84a91b2-810d-4209-91cc-ce5e414e798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08B9B350C20D4585D35AE933079F1F" ma:contentTypeVersion="7" ma:contentTypeDescription="Create a new document." ma:contentTypeScope="" ma:versionID="052f74f804349c0b4bd2ba56c12af115">
  <xsd:schema xmlns:xsd="http://www.w3.org/2001/XMLSchema" xmlns:xs="http://www.w3.org/2001/XMLSchema" xmlns:p="http://schemas.microsoft.com/office/2006/metadata/properties" xmlns:ns2="71c5aaf6-e6ce-465b-b873-5148d2a4c105" xmlns:ns3="d84a91b2-810d-4209-91cc-ce5e414e7983" xmlns:ns4="26626ae2-6fbe-4642-832f-20abcd546a7f" targetNamespace="http://schemas.microsoft.com/office/2006/metadata/properties" ma:root="true" ma:fieldsID="e30369352138f75b150495ab8f9c44cf" ns2:_="" ns3:_="" ns4:_="">
    <xsd:import namespace="71c5aaf6-e6ce-465b-b873-5148d2a4c105"/>
    <xsd:import namespace="d84a91b2-810d-4209-91cc-ce5e414e7983"/>
    <xsd:import namespace="26626ae2-6fbe-4642-832f-20abcd546a7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3:MediaServiceMetadata" minOccurs="0"/>
                <xsd:element ref="ns3:MediaServiceFastMetadata" minOccurs="0"/>
                <xsd:element ref="ns3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4a91b2-810d-4209-91cc-ce5e414e7983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date" ma:index="18" nillable="true" ma:displayName="date" ma:format="DateTime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26ae2-6fbe-4642-832f-20abcd546a7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7CFA06-6476-430B-91ED-C92208CC1F83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71c5aaf6-e6ce-465b-b873-5148d2a4c105"/>
    <ds:schemaRef ds:uri="26626ae2-6fbe-4642-832f-20abcd546a7f"/>
    <ds:schemaRef ds:uri="http://schemas.microsoft.com/office/infopath/2007/PartnerControls"/>
    <ds:schemaRef ds:uri="http://schemas.openxmlformats.org/package/2006/metadata/core-properties"/>
    <ds:schemaRef ds:uri="d84a91b2-810d-4209-91cc-ce5e414e798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97FEE16-F395-4221-9D54-AC14857948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5E70F5-C836-4AA7-84BF-72504369B2B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746D937-BE54-4A54-AFB5-F715659DC8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d84a91b2-810d-4209-91cc-ce5e414e7983"/>
    <ds:schemaRef ds:uri="26626ae2-6fbe-4642-832f-20abcd546a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4217</TotalTime>
  <Words>955</Words>
  <Application>Microsoft Office PowerPoint</Application>
  <PresentationFormat>On-screen Show (4:3)</PresentationFormat>
  <Paragraphs>139</Paragraphs>
  <Slides>12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MS Gothic</vt:lpstr>
      <vt:lpstr>Arial</vt:lpstr>
      <vt:lpstr>Arial Unicode MS</vt:lpstr>
      <vt:lpstr>Courier New</vt:lpstr>
      <vt:lpstr>Times New Roman</vt:lpstr>
      <vt:lpstr>Wingdings</vt:lpstr>
      <vt:lpstr>Office Theme</vt:lpstr>
      <vt:lpstr>Document</vt:lpstr>
      <vt:lpstr>Discussion on EHT timeline and scope</vt:lpstr>
      <vt:lpstr>Abstract</vt:lpstr>
      <vt:lpstr>Background</vt:lpstr>
      <vt:lpstr>Background</vt:lpstr>
      <vt:lpstr>Proposal</vt:lpstr>
      <vt:lpstr>More spatial streams</vt:lpstr>
      <vt:lpstr>More spatial streams</vt:lpstr>
      <vt:lpstr>More bandwidth</vt:lpstr>
      <vt:lpstr>More bandwidth</vt:lpstr>
      <vt:lpstr>Multiband operation</vt:lpstr>
      <vt:lpstr>Conclusion</vt:lpstr>
      <vt:lpstr>References</vt:lpstr>
    </vt:vector>
  </TitlesOfParts>
  <Manager/>
  <Company>Nokia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EHT timeline and scope</dc:title>
  <dc:subject>802.11-18/1190</dc:subject>
  <dc:creator>Lopez-Perez, David</dc:creator>
  <cp:keywords/>
  <dc:description/>
  <cp:lastModifiedBy>Lopez-Perez, David (Nokia - IE/Dublin)</cp:lastModifiedBy>
  <cp:revision>54</cp:revision>
  <cp:lastPrinted>1601-01-01T00:00:00Z</cp:lastPrinted>
  <dcterms:created xsi:type="dcterms:W3CDTF">2018-06-01T08:15:54Z</dcterms:created>
  <dcterms:modified xsi:type="dcterms:W3CDTF">2018-07-09T09:36:10Z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0x010100F308B9B350C20D4585D35AE933079F1F</vt:lpwstr>
  </property>
  <property fmtid="{D5CDD505-2E9C-101B-9397-08002B2CF9AE}" pid="3" name="_dlc_DocIdItemGuid">
    <vt:lpwstr>c0095a87-46df-4ccb-90eb-bbec490bcfdb</vt:lpwstr>
  </property>
  <property fmtid="{D5CDD505-2E9C-101B-9397-08002B2CF9AE}" pid="4" name="MSIP_Label_b1aa2129-79ec-42c0-bfac-e5b7a0374572_Enabled">
    <vt:lpwstr>True</vt:lpwstr>
  </property>
  <property fmtid="{D5CDD505-2E9C-101B-9397-08002B2CF9AE}" pid="5" name="MSIP_Label_b1aa2129-79ec-42c0-bfac-e5b7a0374572_SiteId">
    <vt:lpwstr>5d471751-9675-428d-917b-70f44f9630b0</vt:lpwstr>
  </property>
  <property fmtid="{D5CDD505-2E9C-101B-9397-08002B2CF9AE}" pid="6" name="MSIP_Label_b1aa2129-79ec-42c0-bfac-e5b7a0374572_Owner">
    <vt:lpwstr>david.lopez-perez@nokia-bell-labs.com</vt:lpwstr>
  </property>
  <property fmtid="{D5CDD505-2E9C-101B-9397-08002B2CF9AE}" pid="7" name="MSIP_Label_b1aa2129-79ec-42c0-bfac-e5b7a0374572_SetDate">
    <vt:lpwstr>2018-07-06T15:03:25.4322255Z</vt:lpwstr>
  </property>
  <property fmtid="{D5CDD505-2E9C-101B-9397-08002B2CF9AE}" pid="8" name="MSIP_Label_b1aa2129-79ec-42c0-bfac-e5b7a0374572_Name">
    <vt:lpwstr>Public</vt:lpwstr>
  </property>
  <property fmtid="{D5CDD505-2E9C-101B-9397-08002B2CF9AE}" pid="9" name="MSIP_Label_b1aa2129-79ec-42c0-bfac-e5b7a0374572_Application">
    <vt:lpwstr>Microsoft Azure Information Protection</vt:lpwstr>
  </property>
  <property fmtid="{D5CDD505-2E9C-101B-9397-08002B2CF9AE}" pid="10" name="MSIP_Label_b1aa2129-79ec-42c0-bfac-e5b7a0374572_Extended_MSFT_Method">
    <vt:lpwstr>Manual</vt:lpwstr>
  </property>
  <property fmtid="{D5CDD505-2E9C-101B-9397-08002B2CF9AE}" pid="11" name="Sensitivity">
    <vt:lpwstr>Public</vt:lpwstr>
  </property>
</Properties>
</file>