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2" r:id="rId3"/>
    <p:sldId id="295" r:id="rId4"/>
    <p:sldId id="302" r:id="rId5"/>
    <p:sldId id="304" r:id="rId6"/>
    <p:sldId id="296" r:id="rId7"/>
    <p:sldId id="306" r:id="rId8"/>
    <p:sldId id="308" r:id="rId9"/>
    <p:sldId id="300" r:id="rId10"/>
    <p:sldId id="305" r:id="rId11"/>
    <p:sldId id="297" r:id="rId12"/>
    <p:sldId id="298" r:id="rId13"/>
    <p:sldId id="307" r:id="rId14"/>
    <p:sldId id="293" r:id="rId15"/>
    <p:sldId id="311" r:id="rId16"/>
    <p:sldId id="310" r:id="rId17"/>
    <p:sldId id="30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802.11-17/1184r1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8113" y="6475413"/>
            <a:ext cx="1325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Tianyu Wu, Samsung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Follow up discussions on Throughput Enhancement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2018-07-09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087082"/>
              </p:ext>
            </p:extLst>
          </p:nvPr>
        </p:nvGraphicFramePr>
        <p:xfrm>
          <a:off x="523875" y="2752725"/>
          <a:ext cx="826770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" name="Document" r:id="rId4" imgW="9502119" imgH="4418125" progId="Word.Document.8">
                  <p:embed/>
                </p:oleObj>
              </mc:Choice>
              <mc:Fallback>
                <p:oleObj name="Document" r:id="rId4" imgW="9502119" imgH="4418125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752725"/>
                        <a:ext cx="8267700" cy="3829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of Flexible channel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BCC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/LDPC tone mapper design for aggregated channels/RUs</a:t>
            </a:r>
          </a:p>
          <a:p>
            <a:pPr lvl="1"/>
            <a:r>
              <a:rPr lang="en-US" sz="1600" dirty="0" smtClean="0"/>
              <a:t>Aggregated channel/RU will have new number of data subcarriers. No BCC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and LDPC tone mapper parameters are defined for these new sizes. </a:t>
            </a:r>
            <a:endParaRPr lang="en-US" sz="1600" dirty="0"/>
          </a:p>
          <a:p>
            <a:pPr lvl="1"/>
            <a:r>
              <a:rPr lang="en-US" sz="1600" dirty="0" smtClean="0"/>
              <a:t>Due to large number of possible combinations, define new parameters for all possible combination seems not possible. </a:t>
            </a:r>
          </a:p>
          <a:p>
            <a:r>
              <a:rPr lang="en-US" sz="2000" dirty="0" smtClean="0"/>
              <a:t>RU allocation signaling overhead</a:t>
            </a:r>
          </a:p>
          <a:p>
            <a:pPr lvl="1"/>
            <a:r>
              <a:rPr lang="en-US" sz="1600" dirty="0" smtClean="0"/>
              <a:t>With wider BW and RU aggregation, the RU allocation signaling overhead may increase significantly. </a:t>
            </a:r>
          </a:p>
          <a:p>
            <a:pPr lvl="1"/>
            <a:r>
              <a:rPr lang="en-US" sz="1600" dirty="0" smtClean="0"/>
              <a:t>Overhead of simple extension to current HE-SIG-B may not be acceptable. </a:t>
            </a:r>
          </a:p>
          <a:p>
            <a:r>
              <a:rPr lang="en-US" sz="2000" dirty="0" smtClean="0"/>
              <a:t>Spectrum mask for punctured </a:t>
            </a:r>
            <a:r>
              <a:rPr lang="en-US" sz="2000" dirty="0"/>
              <a:t>channels</a:t>
            </a:r>
          </a:p>
          <a:p>
            <a:pPr lvl="1"/>
            <a:r>
              <a:rPr lang="en-US" sz="1600" dirty="0" smtClean="0"/>
              <a:t>Not clear whether spectrum </a:t>
            </a:r>
            <a:r>
              <a:rPr lang="en-US" sz="1600" dirty="0"/>
              <a:t>mask defined for punctured channel in 11ax can provide enough interference suppression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Could be difficult to define better spectrum mask for punctured channels.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9866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spatial </a:t>
            </a:r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More spatial stream is another scheme to enhance the throughput and spectrum efficiency [3]. 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Benefits</a:t>
            </a:r>
          </a:p>
          <a:p>
            <a:pPr lvl="1"/>
            <a:r>
              <a:rPr lang="en-US" sz="1600" dirty="0" smtClean="0"/>
              <a:t>Supporting more spatial streams for MU-MIMO will bring significant throughput enhancement. </a:t>
            </a:r>
          </a:p>
          <a:p>
            <a:pPr lvl="2"/>
            <a:r>
              <a:rPr lang="en-US" sz="1400" dirty="0" smtClean="0"/>
              <a:t>Results of PHY rate increase for DL/UL MU-MIMO scenarios are shown in [3]. </a:t>
            </a:r>
          </a:p>
          <a:p>
            <a:pPr lvl="2"/>
            <a:endParaRPr lang="en-US" sz="1400" dirty="0" smtClean="0"/>
          </a:p>
          <a:p>
            <a:r>
              <a:rPr lang="en-US" sz="2000" dirty="0" smtClean="0"/>
              <a:t>Challenge of 16 spatial stream support</a:t>
            </a:r>
          </a:p>
          <a:p>
            <a:pPr lvl="1"/>
            <a:r>
              <a:rPr lang="en-US" sz="1600" dirty="0" smtClean="0"/>
              <a:t>Higher sounding feedback overhead</a:t>
            </a:r>
            <a:endParaRPr lang="en-US" sz="1600" dirty="0"/>
          </a:p>
          <a:p>
            <a:pPr lvl="1"/>
            <a:r>
              <a:rPr lang="en-US" sz="1600" dirty="0" smtClean="0"/>
              <a:t>Larger buffer needed for sounding report</a:t>
            </a:r>
          </a:p>
          <a:p>
            <a:pPr marL="457200" lvl="1" indent="0"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smtClean="0"/>
              <a:t>Low overhead sounding feedback scheme is critical. </a:t>
            </a:r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2135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Sounding </a:t>
            </a:r>
            <a:r>
              <a:rPr lang="en-US" altLang="zh-CN" dirty="0" smtClean="0"/>
              <a:t>Feedback Overhead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Compressed Beamforming report overhead</a:t>
            </a:r>
          </a:p>
          <a:p>
            <a:pPr lvl="1"/>
            <a:r>
              <a:rPr lang="en-GB" dirty="0" smtClean="0"/>
              <a:t>Compressed beamforming method for 16 </a:t>
            </a:r>
            <a:r>
              <a:rPr lang="en-GB" dirty="0"/>
              <a:t>antennas and 320MHz will </a:t>
            </a:r>
            <a:r>
              <a:rPr lang="en-GB" dirty="0" smtClean="0"/>
              <a:t>require large feedback overhead</a:t>
            </a:r>
          </a:p>
          <a:p>
            <a:pPr lvl="1"/>
            <a:r>
              <a:rPr lang="en-GB" dirty="0" smtClean="0"/>
              <a:t>In particular, we are interested in overhead reduction for 16x1 and 16x2 cases</a:t>
            </a:r>
          </a:p>
          <a:p>
            <a:pPr lvl="1"/>
            <a:r>
              <a:rPr lang="en-GB" dirty="0" smtClean="0"/>
              <a:t>Examples:</a:t>
            </a:r>
          </a:p>
          <a:p>
            <a:pPr lvl="2"/>
            <a:r>
              <a:rPr lang="en-GB" sz="1600" dirty="0" smtClean="0"/>
              <a:t>80MHz 16x1 feedback transmission using MCS0 UL 20MHz HE PPDU requires 4.4ms air time</a:t>
            </a:r>
          </a:p>
          <a:p>
            <a:pPr lvl="2"/>
            <a:r>
              <a:rPr lang="en-GB" sz="1600" dirty="0"/>
              <a:t>With 300 Mbps rate for the CBR and ignored segmentation and MAC header </a:t>
            </a:r>
            <a:r>
              <a:rPr lang="en-GB" sz="1600" dirty="0" smtClean="0"/>
              <a:t>overheads: the </a:t>
            </a:r>
            <a:r>
              <a:rPr lang="en-GB" sz="1600" dirty="0"/>
              <a:t>worst case </a:t>
            </a:r>
            <a:r>
              <a:rPr lang="en-GB" sz="1600" dirty="0" smtClean="0"/>
              <a:t>air time is </a:t>
            </a:r>
            <a:r>
              <a:rPr lang="en-GB" sz="1600" dirty="0"/>
              <a:t>about 7 </a:t>
            </a:r>
            <a:r>
              <a:rPr lang="en-GB" sz="1600" dirty="0" err="1" smtClean="0"/>
              <a:t>ms</a:t>
            </a:r>
            <a:r>
              <a:rPr lang="en-GB" sz="1600" dirty="0" smtClean="0"/>
              <a:t>. </a:t>
            </a:r>
            <a:endParaRPr lang="en-GB" sz="1600" dirty="0"/>
          </a:p>
          <a:p>
            <a:pPr lvl="1"/>
            <a:r>
              <a:rPr lang="en-GB" sz="1800" dirty="0" smtClean="0"/>
              <a:t>Please see appendix for the detailed table of feedback overhead. </a:t>
            </a:r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0565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contribution three potential topics are discussed</a:t>
            </a:r>
          </a:p>
          <a:p>
            <a:pPr lvl="1"/>
            <a:r>
              <a:rPr lang="en-US" sz="1600" dirty="0" smtClean="0"/>
              <a:t>Multi band Operation</a:t>
            </a:r>
          </a:p>
          <a:p>
            <a:pPr lvl="1"/>
            <a:r>
              <a:rPr lang="en-US" sz="1600" dirty="0" smtClean="0"/>
              <a:t>Flexible channel aggregation</a:t>
            </a:r>
          </a:p>
          <a:p>
            <a:pPr lvl="1"/>
            <a:r>
              <a:rPr lang="en-US" sz="1600" dirty="0" smtClean="0"/>
              <a:t>16 spatial streams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We shared our thoughts on benefits and challenges of the topics</a:t>
            </a:r>
          </a:p>
          <a:p>
            <a:pPr lvl="1"/>
            <a:r>
              <a:rPr lang="en-US" sz="1600" dirty="0" smtClean="0"/>
              <a:t>Multi-Band Operation: we suggest unsynchronized multi-band operation with multiple </a:t>
            </a:r>
            <a:r>
              <a:rPr lang="en-US" sz="1600" dirty="0" smtClean="0"/>
              <a:t>anchor channels</a:t>
            </a:r>
            <a:endParaRPr lang="en-US" sz="1600" dirty="0" smtClean="0"/>
          </a:p>
          <a:p>
            <a:pPr lvl="1"/>
            <a:r>
              <a:rPr lang="en-US" sz="1600" dirty="0" smtClean="0"/>
              <a:t>Flexible channel aggregation: </a:t>
            </a:r>
          </a:p>
          <a:p>
            <a:pPr lvl="2"/>
            <a:r>
              <a:rPr lang="en-US" sz="1400" dirty="0" smtClean="0"/>
              <a:t>we listed a number of possible modes of in-band channel aggregation and their benefits. </a:t>
            </a:r>
          </a:p>
          <a:p>
            <a:pPr lvl="2"/>
            <a:r>
              <a:rPr lang="en-US" sz="1400" dirty="0" smtClean="0"/>
              <a:t>The challenges include </a:t>
            </a:r>
            <a:r>
              <a:rPr lang="en-US" sz="1400" dirty="0" err="1" smtClean="0"/>
              <a:t>interleaver</a:t>
            </a:r>
            <a:r>
              <a:rPr lang="en-US" sz="1400" dirty="0" smtClean="0"/>
              <a:t>/tone mapper design, resource allocation signaling overhead and </a:t>
            </a:r>
            <a:r>
              <a:rPr lang="en-US" sz="1400" dirty="0"/>
              <a:t>power mask for punctured channel </a:t>
            </a:r>
            <a:endParaRPr lang="en-US" sz="1400" dirty="0" smtClean="0"/>
          </a:p>
          <a:p>
            <a:pPr lvl="1"/>
            <a:r>
              <a:rPr lang="en-US" sz="1600" dirty="0" smtClean="0"/>
              <a:t>16 spatial streams: Sounding feedback overhead problem need to be solved.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5174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11-18-0789-10-0wng-extreme-throughput-802-11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11-18-0857-00-0wng-beyond-802-11ax-throughput-enhancement-utilizing-multi-bands-across-2-4-5-6ghz-bands</a:t>
            </a:r>
          </a:p>
          <a:p>
            <a:pPr marL="0" indent="0">
              <a:buNone/>
            </a:pPr>
            <a:r>
              <a:rPr lang="en-US" dirty="0" smtClean="0"/>
              <a:t>[3] 11-18-0818-03-0wng-16-spatial-stream-support-in-next-generation-wlan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74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927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823475"/>
              </p:ext>
            </p:extLst>
          </p:nvPr>
        </p:nvGraphicFramePr>
        <p:xfrm>
          <a:off x="495300" y="701040"/>
          <a:ext cx="82296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BW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CBR bits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Duration in us at 300 Mbps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2696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32520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10816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37512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5768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72520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35392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300128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46208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5640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54016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23616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61008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11784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118016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22800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376064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72768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496128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96384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8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84473"/>
              </p:ext>
            </p:extLst>
          </p:nvPr>
        </p:nvGraphicFramePr>
        <p:xfrm>
          <a:off x="495300" y="701040"/>
          <a:ext cx="82296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BW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CBR bits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Duration in us at 300 Mbps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10760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130016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19984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280064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43072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23048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44560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920064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141376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1200128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184448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4104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116008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22536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216016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42000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480064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94272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244008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47112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91152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1504064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1984128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6614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385152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5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dirty="0" smtClean="0"/>
              <a:t>IEEE May </a:t>
            </a:r>
            <a:r>
              <a:rPr lang="en-GB" dirty="0"/>
              <a:t>meeting, it was agreed that </a:t>
            </a:r>
            <a:r>
              <a:rPr lang="en-GB" dirty="0" smtClean="0"/>
              <a:t>increase peak throughput will </a:t>
            </a:r>
            <a:r>
              <a:rPr lang="en-GB" dirty="0"/>
              <a:t>be the </a:t>
            </a:r>
            <a:r>
              <a:rPr lang="en-GB" dirty="0" smtClean="0"/>
              <a:t>primary objective </a:t>
            </a:r>
            <a:r>
              <a:rPr lang="en-GB" dirty="0"/>
              <a:t>of EHT </a:t>
            </a:r>
            <a:r>
              <a:rPr lang="en-GB" dirty="0" smtClean="0"/>
              <a:t>group[1].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Candidate features include: 320 MHz bandwidth, </a:t>
            </a:r>
            <a:r>
              <a:rPr lang="en-US" dirty="0" smtClean="0"/>
              <a:t>multi-band </a:t>
            </a:r>
            <a:r>
              <a:rPr lang="en-US" dirty="0" smtClean="0"/>
              <a:t>aggregation and operation, and 16 spatial streams etc.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</a:t>
            </a:r>
            <a:r>
              <a:rPr lang="en-GB" dirty="0" smtClean="0"/>
              <a:t>[2], we discussed a number of candidate features for throughput enhancement</a:t>
            </a:r>
            <a:r>
              <a:rPr lang="en-GB" dirty="0" smtClean="0"/>
              <a:t>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Multi-band </a:t>
            </a:r>
            <a:r>
              <a:rPr lang="en-GB" dirty="0" smtClean="0"/>
              <a:t>operation in 2.4/5/6GHz bands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Flexible </a:t>
            </a:r>
            <a:r>
              <a:rPr lang="en-GB" dirty="0" smtClean="0"/>
              <a:t>channel aggregation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some further thoughts on some key candidate features.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Multi-band </a:t>
            </a:r>
            <a:r>
              <a:rPr lang="en-US" altLang="zh-CN" dirty="0"/>
              <a:t>operation in 2.4/5/6GHz </a:t>
            </a:r>
            <a:r>
              <a:rPr lang="en-US" altLang="zh-CN" dirty="0" smtClean="0"/>
              <a:t>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Multi-band </a:t>
            </a:r>
            <a:r>
              <a:rPr lang="en-US" dirty="0" smtClean="0"/>
              <a:t>operation in 2.4/5/6GHz is a natural extension of existing dual-band operating AP/STAs.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Easy way to improve the peak throughput by supporting wider band operation such as 320MHz.</a:t>
            </a:r>
          </a:p>
          <a:p>
            <a:pPr lvl="1"/>
            <a:r>
              <a:rPr lang="en-US" dirty="0" smtClean="0"/>
              <a:t>Support high throughput data pipe in 6GHz band. </a:t>
            </a:r>
            <a:endParaRPr lang="en-US" dirty="0"/>
          </a:p>
          <a:p>
            <a:pPr lvl="1"/>
            <a:r>
              <a:rPr lang="en-US" dirty="0" smtClean="0"/>
              <a:t>Balance </a:t>
            </a:r>
            <a:r>
              <a:rPr lang="en-US" dirty="0"/>
              <a:t>for range and </a:t>
            </a:r>
            <a:r>
              <a:rPr lang="en-US" dirty="0" smtClean="0"/>
              <a:t>throughput: Long range traffic in 2.4GHz band and high throughput traffic on 5/6GHz band.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797391"/>
            <a:ext cx="7080867" cy="146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43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Operation – </a:t>
            </a:r>
            <a:br>
              <a:rPr lang="en-US" dirty="0" smtClean="0"/>
            </a:br>
            <a:r>
              <a:rPr lang="en-US" dirty="0" smtClean="0"/>
              <a:t>Synchronized or unsynchronized?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Synchronized Multi Band</a:t>
            </a:r>
          </a:p>
          <a:p>
            <a:pPr lvl="1"/>
            <a:r>
              <a:rPr lang="en-US" sz="1600" dirty="0" smtClean="0"/>
              <a:t>All bands transmit in a synchronized way</a:t>
            </a:r>
          </a:p>
          <a:p>
            <a:pPr lvl="1"/>
            <a:r>
              <a:rPr lang="en-US" sz="1600" dirty="0" smtClean="0"/>
              <a:t>Need to wait CCA idle on all bands before transmission </a:t>
            </a:r>
            <a:r>
              <a:rPr lang="en-US" sz="1600" dirty="0" smtClean="0">
                <a:sym typeface="Wingdings" panose="05000000000000000000" pitchFamily="2" charset="2"/>
              </a:rPr>
              <a:t> Low efficiency</a:t>
            </a:r>
          </a:p>
          <a:p>
            <a:pPr lvl="2"/>
            <a:r>
              <a:rPr lang="en-US" sz="1400" dirty="0" smtClean="0">
                <a:sym typeface="Wingdings" panose="05000000000000000000" pitchFamily="2" charset="2"/>
              </a:rPr>
              <a:t>Long waiting time on early idle bands.</a:t>
            </a:r>
          </a:p>
          <a:p>
            <a:pPr lvl="2"/>
            <a:r>
              <a:rPr lang="en-US" sz="1400" dirty="0" smtClean="0"/>
              <a:t>Need schemes to hold the idle channel. </a:t>
            </a:r>
            <a:endParaRPr lang="en-US" sz="1400" dirty="0"/>
          </a:p>
          <a:p>
            <a:r>
              <a:rPr lang="en-US" sz="2000" dirty="0" smtClean="0"/>
              <a:t>Unsynchronized Multi Band</a:t>
            </a:r>
          </a:p>
          <a:p>
            <a:pPr lvl="1"/>
            <a:r>
              <a:rPr lang="en-US" sz="1600" dirty="0"/>
              <a:t>Each band has independent channel access. </a:t>
            </a:r>
            <a:endParaRPr lang="en-US" sz="1600" dirty="0" smtClean="0"/>
          </a:p>
          <a:p>
            <a:pPr lvl="2"/>
            <a:r>
              <a:rPr lang="en-US" sz="1400" dirty="0" smtClean="0"/>
              <a:t>Higher channel access efficiency</a:t>
            </a:r>
            <a:endParaRPr lang="en-US" sz="1400" dirty="0"/>
          </a:p>
          <a:p>
            <a:pPr lvl="1"/>
            <a:r>
              <a:rPr lang="en-US" sz="1600" dirty="0" smtClean="0"/>
              <a:t>Optimized throughput with per band individual MCS</a:t>
            </a:r>
          </a:p>
          <a:p>
            <a:pPr lvl="2"/>
            <a:r>
              <a:rPr lang="en-US" sz="1400" dirty="0" smtClean="0"/>
              <a:t>Channel </a:t>
            </a:r>
            <a:r>
              <a:rPr lang="en-US" sz="1400" dirty="0"/>
              <a:t>condition and regulatory power </a:t>
            </a:r>
            <a:r>
              <a:rPr lang="en-US" sz="1400" dirty="0" smtClean="0"/>
              <a:t>limits </a:t>
            </a:r>
            <a:r>
              <a:rPr lang="en-US" sz="1400" dirty="0"/>
              <a:t>are </a:t>
            </a:r>
            <a:endParaRPr lang="en-US" sz="1400" dirty="0" smtClean="0"/>
          </a:p>
          <a:p>
            <a:pPr marL="857250" lvl="2" indent="0">
              <a:buNone/>
            </a:pPr>
            <a:r>
              <a:rPr lang="en-US" sz="1400" dirty="0" smtClean="0"/>
              <a:t>different </a:t>
            </a:r>
            <a:r>
              <a:rPr lang="en-US" sz="1400" dirty="0"/>
              <a:t>for different bands. </a:t>
            </a:r>
            <a:r>
              <a:rPr lang="en-US" sz="1400" dirty="0" smtClean="0">
                <a:sym typeface="Wingdings" panose="05000000000000000000" pitchFamily="2" charset="2"/>
              </a:rPr>
              <a:t>Independent </a:t>
            </a:r>
            <a:r>
              <a:rPr lang="en-US" sz="1400" dirty="0">
                <a:sym typeface="Wingdings" panose="05000000000000000000" pitchFamily="2" charset="2"/>
              </a:rPr>
              <a:t>MCS on each 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857250" lvl="2" indent="0">
              <a:buNone/>
            </a:pPr>
            <a:r>
              <a:rPr lang="en-US" sz="1400" dirty="0" smtClean="0">
                <a:sym typeface="Wingdings" panose="05000000000000000000" pitchFamily="2" charset="2"/>
              </a:rPr>
              <a:t>band </a:t>
            </a:r>
            <a:r>
              <a:rPr lang="en-US" sz="1400" dirty="0">
                <a:sym typeface="Wingdings" panose="05000000000000000000" pitchFamily="2" charset="2"/>
              </a:rPr>
              <a:t>will achieve </a:t>
            </a:r>
            <a:r>
              <a:rPr lang="en-US" sz="1400" dirty="0" smtClean="0">
                <a:sym typeface="Wingdings" panose="05000000000000000000" pitchFamily="2" charset="2"/>
              </a:rPr>
              <a:t>optimal throughput.</a:t>
            </a:r>
          </a:p>
          <a:p>
            <a:r>
              <a:rPr lang="en-US" sz="2000" dirty="0" smtClean="0"/>
              <a:t>Unsynchronized Multi Band Operation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is preferred. 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sp>
        <p:nvSpPr>
          <p:cNvPr id="22" name="TextBox 21"/>
          <p:cNvSpPr txBox="1"/>
          <p:nvPr/>
        </p:nvSpPr>
        <p:spPr>
          <a:xfrm>
            <a:off x="6038620" y="279966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5876437" y="2895402"/>
            <a:ext cx="3157203" cy="1496199"/>
            <a:chOff x="5614670" y="2895600"/>
            <a:chExt cx="3157203" cy="1496199"/>
          </a:xfrm>
        </p:grpSpPr>
        <p:sp>
          <p:nvSpPr>
            <p:cNvPr id="7" name="Rectangle 6"/>
            <p:cNvSpPr/>
            <p:nvPr/>
          </p:nvSpPr>
          <p:spPr bwMode="auto">
            <a:xfrm>
              <a:off x="6256638" y="3023286"/>
              <a:ext cx="601362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V="1">
              <a:off x="6248400" y="28956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6248400" y="4114800"/>
              <a:ext cx="2514600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6248400" y="3328086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248400" y="3767440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6400800" y="3910914"/>
              <a:ext cx="762000" cy="2038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14671" y="3066875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14670" y="34290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0266" y="38862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543925" y="3869855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24600" y="4114800"/>
              <a:ext cx="9957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Packet arrive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553200" y="28956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7239000" y="28956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7247238" y="3023286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247238" y="3910914"/>
              <a:ext cx="914400" cy="20388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7247238" y="3461952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6553200" y="36576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7" idx="3"/>
              <a:endCxn id="30" idx="1"/>
            </p:cNvCxnSpPr>
            <p:nvPr/>
          </p:nvCxnSpPr>
          <p:spPr bwMode="auto">
            <a:xfrm>
              <a:off x="6858000" y="3175686"/>
              <a:ext cx="389238" cy="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6619225" y="3308976"/>
              <a:ext cx="6303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Waiting </a:t>
              </a:r>
            </a:p>
            <a:p>
              <a:r>
                <a:rPr lang="en-US" sz="1000" dirty="0" smtClean="0"/>
                <a:t>time</a:t>
              </a:r>
              <a:endParaRPr lang="en-US" sz="10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885310" y="4403124"/>
            <a:ext cx="3157203" cy="1295400"/>
            <a:chOff x="5885310" y="4343400"/>
            <a:chExt cx="3157203" cy="12954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527278" y="4471086"/>
              <a:ext cx="601362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6519040" y="43434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6519040" y="5562600"/>
              <a:ext cx="2514600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6519040" y="4775886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6519040" y="5215240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Rectangle 48"/>
            <p:cNvSpPr/>
            <p:nvPr/>
          </p:nvSpPr>
          <p:spPr bwMode="auto">
            <a:xfrm>
              <a:off x="6671440" y="5358714"/>
              <a:ext cx="762000" cy="2038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85311" y="4514675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85310" y="48768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890906" y="53340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814565" y="5317655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6823840" y="43434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7214286" y="4471086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517878" y="5358714"/>
              <a:ext cx="914400" cy="20388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833286" y="4909752"/>
              <a:ext cx="1015314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941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Operation </a:t>
            </a:r>
            <a:r>
              <a:rPr lang="en-US" dirty="0"/>
              <a:t>– </a:t>
            </a:r>
            <a:r>
              <a:rPr lang="en-US" dirty="0" smtClean="0"/>
              <a:t>Single anchor channel or multiple anchor channels?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Primary channel vs Anchor channel</a:t>
            </a:r>
          </a:p>
          <a:p>
            <a:pPr lvl="1"/>
            <a:r>
              <a:rPr lang="en-US" sz="1400" dirty="0" smtClean="0"/>
              <a:t>Primary channel: The common channel of operation for all STAs that are member of the BSS</a:t>
            </a:r>
          </a:p>
          <a:p>
            <a:pPr lvl="1"/>
            <a:r>
              <a:rPr lang="en-US" sz="1400" dirty="0" smtClean="0"/>
              <a:t>Anchor channel: The channel on which beacon and other broadcast frames are transmitted. It’s not required that all PPDU transmission to include the anchor channel. </a:t>
            </a:r>
          </a:p>
          <a:p>
            <a:r>
              <a:rPr lang="en-US" sz="1800" dirty="0" smtClean="0"/>
              <a:t>Single anchor channel</a:t>
            </a:r>
          </a:p>
          <a:p>
            <a:pPr lvl="1"/>
            <a:r>
              <a:rPr lang="en-US" sz="1400" dirty="0" smtClean="0"/>
              <a:t>Only one anchor channel for all bands. </a:t>
            </a:r>
          </a:p>
          <a:p>
            <a:pPr lvl="2"/>
            <a:r>
              <a:rPr lang="en-US" sz="1200" dirty="0" smtClean="0"/>
              <a:t>Channel access, CCA will still be independent for </a:t>
            </a:r>
            <a:r>
              <a:rPr lang="en-US" sz="1200" dirty="0"/>
              <a:t>each band.</a:t>
            </a:r>
            <a:endParaRPr lang="en-US" sz="1200" dirty="0" smtClean="0"/>
          </a:p>
          <a:p>
            <a:pPr lvl="1"/>
            <a:r>
              <a:rPr lang="en-US" sz="1400" dirty="0" smtClean="0"/>
              <a:t>All the STAs’ operating bands must include at least one anchor channel. </a:t>
            </a:r>
            <a:r>
              <a:rPr lang="en-US" sz="1400" dirty="0" smtClean="0">
                <a:sym typeface="Wingdings" panose="05000000000000000000" pitchFamily="2" charset="2"/>
              </a:rPr>
              <a:t> Unbalanced traffic on different bands and congestion on anchor channel.</a:t>
            </a:r>
          </a:p>
          <a:p>
            <a:r>
              <a:rPr lang="en-US" sz="1800" dirty="0" smtClean="0"/>
              <a:t>Multiple anchor channels</a:t>
            </a:r>
            <a:endParaRPr lang="en-US" sz="1800" dirty="0"/>
          </a:p>
          <a:p>
            <a:pPr lvl="1"/>
            <a:r>
              <a:rPr lang="en-US" sz="1400" dirty="0" smtClean="0"/>
              <a:t>STA may only operate </a:t>
            </a:r>
            <a:r>
              <a:rPr lang="en-US" sz="1400" dirty="0"/>
              <a:t>on </a:t>
            </a:r>
            <a:r>
              <a:rPr lang="en-US" sz="1400" dirty="0" smtClean="0"/>
              <a:t>a subset </a:t>
            </a:r>
            <a:r>
              <a:rPr lang="en-US" sz="1400" dirty="0"/>
              <a:t>of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AP’s operating bands. </a:t>
            </a:r>
            <a:endParaRPr lang="en-US" sz="1400" dirty="0"/>
          </a:p>
          <a:p>
            <a:pPr lvl="2"/>
            <a:r>
              <a:rPr lang="en-US" sz="1200" dirty="0" smtClean="0"/>
              <a:t>AP and STA may be mandate to support at least one of the 2.4G and 5GHz band. In this case, no need to define a anchor channel for 6GHz band. </a:t>
            </a:r>
          </a:p>
          <a:p>
            <a:pPr lvl="1"/>
            <a:r>
              <a:rPr lang="en-US" sz="1400" dirty="0" smtClean="0"/>
              <a:t>AP will be able to optimize the system performance by assigning STAs to different set of bands based on load balance, range of the STA, traffic type of the STA etc. </a:t>
            </a:r>
          </a:p>
          <a:p>
            <a:r>
              <a:rPr lang="en-US" sz="1800" dirty="0" smtClean="0"/>
              <a:t>Recommend to support multiple </a:t>
            </a:r>
            <a:r>
              <a:rPr lang="en-US" sz="1800" dirty="0" smtClean="0"/>
              <a:t>anchor channels 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53" name="Group 52"/>
          <p:cNvGrpSpPr/>
          <p:nvPr/>
        </p:nvGrpSpPr>
        <p:grpSpPr>
          <a:xfrm>
            <a:off x="4532870" y="2971800"/>
            <a:ext cx="4343400" cy="734199"/>
            <a:chOff x="4343400" y="3124200"/>
            <a:chExt cx="4343400" cy="734199"/>
          </a:xfrm>
        </p:grpSpPr>
        <p:sp>
          <p:nvSpPr>
            <p:cNvPr id="45" name="Snip Same Side Corner Rectangle 44"/>
            <p:cNvSpPr/>
            <p:nvPr/>
          </p:nvSpPr>
          <p:spPr bwMode="auto">
            <a:xfrm>
              <a:off x="5029200" y="3276600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Snip Same Side Corner Rectangle 45"/>
            <p:cNvSpPr/>
            <p:nvPr/>
          </p:nvSpPr>
          <p:spPr bwMode="auto">
            <a:xfrm>
              <a:off x="5181600" y="3276600"/>
              <a:ext cx="1524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Snip Same Side Corner Rectangle 46"/>
            <p:cNvSpPr/>
            <p:nvPr/>
          </p:nvSpPr>
          <p:spPr bwMode="auto">
            <a:xfrm>
              <a:off x="5867400" y="3276600"/>
              <a:ext cx="6858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Snip Same Side Corner Rectangle 47"/>
            <p:cNvSpPr/>
            <p:nvPr/>
          </p:nvSpPr>
          <p:spPr bwMode="auto">
            <a:xfrm>
              <a:off x="7162800" y="3276600"/>
              <a:ext cx="15240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609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9277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803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43400" y="3124200"/>
              <a:ext cx="681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Anchor</a:t>
              </a:r>
            </a:p>
            <a:p>
              <a:r>
                <a:rPr lang="en-US" dirty="0" smtClean="0"/>
                <a:t>channel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532870" y="4265235"/>
            <a:ext cx="4343400" cy="840165"/>
            <a:chOff x="4343400" y="5332035"/>
            <a:chExt cx="4343400" cy="840165"/>
          </a:xfrm>
        </p:grpSpPr>
        <p:sp>
          <p:nvSpPr>
            <p:cNvPr id="55" name="Snip Same Side Corner Rectangle 54"/>
            <p:cNvSpPr/>
            <p:nvPr/>
          </p:nvSpPr>
          <p:spPr bwMode="auto">
            <a:xfrm>
              <a:off x="5029200" y="5590401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Snip Same Side Corner Rectangle 55"/>
            <p:cNvSpPr/>
            <p:nvPr/>
          </p:nvSpPr>
          <p:spPr bwMode="auto">
            <a:xfrm>
              <a:off x="5181600" y="5590401"/>
              <a:ext cx="1524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Snip Same Side Corner Rectangle 56"/>
            <p:cNvSpPr/>
            <p:nvPr/>
          </p:nvSpPr>
          <p:spPr bwMode="auto">
            <a:xfrm>
              <a:off x="5867400" y="5590401"/>
              <a:ext cx="6858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Snip Same Side Corner Rectangle 57"/>
            <p:cNvSpPr/>
            <p:nvPr/>
          </p:nvSpPr>
          <p:spPr bwMode="auto">
            <a:xfrm>
              <a:off x="7162800" y="5590401"/>
              <a:ext cx="15240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609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277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6803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43400" y="5438001"/>
              <a:ext cx="681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Anchor</a:t>
              </a:r>
            </a:p>
            <a:p>
              <a:r>
                <a:rPr lang="en-US" dirty="0" smtClean="0"/>
                <a:t>channel</a:t>
              </a:r>
              <a:endParaRPr lang="en-US" dirty="0"/>
            </a:p>
          </p:txBody>
        </p:sp>
        <p:sp>
          <p:nvSpPr>
            <p:cNvPr id="63" name="Snip Same Side Corner Rectangle 62"/>
            <p:cNvSpPr/>
            <p:nvPr/>
          </p:nvSpPr>
          <p:spPr bwMode="auto">
            <a:xfrm>
              <a:off x="6019800" y="5593080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23470" y="5332035"/>
              <a:ext cx="14107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Anchor channel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577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channel </a:t>
            </a: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Flexible channel aggregation may include different types of frequency domain resource aggregation within one operating band</a:t>
            </a:r>
          </a:p>
          <a:p>
            <a:pPr lvl="1"/>
            <a:r>
              <a:rPr lang="en-US" sz="1600" dirty="0" smtClean="0"/>
              <a:t>For example: </a:t>
            </a:r>
          </a:p>
          <a:p>
            <a:pPr lvl="2"/>
            <a:r>
              <a:rPr lang="en-US" sz="1400" dirty="0" smtClean="0"/>
              <a:t>Channel/frequency segment aggregation. For example 20+40, 40+80 etc. </a:t>
            </a:r>
          </a:p>
          <a:p>
            <a:pPr lvl="2"/>
            <a:r>
              <a:rPr lang="en-US" sz="1400" dirty="0" smtClean="0"/>
              <a:t>More flexible preamble puncturing and </a:t>
            </a:r>
          </a:p>
          <a:p>
            <a:pPr lvl="2"/>
            <a:r>
              <a:rPr lang="en-US" sz="1400" dirty="0" smtClean="0"/>
              <a:t>RU aggregation for a STA etc. </a:t>
            </a:r>
          </a:p>
          <a:p>
            <a:pPr lvl="1"/>
            <a:r>
              <a:rPr lang="en-US" sz="1600" dirty="0" smtClean="0"/>
              <a:t>Channel/segment aggregation and preamble puncturing targeting at scenarios with narrow band interference or DFS channels. </a:t>
            </a:r>
          </a:p>
          <a:p>
            <a:pPr lvl="2"/>
            <a:r>
              <a:rPr lang="en-US" sz="1400" dirty="0" smtClean="0"/>
              <a:t>AP side feature, require capability to have spectrum masks for punctured channel(s) </a:t>
            </a:r>
          </a:p>
          <a:p>
            <a:pPr lvl="2"/>
            <a:r>
              <a:rPr lang="en-US" sz="1400" dirty="0" smtClean="0"/>
              <a:t>Synchronized operation recommended to avoid self interference between channels. </a:t>
            </a:r>
          </a:p>
          <a:p>
            <a:pPr lvl="1"/>
            <a:r>
              <a:rPr lang="en-US" sz="1600" dirty="0" smtClean="0"/>
              <a:t>RU aggregation for a STA: AP allocated multiple RUs to a STA. </a:t>
            </a:r>
          </a:p>
          <a:p>
            <a:pPr lvl="2"/>
            <a:r>
              <a:rPr lang="en-US" sz="1400" dirty="0" smtClean="0"/>
              <a:t>Not for scenario with narrow band interference between </a:t>
            </a:r>
            <a:r>
              <a:rPr lang="en-US" sz="1400" dirty="0" err="1" smtClean="0"/>
              <a:t>RUs.</a:t>
            </a:r>
            <a:r>
              <a:rPr lang="en-US" sz="1400" dirty="0"/>
              <a:t> </a:t>
            </a:r>
            <a:r>
              <a:rPr lang="en-US" sz="1400" dirty="0" smtClean="0"/>
              <a:t>This mode is targeting at better utilizing the frequency resources and easier </a:t>
            </a:r>
            <a:r>
              <a:rPr lang="en-US" sz="1400" smtClean="0"/>
              <a:t>RU allocation for AP. </a:t>
            </a:r>
            <a:endParaRPr lang="en-US" sz="1400" dirty="0" smtClean="0"/>
          </a:p>
          <a:p>
            <a:pPr lvl="2"/>
            <a:r>
              <a:rPr lang="en-US" sz="1400" dirty="0" smtClean="0"/>
              <a:t>In UL OFDMA, RU aggregation does not require the STA to apply spectrum mask for the gap between the allocated </a:t>
            </a:r>
            <a:r>
              <a:rPr lang="en-US" sz="1400" dirty="0" err="1" smtClean="0"/>
              <a:t>RUs.</a:t>
            </a:r>
            <a:r>
              <a:rPr lang="en-US" sz="1400" dirty="0" smtClean="0"/>
              <a:t> </a:t>
            </a:r>
          </a:p>
          <a:p>
            <a:pPr lvl="2"/>
            <a:endParaRPr lang="en-US" sz="14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380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Flexible channel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Significantly </a:t>
            </a:r>
            <a:r>
              <a:rPr lang="en-US" sz="2000" dirty="0"/>
              <a:t>increase the throughput in practical </a:t>
            </a:r>
            <a:r>
              <a:rPr lang="en-US" sz="2000" dirty="0" smtClean="0"/>
              <a:t>scenario </a:t>
            </a:r>
            <a:r>
              <a:rPr lang="en-US" sz="2000" dirty="0"/>
              <a:t>with narrow band interferences or DFS active on secondary channel(s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 Avoid dramatically reduce the operating BW and severe throughput drop. </a:t>
            </a:r>
          </a:p>
          <a:p>
            <a:r>
              <a:rPr lang="en-US" sz="2000" dirty="0" smtClean="0"/>
              <a:t>Avoid </a:t>
            </a:r>
            <a:r>
              <a:rPr lang="en-US" sz="2000" dirty="0"/>
              <a:t>waste of </a:t>
            </a:r>
            <a:r>
              <a:rPr lang="en-US" altLang="zh-CN" sz="2000" dirty="0" smtClean="0"/>
              <a:t>frequency resources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Example</a:t>
            </a:r>
            <a:r>
              <a:rPr lang="en-US" sz="1600" dirty="0"/>
              <a:t>: Allocating 2 STAs on 20MHz </a:t>
            </a:r>
            <a:r>
              <a:rPr lang="en-US" sz="1600" dirty="0" smtClean="0"/>
              <a:t>OFDMA </a:t>
            </a:r>
            <a:r>
              <a:rPr lang="en-US" sz="1600" dirty="0"/>
              <a:t>PPDU. </a:t>
            </a:r>
            <a:endParaRPr lang="en-US" sz="1600" dirty="0" smtClean="0"/>
          </a:p>
          <a:p>
            <a:pPr lvl="2"/>
            <a:r>
              <a:rPr lang="en-US" sz="1400" dirty="0" smtClean="0"/>
              <a:t>Allow </a:t>
            </a:r>
            <a:r>
              <a:rPr lang="en-US" sz="1400" dirty="0"/>
              <a:t>RU106+RU26 aggregation </a:t>
            </a:r>
            <a:r>
              <a:rPr lang="en-US" sz="1400" dirty="0" smtClean="0"/>
              <a:t>will </a:t>
            </a:r>
            <a:r>
              <a:rPr lang="en-US" sz="1400" dirty="0"/>
              <a:t>avoid waste of the middle </a:t>
            </a:r>
            <a:r>
              <a:rPr lang="en-US" sz="1400" dirty="0" smtClean="0"/>
              <a:t>26 tone </a:t>
            </a:r>
            <a:r>
              <a:rPr lang="en-US" sz="1400" dirty="0"/>
              <a:t>RU</a:t>
            </a:r>
            <a:r>
              <a:rPr lang="en-US" sz="1400" dirty="0" smtClean="0"/>
              <a:t>.</a:t>
            </a:r>
          </a:p>
          <a:p>
            <a:pPr lvl="3"/>
            <a:r>
              <a:rPr lang="en-US" sz="1200" dirty="0" smtClean="0"/>
              <a:t>~12% throughput gain for 20MHz case, ~15% throughput gain for 80MHz case. </a:t>
            </a:r>
          </a:p>
          <a:p>
            <a:r>
              <a:rPr lang="en-US" sz="2000" dirty="0" smtClean="0"/>
              <a:t>Diversity </a:t>
            </a:r>
            <a:r>
              <a:rPr lang="en-US" sz="2000" dirty="0"/>
              <a:t>gain by distributed RU aggregation. </a:t>
            </a:r>
            <a:endParaRPr lang="en-US" sz="2000" dirty="0" smtClean="0"/>
          </a:p>
          <a:p>
            <a:pPr lvl="1"/>
            <a:r>
              <a:rPr lang="en-US" sz="1600" dirty="0" smtClean="0"/>
              <a:t>Instead of one large physical RU, logic RU with distributed pattern will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achieve spectrum diversity gain. </a:t>
            </a:r>
          </a:p>
          <a:p>
            <a:r>
              <a:rPr lang="en-US" sz="2000" dirty="0" smtClean="0"/>
              <a:t>Supporting optimal multi-user selection and RU allocation. </a:t>
            </a:r>
            <a:endParaRPr lang="en-US" sz="2000" dirty="0"/>
          </a:p>
          <a:p>
            <a:pPr lvl="1"/>
            <a:r>
              <a:rPr lang="en-US" sz="1600" dirty="0" smtClean="0"/>
              <a:t>Best RUs for a STA may not be contiguous. </a:t>
            </a:r>
          </a:p>
          <a:p>
            <a:pPr lvl="1"/>
            <a:r>
              <a:rPr lang="en-US" sz="1600" dirty="0" smtClean="0"/>
              <a:t>Throughput can be maximized if AP assign optimized RU combination to a STA. </a:t>
            </a:r>
          </a:p>
          <a:p>
            <a:pPr lvl="1"/>
            <a:r>
              <a:rPr lang="en-US" sz="1600" dirty="0" smtClean="0"/>
              <a:t>STA may feedback best N RUs to help AP on RU allocation. 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14" name="Group 13"/>
          <p:cNvGrpSpPr/>
          <p:nvPr/>
        </p:nvGrpSpPr>
        <p:grpSpPr>
          <a:xfrm>
            <a:off x="7467600" y="2903838"/>
            <a:ext cx="1371600" cy="962799"/>
            <a:chOff x="6858000" y="2923401"/>
            <a:chExt cx="1371600" cy="962799"/>
          </a:xfrm>
        </p:grpSpPr>
        <p:sp>
          <p:nvSpPr>
            <p:cNvPr id="7" name="Rectangle 6"/>
            <p:cNvSpPr/>
            <p:nvPr/>
          </p:nvSpPr>
          <p:spPr bwMode="auto">
            <a:xfrm>
              <a:off x="6858000" y="2971800"/>
              <a:ext cx="1371600" cy="228600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858000" y="3200400"/>
              <a:ext cx="13716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858000" y="3429000"/>
              <a:ext cx="1371600" cy="457200"/>
            </a:xfrm>
            <a:prstGeom prst="rect">
              <a:avLst/>
            </a:prstGeom>
            <a:solidFill>
              <a:srgbClr val="92D050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0" y="2923401"/>
              <a:ext cx="1244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Primary channel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58000" y="3185160"/>
              <a:ext cx="13131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Interfered channel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5943" y="3424535"/>
              <a:ext cx="1247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Clean secondary </a:t>
              </a:r>
            </a:p>
            <a:p>
              <a:r>
                <a:rPr lang="en-US" altLang="zh-CN" dirty="0" smtClean="0"/>
                <a:t>channels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467600" y="3910338"/>
            <a:ext cx="1450294" cy="1604280"/>
            <a:chOff x="6934200" y="3930519"/>
            <a:chExt cx="1450294" cy="160428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9342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0866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390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3914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5438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962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8486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80010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81534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10400" y="3930519"/>
              <a:ext cx="13740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Combined 26 tone RU </a:t>
              </a:r>
            </a:p>
            <a:p>
              <a:r>
                <a:rPr lang="en-US" sz="1000" dirty="0" smtClean="0"/>
                <a:t>1,3,5,7,9 as logic RU 1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62800" y="5257800"/>
              <a:ext cx="9124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Logic RU 2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V="1">
              <a:off x="7010400" y="4267200"/>
              <a:ext cx="304800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7291419" y="4287381"/>
              <a:ext cx="214281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7594949" y="4267200"/>
              <a:ext cx="26037" cy="2977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 flipV="1">
              <a:off x="7830820" y="4267200"/>
              <a:ext cx="92994" cy="25640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 flipV="1">
              <a:off x="7975687" y="4281309"/>
              <a:ext cx="304539" cy="25485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 flipV="1">
              <a:off x="7187851" y="5044440"/>
              <a:ext cx="203549" cy="30346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7442025" y="5044440"/>
              <a:ext cx="73518" cy="2819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7732697" y="5052060"/>
              <a:ext cx="49515" cy="25841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7914988" y="5030540"/>
              <a:ext cx="162213" cy="2799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8361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waste of frequency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Center 26 tone RUs in 20MHz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and 80MHz are more likely to </a:t>
            </a:r>
          </a:p>
          <a:p>
            <a:pPr marL="0" indent="0">
              <a:buNone/>
            </a:pPr>
            <a:r>
              <a:rPr lang="en-US" sz="2000" dirty="0" smtClean="0"/>
              <a:t>    be wasted. </a:t>
            </a:r>
          </a:p>
          <a:p>
            <a:r>
              <a:rPr lang="en-US" sz="2000" dirty="0" smtClean="0"/>
              <a:t>Simply allow aggregation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with neighboring RUs will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bring ~15% throughput gain.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828800"/>
            <a:ext cx="53244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52849" y="5715000"/>
            <a:ext cx="5898510" cy="533400"/>
            <a:chOff x="652849" y="5791200"/>
            <a:chExt cx="5898510" cy="533400"/>
          </a:xfrm>
        </p:grpSpPr>
        <p:grpSp>
          <p:nvGrpSpPr>
            <p:cNvPr id="8" name="Group 7"/>
            <p:cNvGrpSpPr/>
            <p:nvPr/>
          </p:nvGrpSpPr>
          <p:grpSpPr>
            <a:xfrm>
              <a:off x="652849" y="6095741"/>
              <a:ext cx="5898510" cy="228859"/>
              <a:chOff x="730890" y="2361941"/>
              <a:chExt cx="5898510" cy="228859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73089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475529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1416690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168321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91296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854121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376153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4506169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4447330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5198961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94360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5884761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3598610" y="2361941"/>
                <a:ext cx="58990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3707453" y="2362200"/>
                <a:ext cx="51848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66702" y="5791200"/>
              <a:ext cx="628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RU106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14600" y="5791200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RU26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76600" y="6216477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80MHz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3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Localized Vs. Distributed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PER performance</a:t>
            </a:r>
          </a:p>
          <a:p>
            <a:pPr lvl="1"/>
            <a:r>
              <a:rPr lang="en-US" sz="1600" dirty="0" smtClean="0"/>
              <a:t>106 RU per STA vs. 4x26 RUs per STA</a:t>
            </a:r>
          </a:p>
          <a:p>
            <a:pPr lvl="1"/>
            <a:r>
              <a:rPr lang="en-US" sz="1800" dirty="0" smtClean="0"/>
              <a:t>As shown in the figure, diversity gain can be achieved.</a:t>
            </a:r>
          </a:p>
          <a:p>
            <a:pPr lvl="1"/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88660"/>
            <a:ext cx="8077200" cy="368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6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99615</TotalTime>
  <Words>1933</Words>
  <Application>Microsoft Office PowerPoint</Application>
  <PresentationFormat>On-screen Show (4:3)</PresentationFormat>
  <Paragraphs>748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Malgun Gothic</vt:lpstr>
      <vt:lpstr>Arial</vt:lpstr>
      <vt:lpstr>Calibri</vt:lpstr>
      <vt:lpstr>Times New Roman</vt:lpstr>
      <vt:lpstr>Wingdings</vt:lpstr>
      <vt:lpstr>802-11-Submission</vt:lpstr>
      <vt:lpstr>Document</vt:lpstr>
      <vt:lpstr>Follow up discussions on Throughput Enhancement </vt:lpstr>
      <vt:lpstr>Abstract</vt:lpstr>
      <vt:lpstr>Multi-band operation in 2.4/5/6GHz bands</vt:lpstr>
      <vt:lpstr>Multi-Band Operation –  Synchronized or unsynchronized?</vt:lpstr>
      <vt:lpstr>Multi-Band Operation – Single anchor channel or multiple anchor channels?</vt:lpstr>
      <vt:lpstr>Flexible channel aggregation</vt:lpstr>
      <vt:lpstr>Benefits of Flexible channel aggregation</vt:lpstr>
      <vt:lpstr>Avoid waste of frequency resource</vt:lpstr>
      <vt:lpstr>Localized Vs. Distributed</vt:lpstr>
      <vt:lpstr>Challenge of Flexible channel aggregation</vt:lpstr>
      <vt:lpstr>More spatial streams</vt:lpstr>
      <vt:lpstr>Sounding Feedback Overhead</vt:lpstr>
      <vt:lpstr>Summary</vt:lpstr>
      <vt:lpstr>References</vt:lpstr>
      <vt:lpstr>Appendix</vt:lpstr>
      <vt:lpstr>PowerPoint Presentation</vt:lpstr>
      <vt:lpstr>PowerPoint Presentation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Tianyu Wu</cp:lastModifiedBy>
  <cp:revision>1687</cp:revision>
  <cp:lastPrinted>1998-02-10T13:28:06Z</cp:lastPrinted>
  <dcterms:created xsi:type="dcterms:W3CDTF">2007-05-21T21:00:37Z</dcterms:created>
  <dcterms:modified xsi:type="dcterms:W3CDTF">2018-07-12T16:12:11Z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