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57" r:id="rId3"/>
    <p:sldId id="274" r:id="rId4"/>
    <p:sldId id="276" r:id="rId5"/>
    <p:sldId id="277" r:id="rId6"/>
    <p:sldId id="280" r:id="rId7"/>
    <p:sldId id="281" r:id="rId8"/>
    <p:sldId id="278" r:id="rId9"/>
    <p:sldId id="282" r:id="rId10"/>
    <p:sldId id="283" r:id="rId11"/>
    <p:sldId id="270" r:id="rId12"/>
    <p:sldId id="272" r:id="rId13"/>
    <p:sldId id="293" r:id="rId14"/>
    <p:sldId id="284" r:id="rId15"/>
    <p:sldId id="291" r:id="rId16"/>
    <p:sldId id="292" r:id="rId17"/>
    <p:sldId id="288" r:id="rId18"/>
    <p:sldId id="289" r:id="rId19"/>
    <p:sldId id="290" r:id="rId20"/>
    <p:sldId id="287" r:id="rId21"/>
    <p:sldId id="285" r:id="rId22"/>
    <p:sldId id="286"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2332"/>
    </p:cViewPr>
  </p:sorterViewPr>
  <p:notesViewPr>
    <p:cSldViewPr>
      <p:cViewPr varScale="1">
        <p:scale>
          <a:sx n="87" d="100"/>
          <a:sy n="87" d="100"/>
        </p:scale>
        <p:origin x="-2728"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520571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lvl="4" algn="r" defTabSz="933450"/>
            <a:r>
              <a:rPr lang="en-US" smtClean="0"/>
              <a:t>doc.: IEEE 802.11-13/1421r1</a:t>
            </a:r>
          </a:p>
          <a:p>
            <a:endParaRPr lang="en-US" dirty="0"/>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sz="quarter" idx="12"/>
          </p:nvPr>
        </p:nvSpPr>
        <p:spPr/>
        <p:txBody>
          <a:bodyPr/>
          <a:lstStyle/>
          <a:p>
            <a:pPr lvl="4"/>
            <a:r>
              <a:rPr lang="en-US" smtClean="0"/>
              <a:t>Philip Levis, Stanford University</a:t>
            </a:r>
            <a:endParaRPr lang="en-US"/>
          </a:p>
        </p:txBody>
      </p:sp>
      <p:sp>
        <p:nvSpPr>
          <p:cNvPr id="7" name="Slide Number Placeholder 6"/>
          <p:cNvSpPr>
            <a:spLocks noGrp="1"/>
          </p:cNvSpPr>
          <p:nvPr>
            <p:ph type="sldNum" sz="quarter" idx="13"/>
          </p:nvPr>
        </p:nvSpPr>
        <p:spPr/>
        <p:txBody>
          <a:bodyPr/>
          <a:lstStyle/>
          <a:p>
            <a:r>
              <a:rPr lang="en-US" smtClean="0"/>
              <a:t>Page </a:t>
            </a:r>
            <a:fld id="{3B191D38-BDD1-6541-816B-CB820FB164E2}" type="slidenum">
              <a:rPr lang="en-US" smtClean="0"/>
              <a:pPr/>
              <a:t>21</a:t>
            </a:fld>
            <a:endParaRPr lang="en-US"/>
          </a:p>
        </p:txBody>
      </p:sp>
    </p:spTree>
    <p:extLst>
      <p:ext uri="{BB962C8B-B14F-4D97-AF65-F5344CB8AC3E}">
        <p14:creationId xmlns:p14="http://schemas.microsoft.com/office/powerpoint/2010/main" val="1764592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932763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932763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932763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932763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932763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466832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932763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411543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dirty="0" smtClean="0"/>
              <a:t>Philip Levis, Stanford University</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Philip Levis, Stanford University</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Philip Levis, Stanford University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Philip Levis, Stanford University</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Philip Levis, Stanford University</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Philip Levis, Stanford University</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Philip Levis, Stanford University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Philip Levis, Stanford University</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March 2018</a:t>
            </a:r>
            <a:endParaRPr lang="en-US" dirty="0"/>
          </a:p>
        </p:txBody>
      </p:sp>
      <p:sp>
        <p:nvSpPr>
          <p:cNvPr id="1029" name="Rectangle 5"/>
          <p:cNvSpPr>
            <a:spLocks noGrp="1" noChangeArrowheads="1"/>
          </p:cNvSpPr>
          <p:nvPr>
            <p:ph type="ftr" sz="quarter" idx="3"/>
          </p:nvPr>
        </p:nvSpPr>
        <p:spPr bwMode="auto">
          <a:xfrm>
            <a:off x="6854615" y="6475413"/>
            <a:ext cx="1689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err="1" smtClean="0"/>
              <a:t>Xun</a:t>
            </a:r>
            <a:r>
              <a:rPr lang="en-US" dirty="0" smtClean="0"/>
              <a:t> Yang (David),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75245" y="332601"/>
            <a:ext cx="327025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dirty="0" smtClean="0"/>
              <a:t>802.11-18/1180r0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42566" cy="276999"/>
          </a:xfrm>
        </p:spPr>
        <p:txBody>
          <a:bodyPr/>
          <a:lstStyle/>
          <a:p>
            <a:r>
              <a:rPr lang="en-US" dirty="0" smtClean="0"/>
              <a:t>July 2018</a:t>
            </a:r>
            <a:endParaRPr lang="en-US" dirty="0"/>
          </a:p>
        </p:txBody>
      </p:sp>
      <p:sp>
        <p:nvSpPr>
          <p:cNvPr id="7" name="Footer Placeholder 4"/>
          <p:cNvSpPr>
            <a:spLocks noGrp="1"/>
          </p:cNvSpPr>
          <p:nvPr>
            <p:ph type="ftr" sz="quarter" idx="11"/>
          </p:nvPr>
        </p:nvSpPr>
        <p:spPr>
          <a:xfrm>
            <a:off x="7065315" y="6475413"/>
            <a:ext cx="1478610" cy="184666"/>
          </a:xfrm>
        </p:spPr>
        <p:txBody>
          <a:bodyPr/>
          <a:lstStyle/>
          <a:p>
            <a:r>
              <a:rPr lang="en-US" dirty="0" smtClean="0"/>
              <a:t>Yang </a:t>
            </a:r>
            <a:r>
              <a:rPr lang="en-US" dirty="0" err="1" smtClean="0"/>
              <a:t>Xun</a:t>
            </a:r>
            <a:r>
              <a:rPr lang="en-US" dirty="0" smtClean="0"/>
              <a:t> et al,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dirty="0" smtClean="0">
                <a:solidFill>
                  <a:schemeClr val="tx1"/>
                </a:solidFill>
              </a:rPr>
              <a:t>Discussion on EHT Study Group Formation</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a:t>
            </a:r>
            <a:r>
              <a:rPr lang="en-US" sz="2000" b="0" dirty="0" smtClean="0"/>
              <a:t>2018-07-09</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958868329"/>
              </p:ext>
            </p:extLst>
          </p:nvPr>
        </p:nvGraphicFramePr>
        <p:xfrm>
          <a:off x="766763" y="2517775"/>
          <a:ext cx="6892925" cy="4049713"/>
        </p:xfrm>
        <a:graphic>
          <a:graphicData uri="http://schemas.openxmlformats.org/presentationml/2006/ole">
            <mc:AlternateContent xmlns:mc="http://schemas.openxmlformats.org/markup-compatibility/2006">
              <mc:Choice xmlns:v="urn:schemas-microsoft-com:vml" Requires="v">
                <p:oleObj spid="_x0000_s30939" name="Document" r:id="rId4" imgW="8250056" imgH="4853033" progId="Word.Document.8">
                  <p:embed/>
                </p:oleObj>
              </mc:Choice>
              <mc:Fallback>
                <p:oleObj name="Document" r:id="rId4" imgW="8250056" imgH="4853033" progId="Word.Document.8">
                  <p:embed/>
                  <p:pic>
                    <p:nvPicPr>
                      <p:cNvPr id="0" name="Picture 11"/>
                      <p:cNvPicPr>
                        <a:picLocks noChangeAspect="1" noChangeArrowheads="1"/>
                      </p:cNvPicPr>
                      <p:nvPr/>
                    </p:nvPicPr>
                    <p:blipFill>
                      <a:blip r:embed="rId5"/>
                      <a:srcRect/>
                      <a:stretch>
                        <a:fillRect/>
                      </a:stretch>
                    </p:blipFill>
                    <p:spPr bwMode="auto">
                      <a:xfrm>
                        <a:off x="766763" y="2517775"/>
                        <a:ext cx="6892925" cy="4049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10</a:t>
            </a:fld>
            <a:endParaRPr lang="en-US"/>
          </a:p>
        </p:txBody>
      </p:sp>
      <p:sp>
        <p:nvSpPr>
          <p:cNvPr id="5122" name="Rectangle 2"/>
          <p:cNvSpPr>
            <a:spLocks noGrp="1" noChangeArrowheads="1"/>
          </p:cNvSpPr>
          <p:nvPr>
            <p:ph type="title"/>
          </p:nvPr>
        </p:nvSpPr>
        <p:spPr>
          <a:xfrm>
            <a:off x="76200" y="685800"/>
            <a:ext cx="8991600" cy="609600"/>
          </a:xfrm>
          <a:noFill/>
          <a:ln/>
        </p:spPr>
        <p:txBody>
          <a:bodyPr/>
          <a:lstStyle/>
          <a:p>
            <a:r>
              <a:rPr lang="en-IE" sz="2800" dirty="0" smtClean="0">
                <a:solidFill>
                  <a:schemeClr val="tx1"/>
                </a:solidFill>
              </a:rPr>
              <a:t>Suggested EHT SG Formation Motion Text – Option #2b</a:t>
            </a:r>
            <a:endParaRPr lang="en-US" sz="2800" dirty="0">
              <a:solidFill>
                <a:schemeClr val="tx1"/>
              </a:solidFill>
            </a:endParaRPr>
          </a:p>
        </p:txBody>
      </p:sp>
      <p:sp>
        <p:nvSpPr>
          <p:cNvPr id="5123" name="Rectangle 3"/>
          <p:cNvSpPr>
            <a:spLocks noGrp="1" noChangeArrowheads="1"/>
          </p:cNvSpPr>
          <p:nvPr>
            <p:ph type="body" idx="1"/>
          </p:nvPr>
        </p:nvSpPr>
        <p:spPr>
          <a:xfrm>
            <a:off x="228600" y="1371600"/>
            <a:ext cx="8763000" cy="4875213"/>
          </a:xfrm>
          <a:noFill/>
          <a:ln w="9525">
            <a:noFill/>
            <a:miter lim="800000"/>
            <a:headEnd/>
            <a:tailEnd/>
          </a:ln>
          <a:effectLst/>
        </p:spPr>
        <p:txBody>
          <a:bodyPr vert="horz" wrap="square" lIns="92075" tIns="46038" rIns="92075" bIns="46038" numCol="1" anchor="t" anchorCtr="0" compatLnSpc="1">
            <a:prstTxWarp prst="textNoShape">
              <a:avLst/>
            </a:prstTxWarp>
            <a:normAutofit/>
          </a:bodyPr>
          <a:lstStyle/>
          <a:p>
            <a:pPr marL="117475" indent="0">
              <a:spcBef>
                <a:spcPts val="600"/>
              </a:spcBef>
              <a:spcAft>
                <a:spcPts val="600"/>
              </a:spcAft>
              <a:buNone/>
            </a:pPr>
            <a:r>
              <a:rPr lang="en-US" sz="2000" dirty="0" smtClean="0"/>
              <a:t>Move to </a:t>
            </a:r>
            <a:r>
              <a:rPr lang="en-US" sz="2000" dirty="0"/>
              <a:t>a</a:t>
            </a:r>
            <a:r>
              <a:rPr lang="en-US" sz="2000" dirty="0" smtClean="0"/>
              <a:t>pprove </a:t>
            </a:r>
            <a:r>
              <a:rPr lang="en-US" sz="2000" dirty="0"/>
              <a:t>formation of an EHT SG </a:t>
            </a:r>
            <a:r>
              <a:rPr lang="en-US" sz="2000" dirty="0" smtClean="0"/>
              <a:t>(Extreme High Throughput Study Group) to develop </a:t>
            </a:r>
            <a:r>
              <a:rPr lang="en-US" sz="2000" dirty="0"/>
              <a:t>a Project Authorization Request (PAR) and </a:t>
            </a:r>
            <a:r>
              <a:rPr lang="en-US" sz="2000" dirty="0" smtClean="0"/>
              <a:t>a Criteria </a:t>
            </a:r>
            <a:r>
              <a:rPr lang="en-US" sz="2000" dirty="0"/>
              <a:t>for Standards Development (CSD) for </a:t>
            </a:r>
            <a:r>
              <a:rPr lang="en-US" sz="2000" dirty="0" smtClean="0"/>
              <a:t>a new </a:t>
            </a:r>
            <a:r>
              <a:rPr lang="en-US" sz="2000" dirty="0"/>
              <a:t>802.11 </a:t>
            </a:r>
            <a:r>
              <a:rPr lang="en-US" sz="2000" dirty="0" smtClean="0"/>
              <a:t>amendment </a:t>
            </a:r>
            <a:r>
              <a:rPr lang="en-US" sz="2000" dirty="0"/>
              <a:t>for </a:t>
            </a:r>
            <a:r>
              <a:rPr lang="en-US" sz="2000" dirty="0" smtClean="0"/>
              <a:t>the bands </a:t>
            </a:r>
            <a:r>
              <a:rPr lang="en-US" sz="2000" dirty="0"/>
              <a:t>between 1 to 7.125 </a:t>
            </a:r>
            <a:r>
              <a:rPr lang="en-US" sz="2000" dirty="0" smtClean="0"/>
              <a:t>GHz:</a:t>
            </a:r>
            <a:endParaRPr lang="en-US" sz="2000" dirty="0"/>
          </a:p>
          <a:p>
            <a:pPr lvl="1">
              <a:lnSpc>
                <a:spcPct val="100000"/>
              </a:lnSpc>
              <a:spcBef>
                <a:spcPts val="600"/>
              </a:spcBef>
              <a:spcAft>
                <a:spcPts val="600"/>
              </a:spcAft>
              <a:buSzPct val="100000"/>
              <a:buFont typeface="Courier New" panose="02070309020205020404" pitchFamily="49" charset="0"/>
              <a:buChar char="o"/>
            </a:pPr>
            <a:r>
              <a:rPr lang="en-US" sz="1800" b="1" dirty="0">
                <a:latin typeface="Times New Roman" panose="02020603050405020304" pitchFamily="18" charset="0"/>
                <a:cs typeface="Times New Roman" panose="02020603050405020304" pitchFamily="18" charset="0"/>
              </a:rPr>
              <a:t>with the primary objective to increase peak throughput</a:t>
            </a:r>
          </a:p>
          <a:p>
            <a:pPr lvl="1">
              <a:lnSpc>
                <a:spcPct val="100000"/>
              </a:lnSpc>
              <a:spcBef>
                <a:spcPts val="600"/>
              </a:spcBef>
              <a:spcAft>
                <a:spcPts val="600"/>
              </a:spcAft>
              <a:buSzPct val="100000"/>
              <a:buFont typeface="Courier New" panose="02070309020205020404" pitchFamily="49" charset="0"/>
              <a:buChar char="o"/>
            </a:pPr>
            <a:r>
              <a:rPr lang="en-US" sz="1800" b="1" dirty="0">
                <a:latin typeface="Times New Roman" panose="02020603050405020304" pitchFamily="18" charset="0"/>
                <a:cs typeface="Times New Roman" panose="02020603050405020304" pitchFamily="18" charset="0"/>
              </a:rPr>
              <a:t>candidate features include but are not limited to: 320 MHz bandwidth, multiband aggregation and operation, and 16 spatial streams</a:t>
            </a:r>
          </a:p>
          <a:p>
            <a:pPr lvl="1">
              <a:lnSpc>
                <a:spcPct val="100000"/>
              </a:lnSpc>
              <a:spcBef>
                <a:spcPts val="600"/>
              </a:spcBef>
              <a:spcAft>
                <a:spcPts val="600"/>
              </a:spcAft>
              <a:buSzPct val="100000"/>
              <a:buFont typeface="Courier New" panose="02070309020205020404" pitchFamily="49" charset="0"/>
              <a:buChar char="o"/>
            </a:pPr>
            <a:r>
              <a:rPr lang="en-US" sz="1800" b="1" dirty="0">
                <a:latin typeface="Times New Roman" panose="02020603050405020304" pitchFamily="18" charset="0"/>
                <a:cs typeface="Times New Roman" panose="02020603050405020304" pitchFamily="18" charset="0"/>
              </a:rPr>
              <a:t>To support high throughput applications such as video-over-WLAN, AR and </a:t>
            </a:r>
            <a:r>
              <a:rPr lang="en-US" sz="1800" b="1" dirty="0" smtClean="0">
                <a:latin typeface="Times New Roman" panose="02020603050405020304" pitchFamily="18" charset="0"/>
                <a:cs typeface="Times New Roman" panose="02020603050405020304" pitchFamily="18" charset="0"/>
              </a:rPr>
              <a:t>VR</a:t>
            </a:r>
            <a:endParaRPr lang="en-US" sz="1800" b="1" dirty="0">
              <a:latin typeface="Times New Roman" panose="02020603050405020304" pitchFamily="18" charset="0"/>
              <a:cs typeface="Times New Roman" panose="02020603050405020304" pitchFamily="18" charset="0"/>
            </a:endParaRPr>
          </a:p>
        </p:txBody>
      </p:sp>
      <p:sp>
        <p:nvSpPr>
          <p:cNvPr id="8"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
        <p:nvSpPr>
          <p:cNvPr id="7" name="Date Placeholder 3"/>
          <p:cNvSpPr>
            <a:spLocks noGrp="1"/>
          </p:cNvSpPr>
          <p:nvPr>
            <p:ph type="dt" sz="half" idx="10"/>
          </p:nvPr>
        </p:nvSpPr>
        <p:spPr>
          <a:xfrm>
            <a:off x="696913" y="332601"/>
            <a:ext cx="942566" cy="276999"/>
          </a:xfrm>
        </p:spPr>
        <p:txBody>
          <a:bodyPr/>
          <a:lstStyle/>
          <a:p>
            <a:r>
              <a:rPr lang="en-US" dirty="0" smtClean="0"/>
              <a:t>July 2018</a:t>
            </a:r>
            <a:endParaRPr lang="en-US" dirty="0"/>
          </a:p>
        </p:txBody>
      </p:sp>
    </p:spTree>
    <p:extLst>
      <p:ext uri="{BB962C8B-B14F-4D97-AF65-F5344CB8AC3E}">
        <p14:creationId xmlns:p14="http://schemas.microsoft.com/office/powerpoint/2010/main" val="38944377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pPr>
              <a:spcBef>
                <a:spcPts val="600"/>
              </a:spcBef>
              <a:spcAft>
                <a:spcPts val="600"/>
              </a:spcAft>
            </a:pPr>
            <a:r>
              <a:rPr lang="en-US" sz="2400" dirty="0" smtClean="0"/>
              <a:t>We </a:t>
            </a:r>
            <a:r>
              <a:rPr lang="en-US" dirty="0" smtClean="0"/>
              <a:t>think that the EHT </a:t>
            </a:r>
            <a:r>
              <a:rPr lang="en-US" dirty="0"/>
              <a:t>T</a:t>
            </a:r>
            <a:r>
              <a:rPr lang="en-US" dirty="0" smtClean="0"/>
              <a:t>G should focus on increasing peak throughput as well as improve efficiency for typical usage scenarios</a:t>
            </a:r>
          </a:p>
          <a:p>
            <a:r>
              <a:rPr lang="en-US" sz="2400" dirty="0" smtClean="0"/>
              <a:t>We presented candidate features for improving the efficiency, as well as tw</a:t>
            </a:r>
            <a:r>
              <a:rPr lang="en-US" dirty="0" smtClean="0"/>
              <a:t>o possible timelines for feature selection and developing the PAR &amp; CSD</a:t>
            </a:r>
            <a:endParaRPr lang="en-US" dirty="0"/>
          </a:p>
          <a:p>
            <a:r>
              <a:rPr lang="en-US" sz="2400" dirty="0" smtClean="0"/>
              <a:t>Respective to these two possible timelines, we presented three possible motion texts for the EHT SG formation</a:t>
            </a:r>
            <a:endParaRPr lang="en-US" sz="2200" dirty="0"/>
          </a:p>
        </p:txBody>
      </p:sp>
      <p:sp>
        <p:nvSpPr>
          <p:cNvPr id="3" name="Date Placeholder 2"/>
          <p:cNvSpPr>
            <a:spLocks noGrp="1"/>
          </p:cNvSpPr>
          <p:nvPr>
            <p:ph type="dt" sz="half" idx="10"/>
          </p:nvPr>
        </p:nvSpPr>
        <p:spPr>
          <a:xfrm>
            <a:off x="696913" y="332601"/>
            <a:ext cx="942566" cy="276999"/>
          </a:xfrm>
        </p:spPr>
        <p:txBody>
          <a:bodyPr/>
          <a:lstStyle/>
          <a:p>
            <a:r>
              <a:rPr lang="en-US" dirty="0"/>
              <a:t>July 2018</a:t>
            </a:r>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11</a:t>
            </a:fld>
            <a:endParaRPr lang="en-US" dirty="0"/>
          </a:p>
        </p:txBody>
      </p:sp>
      <p:sp>
        <p:nvSpPr>
          <p:cNvPr id="5" name="Title 4"/>
          <p:cNvSpPr>
            <a:spLocks noGrp="1"/>
          </p:cNvSpPr>
          <p:nvPr>
            <p:ph type="title"/>
          </p:nvPr>
        </p:nvSpPr>
        <p:spPr>
          <a:xfrm>
            <a:off x="685800" y="685800"/>
            <a:ext cx="7772400" cy="914400"/>
          </a:xfrm>
        </p:spPr>
        <p:txBody>
          <a:bodyPr/>
          <a:lstStyle/>
          <a:p>
            <a:r>
              <a:rPr lang="en-US" dirty="0"/>
              <a:t>Summary</a:t>
            </a:r>
          </a:p>
        </p:txBody>
      </p:sp>
      <p:sp>
        <p:nvSpPr>
          <p:cNvPr id="7"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Tree>
    <p:extLst>
      <p:ext uri="{BB962C8B-B14F-4D97-AF65-F5344CB8AC3E}">
        <p14:creationId xmlns:p14="http://schemas.microsoft.com/office/powerpoint/2010/main" val="36934608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382000" cy="5029200"/>
          </a:xfrm>
        </p:spPr>
        <p:txBody>
          <a:bodyPr/>
          <a:lstStyle/>
          <a:p>
            <a:pPr marL="457200" indent="-457200">
              <a:spcBef>
                <a:spcPts val="600"/>
              </a:spcBef>
              <a:spcAft>
                <a:spcPts val="600"/>
              </a:spcAft>
              <a:buFont typeface="+mj-lt"/>
              <a:buAutoNum type="arabicPeriod"/>
            </a:pPr>
            <a:r>
              <a:rPr lang="en-US" sz="2400" dirty="0" smtClean="0"/>
              <a:t>802.11-18/0789r10: </a:t>
            </a:r>
            <a:r>
              <a:rPr lang="en-US" sz="2400" dirty="0" err="1" smtClean="0"/>
              <a:t>EXtreme</a:t>
            </a:r>
            <a:r>
              <a:rPr lang="en-US" sz="2400" dirty="0" smtClean="0"/>
              <a:t> Throughput (XT) 802.11</a:t>
            </a:r>
          </a:p>
          <a:p>
            <a:pPr marL="457200" indent="-457200">
              <a:spcBef>
                <a:spcPts val="600"/>
              </a:spcBef>
              <a:spcAft>
                <a:spcPts val="600"/>
              </a:spcAft>
              <a:buFont typeface="+mj-lt"/>
              <a:buAutoNum type="arabicPeriod"/>
            </a:pPr>
            <a:r>
              <a:rPr lang="en-US" dirty="0" smtClean="0"/>
              <a:t>802.11-18/0818r3: 16 Spatial Stream Support in Next Generation WLAN</a:t>
            </a:r>
          </a:p>
          <a:p>
            <a:pPr marL="457200" indent="-457200">
              <a:spcBef>
                <a:spcPts val="600"/>
              </a:spcBef>
              <a:spcAft>
                <a:spcPts val="600"/>
              </a:spcAft>
              <a:buFont typeface="+mj-lt"/>
              <a:buAutoNum type="arabicPeriod"/>
            </a:pPr>
            <a:r>
              <a:rPr lang="en-US" dirty="0" smtClean="0"/>
              <a:t>802.11-18/0846r2: Next generation PHY MAC in sub-7GHz</a:t>
            </a:r>
          </a:p>
          <a:p>
            <a:pPr marL="457200" indent="-457200">
              <a:spcBef>
                <a:spcPts val="600"/>
              </a:spcBef>
              <a:spcAft>
                <a:spcPts val="600"/>
              </a:spcAft>
              <a:buFont typeface="+mj-lt"/>
              <a:buAutoNum type="arabicPeriod"/>
            </a:pPr>
            <a:endParaRPr lang="en-US" sz="2200" dirty="0"/>
          </a:p>
        </p:txBody>
      </p:sp>
      <p:sp>
        <p:nvSpPr>
          <p:cNvPr id="3" name="Date Placeholder 2"/>
          <p:cNvSpPr>
            <a:spLocks noGrp="1"/>
          </p:cNvSpPr>
          <p:nvPr>
            <p:ph type="dt" sz="half" idx="10"/>
          </p:nvPr>
        </p:nvSpPr>
        <p:spPr>
          <a:xfrm>
            <a:off x="696913" y="332601"/>
            <a:ext cx="942566" cy="276999"/>
          </a:xfrm>
        </p:spPr>
        <p:txBody>
          <a:bodyPr/>
          <a:lstStyle/>
          <a:p>
            <a:r>
              <a:rPr lang="en-US" dirty="0"/>
              <a:t>July 2018</a:t>
            </a:r>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12</a:t>
            </a:fld>
            <a:endParaRPr lang="en-US" dirty="0"/>
          </a:p>
        </p:txBody>
      </p:sp>
      <p:sp>
        <p:nvSpPr>
          <p:cNvPr id="5" name="Title 4"/>
          <p:cNvSpPr>
            <a:spLocks noGrp="1"/>
          </p:cNvSpPr>
          <p:nvPr>
            <p:ph type="title"/>
          </p:nvPr>
        </p:nvSpPr>
        <p:spPr>
          <a:xfrm>
            <a:off x="685800" y="685800"/>
            <a:ext cx="7772400" cy="533400"/>
          </a:xfrm>
        </p:spPr>
        <p:txBody>
          <a:bodyPr/>
          <a:lstStyle/>
          <a:p>
            <a:r>
              <a:rPr lang="en-US" dirty="0" smtClean="0"/>
              <a:t>References</a:t>
            </a:r>
            <a:endParaRPr lang="en-US" dirty="0"/>
          </a:p>
        </p:txBody>
      </p:sp>
      <p:sp>
        <p:nvSpPr>
          <p:cNvPr id="7"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Tree>
    <p:extLst>
      <p:ext uri="{BB962C8B-B14F-4D97-AF65-F5344CB8AC3E}">
        <p14:creationId xmlns:p14="http://schemas.microsoft.com/office/powerpoint/2010/main" val="4472408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447800"/>
            <a:ext cx="7772400" cy="2209800"/>
          </a:xfrm>
        </p:spPr>
        <p:txBody>
          <a:bodyPr/>
          <a:lstStyle/>
          <a:p>
            <a:pPr marL="0" indent="0">
              <a:buNone/>
            </a:pPr>
            <a:r>
              <a:rPr lang="en-US" dirty="0" smtClean="0"/>
              <a:t>Which option do you support for the EHT TG formation timeline?</a:t>
            </a:r>
          </a:p>
          <a:p>
            <a:pPr marL="860425" indent="-512763">
              <a:buFont typeface="+mj-lt"/>
              <a:buAutoNum type="arabicParenR"/>
            </a:pPr>
            <a:r>
              <a:rPr lang="en-US" dirty="0" smtClean="0"/>
              <a:t>Option #1 as shown below</a:t>
            </a:r>
          </a:p>
          <a:p>
            <a:pPr marL="860425" indent="-512763">
              <a:buFont typeface="+mj-lt"/>
              <a:buAutoNum type="arabicParenR"/>
            </a:pPr>
            <a:r>
              <a:rPr lang="en-US" dirty="0" smtClean="0"/>
              <a:t>Option #2 as shown below </a:t>
            </a:r>
          </a:p>
          <a:p>
            <a:pPr marL="860425" indent="-512763">
              <a:buFont typeface="+mj-lt"/>
              <a:buAutoNum type="arabicParenR"/>
            </a:pPr>
            <a:r>
              <a:rPr lang="en-US" dirty="0" smtClean="0"/>
              <a:t>Don’t care</a:t>
            </a:r>
            <a:endParaRPr lang="en-US" dirty="0"/>
          </a:p>
        </p:txBody>
      </p:sp>
      <p:sp>
        <p:nvSpPr>
          <p:cNvPr id="3" name="Date Placeholder 2"/>
          <p:cNvSpPr>
            <a:spLocks noGrp="1"/>
          </p:cNvSpPr>
          <p:nvPr>
            <p:ph type="dt" sz="half" idx="10"/>
          </p:nvPr>
        </p:nvSpPr>
        <p:spPr>
          <a:xfrm>
            <a:off x="696913" y="332601"/>
            <a:ext cx="942566" cy="276999"/>
          </a:xfrm>
        </p:spPr>
        <p:txBody>
          <a:bodyPr/>
          <a:lstStyle/>
          <a:p>
            <a:r>
              <a:rPr lang="en-US" dirty="0"/>
              <a:t>July 2018</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a:xfrm>
            <a:off x="685800" y="685800"/>
            <a:ext cx="7772400" cy="609600"/>
          </a:xfrm>
        </p:spPr>
        <p:txBody>
          <a:bodyPr/>
          <a:lstStyle/>
          <a:p>
            <a:r>
              <a:rPr lang="en-US" dirty="0" smtClean="0"/>
              <a:t>Straw Poll #1</a:t>
            </a:r>
            <a:endParaRPr lang="en-US" dirty="0"/>
          </a:p>
        </p:txBody>
      </p:sp>
      <p:sp>
        <p:nvSpPr>
          <p:cNvPr id="8" name="Rectangle 3"/>
          <p:cNvSpPr txBox="1">
            <a:spLocks noChangeArrowheads="1"/>
          </p:cNvSpPr>
          <p:nvPr/>
        </p:nvSpPr>
        <p:spPr bwMode="auto">
          <a:xfrm>
            <a:off x="152400" y="4572000"/>
            <a:ext cx="4343400" cy="1219200"/>
          </a:xfrm>
          <a:prstGeom prst="rect">
            <a:avLst/>
          </a:prstGeom>
          <a:solidFill>
            <a:schemeClr val="accent5">
              <a:lumMod val="20000"/>
              <a:lumOff val="80000"/>
            </a:schemeClr>
          </a:solidFill>
          <a:ln w="9525">
            <a:noFill/>
            <a:miter lim="800000"/>
            <a:headEnd/>
            <a:tailEnd/>
          </a:ln>
          <a:effectLst/>
        </p:spPr>
        <p:txBody>
          <a:bodyPr vert="horz" wrap="square" lIns="92075" tIns="46038" rIns="92075" bIns="46038" numCol="1" anchor="t" anchorCtr="0" compatLnSpc="1">
            <a:prstTxWarp prst="textNoShape">
              <a:avLst/>
            </a:prstTxWarp>
            <a:normAutofit fontScale="6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233363" lvl="1" indent="-233363">
              <a:lnSpc>
                <a:spcPct val="110000"/>
              </a:lnSpc>
              <a:spcBef>
                <a:spcPts val="600"/>
              </a:spcBef>
              <a:spcAft>
                <a:spcPts val="0"/>
              </a:spcAft>
            </a:pPr>
            <a:r>
              <a:rPr lang="en-US" altLang="zh-CN" kern="0" smtClean="0"/>
              <a:t>2018 September: Motion PAR and CSD in the WG closing plenary</a:t>
            </a:r>
          </a:p>
          <a:p>
            <a:pPr marL="233363" lvl="1" indent="-233363">
              <a:lnSpc>
                <a:spcPct val="110000"/>
              </a:lnSpc>
              <a:spcBef>
                <a:spcPts val="600"/>
              </a:spcBef>
              <a:spcAft>
                <a:spcPts val="0"/>
              </a:spcAft>
            </a:pPr>
            <a:r>
              <a:rPr lang="en-US" altLang="zh-CN" kern="0" smtClean="0"/>
              <a:t>2018 November: WG final approval of the PAR and CSD</a:t>
            </a:r>
          </a:p>
          <a:p>
            <a:pPr marL="233363" lvl="1" indent="-233363">
              <a:lnSpc>
                <a:spcPct val="110000"/>
              </a:lnSpc>
              <a:spcBef>
                <a:spcPts val="600"/>
              </a:spcBef>
              <a:spcAft>
                <a:spcPts val="0"/>
              </a:spcAft>
            </a:pPr>
            <a:r>
              <a:rPr lang="en-US" altLang="zh-CN" kern="0" smtClean="0"/>
              <a:t>2018 November: EC approval of the PAR</a:t>
            </a:r>
          </a:p>
          <a:p>
            <a:pPr marL="233363" lvl="1" indent="-233363">
              <a:lnSpc>
                <a:spcPct val="110000"/>
              </a:lnSpc>
              <a:spcBef>
                <a:spcPts val="600"/>
              </a:spcBef>
              <a:spcAft>
                <a:spcPts val="0"/>
              </a:spcAft>
            </a:pPr>
            <a:r>
              <a:rPr lang="en-US" altLang="zh-CN" kern="0" smtClean="0"/>
              <a:t>2019 January: First meeting of the task group</a:t>
            </a:r>
            <a:endParaRPr lang="en-US" altLang="zh-CN" kern="0" dirty="0" smtClean="0"/>
          </a:p>
        </p:txBody>
      </p:sp>
      <p:sp>
        <p:nvSpPr>
          <p:cNvPr id="9" name="Rectangle 3"/>
          <p:cNvSpPr txBox="1">
            <a:spLocks noChangeArrowheads="1"/>
          </p:cNvSpPr>
          <p:nvPr/>
        </p:nvSpPr>
        <p:spPr bwMode="auto">
          <a:xfrm>
            <a:off x="4648198" y="4572000"/>
            <a:ext cx="4343401" cy="1219200"/>
          </a:xfrm>
          <a:prstGeom prst="rect">
            <a:avLst/>
          </a:prstGeom>
          <a:solidFill>
            <a:srgbClr val="FFE5FF"/>
          </a:solidFill>
          <a:ln w="9525">
            <a:noFill/>
            <a:miter lim="800000"/>
            <a:headEnd/>
            <a:tailEnd/>
          </a:ln>
          <a:effectLst/>
        </p:spPr>
        <p:txBody>
          <a:bodyPr vert="horz" wrap="square" lIns="92075" tIns="46038" rIns="92075" bIns="46038" numCol="1" anchor="t" anchorCtr="0" compatLnSpc="1">
            <a:prstTxWarp prst="textNoShape">
              <a:avLst/>
            </a:prstTxWarp>
            <a:normAutofit fontScale="6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233363" lvl="1" indent="-233363">
              <a:lnSpc>
                <a:spcPct val="110000"/>
              </a:lnSpc>
              <a:spcBef>
                <a:spcPts val="600"/>
              </a:spcBef>
              <a:spcAft>
                <a:spcPts val="0"/>
              </a:spcAft>
            </a:pPr>
            <a:r>
              <a:rPr lang="en-US" altLang="zh-CN" kern="0" dirty="0" smtClean="0"/>
              <a:t>2019 January: Motion PAR and CSD in the WG closing plenary</a:t>
            </a:r>
          </a:p>
          <a:p>
            <a:pPr marL="233363" lvl="1" indent="-233363">
              <a:lnSpc>
                <a:spcPct val="110000"/>
              </a:lnSpc>
              <a:spcBef>
                <a:spcPts val="600"/>
              </a:spcBef>
              <a:spcAft>
                <a:spcPts val="0"/>
              </a:spcAft>
            </a:pPr>
            <a:r>
              <a:rPr lang="en-US" altLang="zh-CN" kern="0" dirty="0" smtClean="0"/>
              <a:t>2019 March: WG final approval of the PAR and CSD</a:t>
            </a:r>
          </a:p>
          <a:p>
            <a:pPr marL="233363" lvl="1" indent="-233363">
              <a:lnSpc>
                <a:spcPct val="110000"/>
              </a:lnSpc>
              <a:spcBef>
                <a:spcPts val="600"/>
              </a:spcBef>
              <a:spcAft>
                <a:spcPts val="0"/>
              </a:spcAft>
            </a:pPr>
            <a:r>
              <a:rPr lang="en-US" altLang="zh-CN" kern="0" dirty="0" smtClean="0"/>
              <a:t>2019 March: EC approval of the PAR</a:t>
            </a:r>
          </a:p>
          <a:p>
            <a:pPr marL="233363" lvl="1" indent="-233363">
              <a:lnSpc>
                <a:spcPct val="110000"/>
              </a:lnSpc>
              <a:spcBef>
                <a:spcPts val="600"/>
              </a:spcBef>
              <a:spcAft>
                <a:spcPts val="0"/>
              </a:spcAft>
            </a:pPr>
            <a:r>
              <a:rPr lang="en-US" altLang="zh-CN" kern="0" dirty="0" smtClean="0"/>
              <a:t>2019 May: First meeting of the task group</a:t>
            </a:r>
          </a:p>
        </p:txBody>
      </p:sp>
      <p:sp>
        <p:nvSpPr>
          <p:cNvPr id="10" name="Rectangle 3"/>
          <p:cNvSpPr txBox="1">
            <a:spLocks noChangeArrowheads="1"/>
          </p:cNvSpPr>
          <p:nvPr/>
        </p:nvSpPr>
        <p:spPr bwMode="auto">
          <a:xfrm>
            <a:off x="152400" y="4191000"/>
            <a:ext cx="4343400" cy="381000"/>
          </a:xfrm>
          <a:prstGeom prst="rect">
            <a:avLst/>
          </a:prstGeom>
          <a:solidFill>
            <a:schemeClr val="accent5"/>
          </a:solidFill>
          <a:ln w="9525">
            <a:noFill/>
            <a:miter lim="800000"/>
            <a:headEnd/>
            <a:tailEnd/>
          </a:ln>
          <a:effectLst/>
        </p:spPr>
        <p:txBody>
          <a:bodyPr vert="horz" wrap="square" lIns="92075" tIns="46038" rIns="92075" bIns="46038" numCol="1"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spcBef>
                <a:spcPts val="0"/>
              </a:spcBef>
              <a:spcAft>
                <a:spcPts val="0"/>
              </a:spcAft>
              <a:buNone/>
            </a:pPr>
            <a:r>
              <a:rPr lang="en-US" altLang="zh-CN" b="0" kern="0" dirty="0" smtClean="0"/>
              <a:t>Option #1 timeline:</a:t>
            </a:r>
          </a:p>
        </p:txBody>
      </p:sp>
      <p:sp>
        <p:nvSpPr>
          <p:cNvPr id="11" name="Rectangle 3"/>
          <p:cNvSpPr txBox="1">
            <a:spLocks noChangeArrowheads="1"/>
          </p:cNvSpPr>
          <p:nvPr/>
        </p:nvSpPr>
        <p:spPr bwMode="auto">
          <a:xfrm>
            <a:off x="4648200" y="4191000"/>
            <a:ext cx="4343400" cy="381000"/>
          </a:xfrm>
          <a:prstGeom prst="rect">
            <a:avLst/>
          </a:prstGeom>
          <a:solidFill>
            <a:srgbClr val="FFABFF"/>
          </a:solidFill>
          <a:ln w="9525">
            <a:noFill/>
            <a:miter lim="800000"/>
            <a:headEnd/>
            <a:tailEnd/>
          </a:ln>
          <a:effectLst/>
        </p:spPr>
        <p:txBody>
          <a:bodyPr vert="horz" wrap="square" lIns="92075" tIns="46038" rIns="92075" bIns="46038" numCol="1"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spcBef>
                <a:spcPts val="0"/>
              </a:spcBef>
              <a:spcAft>
                <a:spcPts val="0"/>
              </a:spcAft>
              <a:buNone/>
            </a:pPr>
            <a:r>
              <a:rPr lang="en-US" altLang="zh-CN" b="0" kern="0" dirty="0" smtClean="0"/>
              <a:t>Option #2 timeline:</a:t>
            </a:r>
          </a:p>
        </p:txBody>
      </p:sp>
      <p:sp>
        <p:nvSpPr>
          <p:cNvPr id="12" name="Footer Placeholder 4"/>
          <p:cNvSpPr>
            <a:spLocks noGrp="1"/>
          </p:cNvSpPr>
          <p:nvPr>
            <p:ph type="ftr" sz="quarter" idx="11"/>
          </p:nvPr>
        </p:nvSpPr>
        <p:spPr>
          <a:xfrm>
            <a:off x="7315200" y="6477000"/>
            <a:ext cx="1203856" cy="184666"/>
          </a:xfrm>
        </p:spPr>
        <p:txBody>
          <a:bodyPr/>
          <a:lstStyle/>
          <a:p>
            <a:r>
              <a:rPr lang="en-US" dirty="0" err="1" smtClean="0"/>
              <a:t>Smitth</a:t>
            </a:r>
            <a:r>
              <a:rPr lang="en-US" dirty="0" smtClean="0"/>
              <a:t>, X company</a:t>
            </a:r>
            <a:endParaRPr lang="en-US" dirty="0"/>
          </a:p>
        </p:txBody>
      </p:sp>
    </p:spTree>
    <p:extLst>
      <p:ext uri="{BB962C8B-B14F-4D97-AF65-F5344CB8AC3E}">
        <p14:creationId xmlns:p14="http://schemas.microsoft.com/office/powerpoint/2010/main" val="41331362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667000"/>
            <a:ext cx="8458200" cy="609600"/>
          </a:xfrm>
        </p:spPr>
        <p:txBody>
          <a:bodyPr>
            <a:normAutofit/>
          </a:bodyPr>
          <a:lstStyle/>
          <a:p>
            <a:pPr marL="0" indent="0" algn="ctr">
              <a:buNone/>
            </a:pPr>
            <a:r>
              <a:rPr lang="en-US" sz="2600" dirty="0" smtClean="0"/>
              <a:t>Supporting Materials for Proposed Candidate Features</a:t>
            </a:r>
            <a:endParaRPr lang="en-US" sz="2600" dirty="0"/>
          </a:p>
        </p:txBody>
      </p:sp>
      <p:sp>
        <p:nvSpPr>
          <p:cNvPr id="3" name="Date Placeholder 2"/>
          <p:cNvSpPr>
            <a:spLocks noGrp="1"/>
          </p:cNvSpPr>
          <p:nvPr>
            <p:ph type="dt" sz="half" idx="10"/>
          </p:nvPr>
        </p:nvSpPr>
        <p:spPr>
          <a:xfrm>
            <a:off x="696913" y="332601"/>
            <a:ext cx="942566" cy="276999"/>
          </a:xfrm>
        </p:spPr>
        <p:txBody>
          <a:bodyPr/>
          <a:lstStyle/>
          <a:p>
            <a:r>
              <a:rPr lang="en-US" dirty="0"/>
              <a:t>July 2018</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
        <p:nvSpPr>
          <p:cNvPr id="5" name="Title 4"/>
          <p:cNvSpPr>
            <a:spLocks noGrp="1"/>
          </p:cNvSpPr>
          <p:nvPr>
            <p:ph type="title"/>
          </p:nvPr>
        </p:nvSpPr>
        <p:spPr>
          <a:xfrm>
            <a:off x="609600" y="1524000"/>
            <a:ext cx="7772400" cy="1066800"/>
          </a:xfrm>
        </p:spPr>
        <p:txBody>
          <a:bodyPr/>
          <a:lstStyle/>
          <a:p>
            <a:r>
              <a:rPr lang="en-US" dirty="0" smtClean="0"/>
              <a:t>Appendix A</a:t>
            </a:r>
            <a:endParaRPr lang="en-US" dirty="0"/>
          </a:p>
        </p:txBody>
      </p:sp>
      <p:sp>
        <p:nvSpPr>
          <p:cNvPr id="7"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Tree>
    <p:extLst>
      <p:ext uri="{BB962C8B-B14F-4D97-AF65-F5344CB8AC3E}">
        <p14:creationId xmlns:p14="http://schemas.microsoft.com/office/powerpoint/2010/main" val="73859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610600" cy="5029200"/>
          </a:xfrm>
        </p:spPr>
        <p:txBody>
          <a:bodyPr>
            <a:normAutofit/>
          </a:bodyPr>
          <a:lstStyle/>
          <a:p>
            <a:pPr marL="182563" indent="-182563">
              <a:spcBef>
                <a:spcPts val="600"/>
              </a:spcBef>
              <a:spcAft>
                <a:spcPts val="600"/>
              </a:spcAft>
              <a:buClr>
                <a:schemeClr val="tx1">
                  <a:lumMod val="85000"/>
                  <a:lumOff val="15000"/>
                </a:schemeClr>
              </a:buClr>
              <a:buFont typeface="Arial" pitchFamily="34" charset="0"/>
              <a:buChar char="•"/>
            </a:pPr>
            <a:r>
              <a:rPr lang="en-US" sz="2200" b="0" dirty="0">
                <a:solidFill>
                  <a:schemeClr val="tx1">
                    <a:lumMod val="75000"/>
                    <a:lumOff val="25000"/>
                  </a:schemeClr>
                </a:solidFill>
                <a:latin typeface="+mj-lt"/>
                <a:ea typeface="Arial Unicode MS" pitchFamily="34" charset="-128"/>
                <a:cs typeface="Arial Unicode MS" pitchFamily="34" charset="-128"/>
              </a:rPr>
              <a:t>Hybrid ARQ (HARQ) is a feature widely used in various wireless technologies such as UMTS and LTE (where it is mandatory)</a:t>
            </a:r>
          </a:p>
          <a:p>
            <a:pPr marL="182563" indent="-182563">
              <a:spcBef>
                <a:spcPts val="600"/>
              </a:spcBef>
              <a:spcAft>
                <a:spcPts val="600"/>
              </a:spcAft>
              <a:buClr>
                <a:schemeClr val="tx1">
                  <a:lumMod val="85000"/>
                  <a:lumOff val="15000"/>
                </a:schemeClr>
              </a:buClr>
              <a:buFont typeface="Arial" pitchFamily="34" charset="0"/>
              <a:buChar char="•"/>
            </a:pPr>
            <a:r>
              <a:rPr lang="en-US" sz="2200" b="0" dirty="0">
                <a:solidFill>
                  <a:schemeClr val="tx1">
                    <a:lumMod val="75000"/>
                    <a:lumOff val="25000"/>
                  </a:schemeClr>
                </a:solidFill>
                <a:latin typeface="+mj-lt"/>
                <a:ea typeface="Arial Unicode MS" pitchFamily="34" charset="-128"/>
                <a:cs typeface="Arial Unicode MS" pitchFamily="34" charset="-128"/>
              </a:rPr>
              <a:t>Unlike ARQ where incorrectly decoded packets are discarded at the receiver and are then retransmitted (by the transmitter), with HARQ - soft combining (or combining of equalized tones) is enabled</a:t>
            </a:r>
          </a:p>
          <a:p>
            <a:pPr marL="576263" lvl="1" indent="-347663">
              <a:spcBef>
                <a:spcPts val="600"/>
              </a:spcBef>
              <a:spcAft>
                <a:spcPts val="600"/>
              </a:spcAft>
              <a:buClr>
                <a:schemeClr val="tx1">
                  <a:lumMod val="85000"/>
                  <a:lumOff val="15000"/>
                </a:schemeClr>
              </a:buClr>
              <a:buFont typeface="Courier New" panose="02070309020205020404" pitchFamily="49" charset="0"/>
              <a:buChar char="o"/>
            </a:pPr>
            <a:r>
              <a:rPr lang="en-US" sz="1900" dirty="0">
                <a:solidFill>
                  <a:schemeClr val="tx1">
                    <a:lumMod val="75000"/>
                    <a:lumOff val="25000"/>
                  </a:schemeClr>
                </a:solidFill>
                <a:latin typeface="+mj-lt"/>
                <a:ea typeface="Arial Unicode MS" pitchFamily="34" charset="-128"/>
                <a:cs typeface="Arial Unicode MS" pitchFamily="34" charset="-128"/>
              </a:rPr>
              <a:t>This means that the LLRs respective to incorrectly decoded packets are stored in memory and combined with retransmissions of the same information bits, increasing the probability for correct packet detection (after retransmission)</a:t>
            </a:r>
          </a:p>
          <a:p>
            <a:pPr marL="182563" indent="-182563">
              <a:spcBef>
                <a:spcPts val="600"/>
              </a:spcBef>
              <a:spcAft>
                <a:spcPts val="600"/>
              </a:spcAft>
              <a:buClr>
                <a:schemeClr val="tx1">
                  <a:lumMod val="85000"/>
                  <a:lumOff val="15000"/>
                </a:schemeClr>
              </a:buClr>
              <a:buFont typeface="Arial" pitchFamily="34" charset="0"/>
              <a:buChar char="•"/>
            </a:pPr>
            <a:r>
              <a:rPr lang="en-US" sz="2200" b="0" dirty="0">
                <a:solidFill>
                  <a:schemeClr val="tx1">
                    <a:lumMod val="75000"/>
                    <a:lumOff val="25000"/>
                  </a:schemeClr>
                </a:solidFill>
                <a:latin typeface="+mj-lt"/>
                <a:ea typeface="Arial Unicode MS" pitchFamily="34" charset="-128"/>
                <a:cs typeface="Arial Unicode MS" pitchFamily="34" charset="-128"/>
              </a:rPr>
              <a:t>Due to the improved performance (after HARQ combining), </a:t>
            </a:r>
            <a:r>
              <a:rPr lang="en-US" sz="2200" dirty="0">
                <a:solidFill>
                  <a:schemeClr val="tx1">
                    <a:lumMod val="75000"/>
                    <a:lumOff val="25000"/>
                  </a:schemeClr>
                </a:solidFill>
                <a:latin typeface="+mj-lt"/>
                <a:ea typeface="Arial Unicode MS" pitchFamily="34" charset="-128"/>
                <a:cs typeface="Arial Unicode MS" pitchFamily="34" charset="-128"/>
              </a:rPr>
              <a:t>practical wireless systems employing HARQ also use a lower fade margin in the rate selection algorithm </a:t>
            </a:r>
            <a:r>
              <a:rPr lang="en-US" sz="2200" b="0" dirty="0">
                <a:solidFill>
                  <a:schemeClr val="tx1">
                    <a:lumMod val="75000"/>
                    <a:lumOff val="25000"/>
                  </a:schemeClr>
                </a:solidFill>
                <a:latin typeface="+mj-lt"/>
                <a:ea typeface="Arial Unicode MS" pitchFamily="34" charset="-128"/>
                <a:cs typeface="Arial Unicode MS" pitchFamily="34" charset="-128"/>
              </a:rPr>
              <a:t>– this means that the rate selection mechanism often effectively uses a higher </a:t>
            </a:r>
            <a:r>
              <a:rPr lang="en-US" sz="2200" b="0" dirty="0" smtClean="0">
                <a:solidFill>
                  <a:schemeClr val="tx1">
                    <a:lumMod val="75000"/>
                    <a:lumOff val="25000"/>
                  </a:schemeClr>
                </a:solidFill>
                <a:latin typeface="+mj-lt"/>
                <a:ea typeface="Arial Unicode MS" pitchFamily="34" charset="-128"/>
                <a:cs typeface="Arial Unicode MS" pitchFamily="34" charset="-128"/>
              </a:rPr>
              <a:t>MCS</a:t>
            </a:r>
          </a:p>
        </p:txBody>
      </p:sp>
      <p:sp>
        <p:nvSpPr>
          <p:cNvPr id="3" name="Date Placeholder 2"/>
          <p:cNvSpPr>
            <a:spLocks noGrp="1"/>
          </p:cNvSpPr>
          <p:nvPr>
            <p:ph type="dt" sz="half" idx="10"/>
          </p:nvPr>
        </p:nvSpPr>
        <p:spPr>
          <a:xfrm>
            <a:off x="696913" y="332601"/>
            <a:ext cx="942566" cy="276999"/>
          </a:xfrm>
        </p:spPr>
        <p:txBody>
          <a:bodyPr/>
          <a:lstStyle/>
          <a:p>
            <a:r>
              <a:rPr lang="en-US" dirty="0"/>
              <a:t>July 2018</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a:xfrm>
            <a:off x="381000" y="762000"/>
            <a:ext cx="7772400" cy="533400"/>
          </a:xfrm>
        </p:spPr>
        <p:txBody>
          <a:bodyPr/>
          <a:lstStyle/>
          <a:p>
            <a:r>
              <a:rPr lang="en-US" dirty="0" smtClean="0"/>
              <a:t>Hybrid ARQ (HARQ) (1)</a:t>
            </a:r>
            <a:endParaRPr lang="en-US" dirty="0"/>
          </a:p>
        </p:txBody>
      </p:sp>
      <p:sp>
        <p:nvSpPr>
          <p:cNvPr id="7"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Tree>
    <p:extLst>
      <p:ext uri="{BB962C8B-B14F-4D97-AF65-F5344CB8AC3E}">
        <p14:creationId xmlns:p14="http://schemas.microsoft.com/office/powerpoint/2010/main" val="38484334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610600" cy="5029200"/>
          </a:xfrm>
        </p:spPr>
        <p:txBody>
          <a:bodyPr>
            <a:normAutofit fontScale="92500" lnSpcReduction="10000"/>
          </a:bodyPr>
          <a:lstStyle/>
          <a:p>
            <a:pPr marL="182563" indent="-182563">
              <a:lnSpc>
                <a:spcPct val="110000"/>
              </a:lnSpc>
              <a:spcBef>
                <a:spcPts val="600"/>
              </a:spcBef>
              <a:spcAft>
                <a:spcPts val="600"/>
              </a:spcAft>
              <a:buClr>
                <a:schemeClr val="tx1">
                  <a:lumMod val="85000"/>
                  <a:lumOff val="15000"/>
                </a:schemeClr>
              </a:buClr>
              <a:buFont typeface="Arial" pitchFamily="34" charset="0"/>
              <a:buChar char="•"/>
            </a:pPr>
            <a:r>
              <a:rPr lang="en-US" b="0" dirty="0">
                <a:solidFill>
                  <a:schemeClr val="tx1">
                    <a:lumMod val="75000"/>
                    <a:lumOff val="25000"/>
                  </a:schemeClr>
                </a:solidFill>
                <a:latin typeface="+mj-lt"/>
                <a:ea typeface="Arial Unicode MS" pitchFamily="34" charset="-128"/>
                <a:cs typeface="Arial Unicode MS" pitchFamily="34" charset="-128"/>
              </a:rPr>
              <a:t>In CSMA/CA systems (such as 802.11) the rate selection algorithm uses a larger fade margin (relative to cell coordination systems) because the interference level has big fluctuations (among other issues - due to hidden nodes); hence </a:t>
            </a:r>
            <a:r>
              <a:rPr lang="en-US" dirty="0">
                <a:solidFill>
                  <a:schemeClr val="tx1">
                    <a:lumMod val="75000"/>
                    <a:lumOff val="25000"/>
                  </a:schemeClr>
                </a:solidFill>
                <a:latin typeface="+mj-lt"/>
                <a:ea typeface="Arial Unicode MS" pitchFamily="34" charset="-128"/>
                <a:cs typeface="Arial Unicode MS" pitchFamily="34" charset="-128"/>
              </a:rPr>
              <a:t>HARQ can yield significant benefits to CSMA systems</a:t>
            </a:r>
          </a:p>
          <a:p>
            <a:pPr marL="182563" indent="-182563">
              <a:lnSpc>
                <a:spcPct val="110000"/>
              </a:lnSpc>
              <a:spcBef>
                <a:spcPts val="600"/>
              </a:spcBef>
              <a:spcAft>
                <a:spcPts val="600"/>
              </a:spcAft>
              <a:buClr>
                <a:schemeClr val="tx1">
                  <a:lumMod val="85000"/>
                  <a:lumOff val="15000"/>
                </a:schemeClr>
              </a:buClr>
              <a:buFont typeface="Arial" pitchFamily="34" charset="0"/>
              <a:buChar char="•"/>
            </a:pPr>
            <a:r>
              <a:rPr lang="en-US" b="0" dirty="0">
                <a:solidFill>
                  <a:schemeClr val="tx1">
                    <a:lumMod val="75000"/>
                    <a:lumOff val="25000"/>
                  </a:schemeClr>
                </a:solidFill>
                <a:latin typeface="+mj-lt"/>
                <a:ea typeface="Arial Unicode MS" pitchFamily="34" charset="-128"/>
                <a:cs typeface="Arial Unicode MS" pitchFamily="34" charset="-128"/>
              </a:rPr>
              <a:t>Both Chase Combining (CC) HARQ – where the same coded bits are retransmitted, and Incremental Redundancy (IR) HARQ – where (slightly) different info and parity bits are retransmitted, can be considered</a:t>
            </a:r>
          </a:p>
          <a:p>
            <a:pPr marL="182563" indent="-182563">
              <a:lnSpc>
                <a:spcPct val="110000"/>
              </a:lnSpc>
              <a:spcBef>
                <a:spcPts val="600"/>
              </a:spcBef>
              <a:spcAft>
                <a:spcPts val="600"/>
              </a:spcAft>
              <a:buClr>
                <a:schemeClr val="tx1">
                  <a:lumMod val="85000"/>
                  <a:lumOff val="15000"/>
                </a:schemeClr>
              </a:buClr>
              <a:buFont typeface="Arial" pitchFamily="34" charset="0"/>
              <a:buChar char="•"/>
            </a:pPr>
            <a:r>
              <a:rPr lang="en-US" b="0" dirty="0">
                <a:solidFill>
                  <a:schemeClr val="tx1">
                    <a:lumMod val="75000"/>
                    <a:lumOff val="25000"/>
                  </a:schemeClr>
                </a:solidFill>
                <a:latin typeface="+mj-lt"/>
                <a:ea typeface="Arial Unicode MS" pitchFamily="34" charset="-128"/>
                <a:cs typeface="Arial Unicode MS" pitchFamily="34" charset="-128"/>
              </a:rPr>
              <a:t>In an Aggregated MPDU (A-MPDU) transmission, </a:t>
            </a:r>
            <a:r>
              <a:rPr lang="en-US" dirty="0">
                <a:solidFill>
                  <a:schemeClr val="tx1">
                    <a:lumMod val="75000"/>
                    <a:lumOff val="25000"/>
                  </a:schemeClr>
                </a:solidFill>
                <a:latin typeface="+mj-lt"/>
                <a:ea typeface="Arial Unicode MS" pitchFamily="34" charset="-128"/>
                <a:cs typeface="Arial Unicode MS" pitchFamily="34" charset="-128"/>
              </a:rPr>
              <a:t>only failed MPDUs are retransmitted </a:t>
            </a:r>
            <a:r>
              <a:rPr lang="en-US" b="0" dirty="0">
                <a:solidFill>
                  <a:schemeClr val="tx1">
                    <a:lumMod val="75000"/>
                    <a:lumOff val="25000"/>
                  </a:schemeClr>
                </a:solidFill>
                <a:latin typeface="+mj-lt"/>
                <a:ea typeface="Arial Unicode MS" pitchFamily="34" charset="-128"/>
                <a:cs typeface="Arial Unicode MS" pitchFamily="34" charset="-128"/>
              </a:rPr>
              <a:t>(unlike LTE where the entire TB is retransmitted)</a:t>
            </a:r>
          </a:p>
          <a:p>
            <a:pPr marL="457200" lvl="1" indent="-282575">
              <a:lnSpc>
                <a:spcPct val="110000"/>
              </a:lnSpc>
              <a:spcBef>
                <a:spcPts val="600"/>
              </a:spcBef>
              <a:spcAft>
                <a:spcPts val="600"/>
              </a:spcAft>
              <a:buClr>
                <a:schemeClr val="tx1">
                  <a:lumMod val="85000"/>
                  <a:lumOff val="15000"/>
                </a:schemeClr>
              </a:buClr>
              <a:buFont typeface="Courier New" panose="02070309020205020404" pitchFamily="49" charset="0"/>
              <a:buChar char="o"/>
            </a:pPr>
            <a:r>
              <a:rPr lang="en-US" dirty="0">
                <a:solidFill>
                  <a:schemeClr val="tx1">
                    <a:lumMod val="75000"/>
                    <a:lumOff val="25000"/>
                  </a:schemeClr>
                </a:solidFill>
                <a:latin typeface="+mj-lt"/>
                <a:ea typeface="Arial Unicode MS" pitchFamily="34" charset="-128"/>
                <a:cs typeface="Arial Unicode MS" pitchFamily="34" charset="-128"/>
              </a:rPr>
              <a:t>HARQ should be applied to these MPDUs only, hence saving medium time and memory </a:t>
            </a:r>
            <a:r>
              <a:rPr lang="en-US" dirty="0" smtClean="0">
                <a:solidFill>
                  <a:schemeClr val="tx1">
                    <a:lumMod val="75000"/>
                    <a:lumOff val="25000"/>
                  </a:schemeClr>
                </a:solidFill>
                <a:latin typeface="+mj-lt"/>
                <a:ea typeface="Arial Unicode MS" pitchFamily="34" charset="-128"/>
                <a:cs typeface="Arial Unicode MS" pitchFamily="34" charset="-128"/>
              </a:rPr>
              <a:t>resources</a:t>
            </a:r>
            <a:endParaRPr lang="en-US" dirty="0">
              <a:solidFill>
                <a:schemeClr val="tx1">
                  <a:lumMod val="75000"/>
                  <a:lumOff val="25000"/>
                </a:schemeClr>
              </a:solidFill>
              <a:latin typeface="+mj-lt"/>
              <a:ea typeface="Arial Unicode MS" pitchFamily="34" charset="-128"/>
              <a:cs typeface="Arial Unicode MS" pitchFamily="34" charset="-128"/>
            </a:endParaRPr>
          </a:p>
        </p:txBody>
      </p:sp>
      <p:sp>
        <p:nvSpPr>
          <p:cNvPr id="3" name="Date Placeholder 2"/>
          <p:cNvSpPr>
            <a:spLocks noGrp="1"/>
          </p:cNvSpPr>
          <p:nvPr>
            <p:ph type="dt" sz="half" idx="10"/>
          </p:nvPr>
        </p:nvSpPr>
        <p:spPr>
          <a:xfrm>
            <a:off x="696913" y="332601"/>
            <a:ext cx="942566" cy="276999"/>
          </a:xfrm>
        </p:spPr>
        <p:txBody>
          <a:bodyPr/>
          <a:lstStyle/>
          <a:p>
            <a:r>
              <a:rPr lang="en-US" dirty="0"/>
              <a:t>July 2018</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a:xfrm>
            <a:off x="381000" y="762000"/>
            <a:ext cx="7772400" cy="533400"/>
          </a:xfrm>
        </p:spPr>
        <p:txBody>
          <a:bodyPr/>
          <a:lstStyle/>
          <a:p>
            <a:r>
              <a:rPr lang="en-US" dirty="0" smtClean="0"/>
              <a:t>Hybrid ARQ (HARQ) (2)</a:t>
            </a:r>
            <a:endParaRPr lang="en-US" dirty="0"/>
          </a:p>
        </p:txBody>
      </p:sp>
      <p:sp>
        <p:nvSpPr>
          <p:cNvPr id="7"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Tree>
    <p:extLst>
      <p:ext uri="{BB962C8B-B14F-4D97-AF65-F5344CB8AC3E}">
        <p14:creationId xmlns:p14="http://schemas.microsoft.com/office/powerpoint/2010/main" val="556574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96913" y="332601"/>
            <a:ext cx="942566" cy="276999"/>
          </a:xfrm>
        </p:spPr>
        <p:txBody>
          <a:bodyPr/>
          <a:lstStyle/>
          <a:p>
            <a:r>
              <a:rPr lang="en-US" dirty="0"/>
              <a:t>July 2018</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a:xfrm>
            <a:off x="381000" y="685800"/>
            <a:ext cx="7772400" cy="533400"/>
          </a:xfrm>
        </p:spPr>
        <p:txBody>
          <a:bodyPr/>
          <a:lstStyle/>
          <a:p>
            <a:r>
              <a:rPr lang="en-US" dirty="0" smtClean="0"/>
              <a:t>SOMA (1)</a:t>
            </a:r>
            <a:endParaRPr lang="en-US" dirty="0"/>
          </a:p>
        </p:txBody>
      </p:sp>
      <p:sp>
        <p:nvSpPr>
          <p:cNvPr id="7"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
        <p:nvSpPr>
          <p:cNvPr id="29" name="Content Placeholder 2"/>
          <p:cNvSpPr txBox="1">
            <a:spLocks/>
          </p:cNvSpPr>
          <p:nvPr/>
        </p:nvSpPr>
        <p:spPr bwMode="auto">
          <a:xfrm>
            <a:off x="152400" y="1371600"/>
            <a:ext cx="5595817" cy="1676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174625" indent="-174625">
              <a:lnSpc>
                <a:spcPct val="140000"/>
              </a:lnSpc>
              <a:buFont typeface="Arial" panose="020B0604020202020204" pitchFamily="34" charset="0"/>
              <a:buChar char="•"/>
            </a:pPr>
            <a:r>
              <a:rPr lang="en-US" altLang="zh-CN" sz="1800" b="0" dirty="0">
                <a:solidFill>
                  <a:srgbClr val="000000"/>
                </a:solidFill>
                <a:latin typeface="+mj-lt"/>
                <a:ea typeface="宋体"/>
              </a:rPr>
              <a:t>Semi-Orthogonal Multiple Access</a:t>
            </a:r>
            <a:endParaRPr lang="en-US" altLang="zh-CN" sz="1600" b="0" dirty="0">
              <a:solidFill>
                <a:srgbClr val="0000FF"/>
              </a:solidFill>
              <a:latin typeface="+mj-lt"/>
              <a:ea typeface="宋体"/>
            </a:endParaRPr>
          </a:p>
          <a:p>
            <a:pPr marL="460375" lvl="1">
              <a:lnSpc>
                <a:spcPct val="140000"/>
              </a:lnSpc>
              <a:buFont typeface="Courier New" panose="02070309020205020404" pitchFamily="49" charset="0"/>
              <a:buChar char="o"/>
            </a:pPr>
            <a:r>
              <a:rPr lang="en-US" altLang="zh-CN" sz="1500" dirty="0">
                <a:solidFill>
                  <a:srgbClr val="0000FF"/>
                </a:solidFill>
                <a:latin typeface="+mj-lt"/>
                <a:ea typeface="宋体" pitchFamily="2" charset="-122"/>
                <a:cs typeface="Arial" charset="0"/>
              </a:rPr>
              <a:t>Superposition transmission with adaptive power ratio on component constellations and Gray-mapped superposed constellation </a:t>
            </a:r>
          </a:p>
          <a:p>
            <a:pPr marL="174625" indent="-174625">
              <a:lnSpc>
                <a:spcPct val="140000"/>
              </a:lnSpc>
              <a:buFont typeface="Arial" panose="020B0604020202020204" pitchFamily="34" charset="0"/>
              <a:buChar char="•"/>
            </a:pPr>
            <a:r>
              <a:rPr lang="en-US" altLang="zh-CN" sz="1500" b="0" dirty="0" smtClean="0">
                <a:solidFill>
                  <a:srgbClr val="000000"/>
                </a:solidFill>
                <a:latin typeface="+mj-lt"/>
                <a:ea typeface="宋体"/>
              </a:rPr>
              <a:t>For STA 1 (Near STA) and STA 2 (Far STA) in the figure beside, the SOMA is not just a superposition of two constellations from two STAs, but, instead, the property of more and less reliable bits in a constellation is used to schedule Far and Near STAs as seen in the figure below</a:t>
            </a:r>
            <a:endParaRPr lang="en-US" altLang="zh-CN" sz="1500" b="0" dirty="0">
              <a:solidFill>
                <a:srgbClr val="000000"/>
              </a:solidFill>
              <a:latin typeface="+mj-lt"/>
              <a:ea typeface="宋体"/>
            </a:endParaRPr>
          </a:p>
          <a:p>
            <a:pPr>
              <a:defRPr/>
            </a:pPr>
            <a:endParaRPr lang="en-US" sz="1500" b="0" kern="0" dirty="0">
              <a:solidFill>
                <a:srgbClr val="000000"/>
              </a:solidFill>
              <a:latin typeface="+mj-lt"/>
              <a:ea typeface="宋体"/>
            </a:endParaRPr>
          </a:p>
        </p:txBody>
      </p:sp>
      <p:pic>
        <p:nvPicPr>
          <p:cNvPr id="30" name="Picture 4"/>
          <p:cNvPicPr>
            <a:picLocks noChangeAspect="1" noChangeArrowheads="1"/>
          </p:cNvPicPr>
          <p:nvPr/>
        </p:nvPicPr>
        <p:blipFill>
          <a:blip r:embed="rId2" cstate="print"/>
          <a:srcRect/>
          <a:stretch>
            <a:fillRect/>
          </a:stretch>
        </p:blipFill>
        <p:spPr bwMode="auto">
          <a:xfrm>
            <a:off x="5943600" y="762001"/>
            <a:ext cx="2959402" cy="1752600"/>
          </a:xfrm>
          <a:prstGeom prst="rect">
            <a:avLst/>
          </a:prstGeom>
          <a:noFill/>
          <a:ln w="9525">
            <a:noFill/>
            <a:miter lim="800000"/>
            <a:headEnd/>
            <a:tailEnd/>
          </a:ln>
        </p:spPr>
      </p:pic>
      <p:grpSp>
        <p:nvGrpSpPr>
          <p:cNvPr id="48" name="Group 47"/>
          <p:cNvGrpSpPr/>
          <p:nvPr/>
        </p:nvGrpSpPr>
        <p:grpSpPr>
          <a:xfrm>
            <a:off x="152400" y="2971800"/>
            <a:ext cx="3640183" cy="3432956"/>
            <a:chOff x="409312" y="2741416"/>
            <a:chExt cx="3640183" cy="3432956"/>
          </a:xfrm>
        </p:grpSpPr>
        <p:grpSp>
          <p:nvGrpSpPr>
            <p:cNvPr id="31" name="Group 30"/>
            <p:cNvGrpSpPr/>
            <p:nvPr/>
          </p:nvGrpSpPr>
          <p:grpSpPr>
            <a:xfrm>
              <a:off x="409312" y="2741416"/>
              <a:ext cx="3640183" cy="3432956"/>
              <a:chOff x="3516279" y="1993617"/>
              <a:chExt cx="5463348" cy="4183722"/>
            </a:xfrm>
          </p:grpSpPr>
          <p:pic>
            <p:nvPicPr>
              <p:cNvPr id="32" name="Picture 2"/>
              <p:cNvPicPr>
                <a:picLocks noChangeAspect="1" noChangeArrowheads="1"/>
              </p:cNvPicPr>
              <p:nvPr/>
            </p:nvPicPr>
            <p:blipFill>
              <a:blip r:embed="rId3" cstate="print"/>
              <a:srcRect/>
              <a:stretch>
                <a:fillRect/>
              </a:stretch>
            </p:blipFill>
            <p:spPr bwMode="auto">
              <a:xfrm>
                <a:off x="3516279" y="1993617"/>
                <a:ext cx="5463348" cy="4141176"/>
              </a:xfrm>
              <a:prstGeom prst="rect">
                <a:avLst/>
              </a:prstGeom>
              <a:noFill/>
              <a:ln w="9525">
                <a:noFill/>
                <a:miter lim="800000"/>
                <a:headEnd/>
                <a:tailEnd/>
              </a:ln>
            </p:spPr>
          </p:pic>
          <p:sp>
            <p:nvSpPr>
              <p:cNvPr id="33" name="Oval 32"/>
              <p:cNvSpPr/>
              <p:nvPr/>
            </p:nvSpPr>
            <p:spPr bwMode="auto">
              <a:xfrm>
                <a:off x="4243111" y="5525193"/>
                <a:ext cx="152400" cy="152400"/>
              </a:xfrm>
              <a:prstGeom prst="ellipse">
                <a:avLst/>
              </a:prstGeom>
              <a:solidFill>
                <a:srgbClr val="00CC99">
                  <a:alpha val="31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fontAlgn="auto">
                  <a:spcBef>
                    <a:spcPts val="0"/>
                  </a:spcBef>
                  <a:spcAft>
                    <a:spcPts val="0"/>
                  </a:spcAft>
                  <a:defRPr/>
                </a:pPr>
                <a:endParaRPr lang="en-US" kern="0">
                  <a:solidFill>
                    <a:srgbClr val="000000"/>
                  </a:solidFill>
                  <a:latin typeface="Times New Roman" pitchFamily="18" charset="0"/>
                  <a:ea typeface="宋体"/>
                  <a:cs typeface="Arial" charset="0"/>
                </a:endParaRPr>
              </a:p>
            </p:txBody>
          </p:sp>
          <p:sp>
            <p:nvSpPr>
              <p:cNvPr id="34" name="Oval 33"/>
              <p:cNvSpPr/>
              <p:nvPr/>
            </p:nvSpPr>
            <p:spPr bwMode="auto">
              <a:xfrm>
                <a:off x="4049679" y="5525193"/>
                <a:ext cx="152400" cy="152400"/>
              </a:xfrm>
              <a:prstGeom prst="ellipse">
                <a:avLst/>
              </a:prstGeom>
              <a:solidFill>
                <a:srgbClr val="00CC99">
                  <a:alpha val="31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fontAlgn="auto">
                  <a:spcBef>
                    <a:spcPts val="0"/>
                  </a:spcBef>
                  <a:spcAft>
                    <a:spcPts val="0"/>
                  </a:spcAft>
                  <a:defRPr/>
                </a:pPr>
                <a:endParaRPr lang="en-US" kern="0">
                  <a:solidFill>
                    <a:srgbClr val="000000"/>
                  </a:solidFill>
                  <a:latin typeface="Times New Roman" pitchFamily="18" charset="0"/>
                  <a:ea typeface="宋体"/>
                  <a:cs typeface="Arial" charset="0"/>
                </a:endParaRPr>
              </a:p>
            </p:txBody>
          </p:sp>
          <p:sp>
            <p:nvSpPr>
              <p:cNvPr id="35" name="Isosceles Triangle 34"/>
              <p:cNvSpPr/>
              <p:nvPr/>
            </p:nvSpPr>
            <p:spPr bwMode="auto">
              <a:xfrm>
                <a:off x="4152255" y="5554505"/>
                <a:ext cx="152400" cy="152400"/>
              </a:xfrm>
              <a:prstGeom prst="triangle">
                <a:avLst/>
              </a:prstGeom>
              <a:solidFill>
                <a:srgbClr val="FF0000">
                  <a:alpha val="29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fontAlgn="auto">
                  <a:spcBef>
                    <a:spcPts val="0"/>
                  </a:spcBef>
                  <a:spcAft>
                    <a:spcPts val="0"/>
                  </a:spcAft>
                  <a:defRPr/>
                </a:pPr>
                <a:endParaRPr lang="en-US" kern="0">
                  <a:solidFill>
                    <a:srgbClr val="000000"/>
                  </a:solidFill>
                  <a:latin typeface="Times New Roman" pitchFamily="18" charset="0"/>
                  <a:ea typeface="宋体"/>
                  <a:cs typeface="Arial" charset="0"/>
                </a:endParaRPr>
              </a:p>
            </p:txBody>
          </p:sp>
          <p:sp>
            <p:nvSpPr>
              <p:cNvPr id="36" name="Isosceles Triangle 35"/>
              <p:cNvSpPr/>
              <p:nvPr/>
            </p:nvSpPr>
            <p:spPr bwMode="auto">
              <a:xfrm>
                <a:off x="4351551" y="5542777"/>
                <a:ext cx="152400" cy="152400"/>
              </a:xfrm>
              <a:prstGeom prst="triangle">
                <a:avLst/>
              </a:prstGeom>
              <a:solidFill>
                <a:srgbClr val="FF0000">
                  <a:alpha val="29000"/>
                </a:srgb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fontAlgn="auto">
                  <a:spcBef>
                    <a:spcPts val="0"/>
                  </a:spcBef>
                  <a:spcAft>
                    <a:spcPts val="0"/>
                  </a:spcAft>
                  <a:defRPr/>
                </a:pPr>
                <a:endParaRPr lang="en-US" kern="0">
                  <a:solidFill>
                    <a:srgbClr val="000000"/>
                  </a:solidFill>
                  <a:latin typeface="Times New Roman" pitchFamily="18" charset="0"/>
                  <a:ea typeface="宋体"/>
                  <a:cs typeface="Arial" charset="0"/>
                </a:endParaRPr>
              </a:p>
            </p:txBody>
          </p:sp>
          <p:cxnSp>
            <p:nvCxnSpPr>
              <p:cNvPr id="37" name="Straight Arrow Connector 36"/>
              <p:cNvCxnSpPr>
                <a:stCxn id="34" idx="4"/>
              </p:cNvCxnSpPr>
              <p:nvPr/>
            </p:nvCxnSpPr>
            <p:spPr bwMode="auto">
              <a:xfrm flipH="1">
                <a:off x="3973479" y="5677593"/>
                <a:ext cx="152400" cy="228600"/>
              </a:xfrm>
              <a:prstGeom prst="straightConnector1">
                <a:avLst/>
              </a:prstGeom>
              <a:solidFill>
                <a:srgbClr val="00CC99"/>
              </a:solidFill>
              <a:ln w="12700" cap="flat" cmpd="sng" algn="ctr">
                <a:solidFill>
                  <a:srgbClr val="00CC99">
                    <a:lumMod val="50000"/>
                  </a:srgbClr>
                </a:solidFill>
                <a:prstDash val="solid"/>
                <a:round/>
                <a:headEnd type="none" w="sm" len="sm"/>
                <a:tailEnd type="arrow"/>
              </a:ln>
              <a:effectLst/>
            </p:spPr>
          </p:cxnSp>
          <p:cxnSp>
            <p:nvCxnSpPr>
              <p:cNvPr id="38" name="Straight Arrow Connector 37"/>
              <p:cNvCxnSpPr/>
              <p:nvPr/>
            </p:nvCxnSpPr>
            <p:spPr bwMode="auto">
              <a:xfrm flipH="1">
                <a:off x="4175703" y="5646483"/>
                <a:ext cx="171114" cy="250918"/>
              </a:xfrm>
              <a:prstGeom prst="straightConnector1">
                <a:avLst/>
              </a:prstGeom>
              <a:solidFill>
                <a:srgbClr val="00CC99"/>
              </a:solidFill>
              <a:ln w="12700" cap="flat" cmpd="sng" algn="ctr">
                <a:solidFill>
                  <a:srgbClr val="00CC99">
                    <a:lumMod val="50000"/>
                  </a:srgbClr>
                </a:solidFill>
                <a:prstDash val="solid"/>
                <a:round/>
                <a:headEnd type="none" w="sm" len="sm"/>
                <a:tailEnd type="arrow"/>
              </a:ln>
              <a:effectLst/>
            </p:spPr>
          </p:cxnSp>
          <p:cxnSp>
            <p:nvCxnSpPr>
              <p:cNvPr id="39" name="Straight Arrow Connector 38"/>
              <p:cNvCxnSpPr>
                <a:stCxn id="35" idx="3"/>
              </p:cNvCxnSpPr>
              <p:nvPr/>
            </p:nvCxnSpPr>
            <p:spPr bwMode="auto">
              <a:xfrm>
                <a:off x="4228455" y="5706905"/>
                <a:ext cx="202224" cy="199288"/>
              </a:xfrm>
              <a:prstGeom prst="straightConnector1">
                <a:avLst/>
              </a:prstGeom>
              <a:solidFill>
                <a:srgbClr val="00CC99"/>
              </a:solidFill>
              <a:ln w="12700" cap="flat" cmpd="sng" algn="ctr">
                <a:solidFill>
                  <a:srgbClr val="FF0000"/>
                </a:solidFill>
                <a:prstDash val="solid"/>
                <a:round/>
                <a:headEnd type="none" w="sm" len="sm"/>
                <a:tailEnd type="arrow"/>
              </a:ln>
              <a:effectLst/>
            </p:spPr>
          </p:cxnSp>
          <p:cxnSp>
            <p:nvCxnSpPr>
              <p:cNvPr id="40" name="Straight Arrow Connector 39"/>
              <p:cNvCxnSpPr>
                <a:stCxn id="36" idx="3"/>
              </p:cNvCxnSpPr>
              <p:nvPr/>
            </p:nvCxnSpPr>
            <p:spPr bwMode="auto">
              <a:xfrm>
                <a:off x="4427751" y="5695177"/>
                <a:ext cx="155328" cy="211016"/>
              </a:xfrm>
              <a:prstGeom prst="straightConnector1">
                <a:avLst/>
              </a:prstGeom>
              <a:solidFill>
                <a:srgbClr val="00CC99"/>
              </a:solidFill>
              <a:ln w="12700" cap="flat" cmpd="sng" algn="ctr">
                <a:solidFill>
                  <a:srgbClr val="FF0000"/>
                </a:solidFill>
                <a:prstDash val="solid"/>
                <a:round/>
                <a:headEnd type="none" w="sm" len="sm"/>
                <a:tailEnd type="arrow"/>
              </a:ln>
              <a:effectLst/>
            </p:spPr>
          </p:cxnSp>
          <p:sp>
            <p:nvSpPr>
              <p:cNvPr id="41" name="TextBox 40"/>
              <p:cNvSpPr txBox="1"/>
              <p:nvPr/>
            </p:nvSpPr>
            <p:spPr>
              <a:xfrm>
                <a:off x="3516279" y="5829993"/>
                <a:ext cx="669542" cy="338554"/>
              </a:xfrm>
              <a:prstGeom prst="rect">
                <a:avLst/>
              </a:prstGeom>
              <a:noFill/>
            </p:spPr>
            <p:txBody>
              <a:bodyPr wrap="none" rtlCol="0">
                <a:spAutoFit/>
              </a:bodyPr>
              <a:lstStyle/>
              <a:p>
                <a:r>
                  <a:rPr lang="en-US" sz="1600" b="1" dirty="0">
                    <a:solidFill>
                      <a:srgbClr val="00CC99">
                        <a:lumMod val="75000"/>
                      </a:srgbClr>
                    </a:solidFill>
                    <a:latin typeface="Times New Roman" pitchFamily="18" charset="0"/>
                    <a:ea typeface="宋体"/>
                    <a:cs typeface="Arial" charset="0"/>
                  </a:rPr>
                  <a:t>STA2</a:t>
                </a:r>
              </a:p>
            </p:txBody>
          </p:sp>
          <p:sp>
            <p:nvSpPr>
              <p:cNvPr id="42" name="TextBox 41"/>
              <p:cNvSpPr txBox="1"/>
              <p:nvPr/>
            </p:nvSpPr>
            <p:spPr>
              <a:xfrm>
                <a:off x="4304356" y="5838785"/>
                <a:ext cx="669542" cy="338554"/>
              </a:xfrm>
              <a:prstGeom prst="rect">
                <a:avLst/>
              </a:prstGeom>
              <a:noFill/>
            </p:spPr>
            <p:txBody>
              <a:bodyPr wrap="none" rtlCol="0">
                <a:spAutoFit/>
              </a:bodyPr>
              <a:lstStyle/>
              <a:p>
                <a:r>
                  <a:rPr lang="en-US" sz="1600" b="1" dirty="0">
                    <a:solidFill>
                      <a:srgbClr val="FF0000"/>
                    </a:solidFill>
                    <a:latin typeface="Times New Roman" pitchFamily="18" charset="0"/>
                    <a:ea typeface="宋体"/>
                    <a:cs typeface="Arial" charset="0"/>
                  </a:rPr>
                  <a:t>STA1</a:t>
                </a:r>
              </a:p>
            </p:txBody>
          </p:sp>
        </p:grpSp>
        <p:cxnSp>
          <p:nvCxnSpPr>
            <p:cNvPr id="43" name="Straight Arrow Connector 42"/>
            <p:cNvCxnSpPr/>
            <p:nvPr/>
          </p:nvCxnSpPr>
          <p:spPr bwMode="auto">
            <a:xfrm flipV="1">
              <a:off x="2151015" y="3665099"/>
              <a:ext cx="809900" cy="713167"/>
            </a:xfrm>
            <a:prstGeom prst="straightConnector1">
              <a:avLst/>
            </a:prstGeom>
            <a:noFill/>
            <a:ln w="9525" cap="flat" cmpd="sng" algn="ctr">
              <a:solidFill>
                <a:srgbClr val="000000"/>
              </a:solidFill>
              <a:prstDash val="solid"/>
              <a:round/>
              <a:headEnd type="none" w="med" len="med"/>
              <a:tailEnd type="triangle"/>
            </a:ln>
            <a:effectLst/>
          </p:spPr>
        </p:cxnSp>
        <p:cxnSp>
          <p:nvCxnSpPr>
            <p:cNvPr id="44" name="Straight Arrow Connector 43"/>
            <p:cNvCxnSpPr/>
            <p:nvPr/>
          </p:nvCxnSpPr>
          <p:spPr bwMode="auto">
            <a:xfrm flipH="1" flipV="1">
              <a:off x="2603866" y="3317963"/>
              <a:ext cx="339636" cy="329362"/>
            </a:xfrm>
            <a:prstGeom prst="straightConnector1">
              <a:avLst/>
            </a:prstGeom>
            <a:noFill/>
            <a:ln w="9525" cap="flat" cmpd="sng" algn="ctr">
              <a:solidFill>
                <a:srgbClr val="000000"/>
              </a:solidFill>
              <a:prstDash val="solid"/>
              <a:round/>
              <a:headEnd type="none" w="med" len="med"/>
              <a:tailEnd type="triangle"/>
            </a:ln>
            <a:effectLst/>
          </p:spPr>
        </p:cxnSp>
        <p:pic>
          <p:nvPicPr>
            <p:cNvPr id="45" name="Picture 1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1980" y="3757420"/>
              <a:ext cx="443457" cy="2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10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4430" y="3274855"/>
              <a:ext cx="183491" cy="196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7" name="TextBox 46"/>
          <p:cNvSpPr txBox="1"/>
          <p:nvPr/>
        </p:nvSpPr>
        <p:spPr>
          <a:xfrm>
            <a:off x="3792583" y="3048000"/>
            <a:ext cx="5029200" cy="3429000"/>
          </a:xfrm>
          <a:prstGeom prst="rect">
            <a:avLst/>
          </a:prstGeom>
          <a:noFill/>
        </p:spPr>
        <p:txBody>
          <a:bodyPr wrap="square" rtlCol="0">
            <a:normAutofit fontScale="85000" lnSpcReduction="10000"/>
          </a:bodyPr>
          <a:lstStyle/>
          <a:p>
            <a:pPr marL="342900" indent="-342900" eaLnBrk="1" hangingPunct="1">
              <a:lnSpc>
                <a:spcPct val="140000"/>
              </a:lnSpc>
              <a:spcBef>
                <a:spcPct val="20000"/>
              </a:spcBef>
              <a:buFont typeface="Arial" pitchFamily="34" charset="0"/>
              <a:buChar char="•"/>
            </a:pPr>
            <a:r>
              <a:rPr lang="en-US" altLang="zh-CN" sz="1600" dirty="0">
                <a:solidFill>
                  <a:srgbClr val="000000"/>
                </a:solidFill>
                <a:latin typeface="Times New Roman" panose="02020603050405020304" pitchFamily="18" charset="0"/>
                <a:ea typeface="宋体" pitchFamily="2" charset="-122"/>
                <a:cs typeface="Times New Roman" panose="02020603050405020304" pitchFamily="18" charset="0"/>
              </a:rPr>
              <a:t>For </a:t>
            </a:r>
            <a:r>
              <a:rPr lang="en-US" altLang="zh-CN" sz="1600" dirty="0" smtClean="0">
                <a:solidFill>
                  <a:srgbClr val="000000"/>
                </a:solidFill>
                <a:latin typeface="Times New Roman" panose="02020603050405020304" pitchFamily="18" charset="0"/>
                <a:ea typeface="宋体" pitchFamily="2" charset="-122"/>
                <a:cs typeface="Times New Roman" panose="02020603050405020304" pitchFamily="18" charset="0"/>
              </a:rPr>
              <a:t>Near-STA to </a:t>
            </a:r>
            <a:r>
              <a:rPr lang="en-US" altLang="zh-CN" sz="1600" dirty="0">
                <a:solidFill>
                  <a:srgbClr val="000000"/>
                </a:solidFill>
                <a:latin typeface="Times New Roman" panose="02020603050405020304" pitchFamily="18" charset="0"/>
                <a:ea typeface="宋体" pitchFamily="2" charset="-122"/>
                <a:cs typeface="Times New Roman" panose="02020603050405020304" pitchFamily="18" charset="0"/>
              </a:rPr>
              <a:t>decode Near-STA bits, Far-STA bits need Not to be </a:t>
            </a:r>
            <a:r>
              <a:rPr lang="en-US" altLang="zh-CN" sz="1600" dirty="0" smtClean="0">
                <a:solidFill>
                  <a:srgbClr val="000000"/>
                </a:solidFill>
                <a:latin typeface="Times New Roman" panose="02020603050405020304" pitchFamily="18" charset="0"/>
                <a:ea typeface="宋体" pitchFamily="2" charset="-122"/>
                <a:cs typeface="Times New Roman" panose="02020603050405020304" pitchFamily="18" charset="0"/>
              </a:rPr>
              <a:t>known</a:t>
            </a:r>
            <a:endParaRPr lang="en-US" sz="1600" kern="0" dirty="0" smtClean="0">
              <a:solidFill>
                <a:srgbClr val="000000"/>
              </a:solidFill>
              <a:latin typeface="Times New Roman" panose="02020603050405020304" pitchFamily="18" charset="0"/>
              <a:ea typeface="宋体"/>
              <a:cs typeface="Times New Roman" panose="02020603050405020304" pitchFamily="18" charset="0"/>
            </a:endParaRPr>
          </a:p>
          <a:p>
            <a:pPr marL="342900" indent="-342900" eaLnBrk="1" hangingPunct="1">
              <a:lnSpc>
                <a:spcPct val="140000"/>
              </a:lnSpc>
              <a:spcBef>
                <a:spcPct val="20000"/>
              </a:spcBef>
              <a:buFont typeface="Arial" pitchFamily="34" charset="0"/>
              <a:buChar char="•"/>
            </a:pPr>
            <a:r>
              <a:rPr lang="en-US" sz="1600" kern="0" dirty="0" smtClean="0">
                <a:solidFill>
                  <a:srgbClr val="000000"/>
                </a:solidFill>
                <a:latin typeface="Times New Roman"/>
                <a:ea typeface="宋体"/>
                <a:cs typeface="Arial" charset="0"/>
              </a:rPr>
              <a:t>The Far-STA decodes its own signal, and treats Near-STA as noise just like NOMA</a:t>
            </a:r>
            <a:endParaRPr lang="en-US" sz="1600" kern="0" dirty="0" smtClean="0">
              <a:solidFill>
                <a:srgbClr val="000000"/>
              </a:solidFill>
              <a:latin typeface="Times New Roman"/>
              <a:ea typeface="宋体" pitchFamily="2" charset="-122"/>
              <a:cs typeface="Arial" charset="0"/>
            </a:endParaRPr>
          </a:p>
          <a:p>
            <a:pPr marL="342900" indent="-342900" eaLnBrk="1" hangingPunct="1">
              <a:lnSpc>
                <a:spcPct val="140000"/>
              </a:lnSpc>
              <a:spcBef>
                <a:spcPct val="20000"/>
              </a:spcBef>
              <a:buFontTx/>
              <a:buChar char="•"/>
            </a:pPr>
            <a:r>
              <a:rPr lang="en-US" sz="1600" kern="0" dirty="0" smtClean="0">
                <a:solidFill>
                  <a:srgbClr val="000000"/>
                </a:solidFill>
                <a:latin typeface="Times New Roman"/>
                <a:ea typeface="宋体"/>
                <a:cs typeface="Arial" charset="0"/>
              </a:rPr>
              <a:t>The Near-STA performs the demodulation of the received signal, collecting the LLRs corresponding to the near coded bits, and then performs decoding of the near-STA </a:t>
            </a:r>
            <a:r>
              <a:rPr lang="en-US" sz="1600" kern="0" dirty="0" err="1" smtClean="0">
                <a:solidFill>
                  <a:srgbClr val="000000"/>
                </a:solidFill>
                <a:latin typeface="Times New Roman"/>
                <a:ea typeface="宋体"/>
                <a:cs typeface="Arial" charset="0"/>
              </a:rPr>
              <a:t>codeword</a:t>
            </a:r>
            <a:r>
              <a:rPr lang="en-US" sz="1600" kern="0" dirty="0" smtClean="0">
                <a:solidFill>
                  <a:srgbClr val="000000"/>
                </a:solidFill>
                <a:latin typeface="Times New Roman"/>
                <a:ea typeface="宋体"/>
                <a:cs typeface="Arial" charset="0"/>
              </a:rPr>
              <a:t>.</a:t>
            </a:r>
          </a:p>
          <a:p>
            <a:pPr lvl="1" eaLnBrk="1" hangingPunct="1">
              <a:lnSpc>
                <a:spcPct val="140000"/>
              </a:lnSpc>
              <a:spcBef>
                <a:spcPct val="20000"/>
              </a:spcBef>
              <a:buFontTx/>
              <a:buChar char="–"/>
            </a:pPr>
            <a:r>
              <a:rPr lang="en-US" sz="1400" kern="0" dirty="0" smtClean="0">
                <a:solidFill>
                  <a:srgbClr val="000000"/>
                </a:solidFill>
                <a:latin typeface="Times New Roman"/>
                <a:ea typeface="宋体" pitchFamily="2" charset="-122"/>
                <a:cs typeface="Arial" charset="0"/>
              </a:rPr>
              <a:t>Complexity in the Receiver side is reduced </a:t>
            </a:r>
          </a:p>
          <a:p>
            <a:pPr marL="342900" indent="-342900" eaLnBrk="1" hangingPunct="1">
              <a:lnSpc>
                <a:spcPct val="140000"/>
              </a:lnSpc>
              <a:spcBef>
                <a:spcPct val="20000"/>
              </a:spcBef>
              <a:buFontTx/>
              <a:buChar char="•"/>
            </a:pPr>
            <a:r>
              <a:rPr lang="en-US" altLang="zh-CN" sz="1600" kern="0" dirty="0" smtClean="0">
                <a:solidFill>
                  <a:srgbClr val="000000"/>
                </a:solidFill>
                <a:latin typeface="Times New Roman"/>
                <a:ea typeface="宋体"/>
                <a:cs typeface="Arial" charset="0"/>
              </a:rPr>
              <a:t>SOMA can be applied with OFDMA and its throughput enhancement at AP side is significant, compared to the OFDMA only</a:t>
            </a:r>
            <a:endParaRPr lang="en-US" sz="1400" dirty="0">
              <a:solidFill>
                <a:srgbClr val="000000"/>
              </a:solidFill>
              <a:latin typeface="Arial" charset="0"/>
              <a:ea typeface="宋体" pitchFamily="2" charset="-122"/>
              <a:cs typeface="Arial" charset="0"/>
            </a:endParaRPr>
          </a:p>
        </p:txBody>
      </p:sp>
    </p:spTree>
    <p:extLst>
      <p:ext uri="{BB962C8B-B14F-4D97-AF65-F5344CB8AC3E}">
        <p14:creationId xmlns:p14="http://schemas.microsoft.com/office/powerpoint/2010/main" val="3040754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96913" y="332601"/>
            <a:ext cx="942566" cy="276999"/>
          </a:xfrm>
        </p:spPr>
        <p:txBody>
          <a:bodyPr/>
          <a:lstStyle/>
          <a:p>
            <a:r>
              <a:rPr lang="en-US" dirty="0"/>
              <a:t>July 2018</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a:xfrm>
            <a:off x="381000" y="762000"/>
            <a:ext cx="7772400" cy="533400"/>
          </a:xfrm>
        </p:spPr>
        <p:txBody>
          <a:bodyPr/>
          <a:lstStyle/>
          <a:p>
            <a:r>
              <a:rPr lang="en-US" dirty="0" smtClean="0"/>
              <a:t>SOMA (2)</a:t>
            </a:r>
            <a:endParaRPr lang="en-US" dirty="0"/>
          </a:p>
        </p:txBody>
      </p:sp>
      <p:sp>
        <p:nvSpPr>
          <p:cNvPr id="7"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371600"/>
            <a:ext cx="5530493" cy="2738854"/>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267200"/>
            <a:ext cx="5266204" cy="2126405"/>
          </a:xfrm>
          <a:prstGeom prst="rect">
            <a:avLst/>
          </a:prstGeom>
        </p:spPr>
      </p:pic>
      <p:sp>
        <p:nvSpPr>
          <p:cNvPr id="12" name="TextBox 11"/>
          <p:cNvSpPr txBox="1"/>
          <p:nvPr/>
        </p:nvSpPr>
        <p:spPr>
          <a:xfrm>
            <a:off x="5181600" y="1447800"/>
            <a:ext cx="3657600" cy="4953000"/>
          </a:xfrm>
          <a:prstGeom prst="rect">
            <a:avLst/>
          </a:prstGeom>
          <a:noFill/>
        </p:spPr>
        <p:txBody>
          <a:bodyPr wrap="square" rtlCol="0">
            <a:normAutofit fontScale="77500" lnSpcReduction="20000"/>
          </a:bodyPr>
          <a:lstStyle/>
          <a:p>
            <a:pPr eaLnBrk="1" hangingPunct="1">
              <a:lnSpc>
                <a:spcPct val="120000"/>
              </a:lnSpc>
              <a:spcBef>
                <a:spcPts val="600"/>
              </a:spcBef>
            </a:pPr>
            <a:r>
              <a:rPr lang="en-US" sz="1600" dirty="0" smtClean="0">
                <a:solidFill>
                  <a:srgbClr val="000000"/>
                </a:solidFill>
                <a:latin typeface="+mj-lt"/>
                <a:ea typeface="宋体" pitchFamily="2" charset="-122"/>
                <a:cs typeface="Arial" charset="0"/>
              </a:rPr>
              <a:t>MIMO-Based SOMA:</a:t>
            </a:r>
          </a:p>
          <a:p>
            <a:pPr marL="228600" indent="-228600" eaLnBrk="1" hangingPunct="1">
              <a:lnSpc>
                <a:spcPct val="120000"/>
              </a:lnSpc>
              <a:spcBef>
                <a:spcPts val="600"/>
              </a:spcBef>
              <a:buFont typeface="Arial" pitchFamily="34" charset="0"/>
              <a:buChar char="•"/>
            </a:pPr>
            <a:r>
              <a:rPr lang="en-US" sz="1600" dirty="0" smtClean="0">
                <a:solidFill>
                  <a:srgbClr val="0000FF"/>
                </a:solidFill>
                <a:latin typeface="+mj-lt"/>
                <a:ea typeface="宋体" pitchFamily="2" charset="-122"/>
                <a:cs typeface="Arial" charset="0"/>
              </a:rPr>
              <a:t>SOMA can be applied on top of MIMO environment and the similar performance is achieved with </a:t>
            </a:r>
            <a:r>
              <a:rPr lang="en-US" sz="1800" dirty="0" smtClean="0">
                <a:solidFill>
                  <a:srgbClr val="0000FF"/>
                </a:solidFill>
                <a:latin typeface="+mj-lt"/>
                <a:ea typeface="宋体" pitchFamily="2" charset="-122"/>
                <a:cs typeface="Arial" charset="0"/>
              </a:rPr>
              <a:t>no CSI feedback</a:t>
            </a:r>
          </a:p>
          <a:p>
            <a:pPr marL="228600" indent="-228600" eaLnBrk="1" hangingPunct="1">
              <a:lnSpc>
                <a:spcPct val="120000"/>
              </a:lnSpc>
              <a:spcBef>
                <a:spcPts val="600"/>
              </a:spcBef>
              <a:buFont typeface="Arial" pitchFamily="34" charset="0"/>
              <a:buChar char="•"/>
            </a:pPr>
            <a:r>
              <a:rPr lang="en-US" sz="1600" dirty="0" smtClean="0">
                <a:solidFill>
                  <a:srgbClr val="000000"/>
                </a:solidFill>
                <a:latin typeface="+mj-lt"/>
                <a:ea typeface="宋体" pitchFamily="2" charset="-122"/>
                <a:cs typeface="Arial" charset="0"/>
              </a:rPr>
              <a:t>According to the results beside, Goodput </a:t>
            </a:r>
            <a:r>
              <a:rPr lang="en-US" sz="1600" dirty="0">
                <a:solidFill>
                  <a:srgbClr val="000000"/>
                </a:solidFill>
                <a:latin typeface="+mj-lt"/>
                <a:ea typeface="宋体" pitchFamily="2" charset="-122"/>
                <a:cs typeface="Arial" charset="0"/>
              </a:rPr>
              <a:t>in the high SNR region for both 8X8 MU-MIMO with 2 STA scheduling and 4X4 16-QAM SOMA are both 6.4 </a:t>
            </a:r>
            <a:r>
              <a:rPr lang="en-US" sz="1600" dirty="0" smtClean="0">
                <a:solidFill>
                  <a:srgbClr val="000000"/>
                </a:solidFill>
                <a:latin typeface="+mj-lt"/>
                <a:ea typeface="宋体" pitchFamily="2" charset="-122"/>
                <a:cs typeface="Arial" charset="0"/>
              </a:rPr>
              <a:t>bps/Hz, and the </a:t>
            </a:r>
            <a:r>
              <a:rPr lang="en-US" sz="1600" dirty="0">
                <a:solidFill>
                  <a:srgbClr val="000000"/>
                </a:solidFill>
                <a:latin typeface="+mj-lt"/>
                <a:ea typeface="宋体" pitchFamily="2" charset="-122"/>
                <a:cs typeface="Arial" charset="0"/>
              </a:rPr>
              <a:t>SNR to reach 6.4 bps/Hz </a:t>
            </a:r>
            <a:r>
              <a:rPr lang="en-US" sz="1600" dirty="0" smtClean="0">
                <a:solidFill>
                  <a:srgbClr val="000000"/>
                </a:solidFill>
                <a:latin typeface="+mj-lt"/>
                <a:ea typeface="宋体" pitchFamily="2" charset="-122"/>
                <a:cs typeface="Arial" charset="0"/>
              </a:rPr>
              <a:t>for </a:t>
            </a:r>
            <a:r>
              <a:rPr lang="en-US" sz="1600" dirty="0">
                <a:solidFill>
                  <a:srgbClr val="000000"/>
                </a:solidFill>
                <a:latin typeface="+mj-lt"/>
                <a:ea typeface="宋体" pitchFamily="2" charset="-122"/>
                <a:cs typeface="Arial" charset="0"/>
              </a:rPr>
              <a:t>8X8 MU-MIMO </a:t>
            </a:r>
            <a:r>
              <a:rPr lang="en-US" sz="1600" dirty="0" smtClean="0">
                <a:solidFill>
                  <a:srgbClr val="000000"/>
                </a:solidFill>
                <a:latin typeface="+mj-lt"/>
                <a:ea typeface="宋体" pitchFamily="2" charset="-122"/>
                <a:cs typeface="Arial" charset="0"/>
              </a:rPr>
              <a:t>is slightly better than </a:t>
            </a:r>
            <a:r>
              <a:rPr lang="en-US" sz="1600" dirty="0">
                <a:solidFill>
                  <a:srgbClr val="000000"/>
                </a:solidFill>
                <a:latin typeface="+mj-lt"/>
                <a:ea typeface="宋体" pitchFamily="2" charset="-122"/>
                <a:cs typeface="Arial" charset="0"/>
              </a:rPr>
              <a:t>16-QAM </a:t>
            </a:r>
            <a:r>
              <a:rPr lang="en-US" sz="1600" dirty="0" smtClean="0">
                <a:solidFill>
                  <a:srgbClr val="000000"/>
                </a:solidFill>
                <a:latin typeface="+mj-lt"/>
                <a:ea typeface="宋体" pitchFamily="2" charset="-122"/>
                <a:cs typeface="Arial" charset="0"/>
              </a:rPr>
              <a:t>SOMA, however</a:t>
            </a:r>
            <a:endParaRPr lang="en-US" sz="1600" dirty="0">
              <a:solidFill>
                <a:srgbClr val="000000"/>
              </a:solidFill>
              <a:latin typeface="+mj-lt"/>
              <a:ea typeface="宋体" pitchFamily="2" charset="-122"/>
              <a:cs typeface="Arial" charset="0"/>
            </a:endParaRPr>
          </a:p>
          <a:p>
            <a:pPr marL="403225" lvl="1" indent="-174625" eaLnBrk="1" hangingPunct="1">
              <a:lnSpc>
                <a:spcPct val="120000"/>
              </a:lnSpc>
              <a:spcBef>
                <a:spcPts val="600"/>
              </a:spcBef>
              <a:buFont typeface="Courier New" panose="02070309020205020404" pitchFamily="49" charset="0"/>
              <a:buChar char="o"/>
            </a:pPr>
            <a:r>
              <a:rPr lang="en-US" sz="1500" dirty="0" smtClean="0">
                <a:solidFill>
                  <a:srgbClr val="FF0000"/>
                </a:solidFill>
                <a:latin typeface="+mj-lt"/>
                <a:ea typeface="宋体" pitchFamily="2" charset="-122"/>
                <a:cs typeface="Arial" charset="0"/>
              </a:rPr>
              <a:t>MU-MIMO </a:t>
            </a:r>
            <a:r>
              <a:rPr lang="en-US" sz="1500" dirty="0">
                <a:solidFill>
                  <a:srgbClr val="FF0000"/>
                </a:solidFill>
                <a:latin typeface="+mj-lt"/>
                <a:ea typeface="宋体" pitchFamily="2" charset="-122"/>
                <a:cs typeface="Arial" charset="0"/>
              </a:rPr>
              <a:t>is achieved </a:t>
            </a:r>
            <a:r>
              <a:rPr lang="en-US" sz="1500" dirty="0" smtClean="0">
                <a:solidFill>
                  <a:srgbClr val="FF0000"/>
                </a:solidFill>
                <a:latin typeface="+mj-lt"/>
                <a:ea typeface="宋体" pitchFamily="2" charset="-122"/>
                <a:cs typeface="Arial" charset="0"/>
              </a:rPr>
              <a:t>with ZF-BF under </a:t>
            </a:r>
            <a:r>
              <a:rPr lang="en-US" sz="1500" dirty="0">
                <a:solidFill>
                  <a:srgbClr val="FF0000"/>
                </a:solidFill>
                <a:latin typeface="+mj-lt"/>
                <a:ea typeface="宋体" pitchFamily="2" charset="-122"/>
                <a:cs typeface="Arial" charset="0"/>
              </a:rPr>
              <a:t>the perfect sounding assumption (No AWGN during the sounding, No CSI Quantization error, No CSI feedback error, but real channel estimation using the LTFs) </a:t>
            </a:r>
          </a:p>
          <a:p>
            <a:pPr marL="403225" lvl="1" indent="-174625" eaLnBrk="1" hangingPunct="1">
              <a:lnSpc>
                <a:spcPct val="120000"/>
              </a:lnSpc>
              <a:spcBef>
                <a:spcPts val="600"/>
              </a:spcBef>
              <a:buFont typeface="Courier New" panose="02070309020205020404" pitchFamily="49" charset="0"/>
              <a:buChar char="o"/>
            </a:pPr>
            <a:r>
              <a:rPr lang="en-US" sz="1500" dirty="0" smtClean="0">
                <a:solidFill>
                  <a:srgbClr val="000000"/>
                </a:solidFill>
                <a:latin typeface="+mj-lt"/>
                <a:ea typeface="宋体" pitchFamily="2" charset="-122"/>
                <a:cs typeface="Arial" charset="0"/>
              </a:rPr>
              <a:t>We </a:t>
            </a:r>
            <a:r>
              <a:rPr lang="en-US" sz="1500" dirty="0">
                <a:solidFill>
                  <a:srgbClr val="000000"/>
                </a:solidFill>
                <a:latin typeface="+mj-lt"/>
                <a:ea typeface="宋体" pitchFamily="2" charset="-122"/>
                <a:cs typeface="Arial" charset="0"/>
              </a:rPr>
              <a:t>can infer that 16-QAM SOMA is not worse than 8X8 MU-MIMO</a:t>
            </a:r>
          </a:p>
          <a:p>
            <a:pPr marL="403225" lvl="1" indent="-174625" eaLnBrk="1" hangingPunct="1">
              <a:lnSpc>
                <a:spcPct val="120000"/>
              </a:lnSpc>
              <a:spcBef>
                <a:spcPts val="600"/>
              </a:spcBef>
              <a:buFont typeface="Courier New" panose="02070309020205020404" pitchFamily="49" charset="0"/>
              <a:buChar char="o"/>
            </a:pPr>
            <a:r>
              <a:rPr lang="en-US" sz="1500" dirty="0" smtClean="0">
                <a:solidFill>
                  <a:srgbClr val="0000FF"/>
                </a:solidFill>
                <a:latin typeface="+mj-lt"/>
                <a:ea typeface="宋体" pitchFamily="2" charset="-122"/>
                <a:cs typeface="Arial" charset="0"/>
              </a:rPr>
              <a:t>T</a:t>
            </a:r>
            <a:r>
              <a:rPr lang="en-US" altLang="zh-CN" sz="1500" dirty="0" smtClean="0">
                <a:solidFill>
                  <a:srgbClr val="0000FF"/>
                </a:solidFill>
                <a:latin typeface="+mj-lt"/>
                <a:ea typeface="宋体" pitchFamily="2" charset="-122"/>
                <a:cs typeface="Arial" charset="0"/>
              </a:rPr>
              <a:t>he </a:t>
            </a:r>
            <a:r>
              <a:rPr lang="en-US" altLang="zh-CN" sz="1500" dirty="0">
                <a:solidFill>
                  <a:srgbClr val="0000FF"/>
                </a:solidFill>
                <a:latin typeface="+mj-lt"/>
                <a:ea typeface="宋体" pitchFamily="2" charset="-122"/>
                <a:cs typeface="Arial" charset="0"/>
              </a:rPr>
              <a:t>number of Spatial streams are 4 streams smaller for 16QAM SOMA than 8X8 MUMIMO and the CSI feedback is not required for SOMA in achieving the similar </a:t>
            </a:r>
            <a:r>
              <a:rPr lang="en-US" altLang="zh-CN" sz="1500" dirty="0" smtClean="0">
                <a:solidFill>
                  <a:srgbClr val="0000FF"/>
                </a:solidFill>
                <a:latin typeface="+mj-lt"/>
                <a:ea typeface="宋体" pitchFamily="2" charset="-122"/>
                <a:cs typeface="Arial" charset="0"/>
              </a:rPr>
              <a:t>performance</a:t>
            </a:r>
            <a:r>
              <a:rPr lang="en-US" sz="1500" dirty="0" smtClean="0">
                <a:solidFill>
                  <a:srgbClr val="000000"/>
                </a:solidFill>
                <a:latin typeface="+mj-lt"/>
                <a:ea typeface="宋体" pitchFamily="2" charset="-122"/>
                <a:cs typeface="Arial" charset="0"/>
              </a:rPr>
              <a:t>  </a:t>
            </a:r>
            <a:endParaRPr lang="en-US" sz="1500" dirty="0">
              <a:solidFill>
                <a:srgbClr val="000000"/>
              </a:solidFill>
              <a:latin typeface="+mj-lt"/>
              <a:ea typeface="宋体" pitchFamily="2" charset="-122"/>
              <a:cs typeface="Arial" charset="0"/>
            </a:endParaRPr>
          </a:p>
        </p:txBody>
      </p:sp>
    </p:spTree>
    <p:extLst>
      <p:ext uri="{BB962C8B-B14F-4D97-AF65-F5344CB8AC3E}">
        <p14:creationId xmlns:p14="http://schemas.microsoft.com/office/powerpoint/2010/main" val="14448253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96913" y="332601"/>
            <a:ext cx="942566" cy="276999"/>
          </a:xfrm>
        </p:spPr>
        <p:txBody>
          <a:bodyPr/>
          <a:lstStyle/>
          <a:p>
            <a:r>
              <a:rPr lang="en-US" dirty="0"/>
              <a:t>July 2018</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7"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
        <p:nvSpPr>
          <p:cNvPr id="9" name="标题 1"/>
          <p:cNvSpPr>
            <a:spLocks noGrp="1"/>
          </p:cNvSpPr>
          <p:nvPr>
            <p:ph type="title"/>
          </p:nvPr>
        </p:nvSpPr>
        <p:spPr>
          <a:xfrm>
            <a:off x="381000" y="762000"/>
            <a:ext cx="8208912" cy="519013"/>
          </a:xfrm>
        </p:spPr>
        <p:txBody>
          <a:bodyPr/>
          <a:lstStyle/>
          <a:p>
            <a:r>
              <a:rPr lang="en-US" altLang="zh-CN" dirty="0" smtClean="0"/>
              <a:t>Efficient Use of 6GHz Band</a:t>
            </a:r>
            <a:endParaRPr lang="en-US" altLang="zh-CN" sz="2400" b="0" dirty="0"/>
          </a:p>
        </p:txBody>
      </p:sp>
      <p:sp>
        <p:nvSpPr>
          <p:cNvPr id="10" name="内容占位符 2"/>
          <p:cNvSpPr>
            <a:spLocks noGrp="1"/>
          </p:cNvSpPr>
          <p:nvPr>
            <p:ph idx="1"/>
          </p:nvPr>
        </p:nvSpPr>
        <p:spPr>
          <a:xfrm>
            <a:off x="236984" y="1447800"/>
            <a:ext cx="8640960" cy="4953001"/>
          </a:xfrm>
        </p:spPr>
        <p:txBody>
          <a:bodyPr>
            <a:normAutofit fontScale="92500"/>
          </a:bodyPr>
          <a:lstStyle/>
          <a:p>
            <a:pPr algn="just">
              <a:lnSpc>
                <a:spcPct val="110000"/>
              </a:lnSpc>
              <a:spcBef>
                <a:spcPts val="600"/>
              </a:spcBef>
              <a:spcAft>
                <a:spcPts val="0"/>
              </a:spcAft>
            </a:pPr>
            <a:r>
              <a:rPr lang="en-US" altLang="zh-CN" sz="1800" b="0" dirty="0" smtClean="0">
                <a:latin typeface="+mj-lt"/>
                <a:cs typeface="Calibri" panose="020F0502020204030204" pitchFamily="34" charset="0"/>
              </a:rPr>
              <a:t>6GHz band allocation</a:t>
            </a:r>
            <a:r>
              <a:rPr lang="en-US" altLang="zh-CN" sz="1800" b="0" dirty="0">
                <a:latin typeface="+mj-lt"/>
                <a:cs typeface="Calibri" panose="020F0502020204030204" pitchFamily="34" charset="0"/>
              </a:rPr>
              <a:t> </a:t>
            </a:r>
            <a:r>
              <a:rPr lang="en-US" altLang="zh-CN" sz="1800" b="0" dirty="0" smtClean="0">
                <a:latin typeface="+mj-lt"/>
                <a:cs typeface="Calibri" panose="020F0502020204030204" pitchFamily="34" charset="0"/>
              </a:rPr>
              <a:t>potentially provides 802.11-based </a:t>
            </a:r>
            <a:r>
              <a:rPr lang="en-US" altLang="zh-CN" sz="1800" b="0" dirty="0" err="1" smtClean="0">
                <a:latin typeface="+mj-lt"/>
                <a:cs typeface="Calibri" panose="020F0502020204030204" pitchFamily="34" charset="0"/>
              </a:rPr>
              <a:t>WirelessLAN</a:t>
            </a:r>
            <a:r>
              <a:rPr lang="en-US" altLang="zh-CN" sz="1800" b="0" dirty="0" smtClean="0">
                <a:latin typeface="+mj-lt"/>
                <a:cs typeface="Calibri" panose="020F0502020204030204" pitchFamily="34" charset="0"/>
              </a:rPr>
              <a:t> technology a good opportunity to enable lots of mechanisms / features for system performance improvements;</a:t>
            </a:r>
          </a:p>
          <a:p>
            <a:pPr algn="just">
              <a:lnSpc>
                <a:spcPct val="110000"/>
              </a:lnSpc>
              <a:spcBef>
                <a:spcPts val="600"/>
              </a:spcBef>
              <a:spcAft>
                <a:spcPts val="0"/>
              </a:spcAft>
            </a:pPr>
            <a:r>
              <a:rPr lang="en-US" altLang="zh-CN" sz="1800" b="0" dirty="0" smtClean="0">
                <a:latin typeface="+mj-lt"/>
                <a:cs typeface="Calibri" panose="020F0502020204030204" pitchFamily="34" charset="0"/>
              </a:rPr>
              <a:t>Efficient use of 6GHz band should be one of the key drivers for next-gen PHY/MAC project in IEEE 802.11;</a:t>
            </a:r>
            <a:endParaRPr lang="en-US" altLang="zh-CN" sz="1800" b="0" dirty="0">
              <a:latin typeface="+mj-lt"/>
              <a:cs typeface="Calibri" panose="020F0502020204030204" pitchFamily="34" charset="0"/>
            </a:endParaRPr>
          </a:p>
          <a:p>
            <a:pPr algn="just">
              <a:lnSpc>
                <a:spcPct val="110000"/>
              </a:lnSpc>
              <a:spcBef>
                <a:spcPts val="600"/>
              </a:spcBef>
              <a:spcAft>
                <a:spcPts val="0"/>
              </a:spcAft>
            </a:pPr>
            <a:r>
              <a:rPr lang="en-US" altLang="zh-CN" sz="1800" b="0" dirty="0" smtClean="0">
                <a:latin typeface="+mj-lt"/>
                <a:cs typeface="Calibri" panose="020F0502020204030204" pitchFamily="34" charset="0"/>
              </a:rPr>
              <a:t>Some features have been proposed in previous EHT contributions related to 6GHz band, e.g., </a:t>
            </a:r>
          </a:p>
          <a:p>
            <a:pPr lvl="1" algn="just">
              <a:lnSpc>
                <a:spcPct val="110000"/>
              </a:lnSpc>
              <a:spcBef>
                <a:spcPts val="600"/>
              </a:spcBef>
              <a:spcAft>
                <a:spcPts val="0"/>
              </a:spcAft>
              <a:buSzPct val="82000"/>
              <a:buFont typeface="Courier New" panose="02070309020205020404" pitchFamily="49" charset="0"/>
              <a:buChar char="o"/>
            </a:pPr>
            <a:r>
              <a:rPr lang="en-US" altLang="zh-CN" sz="1600" dirty="0" smtClean="0">
                <a:latin typeface="+mj-lt"/>
                <a:cs typeface="Calibri" panose="020F0502020204030204" pitchFamily="34" charset="0"/>
              </a:rPr>
              <a:t>wider channel bandwidth (e.g., up to 320MHz channel) </a:t>
            </a:r>
          </a:p>
          <a:p>
            <a:pPr lvl="1" algn="just">
              <a:lnSpc>
                <a:spcPct val="110000"/>
              </a:lnSpc>
              <a:spcBef>
                <a:spcPts val="600"/>
              </a:spcBef>
              <a:spcAft>
                <a:spcPts val="0"/>
              </a:spcAft>
              <a:buSzPct val="82000"/>
              <a:buFont typeface="Courier New" panose="02070309020205020404" pitchFamily="49" charset="0"/>
              <a:buChar char="o"/>
            </a:pPr>
            <a:r>
              <a:rPr lang="en-US" altLang="zh-CN" sz="1600" dirty="0" smtClean="0">
                <a:latin typeface="+mj-lt"/>
                <a:cs typeface="Calibri" panose="020F0502020204030204" pitchFamily="34" charset="0"/>
              </a:rPr>
              <a:t> multi-band aggregation/operation</a:t>
            </a:r>
          </a:p>
          <a:p>
            <a:pPr marL="342900" lvl="1" indent="-342900" algn="just">
              <a:lnSpc>
                <a:spcPct val="110000"/>
              </a:lnSpc>
              <a:spcBef>
                <a:spcPts val="600"/>
              </a:spcBef>
              <a:spcAft>
                <a:spcPts val="0"/>
              </a:spcAft>
              <a:buClr>
                <a:srgbClr val="777777"/>
              </a:buClr>
              <a:buSzPct val="60000"/>
              <a:buFont typeface="Wingdings" pitchFamily="2" charset="2"/>
              <a:buChar char="l"/>
            </a:pPr>
            <a:r>
              <a:rPr lang="en-US" altLang="zh-CN" sz="1800" dirty="0">
                <a:latin typeface="+mj-lt"/>
                <a:ea typeface="黑体" pitchFamily="49" charset="-122"/>
                <a:cs typeface="Calibri" panose="020F0502020204030204" pitchFamily="34" charset="0"/>
              </a:rPr>
              <a:t>In addition, some other features / mechanism should be also considered in EHT for an efficient use of 6GHz band, e.g., </a:t>
            </a:r>
          </a:p>
          <a:p>
            <a:pPr lvl="1" algn="just">
              <a:lnSpc>
                <a:spcPct val="110000"/>
              </a:lnSpc>
              <a:spcBef>
                <a:spcPts val="600"/>
              </a:spcBef>
              <a:spcAft>
                <a:spcPts val="0"/>
              </a:spcAft>
              <a:buSzPct val="82000"/>
              <a:buFont typeface="Courier New" panose="02070309020205020404" pitchFamily="49" charset="0"/>
              <a:buChar char="o"/>
            </a:pPr>
            <a:r>
              <a:rPr lang="en-US" altLang="zh-CN" sz="1600" dirty="0" smtClean="0">
                <a:latin typeface="+mj-lt"/>
                <a:cs typeface="Calibri" panose="020F0502020204030204" pitchFamily="34" charset="0"/>
              </a:rPr>
              <a:t>Improvements to the current scheduling based channel access mechanisms, e.g</a:t>
            </a:r>
            <a:r>
              <a:rPr lang="en-US" altLang="zh-CN" sz="1600" dirty="0">
                <a:latin typeface="+mj-lt"/>
                <a:cs typeface="Calibri" panose="020F0502020204030204" pitchFamily="34" charset="0"/>
              </a:rPr>
              <a:t>., </a:t>
            </a:r>
            <a:r>
              <a:rPr lang="en-US" altLang="zh-CN" sz="1600" dirty="0" smtClean="0">
                <a:latin typeface="+mj-lt"/>
                <a:cs typeface="Calibri" panose="020F0502020204030204" pitchFamily="34" charset="0"/>
              </a:rPr>
              <a:t>trigger-based channel access / PCF/HCCA/RAW/TWT</a:t>
            </a:r>
            <a:r>
              <a:rPr lang="en-US" altLang="zh-CN" sz="1600" dirty="0">
                <a:latin typeface="+mj-lt"/>
                <a:cs typeface="Calibri" panose="020F0502020204030204" pitchFamily="34" charset="0"/>
              </a:rPr>
              <a:t>/…</a:t>
            </a:r>
          </a:p>
          <a:p>
            <a:pPr lvl="1" algn="just">
              <a:lnSpc>
                <a:spcPct val="110000"/>
              </a:lnSpc>
              <a:spcBef>
                <a:spcPts val="600"/>
              </a:spcBef>
              <a:spcAft>
                <a:spcPts val="0"/>
              </a:spcAft>
              <a:buSzPct val="82000"/>
              <a:buFont typeface="Courier New" panose="02070309020205020404" pitchFamily="49" charset="0"/>
              <a:buChar char="o"/>
            </a:pPr>
            <a:r>
              <a:rPr lang="en-US" altLang="zh-CN" sz="1600" dirty="0" smtClean="0">
                <a:latin typeface="+mj-lt"/>
                <a:cs typeface="Calibri" panose="020F0502020204030204" pitchFamily="34" charset="0"/>
              </a:rPr>
              <a:t>Introduction of some new </a:t>
            </a:r>
            <a:r>
              <a:rPr lang="en-US" altLang="zh-CN" sz="1600" dirty="0">
                <a:latin typeface="+mj-lt"/>
                <a:cs typeface="Calibri" panose="020F0502020204030204" pitchFamily="34" charset="0"/>
              </a:rPr>
              <a:t>and differentiated scheduling </a:t>
            </a:r>
            <a:r>
              <a:rPr lang="en-US" altLang="zh-CN" sz="1600" dirty="0" smtClean="0">
                <a:latin typeface="+mj-lt"/>
                <a:cs typeface="Calibri" panose="020F0502020204030204" pitchFamily="34" charset="0"/>
              </a:rPr>
              <a:t>schemes / rules, to further reduce the channel contention and collision; </a:t>
            </a:r>
            <a:endParaRPr lang="en-US" altLang="zh-CN" sz="1600" dirty="0">
              <a:latin typeface="+mj-lt"/>
              <a:cs typeface="Calibri" panose="020F0502020204030204" pitchFamily="34" charset="0"/>
            </a:endParaRPr>
          </a:p>
          <a:p>
            <a:pPr lvl="1" algn="just">
              <a:lnSpc>
                <a:spcPct val="110000"/>
              </a:lnSpc>
              <a:spcBef>
                <a:spcPts val="600"/>
              </a:spcBef>
              <a:spcAft>
                <a:spcPts val="0"/>
              </a:spcAft>
              <a:buSzPct val="82000"/>
              <a:buFont typeface="Courier New" panose="02070309020205020404" pitchFamily="49" charset="0"/>
              <a:buChar char="o"/>
            </a:pPr>
            <a:r>
              <a:rPr lang="en-US" altLang="zh-CN" sz="1600" dirty="0" smtClean="0">
                <a:latin typeface="+mj-lt"/>
                <a:cs typeface="Calibri" panose="020F0502020204030204" pitchFamily="34" charset="0"/>
              </a:rPr>
              <a:t>Efficient channel access in multiple domains, including time domain, frequency domain, space domain, etc.</a:t>
            </a:r>
          </a:p>
        </p:txBody>
      </p:sp>
    </p:spTree>
    <p:extLst>
      <p:ext uri="{BB962C8B-B14F-4D97-AF65-F5344CB8AC3E}">
        <p14:creationId xmlns:p14="http://schemas.microsoft.com/office/powerpoint/2010/main" val="395391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2</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Background</a:t>
            </a:r>
            <a:endParaRPr lang="en-US" dirty="0">
              <a:solidFill>
                <a:schemeClr val="tx1"/>
              </a:solidFill>
            </a:endParaRPr>
          </a:p>
        </p:txBody>
      </p:sp>
      <p:sp>
        <p:nvSpPr>
          <p:cNvPr id="5123" name="Rectangle 3"/>
          <p:cNvSpPr>
            <a:spLocks noGrp="1" noChangeArrowheads="1"/>
          </p:cNvSpPr>
          <p:nvPr>
            <p:ph type="body" idx="1"/>
          </p:nvPr>
        </p:nvSpPr>
        <p:spPr>
          <a:xfrm>
            <a:off x="228600" y="1371600"/>
            <a:ext cx="8763000" cy="5029200"/>
          </a:xfrm>
          <a:noFill/>
          <a:ln/>
        </p:spPr>
        <p:txBody>
          <a:bodyPr>
            <a:normAutofit fontScale="92500" lnSpcReduction="20000"/>
          </a:bodyPr>
          <a:lstStyle/>
          <a:p>
            <a:pPr>
              <a:lnSpc>
                <a:spcPct val="110000"/>
              </a:lnSpc>
              <a:spcBef>
                <a:spcPts val="600"/>
              </a:spcBef>
              <a:spcAft>
                <a:spcPts val="600"/>
              </a:spcAft>
            </a:pPr>
            <a:r>
              <a:rPr lang="en-US" b="0" dirty="0" smtClean="0"/>
              <a:t>As presented in [1] and [2], there is a need for the new EHT TG to focus, among other objectives, </a:t>
            </a:r>
            <a:r>
              <a:rPr lang="en-US" b="0" dirty="0"/>
              <a:t>on </a:t>
            </a:r>
            <a:r>
              <a:rPr lang="en-US" b="0" dirty="0" smtClean="0"/>
              <a:t>increased </a:t>
            </a:r>
            <a:r>
              <a:rPr lang="en-US" b="0" dirty="0"/>
              <a:t>peak throughput and </a:t>
            </a:r>
            <a:r>
              <a:rPr lang="en-US" b="0" dirty="0" smtClean="0"/>
              <a:t>capacity, with 40Gbps as the peak rate (4X throughput improvement compared with 11ax)</a:t>
            </a:r>
            <a:endParaRPr lang="en-US" b="0" dirty="0"/>
          </a:p>
          <a:p>
            <a:pPr>
              <a:lnSpc>
                <a:spcPct val="110000"/>
              </a:lnSpc>
              <a:spcBef>
                <a:spcPts val="600"/>
              </a:spcBef>
              <a:spcAft>
                <a:spcPts val="600"/>
              </a:spcAft>
            </a:pPr>
            <a:r>
              <a:rPr lang="en-US" b="0" dirty="0" smtClean="0"/>
              <a:t>Several features were presented as candidates for increasing the peak rate:</a:t>
            </a:r>
          </a:p>
          <a:p>
            <a:pPr lvl="1">
              <a:lnSpc>
                <a:spcPct val="110000"/>
              </a:lnSpc>
              <a:spcBef>
                <a:spcPts val="600"/>
              </a:spcBef>
              <a:spcAft>
                <a:spcPts val="600"/>
              </a:spcAft>
            </a:pPr>
            <a:r>
              <a:rPr lang="en-US" dirty="0" smtClean="0"/>
              <a:t>Wider bandwidth (320MHz)</a:t>
            </a:r>
          </a:p>
          <a:p>
            <a:pPr lvl="1">
              <a:lnSpc>
                <a:spcPct val="110000"/>
              </a:lnSpc>
              <a:spcBef>
                <a:spcPts val="600"/>
              </a:spcBef>
              <a:spcAft>
                <a:spcPts val="600"/>
              </a:spcAft>
            </a:pPr>
            <a:r>
              <a:rPr lang="en-US" dirty="0"/>
              <a:t>16 Spatial Streams</a:t>
            </a:r>
          </a:p>
          <a:p>
            <a:pPr lvl="1">
              <a:lnSpc>
                <a:spcPct val="110000"/>
              </a:lnSpc>
              <a:spcBef>
                <a:spcPts val="600"/>
              </a:spcBef>
              <a:spcAft>
                <a:spcPts val="600"/>
              </a:spcAft>
            </a:pPr>
            <a:r>
              <a:rPr lang="en-US" b="0" dirty="0" smtClean="0"/>
              <a:t>Multi-channel/Multi-band aggregation</a:t>
            </a:r>
          </a:p>
          <a:p>
            <a:pPr>
              <a:lnSpc>
                <a:spcPct val="110000"/>
              </a:lnSpc>
              <a:spcBef>
                <a:spcPts val="600"/>
              </a:spcBef>
              <a:spcAft>
                <a:spcPts val="600"/>
              </a:spcAft>
            </a:pPr>
            <a:r>
              <a:rPr lang="en-US" altLang="zh-CN" b="0" dirty="0" smtClean="0"/>
              <a:t>We believe </a:t>
            </a:r>
            <a:r>
              <a:rPr lang="en-US" altLang="zh-CN" b="0" dirty="0"/>
              <a:t>that </a:t>
            </a:r>
            <a:r>
              <a:rPr lang="en-US" altLang="zh-CN" b="0" dirty="0" smtClean="0"/>
              <a:t>the EHT TG should focus on improving efficiency &amp; throughput for all use cases, not just peak throughput scenarios</a:t>
            </a:r>
            <a:endParaRPr lang="en-US" altLang="zh-CN" b="0" dirty="0"/>
          </a:p>
          <a:p>
            <a:pPr>
              <a:lnSpc>
                <a:spcPct val="110000"/>
              </a:lnSpc>
              <a:spcBef>
                <a:spcPts val="600"/>
              </a:spcBef>
              <a:spcAft>
                <a:spcPts val="600"/>
              </a:spcAft>
            </a:pPr>
            <a:r>
              <a:rPr lang="en-US" b="0" dirty="0" smtClean="0"/>
              <a:t>In this presentation, we discuss some typical usage scenarios, and some potential features for improving the performance in these scenarios</a:t>
            </a:r>
            <a:endParaRPr lang="en-US" b="0" dirty="0"/>
          </a:p>
        </p:txBody>
      </p:sp>
      <p:sp>
        <p:nvSpPr>
          <p:cNvPr id="8"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
        <p:nvSpPr>
          <p:cNvPr id="7" name="Date Placeholder 3"/>
          <p:cNvSpPr>
            <a:spLocks noGrp="1"/>
          </p:cNvSpPr>
          <p:nvPr>
            <p:ph type="dt" sz="half" idx="10"/>
          </p:nvPr>
        </p:nvSpPr>
        <p:spPr>
          <a:xfrm>
            <a:off x="696913" y="332601"/>
            <a:ext cx="942566" cy="276999"/>
          </a:xfrm>
        </p:spPr>
        <p:txBody>
          <a:bodyPr/>
          <a:lstStyle/>
          <a:p>
            <a:r>
              <a:rPr lang="en-US" dirty="0" smtClean="0"/>
              <a:t>July 2018</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96913" y="332601"/>
            <a:ext cx="942566" cy="276999"/>
          </a:xfrm>
        </p:spPr>
        <p:txBody>
          <a:bodyPr/>
          <a:lstStyle/>
          <a:p>
            <a:r>
              <a:rPr lang="en-US" dirty="0"/>
              <a:t>July 2018</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a:xfrm>
            <a:off x="381000" y="762000"/>
            <a:ext cx="7772400" cy="533400"/>
          </a:xfrm>
        </p:spPr>
        <p:txBody>
          <a:bodyPr/>
          <a:lstStyle/>
          <a:p>
            <a:r>
              <a:rPr lang="en-US" dirty="0" smtClean="0"/>
              <a:t>AP Coordination (1)</a:t>
            </a:r>
            <a:endParaRPr lang="en-US" dirty="0"/>
          </a:p>
        </p:txBody>
      </p:sp>
      <p:sp>
        <p:nvSpPr>
          <p:cNvPr id="7"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
        <p:nvSpPr>
          <p:cNvPr id="20" name="内容占位符 2"/>
          <p:cNvSpPr txBox="1">
            <a:spLocks/>
          </p:cNvSpPr>
          <p:nvPr/>
        </p:nvSpPr>
        <p:spPr bwMode="auto">
          <a:xfrm>
            <a:off x="479029" y="1603475"/>
            <a:ext cx="8064896"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lvl1pPr marL="342900" indent="-342900" algn="l" rtl="0" eaLnBrk="0" fontAlgn="base" hangingPunct="0">
              <a:lnSpc>
                <a:spcPct val="140000"/>
              </a:lnSpc>
              <a:spcBef>
                <a:spcPct val="0"/>
              </a:spcBef>
              <a:spcAft>
                <a:spcPct val="0"/>
              </a:spcAft>
              <a:buClr>
                <a:srgbClr val="777777"/>
              </a:buClr>
              <a:buSzPct val="60000"/>
              <a:buFont typeface="Wingdings" pitchFamily="2" charset="2"/>
              <a:buChar char="l"/>
              <a:defRPr sz="2000">
                <a:solidFill>
                  <a:schemeClr val="tx1"/>
                </a:solidFill>
                <a:latin typeface="+mn-lt"/>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algn="just">
              <a:lnSpc>
                <a:spcPct val="100000"/>
              </a:lnSpc>
              <a:spcBef>
                <a:spcPts val="600"/>
              </a:spcBef>
              <a:spcAft>
                <a:spcPts val="600"/>
              </a:spcAft>
            </a:pPr>
            <a:r>
              <a:rPr lang="en-US" altLang="zh-CN" sz="1800" b="1" kern="0" dirty="0" smtClean="0">
                <a:solidFill>
                  <a:srgbClr val="000000"/>
                </a:solidFill>
                <a:latin typeface="+mj-lt"/>
                <a:cs typeface="Calibri" panose="020F0502020204030204" pitchFamily="34" charset="0"/>
              </a:rPr>
              <a:t>Coordinated scheduling: to mitigate/reduce the number of collisions from APs/STAs in the other BSSs.</a:t>
            </a:r>
          </a:p>
          <a:p>
            <a:pPr lvl="1" algn="just">
              <a:lnSpc>
                <a:spcPct val="100000"/>
              </a:lnSpc>
              <a:spcBef>
                <a:spcPts val="600"/>
              </a:spcBef>
              <a:spcAft>
                <a:spcPts val="600"/>
              </a:spcAft>
            </a:pPr>
            <a:r>
              <a:rPr lang="en-US" altLang="zh-CN" sz="1600" kern="0" dirty="0" smtClean="0">
                <a:solidFill>
                  <a:srgbClr val="000000"/>
                </a:solidFill>
                <a:latin typeface="+mj-lt"/>
                <a:ea typeface="华文细黑"/>
                <a:cs typeface="Calibri" panose="020F0502020204030204" pitchFamily="34" charset="0"/>
              </a:rPr>
              <a:t>A distributed mechanism</a:t>
            </a:r>
          </a:p>
          <a:p>
            <a:pPr lvl="1" algn="just">
              <a:lnSpc>
                <a:spcPct val="100000"/>
              </a:lnSpc>
              <a:spcBef>
                <a:spcPts val="600"/>
              </a:spcBef>
              <a:spcAft>
                <a:spcPts val="600"/>
              </a:spcAft>
            </a:pPr>
            <a:r>
              <a:rPr lang="en-US" altLang="zh-CN" sz="1600" kern="0" dirty="0" smtClean="0">
                <a:solidFill>
                  <a:srgbClr val="000000"/>
                </a:solidFill>
                <a:latin typeface="+mj-lt"/>
                <a:ea typeface="华文细黑"/>
                <a:cs typeface="Calibri" panose="020F0502020204030204" pitchFamily="34" charset="0"/>
              </a:rPr>
              <a:t>Increase the number/probability of parallel transmissions in a more coordinated way than spatial reuse</a:t>
            </a:r>
          </a:p>
          <a:p>
            <a:pPr lvl="1" algn="just">
              <a:lnSpc>
                <a:spcPct val="100000"/>
              </a:lnSpc>
              <a:spcBef>
                <a:spcPts val="600"/>
              </a:spcBef>
              <a:spcAft>
                <a:spcPts val="600"/>
              </a:spcAft>
            </a:pPr>
            <a:r>
              <a:rPr lang="en-US" sz="1600" kern="0" dirty="0">
                <a:solidFill>
                  <a:srgbClr val="000000"/>
                </a:solidFill>
                <a:latin typeface="+mj-lt"/>
                <a:ea typeface="华文细黑"/>
                <a:cs typeface="Calibri" panose="020F0502020204030204" pitchFamily="34" charset="0"/>
              </a:rPr>
              <a:t>S</a:t>
            </a:r>
            <a:r>
              <a:rPr lang="en-US" sz="1600" kern="0" dirty="0" smtClean="0">
                <a:solidFill>
                  <a:srgbClr val="000000"/>
                </a:solidFill>
                <a:latin typeface="+mj-lt"/>
                <a:ea typeface="华文细黑"/>
                <a:cs typeface="Calibri" panose="020F0502020204030204" pitchFamily="34" charset="0"/>
              </a:rPr>
              <a:t>ome </a:t>
            </a:r>
            <a:r>
              <a:rPr lang="en-US" sz="1600" kern="0" dirty="0">
                <a:solidFill>
                  <a:srgbClr val="000000"/>
                </a:solidFill>
                <a:latin typeface="+mj-lt"/>
                <a:ea typeface="华文细黑"/>
                <a:cs typeface="Calibri" panose="020F0502020204030204" pitchFamily="34" charset="0"/>
              </a:rPr>
              <a:t>message exchanges between APs are required</a:t>
            </a:r>
            <a:endParaRPr lang="en-US" altLang="zh-CN" sz="1600" kern="0" dirty="0">
              <a:solidFill>
                <a:srgbClr val="000000"/>
              </a:solidFill>
              <a:latin typeface="+mj-lt"/>
              <a:ea typeface="华文细黑"/>
              <a:cs typeface="Calibri" panose="020F0502020204030204" pitchFamily="34" charset="0"/>
            </a:endParaRPr>
          </a:p>
        </p:txBody>
      </p:sp>
      <p:grpSp>
        <p:nvGrpSpPr>
          <p:cNvPr id="32" name="Group 31"/>
          <p:cNvGrpSpPr/>
          <p:nvPr/>
        </p:nvGrpSpPr>
        <p:grpSpPr>
          <a:xfrm>
            <a:off x="2133600" y="4191000"/>
            <a:ext cx="3962400" cy="1995300"/>
            <a:chOff x="2904416" y="3913734"/>
            <a:chExt cx="3191226" cy="1842900"/>
          </a:xfrm>
        </p:grpSpPr>
        <p:pic>
          <p:nvPicPr>
            <p:cNvPr id="21" name="图片 2"/>
            <p:cNvPicPr>
              <a:picLocks noChangeAspect="1"/>
            </p:cNvPicPr>
            <p:nvPr/>
          </p:nvPicPr>
          <p:blipFill>
            <a:blip r:embed="rId2"/>
            <a:stretch>
              <a:fillRect/>
            </a:stretch>
          </p:blipFill>
          <p:spPr>
            <a:xfrm>
              <a:off x="3275930" y="3936857"/>
              <a:ext cx="400050" cy="809625"/>
            </a:xfrm>
            <a:prstGeom prst="rect">
              <a:avLst/>
            </a:prstGeom>
          </p:spPr>
        </p:pic>
        <p:pic>
          <p:nvPicPr>
            <p:cNvPr id="22" name="图片 4"/>
            <p:cNvPicPr>
              <a:picLocks noChangeAspect="1"/>
            </p:cNvPicPr>
            <p:nvPr/>
          </p:nvPicPr>
          <p:blipFill>
            <a:blip r:embed="rId2"/>
            <a:stretch>
              <a:fillRect/>
            </a:stretch>
          </p:blipFill>
          <p:spPr>
            <a:xfrm>
              <a:off x="5220072" y="3913734"/>
              <a:ext cx="400050" cy="809625"/>
            </a:xfrm>
            <a:prstGeom prst="rect">
              <a:avLst/>
            </a:prstGeom>
          </p:spPr>
        </p:pic>
        <p:pic>
          <p:nvPicPr>
            <p:cNvPr id="23" name="图片 5"/>
            <p:cNvPicPr>
              <a:picLocks noChangeAspect="1"/>
            </p:cNvPicPr>
            <p:nvPr/>
          </p:nvPicPr>
          <p:blipFill>
            <a:blip r:embed="rId3"/>
            <a:stretch>
              <a:fillRect/>
            </a:stretch>
          </p:blipFill>
          <p:spPr>
            <a:xfrm>
              <a:off x="2904416" y="5209878"/>
              <a:ext cx="371514" cy="546756"/>
            </a:xfrm>
            <a:prstGeom prst="rect">
              <a:avLst/>
            </a:prstGeom>
          </p:spPr>
        </p:pic>
        <p:pic>
          <p:nvPicPr>
            <p:cNvPr id="24" name="图片 7"/>
            <p:cNvPicPr>
              <a:picLocks noChangeAspect="1"/>
            </p:cNvPicPr>
            <p:nvPr/>
          </p:nvPicPr>
          <p:blipFill>
            <a:blip r:embed="rId3"/>
            <a:stretch>
              <a:fillRect/>
            </a:stretch>
          </p:blipFill>
          <p:spPr>
            <a:xfrm>
              <a:off x="5724128" y="5209878"/>
              <a:ext cx="371514" cy="546756"/>
            </a:xfrm>
            <a:prstGeom prst="rect">
              <a:avLst/>
            </a:prstGeom>
          </p:spPr>
        </p:pic>
        <p:cxnSp>
          <p:nvCxnSpPr>
            <p:cNvPr id="25" name="直接箭头连接符 12"/>
            <p:cNvCxnSpPr/>
            <p:nvPr/>
          </p:nvCxnSpPr>
          <p:spPr bwMode="auto">
            <a:xfrm flipH="1">
              <a:off x="3247383" y="4804491"/>
              <a:ext cx="129103" cy="468256"/>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接箭头连接符 13"/>
            <p:cNvCxnSpPr/>
            <p:nvPr/>
          </p:nvCxnSpPr>
          <p:spPr bwMode="auto">
            <a:xfrm>
              <a:off x="5548560" y="4784627"/>
              <a:ext cx="108012" cy="425251"/>
            </a:xfrm>
            <a:prstGeom prst="straightConnector1">
              <a:avLst/>
            </a:prstGeom>
            <a:noFill/>
            <a:ln w="9525" cap="flat" cmpd="sng" algn="ctr">
              <a:solidFill>
                <a:srgbClr val="000000">
                  <a:shade val="95000"/>
                  <a:satMod val="105000"/>
                </a:srgbClr>
              </a:solidFill>
              <a:prstDash val="soli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接箭头连接符 14"/>
            <p:cNvCxnSpPr/>
            <p:nvPr/>
          </p:nvCxnSpPr>
          <p:spPr bwMode="auto">
            <a:xfrm>
              <a:off x="3812588" y="4708681"/>
              <a:ext cx="1607509" cy="648355"/>
            </a:xfrm>
            <a:prstGeom prst="straightConnector1">
              <a:avLst/>
            </a:prstGeom>
            <a:noFill/>
            <a:ln w="9525" cap="flat" cmpd="sng" algn="ctr">
              <a:solidFill>
                <a:srgbClr val="000000"/>
              </a:solidFill>
              <a:prstDash val="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接箭头连接符 15"/>
            <p:cNvCxnSpPr/>
            <p:nvPr/>
          </p:nvCxnSpPr>
          <p:spPr bwMode="auto">
            <a:xfrm flipH="1">
              <a:off x="3548779" y="4708681"/>
              <a:ext cx="1481336" cy="648355"/>
            </a:xfrm>
            <a:prstGeom prst="straightConnector1">
              <a:avLst/>
            </a:prstGeom>
            <a:noFill/>
            <a:ln w="9525" cap="flat" cmpd="sng" algn="ctr">
              <a:solidFill>
                <a:srgbClr val="000000"/>
              </a:solidFill>
              <a:prstDash val="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文本框 18"/>
            <p:cNvSpPr txBox="1"/>
            <p:nvPr/>
          </p:nvSpPr>
          <p:spPr>
            <a:xfrm>
              <a:off x="4035448" y="5057303"/>
              <a:ext cx="920410" cy="483257"/>
            </a:xfrm>
            <a:prstGeom prst="rect">
              <a:avLst/>
            </a:prstGeom>
            <a:noFill/>
          </p:spPr>
          <p:txBody>
            <a:bodyPr wrap="square" rtlCol="0">
              <a:spAutoFit/>
            </a:bodyPr>
            <a:lstStyle/>
            <a:p>
              <a:pPr eaLnBrk="1" hangingPunct="1"/>
              <a:r>
                <a:rPr lang="en-US" altLang="zh-CN" sz="1400" dirty="0" smtClean="0">
                  <a:solidFill>
                    <a:srgbClr val="FFCC99">
                      <a:lumMod val="75000"/>
                    </a:srgbClr>
                  </a:solidFill>
                  <a:latin typeface="+mj-lt"/>
                  <a:ea typeface="宋体" pitchFamily="2" charset="-122"/>
                </a:rPr>
                <a:t>Interference controlled</a:t>
              </a:r>
              <a:endParaRPr lang="zh-CN" altLang="en-US" sz="1400" dirty="0">
                <a:solidFill>
                  <a:srgbClr val="FFCC99">
                    <a:lumMod val="75000"/>
                  </a:srgbClr>
                </a:solidFill>
                <a:latin typeface="+mj-lt"/>
                <a:ea typeface="宋体" pitchFamily="2" charset="-122"/>
              </a:endParaRPr>
            </a:p>
          </p:txBody>
        </p:sp>
        <p:cxnSp>
          <p:nvCxnSpPr>
            <p:cNvPr id="30" name="直接箭头连接符 23"/>
            <p:cNvCxnSpPr/>
            <p:nvPr/>
          </p:nvCxnSpPr>
          <p:spPr bwMode="auto">
            <a:xfrm flipV="1">
              <a:off x="3779912" y="4368859"/>
              <a:ext cx="1250203" cy="0"/>
            </a:xfrm>
            <a:prstGeom prst="straightConnector1">
              <a:avLst/>
            </a:prstGeom>
            <a:noFill/>
            <a:ln w="15875" cap="flat" cmpd="sng" algn="ctr">
              <a:solidFill>
                <a:srgbClr val="FFE2B8">
                  <a:lumMod val="50000"/>
                </a:srgbClr>
              </a:solidFill>
              <a:prstDash val="solid"/>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文本框 24"/>
            <p:cNvSpPr txBox="1"/>
            <p:nvPr/>
          </p:nvSpPr>
          <p:spPr>
            <a:xfrm>
              <a:off x="3951801" y="4090268"/>
              <a:ext cx="952217" cy="284269"/>
            </a:xfrm>
            <a:prstGeom prst="rect">
              <a:avLst/>
            </a:prstGeom>
            <a:noFill/>
          </p:spPr>
          <p:txBody>
            <a:bodyPr wrap="square" rtlCol="0">
              <a:spAutoFit/>
            </a:bodyPr>
            <a:lstStyle/>
            <a:p>
              <a:pPr eaLnBrk="1" hangingPunct="1"/>
              <a:r>
                <a:rPr lang="en-US" altLang="zh-CN" sz="1400" dirty="0" smtClean="0">
                  <a:solidFill>
                    <a:srgbClr val="FFCC99">
                      <a:lumMod val="75000"/>
                    </a:srgbClr>
                  </a:solidFill>
                  <a:latin typeface="+mj-lt"/>
                  <a:ea typeface="宋体" pitchFamily="2" charset="-122"/>
                </a:rPr>
                <a:t>Coordination</a:t>
              </a:r>
              <a:endParaRPr lang="zh-CN" altLang="en-US" sz="1400" dirty="0">
                <a:solidFill>
                  <a:srgbClr val="FFCC99">
                    <a:lumMod val="75000"/>
                  </a:srgbClr>
                </a:solidFill>
                <a:latin typeface="+mj-lt"/>
                <a:ea typeface="宋体" pitchFamily="2" charset="-122"/>
              </a:endParaRPr>
            </a:p>
          </p:txBody>
        </p:sp>
      </p:grpSp>
    </p:spTree>
    <p:extLst>
      <p:ext uri="{BB962C8B-B14F-4D97-AF65-F5344CB8AC3E}">
        <p14:creationId xmlns:p14="http://schemas.microsoft.com/office/powerpoint/2010/main" val="10164601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96913" y="332601"/>
            <a:ext cx="942566" cy="276999"/>
          </a:xfrm>
        </p:spPr>
        <p:txBody>
          <a:bodyPr/>
          <a:lstStyle/>
          <a:p>
            <a:r>
              <a:rPr lang="en-US" dirty="0"/>
              <a:t>July 2018</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a:xfrm>
            <a:off x="381000" y="685800"/>
            <a:ext cx="7772400" cy="533400"/>
          </a:xfrm>
        </p:spPr>
        <p:txBody>
          <a:bodyPr/>
          <a:lstStyle/>
          <a:p>
            <a:r>
              <a:rPr lang="en-US" dirty="0" smtClean="0"/>
              <a:t>AP Coordination (2)</a:t>
            </a:r>
            <a:endParaRPr lang="en-US" dirty="0"/>
          </a:p>
        </p:txBody>
      </p:sp>
      <p:sp>
        <p:nvSpPr>
          <p:cNvPr id="7"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
        <p:nvSpPr>
          <p:cNvPr id="120" name="内容占位符 2"/>
          <p:cNvSpPr txBox="1">
            <a:spLocks/>
          </p:cNvSpPr>
          <p:nvPr/>
        </p:nvSpPr>
        <p:spPr bwMode="auto">
          <a:xfrm>
            <a:off x="304800" y="1219200"/>
            <a:ext cx="8457481" cy="2610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143" tIns="40071" rIns="80143" bIns="40071" numCol="1" anchor="t" anchorCtr="0" compatLnSpc="1">
            <a:prstTxWarp prst="textNoShape">
              <a:avLst/>
            </a:prstTxWarp>
          </a:bodyPr>
          <a:lstStyle>
            <a:lvl1pPr marL="342900" indent="-342900" algn="l" rtl="0" eaLnBrk="0" fontAlgn="base" hangingPunct="0">
              <a:lnSpc>
                <a:spcPct val="140000"/>
              </a:lnSpc>
              <a:spcBef>
                <a:spcPct val="0"/>
              </a:spcBef>
              <a:spcAft>
                <a:spcPct val="0"/>
              </a:spcAft>
              <a:buClr>
                <a:srgbClr val="777777"/>
              </a:buClr>
              <a:buSzPct val="60000"/>
              <a:buFont typeface="Wingdings" pitchFamily="2" charset="2"/>
              <a:buChar char="l"/>
              <a:defRPr sz="2000">
                <a:solidFill>
                  <a:schemeClr val="tx1"/>
                </a:solidFill>
                <a:latin typeface="+mn-lt"/>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228600" indent="-228600" algn="just"/>
            <a:r>
              <a:rPr lang="en-US" altLang="zh-CN" sz="1800" b="1" kern="0" dirty="0" smtClean="0">
                <a:solidFill>
                  <a:srgbClr val="000000"/>
                </a:solidFill>
                <a:latin typeface="+mj-lt"/>
                <a:cs typeface="Calibri" panose="020F0502020204030204" pitchFamily="34" charset="0"/>
              </a:rPr>
              <a:t>Coordinated beamforming </a:t>
            </a:r>
          </a:p>
          <a:p>
            <a:pPr marL="576263" lvl="1" algn="just">
              <a:buSzPct val="82000"/>
              <a:buFont typeface="Courier New" panose="02070309020205020404" pitchFamily="49" charset="0"/>
              <a:buChar char="o"/>
            </a:pPr>
            <a:r>
              <a:rPr lang="en-US" altLang="zh-CN" sz="1600" b="1" kern="0" dirty="0" smtClean="0">
                <a:solidFill>
                  <a:srgbClr val="000000"/>
                </a:solidFill>
                <a:latin typeface="+mj-lt"/>
                <a:cs typeface="Calibri" panose="020F0502020204030204" pitchFamily="34" charset="0"/>
              </a:rPr>
              <a:t>Simultaneous downlink transmission without co-channel interference </a:t>
            </a:r>
            <a:r>
              <a:rPr lang="en-US" altLang="zh-CN" sz="1600" b="1" kern="0" dirty="0">
                <a:solidFill>
                  <a:srgbClr val="000000"/>
                </a:solidFill>
                <a:latin typeface="+mj-lt"/>
                <a:cs typeface="Calibri" panose="020F0502020204030204" pitchFamily="34" charset="0"/>
              </a:rPr>
              <a:t>by </a:t>
            </a:r>
            <a:r>
              <a:rPr lang="en-US" altLang="zh-CN" sz="1600" b="1" kern="0" dirty="0" smtClean="0">
                <a:solidFill>
                  <a:srgbClr val="000000"/>
                </a:solidFill>
                <a:latin typeface="+mj-lt"/>
                <a:cs typeface="Calibri" panose="020F0502020204030204" pitchFamily="34" charset="0"/>
              </a:rPr>
              <a:t>beamforming, such as pointing Nulling </a:t>
            </a:r>
            <a:r>
              <a:rPr lang="en-US" altLang="zh-CN" sz="1600" b="1" kern="0" dirty="0">
                <a:solidFill>
                  <a:srgbClr val="000000"/>
                </a:solidFill>
                <a:latin typeface="+mj-lt"/>
                <a:cs typeface="Calibri" panose="020F0502020204030204" pitchFamily="34" charset="0"/>
              </a:rPr>
              <a:t>Point to </a:t>
            </a:r>
            <a:r>
              <a:rPr lang="en-US" altLang="zh-CN" sz="1600" b="1" kern="0" dirty="0" smtClean="0">
                <a:solidFill>
                  <a:srgbClr val="000000"/>
                </a:solidFill>
                <a:latin typeface="+mj-lt"/>
                <a:cs typeface="Calibri" panose="020F0502020204030204" pitchFamily="34" charset="0"/>
              </a:rPr>
              <a:t>other STAs, or distributed joint beamforming</a:t>
            </a:r>
          </a:p>
          <a:p>
            <a:pPr marL="860425" lvl="1" indent="-284163" algn="just">
              <a:buSzPct val="82000"/>
              <a:buFont typeface="Wingdings" panose="05000000000000000000" pitchFamily="2" charset="2"/>
              <a:buChar char="§"/>
            </a:pPr>
            <a:r>
              <a:rPr lang="en-US" altLang="zh-CN" sz="1600" kern="0" dirty="0" smtClean="0">
                <a:solidFill>
                  <a:srgbClr val="000000"/>
                </a:solidFill>
                <a:latin typeface="+mj-lt"/>
                <a:ea typeface="华文细黑"/>
                <a:cs typeface="Calibri" panose="020F0502020204030204" pitchFamily="34" charset="0"/>
              </a:rPr>
              <a:t>Suitable in managed deployment, for example, company office, hotel. </a:t>
            </a:r>
          </a:p>
          <a:p>
            <a:pPr marL="860425" lvl="1" indent="-284163" algn="just">
              <a:buSzPct val="82000"/>
              <a:buFont typeface="Wingdings" panose="05000000000000000000" pitchFamily="2" charset="2"/>
              <a:buChar char="§"/>
            </a:pPr>
            <a:r>
              <a:rPr lang="en-US" altLang="zh-CN" sz="1600" kern="0" dirty="0" smtClean="0">
                <a:solidFill>
                  <a:srgbClr val="000000"/>
                </a:solidFill>
                <a:latin typeface="+mj-lt"/>
                <a:ea typeface="华文细黑"/>
                <a:cs typeface="Calibri" panose="020F0502020204030204" pitchFamily="34" charset="0"/>
              </a:rPr>
              <a:t>Benefit to area throughput and consistent user experience in area</a:t>
            </a:r>
          </a:p>
          <a:p>
            <a:pPr marL="860425" lvl="1" indent="-284163" algn="just">
              <a:buSzPct val="82000"/>
              <a:buFont typeface="Wingdings" panose="05000000000000000000" pitchFamily="2" charset="2"/>
              <a:buChar char="§"/>
            </a:pPr>
            <a:r>
              <a:rPr lang="en-US" altLang="zh-CN" sz="1600" kern="0" dirty="0" smtClean="0">
                <a:solidFill>
                  <a:srgbClr val="000000"/>
                </a:solidFill>
                <a:latin typeface="+mj-lt"/>
                <a:ea typeface="华文细黑"/>
                <a:cs typeface="Calibri" panose="020F0502020204030204" pitchFamily="34" charset="0"/>
              </a:rPr>
              <a:t>Requires </a:t>
            </a:r>
            <a:r>
              <a:rPr lang="en-US" altLang="zh-CN" sz="1600" kern="0" dirty="0">
                <a:solidFill>
                  <a:srgbClr val="000000"/>
                </a:solidFill>
                <a:latin typeface="+mj-lt"/>
                <a:ea typeface="华文细黑"/>
                <a:cs typeface="Calibri" panose="020F0502020204030204" pitchFamily="34" charset="0"/>
              </a:rPr>
              <a:t>coordinated downlink </a:t>
            </a:r>
            <a:r>
              <a:rPr lang="en-US" altLang="zh-CN" sz="1600" kern="0" dirty="0" smtClean="0">
                <a:solidFill>
                  <a:srgbClr val="000000"/>
                </a:solidFill>
                <a:latin typeface="+mj-lt"/>
                <a:ea typeface="华文细黑"/>
                <a:cs typeface="Calibri" panose="020F0502020204030204" pitchFamily="34" charset="0"/>
              </a:rPr>
              <a:t>scheduling, improved MU sounding to reduce overhead, synchronization etc.  </a:t>
            </a:r>
          </a:p>
          <a:p>
            <a:pPr lvl="1" algn="just"/>
            <a:endParaRPr lang="en-US" altLang="zh-CN" sz="1400" kern="0" dirty="0" smtClean="0">
              <a:solidFill>
                <a:srgbClr val="000000"/>
              </a:solidFill>
              <a:latin typeface="+mj-lt"/>
              <a:ea typeface="华文细黑"/>
              <a:cs typeface="Calibri" panose="020F0502020204030204" pitchFamily="34" charset="0"/>
            </a:endParaRPr>
          </a:p>
        </p:txBody>
      </p:sp>
      <p:grpSp>
        <p:nvGrpSpPr>
          <p:cNvPr id="121" name="Group 120"/>
          <p:cNvGrpSpPr/>
          <p:nvPr/>
        </p:nvGrpSpPr>
        <p:grpSpPr>
          <a:xfrm>
            <a:off x="439616" y="4577921"/>
            <a:ext cx="2315655" cy="1391531"/>
            <a:chOff x="6282484" y="1245381"/>
            <a:chExt cx="2315655" cy="1391531"/>
          </a:xfrm>
        </p:grpSpPr>
        <p:grpSp>
          <p:nvGrpSpPr>
            <p:cNvPr id="122" name="Group 121"/>
            <p:cNvGrpSpPr/>
            <p:nvPr/>
          </p:nvGrpSpPr>
          <p:grpSpPr>
            <a:xfrm>
              <a:off x="6282484" y="1245381"/>
              <a:ext cx="2315655" cy="1391531"/>
              <a:chOff x="2904417" y="3913739"/>
              <a:chExt cx="3191227" cy="1842896"/>
            </a:xfrm>
          </p:grpSpPr>
          <p:pic>
            <p:nvPicPr>
              <p:cNvPr id="124" name="图片 2"/>
              <p:cNvPicPr>
                <a:picLocks noChangeAspect="1"/>
              </p:cNvPicPr>
              <p:nvPr/>
            </p:nvPicPr>
            <p:blipFill>
              <a:blip r:embed="rId3"/>
              <a:stretch>
                <a:fillRect/>
              </a:stretch>
            </p:blipFill>
            <p:spPr>
              <a:xfrm>
                <a:off x="3275930" y="3936861"/>
                <a:ext cx="400051" cy="809625"/>
              </a:xfrm>
              <a:prstGeom prst="rect">
                <a:avLst/>
              </a:prstGeom>
            </p:spPr>
          </p:pic>
          <p:pic>
            <p:nvPicPr>
              <p:cNvPr id="125" name="图片 4"/>
              <p:cNvPicPr>
                <a:picLocks noChangeAspect="1"/>
              </p:cNvPicPr>
              <p:nvPr/>
            </p:nvPicPr>
            <p:blipFill>
              <a:blip r:embed="rId3"/>
              <a:stretch>
                <a:fillRect/>
              </a:stretch>
            </p:blipFill>
            <p:spPr>
              <a:xfrm>
                <a:off x="5220073" y="3913739"/>
                <a:ext cx="400052" cy="809625"/>
              </a:xfrm>
              <a:prstGeom prst="rect">
                <a:avLst/>
              </a:prstGeom>
            </p:spPr>
          </p:pic>
          <p:pic>
            <p:nvPicPr>
              <p:cNvPr id="126" name="图片 5"/>
              <p:cNvPicPr>
                <a:picLocks noChangeAspect="1"/>
              </p:cNvPicPr>
              <p:nvPr/>
            </p:nvPicPr>
            <p:blipFill>
              <a:blip r:embed="rId4">
                <a:duotone>
                  <a:prstClr val="black"/>
                  <a:srgbClr val="00B050">
                    <a:tint val="45000"/>
                    <a:satMod val="400000"/>
                  </a:srgbClr>
                </a:duotone>
              </a:blip>
              <a:stretch>
                <a:fillRect/>
              </a:stretch>
            </p:blipFill>
            <p:spPr>
              <a:xfrm>
                <a:off x="2904417" y="5209879"/>
                <a:ext cx="371515" cy="546756"/>
              </a:xfrm>
              <a:prstGeom prst="rect">
                <a:avLst/>
              </a:prstGeom>
            </p:spPr>
          </p:pic>
          <p:pic>
            <p:nvPicPr>
              <p:cNvPr id="127" name="图片 7"/>
              <p:cNvPicPr>
                <a:picLocks noChangeAspect="1"/>
              </p:cNvPicPr>
              <p:nvPr/>
            </p:nvPicPr>
            <p:blipFill>
              <a:blip r:embed="rId4">
                <a:duotone>
                  <a:prstClr val="black"/>
                  <a:srgbClr val="990000">
                    <a:tint val="45000"/>
                    <a:satMod val="400000"/>
                  </a:srgbClr>
                </a:duotone>
              </a:blip>
              <a:stretch>
                <a:fillRect/>
              </a:stretch>
            </p:blipFill>
            <p:spPr>
              <a:xfrm>
                <a:off x="5724129" y="5209879"/>
                <a:ext cx="371515" cy="546756"/>
              </a:xfrm>
              <a:prstGeom prst="rect">
                <a:avLst/>
              </a:prstGeom>
            </p:spPr>
          </p:pic>
          <p:cxnSp>
            <p:nvCxnSpPr>
              <p:cNvPr id="128" name="直接箭头连接符 12"/>
              <p:cNvCxnSpPr/>
              <p:nvPr/>
            </p:nvCxnSpPr>
            <p:spPr bwMode="auto">
              <a:xfrm flipH="1">
                <a:off x="3247387" y="4804491"/>
                <a:ext cx="129103" cy="468256"/>
              </a:xfrm>
              <a:prstGeom prst="straightConnector1">
                <a:avLst/>
              </a:prstGeom>
              <a:noFill/>
              <a:ln w="28575" cap="flat" cmpd="sng" algn="ctr">
                <a:solidFill>
                  <a:srgbClr val="00B05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直接箭头连接符 13"/>
              <p:cNvCxnSpPr/>
              <p:nvPr/>
            </p:nvCxnSpPr>
            <p:spPr bwMode="auto">
              <a:xfrm>
                <a:off x="5548561" y="4784630"/>
                <a:ext cx="108012" cy="425251"/>
              </a:xfrm>
              <a:prstGeom prst="straightConnector1">
                <a:avLst/>
              </a:prstGeom>
              <a:noFill/>
              <a:ln w="28575" cap="flat" cmpd="sng" algn="ctr">
                <a:solidFill>
                  <a:srgbClr val="99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0" name="直接箭头连接符 14"/>
              <p:cNvCxnSpPr/>
              <p:nvPr/>
            </p:nvCxnSpPr>
            <p:spPr bwMode="auto">
              <a:xfrm flipH="1">
                <a:off x="3599195" y="4690545"/>
                <a:ext cx="1497642" cy="590042"/>
              </a:xfrm>
              <a:prstGeom prst="straightConnector1">
                <a:avLst/>
              </a:prstGeom>
              <a:noFill/>
              <a:ln w="9525" cap="flat" cmpd="sng" algn="ctr">
                <a:solidFill>
                  <a:srgbClr val="990000"/>
                </a:solidFill>
                <a:prstDash val="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直接箭头连接符 15"/>
              <p:cNvCxnSpPr/>
              <p:nvPr/>
            </p:nvCxnSpPr>
            <p:spPr bwMode="auto">
              <a:xfrm>
                <a:off x="3799220" y="4618763"/>
                <a:ext cx="1653626" cy="761606"/>
              </a:xfrm>
              <a:prstGeom prst="straightConnector1">
                <a:avLst/>
              </a:prstGeom>
              <a:noFill/>
              <a:ln w="9525" cap="flat" cmpd="sng" algn="ctr">
                <a:solidFill>
                  <a:srgbClr val="00B050"/>
                </a:solidFill>
                <a:prstDash val="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2" name="文本框 18"/>
              <p:cNvSpPr txBox="1"/>
              <p:nvPr/>
            </p:nvSpPr>
            <p:spPr>
              <a:xfrm>
                <a:off x="4550310" y="5271147"/>
                <a:ext cx="1349595" cy="30570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900" b="0" i="0" u="none" strike="noStrike" kern="0" cap="none" spc="0" normalizeH="0" baseline="0" noProof="0" dirty="0" smtClean="0">
                    <a:ln>
                      <a:noFill/>
                    </a:ln>
                    <a:solidFill>
                      <a:srgbClr val="FFCC99">
                        <a:lumMod val="75000"/>
                      </a:srgbClr>
                    </a:solidFill>
                    <a:effectLst/>
                    <a:uLnTx/>
                    <a:uFillTx/>
                    <a:latin typeface="+mj-lt"/>
                    <a:ea typeface="宋体" pitchFamily="2" charset="-122"/>
                  </a:rPr>
                  <a:t>Nulling point</a:t>
                </a:r>
                <a:endParaRPr kumimoji="0" lang="zh-CN" altLang="en-US" sz="900" b="0" i="0" u="none" strike="noStrike" kern="0" cap="none" spc="0" normalizeH="0" baseline="0" noProof="0" dirty="0" smtClean="0">
                  <a:ln>
                    <a:noFill/>
                  </a:ln>
                  <a:solidFill>
                    <a:srgbClr val="FFCC99">
                      <a:lumMod val="75000"/>
                    </a:srgbClr>
                  </a:solidFill>
                  <a:effectLst/>
                  <a:uLnTx/>
                  <a:uFillTx/>
                  <a:latin typeface="+mj-lt"/>
                  <a:ea typeface="宋体" pitchFamily="2" charset="-122"/>
                </a:endParaRPr>
              </a:p>
            </p:txBody>
          </p:sp>
          <p:cxnSp>
            <p:nvCxnSpPr>
              <p:cNvPr id="133" name="直接箭头连接符 23"/>
              <p:cNvCxnSpPr/>
              <p:nvPr/>
            </p:nvCxnSpPr>
            <p:spPr bwMode="auto">
              <a:xfrm flipV="1">
                <a:off x="3779914" y="4368859"/>
                <a:ext cx="1250203" cy="0"/>
              </a:xfrm>
              <a:prstGeom prst="straightConnector1">
                <a:avLst/>
              </a:prstGeom>
              <a:noFill/>
              <a:ln w="15875" cap="flat" cmpd="sng" algn="ctr">
                <a:solidFill>
                  <a:srgbClr val="FFE2B8">
                    <a:lumMod val="50000"/>
                  </a:srgbClr>
                </a:solidFill>
                <a:prstDash val="solid"/>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4" name="文本框 24"/>
              <p:cNvSpPr txBox="1"/>
              <p:nvPr/>
            </p:nvSpPr>
            <p:spPr>
              <a:xfrm>
                <a:off x="3807123" y="4038662"/>
                <a:ext cx="1334250" cy="34646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smtClean="0">
                    <a:ln>
                      <a:noFill/>
                    </a:ln>
                    <a:solidFill>
                      <a:srgbClr val="FFCC99">
                        <a:lumMod val="75000"/>
                      </a:srgbClr>
                    </a:solidFill>
                    <a:effectLst/>
                    <a:uLnTx/>
                    <a:uFillTx/>
                    <a:latin typeface="+mj-lt"/>
                    <a:ea typeface="宋体" pitchFamily="2" charset="-122"/>
                  </a:rPr>
                  <a:t>Coordination</a:t>
                </a:r>
                <a:endParaRPr kumimoji="0" lang="zh-CN" altLang="en-US" sz="1100" b="0" i="0" u="none" strike="noStrike" kern="0" cap="none" spc="0" normalizeH="0" baseline="0" noProof="0" dirty="0" smtClean="0">
                  <a:ln>
                    <a:noFill/>
                  </a:ln>
                  <a:solidFill>
                    <a:srgbClr val="FFCC99">
                      <a:lumMod val="75000"/>
                    </a:srgbClr>
                  </a:solidFill>
                  <a:effectLst/>
                  <a:uLnTx/>
                  <a:uFillTx/>
                  <a:latin typeface="+mj-lt"/>
                  <a:ea typeface="宋体" pitchFamily="2" charset="-122"/>
                </a:endParaRPr>
              </a:p>
            </p:txBody>
          </p:sp>
        </p:grpSp>
        <p:sp>
          <p:nvSpPr>
            <p:cNvPr id="123" name="文本框 18"/>
            <p:cNvSpPr txBox="1"/>
            <p:nvPr/>
          </p:nvSpPr>
          <p:spPr>
            <a:xfrm>
              <a:off x="6573431" y="2292607"/>
              <a:ext cx="979309"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900" b="0" i="0" u="none" strike="noStrike" kern="0" cap="none" spc="0" normalizeH="0" baseline="0" noProof="0" dirty="0" smtClean="0">
                  <a:ln>
                    <a:noFill/>
                  </a:ln>
                  <a:solidFill>
                    <a:srgbClr val="FFCC99">
                      <a:lumMod val="75000"/>
                    </a:srgbClr>
                  </a:solidFill>
                  <a:effectLst/>
                  <a:uLnTx/>
                  <a:uFillTx/>
                  <a:latin typeface="+mj-lt"/>
                  <a:ea typeface="宋体" pitchFamily="2" charset="-122"/>
                </a:rPr>
                <a:t>Nulling point</a:t>
              </a:r>
              <a:endParaRPr kumimoji="0" lang="zh-CN" altLang="en-US" sz="900" b="0" i="0" u="none" strike="noStrike" kern="0" cap="none" spc="0" normalizeH="0" baseline="0" noProof="0" dirty="0" smtClean="0">
                <a:ln>
                  <a:noFill/>
                </a:ln>
                <a:solidFill>
                  <a:srgbClr val="FFCC99">
                    <a:lumMod val="75000"/>
                  </a:srgbClr>
                </a:solidFill>
                <a:effectLst/>
                <a:uLnTx/>
                <a:uFillTx/>
                <a:latin typeface="+mj-lt"/>
                <a:ea typeface="宋体" pitchFamily="2" charset="-122"/>
              </a:endParaRPr>
            </a:p>
          </p:txBody>
        </p:sp>
      </p:grpSp>
      <p:grpSp>
        <p:nvGrpSpPr>
          <p:cNvPr id="135" name="Group 134"/>
          <p:cNvGrpSpPr/>
          <p:nvPr/>
        </p:nvGrpSpPr>
        <p:grpSpPr>
          <a:xfrm>
            <a:off x="3352800" y="4534592"/>
            <a:ext cx="2315655" cy="1391531"/>
            <a:chOff x="2904417" y="3913738"/>
            <a:chExt cx="3191227" cy="1842897"/>
          </a:xfrm>
        </p:grpSpPr>
        <p:pic>
          <p:nvPicPr>
            <p:cNvPr id="136" name="图片 2"/>
            <p:cNvPicPr>
              <a:picLocks noChangeAspect="1"/>
            </p:cNvPicPr>
            <p:nvPr/>
          </p:nvPicPr>
          <p:blipFill>
            <a:blip r:embed="rId3"/>
            <a:stretch>
              <a:fillRect/>
            </a:stretch>
          </p:blipFill>
          <p:spPr>
            <a:xfrm>
              <a:off x="3275930" y="3936861"/>
              <a:ext cx="400051" cy="809625"/>
            </a:xfrm>
            <a:prstGeom prst="rect">
              <a:avLst/>
            </a:prstGeom>
          </p:spPr>
        </p:pic>
        <p:pic>
          <p:nvPicPr>
            <p:cNvPr id="137" name="图片 4"/>
            <p:cNvPicPr>
              <a:picLocks noChangeAspect="1"/>
            </p:cNvPicPr>
            <p:nvPr/>
          </p:nvPicPr>
          <p:blipFill>
            <a:blip r:embed="rId3"/>
            <a:stretch>
              <a:fillRect/>
            </a:stretch>
          </p:blipFill>
          <p:spPr>
            <a:xfrm>
              <a:off x="5220073" y="3913738"/>
              <a:ext cx="400051" cy="809625"/>
            </a:xfrm>
            <a:prstGeom prst="rect">
              <a:avLst/>
            </a:prstGeom>
          </p:spPr>
        </p:pic>
        <p:pic>
          <p:nvPicPr>
            <p:cNvPr id="138" name="图片 5"/>
            <p:cNvPicPr>
              <a:picLocks noChangeAspect="1"/>
            </p:cNvPicPr>
            <p:nvPr/>
          </p:nvPicPr>
          <p:blipFill>
            <a:blip r:embed="rId4">
              <a:duotone>
                <a:prstClr val="black"/>
                <a:srgbClr val="00B050">
                  <a:tint val="45000"/>
                  <a:satMod val="400000"/>
                </a:srgbClr>
              </a:duotone>
            </a:blip>
            <a:stretch>
              <a:fillRect/>
            </a:stretch>
          </p:blipFill>
          <p:spPr>
            <a:xfrm>
              <a:off x="2904417" y="5209879"/>
              <a:ext cx="371515" cy="546756"/>
            </a:xfrm>
            <a:prstGeom prst="rect">
              <a:avLst/>
            </a:prstGeom>
            <a:solidFill>
              <a:srgbClr val="00B050"/>
            </a:solidFill>
          </p:spPr>
        </p:pic>
        <p:pic>
          <p:nvPicPr>
            <p:cNvPr id="139" name="图片 7"/>
            <p:cNvPicPr>
              <a:picLocks noChangeAspect="1"/>
            </p:cNvPicPr>
            <p:nvPr/>
          </p:nvPicPr>
          <p:blipFill>
            <a:blip r:embed="rId4">
              <a:duotone>
                <a:prstClr val="black"/>
                <a:srgbClr val="990000">
                  <a:tint val="45000"/>
                  <a:satMod val="400000"/>
                </a:srgbClr>
              </a:duotone>
            </a:blip>
            <a:stretch>
              <a:fillRect/>
            </a:stretch>
          </p:blipFill>
          <p:spPr>
            <a:xfrm>
              <a:off x="5724129" y="5209879"/>
              <a:ext cx="371515" cy="546756"/>
            </a:xfrm>
            <a:prstGeom prst="rect">
              <a:avLst/>
            </a:prstGeom>
          </p:spPr>
        </p:pic>
        <p:cxnSp>
          <p:nvCxnSpPr>
            <p:cNvPr id="140" name="直接箭头连接符 12"/>
            <p:cNvCxnSpPr/>
            <p:nvPr/>
          </p:nvCxnSpPr>
          <p:spPr bwMode="auto">
            <a:xfrm flipH="1">
              <a:off x="3247387" y="4804491"/>
              <a:ext cx="129103" cy="468256"/>
            </a:xfrm>
            <a:prstGeom prst="straightConnector1">
              <a:avLst/>
            </a:prstGeom>
            <a:noFill/>
            <a:ln w="9525" cap="flat" cmpd="sng" algn="ctr">
              <a:solidFill>
                <a:srgbClr val="00B05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直接箭头连接符 13"/>
            <p:cNvCxnSpPr/>
            <p:nvPr/>
          </p:nvCxnSpPr>
          <p:spPr bwMode="auto">
            <a:xfrm>
              <a:off x="5548561" y="4784630"/>
              <a:ext cx="108012" cy="425251"/>
            </a:xfrm>
            <a:prstGeom prst="straightConnector1">
              <a:avLst/>
            </a:prstGeom>
            <a:noFill/>
            <a:ln w="12700" cap="flat" cmpd="sng" algn="ctr">
              <a:solidFill>
                <a:srgbClr val="99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直接箭头连接符 14"/>
            <p:cNvCxnSpPr/>
            <p:nvPr/>
          </p:nvCxnSpPr>
          <p:spPr bwMode="auto">
            <a:xfrm>
              <a:off x="3812591" y="4708684"/>
              <a:ext cx="1607509" cy="648355"/>
            </a:xfrm>
            <a:prstGeom prst="straightConnector1">
              <a:avLst/>
            </a:prstGeom>
            <a:noFill/>
            <a:ln w="9525" cap="flat" cmpd="sng" algn="ctr">
              <a:solidFill>
                <a:srgbClr val="99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 name="直接箭头连接符 15"/>
            <p:cNvCxnSpPr/>
            <p:nvPr/>
          </p:nvCxnSpPr>
          <p:spPr bwMode="auto">
            <a:xfrm flipH="1">
              <a:off x="3548779" y="4708684"/>
              <a:ext cx="1481336" cy="648355"/>
            </a:xfrm>
            <a:prstGeom prst="straightConnector1">
              <a:avLst/>
            </a:prstGeom>
            <a:noFill/>
            <a:ln w="9525" cap="flat" cmpd="sng" algn="ctr">
              <a:solidFill>
                <a:srgbClr val="00B05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直接箭头连接符 23"/>
            <p:cNvCxnSpPr/>
            <p:nvPr/>
          </p:nvCxnSpPr>
          <p:spPr bwMode="auto">
            <a:xfrm flipV="1">
              <a:off x="3779914" y="4368859"/>
              <a:ext cx="1250203" cy="0"/>
            </a:xfrm>
            <a:prstGeom prst="straightConnector1">
              <a:avLst/>
            </a:prstGeom>
            <a:noFill/>
            <a:ln w="15875" cap="flat" cmpd="sng" algn="ctr">
              <a:solidFill>
                <a:srgbClr val="FFE2B8">
                  <a:lumMod val="50000"/>
                </a:srgbClr>
              </a:solidFill>
              <a:prstDash val="solid"/>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5" name="文本框 24"/>
            <p:cNvSpPr txBox="1"/>
            <p:nvPr/>
          </p:nvSpPr>
          <p:spPr>
            <a:xfrm>
              <a:off x="3807123" y="4038662"/>
              <a:ext cx="1334250" cy="34646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smtClean="0">
                  <a:ln>
                    <a:noFill/>
                  </a:ln>
                  <a:solidFill>
                    <a:srgbClr val="FFCC99">
                      <a:lumMod val="75000"/>
                    </a:srgbClr>
                  </a:solidFill>
                  <a:effectLst/>
                  <a:uLnTx/>
                  <a:uFillTx/>
                  <a:latin typeface="+mj-lt"/>
                  <a:ea typeface="宋体" pitchFamily="2" charset="-122"/>
                </a:rPr>
                <a:t>Coordination</a:t>
              </a:r>
              <a:endParaRPr kumimoji="0" lang="zh-CN" altLang="en-US" sz="1100" b="0" i="0" u="none" strike="noStrike" kern="0" cap="none" spc="0" normalizeH="0" baseline="0" noProof="0" dirty="0" smtClean="0">
                <a:ln>
                  <a:noFill/>
                </a:ln>
                <a:solidFill>
                  <a:srgbClr val="FFCC99">
                    <a:lumMod val="75000"/>
                  </a:srgbClr>
                </a:solidFill>
                <a:effectLst/>
                <a:uLnTx/>
                <a:uFillTx/>
                <a:latin typeface="+mj-lt"/>
                <a:ea typeface="宋体" pitchFamily="2" charset="-122"/>
              </a:endParaRPr>
            </a:p>
          </p:txBody>
        </p:sp>
      </p:grpSp>
      <p:grpSp>
        <p:nvGrpSpPr>
          <p:cNvPr id="146" name="Group 145"/>
          <p:cNvGrpSpPr/>
          <p:nvPr/>
        </p:nvGrpSpPr>
        <p:grpSpPr>
          <a:xfrm>
            <a:off x="5791200" y="4408988"/>
            <a:ext cx="3245296" cy="1566389"/>
            <a:chOff x="5951175" y="4636311"/>
            <a:chExt cx="3307790" cy="1566389"/>
          </a:xfrm>
        </p:grpSpPr>
        <p:grpSp>
          <p:nvGrpSpPr>
            <p:cNvPr id="147" name="Group 146"/>
            <p:cNvGrpSpPr/>
            <p:nvPr/>
          </p:nvGrpSpPr>
          <p:grpSpPr>
            <a:xfrm>
              <a:off x="6282484" y="5411415"/>
              <a:ext cx="2315655" cy="791285"/>
              <a:chOff x="2904417" y="4708684"/>
              <a:chExt cx="3191227" cy="1047951"/>
            </a:xfrm>
          </p:grpSpPr>
          <p:pic>
            <p:nvPicPr>
              <p:cNvPr id="158" name="图片 5"/>
              <p:cNvPicPr>
                <a:picLocks noChangeAspect="1"/>
              </p:cNvPicPr>
              <p:nvPr/>
            </p:nvPicPr>
            <p:blipFill>
              <a:blip r:embed="rId4">
                <a:duotone>
                  <a:prstClr val="black"/>
                  <a:srgbClr val="00B050">
                    <a:tint val="45000"/>
                    <a:satMod val="400000"/>
                  </a:srgbClr>
                </a:duotone>
              </a:blip>
              <a:stretch>
                <a:fillRect/>
              </a:stretch>
            </p:blipFill>
            <p:spPr>
              <a:xfrm>
                <a:off x="2904417" y="5209879"/>
                <a:ext cx="371515" cy="546756"/>
              </a:xfrm>
              <a:prstGeom prst="rect">
                <a:avLst/>
              </a:prstGeom>
              <a:solidFill>
                <a:srgbClr val="00B050"/>
              </a:solidFill>
            </p:spPr>
          </p:pic>
          <p:pic>
            <p:nvPicPr>
              <p:cNvPr id="159" name="图片 7"/>
              <p:cNvPicPr>
                <a:picLocks noChangeAspect="1"/>
              </p:cNvPicPr>
              <p:nvPr/>
            </p:nvPicPr>
            <p:blipFill>
              <a:blip r:embed="rId4">
                <a:duotone>
                  <a:prstClr val="black"/>
                  <a:srgbClr val="990000">
                    <a:tint val="45000"/>
                    <a:satMod val="400000"/>
                  </a:srgbClr>
                </a:duotone>
              </a:blip>
              <a:stretch>
                <a:fillRect/>
              </a:stretch>
            </p:blipFill>
            <p:spPr>
              <a:xfrm>
                <a:off x="5724129" y="5209879"/>
                <a:ext cx="371515" cy="546756"/>
              </a:xfrm>
              <a:prstGeom prst="rect">
                <a:avLst/>
              </a:prstGeom>
            </p:spPr>
          </p:pic>
          <p:cxnSp>
            <p:nvCxnSpPr>
              <p:cNvPr id="160" name="直接箭头连接符 12"/>
              <p:cNvCxnSpPr/>
              <p:nvPr/>
            </p:nvCxnSpPr>
            <p:spPr bwMode="auto">
              <a:xfrm flipH="1">
                <a:off x="3247387" y="4804491"/>
                <a:ext cx="129103" cy="468256"/>
              </a:xfrm>
              <a:prstGeom prst="straightConnector1">
                <a:avLst/>
              </a:prstGeom>
              <a:noFill/>
              <a:ln w="9525" cap="flat" cmpd="sng" algn="ctr">
                <a:solidFill>
                  <a:srgbClr val="00B05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1" name="直接箭头连接符 13"/>
              <p:cNvCxnSpPr/>
              <p:nvPr/>
            </p:nvCxnSpPr>
            <p:spPr bwMode="auto">
              <a:xfrm>
                <a:off x="5548561" y="4784630"/>
                <a:ext cx="108012" cy="425251"/>
              </a:xfrm>
              <a:prstGeom prst="straightConnector1">
                <a:avLst/>
              </a:prstGeom>
              <a:noFill/>
              <a:ln w="12700" cap="flat" cmpd="sng" algn="ctr">
                <a:solidFill>
                  <a:srgbClr val="99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直接箭头连接符 14"/>
              <p:cNvCxnSpPr/>
              <p:nvPr/>
            </p:nvCxnSpPr>
            <p:spPr bwMode="auto">
              <a:xfrm>
                <a:off x="3812591" y="4708684"/>
                <a:ext cx="1607509" cy="648355"/>
              </a:xfrm>
              <a:prstGeom prst="straightConnector1">
                <a:avLst/>
              </a:prstGeom>
              <a:noFill/>
              <a:ln w="9525" cap="flat" cmpd="sng" algn="ctr">
                <a:solidFill>
                  <a:srgbClr val="990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直接箭头连接符 15"/>
              <p:cNvCxnSpPr/>
              <p:nvPr/>
            </p:nvCxnSpPr>
            <p:spPr bwMode="auto">
              <a:xfrm flipH="1">
                <a:off x="3548779" y="4708684"/>
                <a:ext cx="1481336" cy="648355"/>
              </a:xfrm>
              <a:prstGeom prst="straightConnector1">
                <a:avLst/>
              </a:prstGeom>
              <a:noFill/>
              <a:ln w="9525" cap="flat" cmpd="sng" algn="ctr">
                <a:solidFill>
                  <a:srgbClr val="00B05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pic>
          <p:nvPicPr>
            <p:cNvPr id="148" name="图片 73"/>
            <p:cNvPicPr>
              <a:picLocks noChangeAspect="1"/>
            </p:cNvPicPr>
            <p:nvPr/>
          </p:nvPicPr>
          <p:blipFill>
            <a:blip r:embed="rId5"/>
            <a:stretch>
              <a:fillRect/>
            </a:stretch>
          </p:blipFill>
          <p:spPr>
            <a:xfrm>
              <a:off x="6542664" y="5121385"/>
              <a:ext cx="454920" cy="326683"/>
            </a:xfrm>
            <a:prstGeom prst="rect">
              <a:avLst/>
            </a:prstGeom>
          </p:spPr>
        </p:pic>
        <p:pic>
          <p:nvPicPr>
            <p:cNvPr id="149" name="图片 73"/>
            <p:cNvPicPr>
              <a:picLocks noChangeAspect="1"/>
            </p:cNvPicPr>
            <p:nvPr/>
          </p:nvPicPr>
          <p:blipFill>
            <a:blip r:embed="rId5"/>
            <a:stretch>
              <a:fillRect/>
            </a:stretch>
          </p:blipFill>
          <p:spPr>
            <a:xfrm>
              <a:off x="7844454" y="5136957"/>
              <a:ext cx="454920" cy="326683"/>
            </a:xfrm>
            <a:prstGeom prst="rect">
              <a:avLst/>
            </a:prstGeom>
          </p:spPr>
        </p:pic>
        <p:pic>
          <p:nvPicPr>
            <p:cNvPr id="150" name="Picture 3155" descr="图片27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08539" y="5027707"/>
              <a:ext cx="567981" cy="241413"/>
            </a:xfrm>
            <a:prstGeom prst="rect">
              <a:avLst/>
            </a:prstGeom>
            <a:noFill/>
            <a:extLst>
              <a:ext uri="{909E8E84-426E-40DD-AFC4-6F175D3DCCD1}">
                <a14:hiddenFill xmlns:a14="http://schemas.microsoft.com/office/drawing/2010/main">
                  <a:solidFill>
                    <a:srgbClr val="FFFFFF"/>
                  </a:solidFill>
                </a14:hiddenFill>
              </a:ext>
            </a:extLst>
          </p:spPr>
        </p:pic>
        <p:sp>
          <p:nvSpPr>
            <p:cNvPr id="151" name="TextBox 150"/>
            <p:cNvSpPr txBox="1"/>
            <p:nvPr/>
          </p:nvSpPr>
          <p:spPr>
            <a:xfrm>
              <a:off x="7112298" y="4790738"/>
              <a:ext cx="2146667"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mj-lt"/>
                  <a:ea typeface="宋体" pitchFamily="2" charset="-122"/>
                </a:rPr>
                <a:t>AP Core</a:t>
              </a:r>
              <a:endParaRPr kumimoji="0" lang="en-US" sz="1000" b="0" i="0" u="none" strike="noStrike" kern="0" cap="none" spc="0" normalizeH="0" baseline="0" noProof="0" dirty="0" smtClean="0">
                <a:ln>
                  <a:noFill/>
                </a:ln>
                <a:solidFill>
                  <a:srgbClr val="000000"/>
                </a:solidFill>
                <a:effectLst/>
                <a:uLnTx/>
                <a:uFillTx/>
                <a:latin typeface="+mj-lt"/>
                <a:ea typeface="宋体" pitchFamily="2" charset="-122"/>
              </a:endParaRPr>
            </a:p>
          </p:txBody>
        </p:sp>
        <p:sp>
          <p:nvSpPr>
            <p:cNvPr id="152" name="TextBox 151"/>
            <p:cNvSpPr txBox="1"/>
            <p:nvPr/>
          </p:nvSpPr>
          <p:spPr>
            <a:xfrm>
              <a:off x="8240346" y="5069535"/>
              <a:ext cx="603532"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mj-lt"/>
                  <a:ea typeface="宋体" pitchFamily="2" charset="-122"/>
                </a:rPr>
                <a:t>AP Remote</a:t>
              </a:r>
              <a:endParaRPr kumimoji="0" lang="en-US" sz="1000" b="0" i="0" u="none" strike="noStrike" kern="0" cap="none" spc="0" normalizeH="0" baseline="0" noProof="0" dirty="0" smtClean="0">
                <a:ln>
                  <a:noFill/>
                </a:ln>
                <a:solidFill>
                  <a:srgbClr val="000000"/>
                </a:solidFill>
                <a:effectLst/>
                <a:uLnTx/>
                <a:uFillTx/>
                <a:latin typeface="+mj-lt"/>
                <a:ea typeface="宋体" pitchFamily="2" charset="-122"/>
              </a:endParaRPr>
            </a:p>
          </p:txBody>
        </p:sp>
        <p:sp>
          <p:nvSpPr>
            <p:cNvPr id="153" name="TextBox 152"/>
            <p:cNvSpPr txBox="1"/>
            <p:nvPr/>
          </p:nvSpPr>
          <p:spPr>
            <a:xfrm>
              <a:off x="6050806" y="5100243"/>
              <a:ext cx="603532"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0" b="0" i="0" u="none" strike="noStrike" kern="0" cap="none" spc="0" normalizeH="0" baseline="0" noProof="0" dirty="0" smtClean="0">
                  <a:ln>
                    <a:noFill/>
                  </a:ln>
                  <a:solidFill>
                    <a:srgbClr val="000000"/>
                  </a:solidFill>
                  <a:effectLst/>
                  <a:uLnTx/>
                  <a:uFillTx/>
                  <a:latin typeface="+mj-lt"/>
                  <a:ea typeface="宋体" pitchFamily="2" charset="-122"/>
                </a:rPr>
                <a:t>AP Remote</a:t>
              </a:r>
              <a:endParaRPr kumimoji="0" lang="en-US" sz="1000" b="0" i="0" u="none" strike="noStrike" kern="0" cap="none" spc="0" normalizeH="0" baseline="0" noProof="0" dirty="0" smtClean="0">
                <a:ln>
                  <a:noFill/>
                </a:ln>
                <a:solidFill>
                  <a:srgbClr val="000000"/>
                </a:solidFill>
                <a:effectLst/>
                <a:uLnTx/>
                <a:uFillTx/>
                <a:latin typeface="+mj-lt"/>
                <a:ea typeface="宋体" pitchFamily="2" charset="-122"/>
              </a:endParaRPr>
            </a:p>
          </p:txBody>
        </p:sp>
        <p:cxnSp>
          <p:nvCxnSpPr>
            <p:cNvPr id="154" name="Straight Connector 153"/>
            <p:cNvCxnSpPr>
              <a:stCxn id="150" idx="1"/>
              <a:endCxn id="148" idx="3"/>
            </p:cNvCxnSpPr>
            <p:nvPr/>
          </p:nvCxnSpPr>
          <p:spPr bwMode="auto">
            <a:xfrm flipH="1">
              <a:off x="6997584" y="5148414"/>
              <a:ext cx="110955" cy="136313"/>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5" name="Straight Connector 154"/>
            <p:cNvCxnSpPr>
              <a:stCxn id="150" idx="3"/>
              <a:endCxn id="149" idx="1"/>
            </p:cNvCxnSpPr>
            <p:nvPr/>
          </p:nvCxnSpPr>
          <p:spPr bwMode="auto">
            <a:xfrm>
              <a:off x="7676520" y="5148414"/>
              <a:ext cx="167934" cy="151885"/>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6" name="Rectangle 155"/>
            <p:cNvSpPr/>
            <p:nvPr/>
          </p:nvSpPr>
          <p:spPr bwMode="auto">
            <a:xfrm>
              <a:off x="6050806" y="4823314"/>
              <a:ext cx="2793072" cy="677039"/>
            </a:xfrm>
            <a:prstGeom prst="rect">
              <a:avLst/>
            </a:prstGeom>
            <a:noFill/>
            <a:ln>
              <a:solidFill>
                <a:srgbClr val="000000"/>
              </a:solidFill>
              <a:prstDash val="dash"/>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1800" b="0" i="0" u="none" strike="noStrike" kern="0" cap="none" spc="0" normalizeH="0" baseline="0" noProof="0" smtClean="0">
                <a:ln>
                  <a:noFill/>
                </a:ln>
                <a:solidFill>
                  <a:srgbClr val="000000"/>
                </a:solidFill>
                <a:effectLst/>
                <a:uLnTx/>
                <a:uFillTx/>
                <a:latin typeface="+mj-lt"/>
                <a:ea typeface="宋体" charset="-122"/>
              </a:endParaRPr>
            </a:p>
          </p:txBody>
        </p:sp>
        <p:sp>
          <p:nvSpPr>
            <p:cNvPr id="157" name="TextBox 156"/>
            <p:cNvSpPr txBox="1"/>
            <p:nvPr/>
          </p:nvSpPr>
          <p:spPr>
            <a:xfrm>
              <a:off x="5951175" y="4636311"/>
              <a:ext cx="603532" cy="25391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50" b="1" i="0" u="none" strike="noStrike" kern="0" cap="none" spc="0" normalizeH="0" baseline="0" noProof="0" dirty="0" smtClean="0">
                  <a:ln>
                    <a:noFill/>
                  </a:ln>
                  <a:solidFill>
                    <a:srgbClr val="000000"/>
                  </a:solidFill>
                  <a:effectLst/>
                  <a:uLnTx/>
                  <a:uFillTx/>
                  <a:latin typeface="+mj-lt"/>
                  <a:ea typeface="宋体" pitchFamily="2" charset="-122"/>
                </a:rPr>
                <a:t>AP</a:t>
              </a:r>
              <a:endParaRPr kumimoji="0" lang="en-US" sz="1050" b="1" i="0" u="none" strike="noStrike" kern="0" cap="none" spc="0" normalizeH="0" baseline="0" noProof="0" dirty="0" smtClean="0">
                <a:ln>
                  <a:noFill/>
                </a:ln>
                <a:solidFill>
                  <a:srgbClr val="000000"/>
                </a:solidFill>
                <a:effectLst/>
                <a:uLnTx/>
                <a:uFillTx/>
                <a:latin typeface="+mj-lt"/>
                <a:ea typeface="宋体" pitchFamily="2" charset="-122"/>
              </a:endParaRPr>
            </a:p>
          </p:txBody>
        </p:sp>
      </p:grpSp>
      <p:sp>
        <p:nvSpPr>
          <p:cNvPr id="164" name="TextBox 163"/>
          <p:cNvSpPr txBox="1"/>
          <p:nvPr/>
        </p:nvSpPr>
        <p:spPr>
          <a:xfrm>
            <a:off x="795168" y="4012918"/>
            <a:ext cx="2252832" cy="369332"/>
          </a:xfrm>
          <a:prstGeom prst="rect">
            <a:avLst/>
          </a:prstGeom>
          <a:solidFill>
            <a:srgbClr val="990000"/>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latin typeface="+mj-lt"/>
                <a:ea typeface="宋体" pitchFamily="2" charset="-122"/>
              </a:rPr>
              <a:t>Interference nulling</a:t>
            </a:r>
          </a:p>
        </p:txBody>
      </p:sp>
      <p:sp>
        <p:nvSpPr>
          <p:cNvPr id="165" name="TextBox 164"/>
          <p:cNvSpPr txBox="1"/>
          <p:nvPr/>
        </p:nvSpPr>
        <p:spPr>
          <a:xfrm>
            <a:off x="5050288" y="3905917"/>
            <a:ext cx="3179312" cy="369332"/>
          </a:xfrm>
          <a:prstGeom prst="rect">
            <a:avLst/>
          </a:prstGeom>
          <a:solidFill>
            <a:srgbClr val="990000"/>
          </a:solid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latin typeface="+mj-lt"/>
                <a:ea typeface="宋体" pitchFamily="2" charset="-122"/>
              </a:rPr>
              <a:t>Distributed joint beamforming</a:t>
            </a:r>
          </a:p>
        </p:txBody>
      </p:sp>
      <p:sp>
        <p:nvSpPr>
          <p:cNvPr id="166" name="TextBox 165"/>
          <p:cNvSpPr txBox="1"/>
          <p:nvPr/>
        </p:nvSpPr>
        <p:spPr>
          <a:xfrm>
            <a:off x="6781800" y="6019800"/>
            <a:ext cx="1104341" cy="276999"/>
          </a:xfrm>
          <a:prstGeom prst="rect">
            <a:avLst/>
          </a:prstGeom>
          <a:noFill/>
        </p:spPr>
        <p:txBody>
          <a:bodyPr wrap="none" rtlCol="0">
            <a:spAutoFit/>
          </a:bodyPr>
          <a:lstStyle/>
          <a:p>
            <a:pPr eaLnBrk="1" hangingPunct="1"/>
            <a:r>
              <a:rPr lang="en-US" dirty="0" smtClean="0">
                <a:solidFill>
                  <a:srgbClr val="000000"/>
                </a:solidFill>
                <a:latin typeface="+mj-lt"/>
                <a:ea typeface="宋体" pitchFamily="2" charset="-122"/>
              </a:rPr>
              <a:t>Distributed AP</a:t>
            </a:r>
            <a:endParaRPr lang="en-US" dirty="0">
              <a:solidFill>
                <a:srgbClr val="000000"/>
              </a:solidFill>
              <a:latin typeface="+mj-lt"/>
              <a:ea typeface="宋体" pitchFamily="2" charset="-122"/>
            </a:endParaRPr>
          </a:p>
        </p:txBody>
      </p:sp>
      <p:sp>
        <p:nvSpPr>
          <p:cNvPr id="167" name="TextBox 166"/>
          <p:cNvSpPr txBox="1"/>
          <p:nvPr/>
        </p:nvSpPr>
        <p:spPr>
          <a:xfrm>
            <a:off x="4114800" y="6096000"/>
            <a:ext cx="1232582" cy="276999"/>
          </a:xfrm>
          <a:prstGeom prst="rect">
            <a:avLst/>
          </a:prstGeom>
          <a:noFill/>
        </p:spPr>
        <p:txBody>
          <a:bodyPr wrap="none" rtlCol="0">
            <a:spAutoFit/>
          </a:bodyPr>
          <a:lstStyle/>
          <a:p>
            <a:pPr eaLnBrk="1" hangingPunct="1"/>
            <a:r>
              <a:rPr lang="en-US" dirty="0" smtClean="0">
                <a:solidFill>
                  <a:srgbClr val="000000"/>
                </a:solidFill>
                <a:latin typeface="+mj-lt"/>
                <a:ea typeface="宋体" pitchFamily="2" charset="-122"/>
              </a:rPr>
              <a:t>Coordinated APs</a:t>
            </a:r>
            <a:endParaRPr lang="en-US" dirty="0">
              <a:solidFill>
                <a:srgbClr val="000000"/>
              </a:solidFill>
              <a:latin typeface="+mj-lt"/>
              <a:ea typeface="宋体" pitchFamily="2" charset="-122"/>
            </a:endParaRPr>
          </a:p>
        </p:txBody>
      </p:sp>
      <p:cxnSp>
        <p:nvCxnSpPr>
          <p:cNvPr id="168" name="Straight Connector 167"/>
          <p:cNvCxnSpPr/>
          <p:nvPr/>
        </p:nvCxnSpPr>
        <p:spPr bwMode="auto">
          <a:xfrm>
            <a:off x="3131840" y="4113989"/>
            <a:ext cx="0" cy="1940727"/>
          </a:xfrm>
          <a:prstGeom prst="line">
            <a:avLst/>
          </a:prstGeom>
          <a:noFill/>
          <a:ln w="9525" cap="flat" cmpd="sng" algn="ctr">
            <a:solidFill>
              <a:srgbClr val="000000">
                <a:shade val="95000"/>
                <a:satMod val="105000"/>
              </a:srgbClr>
            </a:solidFill>
            <a:prstDash val="soli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903314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371600"/>
            <a:ext cx="8610600" cy="5029200"/>
          </a:xfrm>
        </p:spPr>
        <p:txBody>
          <a:bodyPr>
            <a:normAutofit/>
          </a:bodyPr>
          <a:lstStyle/>
          <a:p>
            <a:pPr lvl="0" eaLnBrk="1" hangingPunct="1">
              <a:spcBef>
                <a:spcPts val="600"/>
              </a:spcBef>
              <a:buClr>
                <a:srgbClr val="777777"/>
              </a:buClr>
              <a:buSzPct val="60000"/>
              <a:buFont typeface="Wingdings" pitchFamily="2" charset="2"/>
              <a:buChar char="l"/>
            </a:pPr>
            <a:r>
              <a:rPr lang="en-GB" sz="2000" b="0" dirty="0">
                <a:solidFill>
                  <a:srgbClr val="000000"/>
                </a:solidFill>
                <a:latin typeface="+mj-lt"/>
                <a:ea typeface="宋体" pitchFamily="2" charset="-122"/>
                <a:cs typeface="Calibri" panose="020F0502020204030204" pitchFamily="34" charset="0"/>
              </a:rPr>
              <a:t>Full Duplex (FD) is a technology to allow a device to simultaneously transmit and receive signals using the same time-frequency resource. FD can double the throughput for each allocated channel and furthermore improve the total system capacity.</a:t>
            </a:r>
          </a:p>
          <a:p>
            <a:pPr lvl="0" eaLnBrk="1" hangingPunct="1">
              <a:spcBef>
                <a:spcPts val="600"/>
              </a:spcBef>
              <a:buClr>
                <a:srgbClr val="777777"/>
              </a:buClr>
              <a:buSzPct val="60000"/>
              <a:buFont typeface="Wingdings" pitchFamily="2" charset="2"/>
              <a:buChar char="l"/>
            </a:pPr>
            <a:r>
              <a:rPr lang="en-GB" sz="2000" b="0" dirty="0">
                <a:solidFill>
                  <a:srgbClr val="000000"/>
                </a:solidFill>
                <a:latin typeface="+mj-lt"/>
                <a:ea typeface="宋体" pitchFamily="2" charset="-122"/>
                <a:cs typeface="Calibri" panose="020F0502020204030204" pitchFamily="34" charset="0"/>
              </a:rPr>
              <a:t>In addition, the inherent capability of FD can provide an opportunity to reduce round-trip latency for data transmission to increase STA/system level efficiency.</a:t>
            </a:r>
          </a:p>
          <a:p>
            <a:pPr lvl="0" eaLnBrk="1" hangingPunct="1">
              <a:spcBef>
                <a:spcPts val="600"/>
              </a:spcBef>
              <a:buClr>
                <a:srgbClr val="777777"/>
              </a:buClr>
              <a:buSzPct val="60000"/>
              <a:buFont typeface="Wingdings" pitchFamily="2" charset="2"/>
              <a:buChar char="l"/>
            </a:pPr>
            <a:r>
              <a:rPr lang="en-GB" altLang="zh-CN" sz="2000" b="0" dirty="0">
                <a:solidFill>
                  <a:srgbClr val="000000"/>
                </a:solidFill>
                <a:latin typeface="+mj-lt"/>
                <a:ea typeface="宋体" pitchFamily="2" charset="-122"/>
                <a:cs typeface="Calibri" panose="020F0502020204030204" pitchFamily="34" charset="0"/>
              </a:rPr>
              <a:t>Furthermore, FD can solve the hidden node problem.</a:t>
            </a:r>
          </a:p>
          <a:p>
            <a:pPr lvl="0" eaLnBrk="1" hangingPunct="1">
              <a:spcBef>
                <a:spcPts val="600"/>
              </a:spcBef>
              <a:buClr>
                <a:srgbClr val="777777"/>
              </a:buClr>
              <a:buSzPct val="60000"/>
              <a:buFont typeface="Wingdings" pitchFamily="2" charset="2"/>
              <a:buChar char="l"/>
            </a:pPr>
            <a:r>
              <a:rPr lang="en-GB" altLang="zh-CN" sz="2000" b="0" dirty="0">
                <a:solidFill>
                  <a:srgbClr val="000000"/>
                </a:solidFill>
                <a:latin typeface="+mj-lt"/>
                <a:ea typeface="宋体" pitchFamily="2" charset="-122"/>
                <a:cs typeface="Calibri" panose="020F0502020204030204" pitchFamily="34" charset="0"/>
              </a:rPr>
              <a:t>Application of FD technology to 802.11 has been being investigated in 802.11 FD TIG. A number of contributions show the benefits and feasibility of FD to be applied to 802.11.  </a:t>
            </a:r>
            <a:endParaRPr lang="en-US" altLang="zh-CN" sz="2000" b="0" dirty="0">
              <a:solidFill>
                <a:srgbClr val="000000"/>
              </a:solidFill>
              <a:latin typeface="+mj-lt"/>
              <a:ea typeface="宋体" pitchFamily="2" charset="-122"/>
              <a:cs typeface="Calibri" panose="020F0502020204030204" pitchFamily="34" charset="0"/>
            </a:endParaRPr>
          </a:p>
          <a:p>
            <a:pPr lvl="0" eaLnBrk="1" hangingPunct="1">
              <a:spcBef>
                <a:spcPts val="600"/>
              </a:spcBef>
              <a:buClr>
                <a:srgbClr val="777777"/>
              </a:buClr>
              <a:buSzPct val="60000"/>
              <a:buFont typeface="Wingdings" pitchFamily="2" charset="2"/>
              <a:buChar char="l"/>
            </a:pPr>
            <a:r>
              <a:rPr lang="en-US" altLang="zh-CN" sz="2000" b="0" dirty="0">
                <a:solidFill>
                  <a:srgbClr val="000000"/>
                </a:solidFill>
                <a:latin typeface="+mj-lt"/>
                <a:ea typeface="宋体" pitchFamily="2" charset="-122"/>
                <a:cs typeface="Calibri" panose="020F0502020204030204" pitchFamily="34" charset="0"/>
              </a:rPr>
              <a:t>FD can be a key candidate technology to meet the requirements on throughput and efficiency improvement of the next generation Wi-Fi, i.e., extremely High Throughput (EHT</a:t>
            </a:r>
            <a:r>
              <a:rPr lang="en-US" altLang="zh-CN" sz="2000" b="0" dirty="0" smtClean="0">
                <a:solidFill>
                  <a:srgbClr val="000000"/>
                </a:solidFill>
                <a:latin typeface="+mj-lt"/>
                <a:ea typeface="宋体" pitchFamily="2" charset="-122"/>
                <a:cs typeface="Calibri" panose="020F0502020204030204" pitchFamily="34" charset="0"/>
              </a:rPr>
              <a:t>).</a:t>
            </a:r>
            <a:endParaRPr lang="en-US" altLang="zh-CN" sz="2000" b="0" dirty="0">
              <a:solidFill>
                <a:srgbClr val="000000"/>
              </a:solidFill>
              <a:latin typeface="+mj-lt"/>
              <a:ea typeface="宋体" pitchFamily="2" charset="-122"/>
              <a:cs typeface="Calibri" panose="020F0502020204030204" pitchFamily="34" charset="0"/>
            </a:endParaRPr>
          </a:p>
        </p:txBody>
      </p:sp>
      <p:sp>
        <p:nvSpPr>
          <p:cNvPr id="3" name="Date Placeholder 2"/>
          <p:cNvSpPr>
            <a:spLocks noGrp="1"/>
          </p:cNvSpPr>
          <p:nvPr>
            <p:ph type="dt" sz="half" idx="10"/>
          </p:nvPr>
        </p:nvSpPr>
        <p:spPr>
          <a:xfrm>
            <a:off x="696913" y="332601"/>
            <a:ext cx="942566" cy="276999"/>
          </a:xfrm>
        </p:spPr>
        <p:txBody>
          <a:bodyPr/>
          <a:lstStyle/>
          <a:p>
            <a:r>
              <a:rPr lang="en-US" dirty="0"/>
              <a:t>July 2018</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a:xfrm>
            <a:off x="381000" y="762000"/>
            <a:ext cx="7772400" cy="533400"/>
          </a:xfrm>
        </p:spPr>
        <p:txBody>
          <a:bodyPr/>
          <a:lstStyle/>
          <a:p>
            <a:r>
              <a:rPr lang="en-US" dirty="0" smtClean="0"/>
              <a:t>Full Duplex</a:t>
            </a:r>
            <a:endParaRPr lang="en-US" dirty="0"/>
          </a:p>
        </p:txBody>
      </p:sp>
      <p:sp>
        <p:nvSpPr>
          <p:cNvPr id="7"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Tree>
    <p:extLst>
      <p:ext uri="{BB962C8B-B14F-4D97-AF65-F5344CB8AC3E}">
        <p14:creationId xmlns:p14="http://schemas.microsoft.com/office/powerpoint/2010/main" val="4278588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3</a:t>
            </a:fld>
            <a:endParaRPr lang="en-US"/>
          </a:p>
        </p:txBody>
      </p:sp>
      <p:sp>
        <p:nvSpPr>
          <p:cNvPr id="5122" name="Rectangle 2"/>
          <p:cNvSpPr>
            <a:spLocks noGrp="1" noChangeArrowheads="1"/>
          </p:cNvSpPr>
          <p:nvPr>
            <p:ph type="title"/>
          </p:nvPr>
        </p:nvSpPr>
        <p:spPr>
          <a:xfrm>
            <a:off x="685800" y="685800"/>
            <a:ext cx="7772400" cy="533400"/>
          </a:xfrm>
          <a:noFill/>
          <a:ln/>
        </p:spPr>
        <p:txBody>
          <a:bodyPr/>
          <a:lstStyle/>
          <a:p>
            <a:r>
              <a:rPr lang="en-IE" dirty="0" smtClean="0">
                <a:solidFill>
                  <a:schemeClr val="tx1"/>
                </a:solidFill>
              </a:rPr>
              <a:t>Typical Usage Scenarios</a:t>
            </a:r>
            <a:endParaRPr lang="en-US" dirty="0">
              <a:solidFill>
                <a:schemeClr val="tx1"/>
              </a:solidFill>
            </a:endParaRPr>
          </a:p>
        </p:txBody>
      </p:sp>
      <p:sp>
        <p:nvSpPr>
          <p:cNvPr id="5123" name="Rectangle 3"/>
          <p:cNvSpPr>
            <a:spLocks noGrp="1" noChangeArrowheads="1"/>
          </p:cNvSpPr>
          <p:nvPr>
            <p:ph type="body" idx="1"/>
          </p:nvPr>
        </p:nvSpPr>
        <p:spPr>
          <a:xfrm>
            <a:off x="304800" y="1295400"/>
            <a:ext cx="8763000" cy="5180013"/>
          </a:xfrm>
          <a:noFill/>
          <a:ln w="9525">
            <a:noFill/>
            <a:miter lim="800000"/>
            <a:headEnd/>
            <a:tailEnd/>
          </a:ln>
          <a:effectLst/>
        </p:spPr>
        <p:txBody>
          <a:bodyPr vert="horz" wrap="square" lIns="92075" tIns="46038" rIns="92075" bIns="46038" numCol="1" anchor="t" anchorCtr="0" compatLnSpc="1">
            <a:prstTxWarp prst="textNoShape">
              <a:avLst/>
            </a:prstTxWarp>
            <a:normAutofit lnSpcReduction="10000"/>
          </a:bodyPr>
          <a:lstStyle/>
          <a:p>
            <a:pPr>
              <a:lnSpc>
                <a:spcPct val="120000"/>
              </a:lnSpc>
              <a:spcBef>
                <a:spcPts val="400"/>
              </a:spcBef>
              <a:spcAft>
                <a:spcPts val="600"/>
              </a:spcAft>
            </a:pPr>
            <a:r>
              <a:rPr lang="en-US" b="0" dirty="0"/>
              <a:t>In order to reach the peak rate mentioned in the previous slide, the following needs to happen:</a:t>
            </a:r>
          </a:p>
          <a:p>
            <a:pPr lvl="1">
              <a:lnSpc>
                <a:spcPct val="120000"/>
              </a:lnSpc>
              <a:spcBef>
                <a:spcPts val="400"/>
              </a:spcBef>
              <a:spcAft>
                <a:spcPts val="600"/>
              </a:spcAft>
            </a:pPr>
            <a:r>
              <a:rPr lang="en-US" altLang="zh-CN" dirty="0"/>
              <a:t>320MHz BW is available</a:t>
            </a:r>
          </a:p>
          <a:p>
            <a:pPr lvl="1">
              <a:lnSpc>
                <a:spcPct val="120000"/>
              </a:lnSpc>
              <a:spcBef>
                <a:spcPts val="400"/>
              </a:spcBef>
              <a:spcAft>
                <a:spcPts val="600"/>
              </a:spcAft>
            </a:pPr>
            <a:r>
              <a:rPr lang="en-US" altLang="zh-CN" dirty="0"/>
              <a:t>16 </a:t>
            </a:r>
            <a:r>
              <a:rPr lang="en-US" altLang="zh-CN" dirty="0" smtClean="0"/>
              <a:t>stream transmission</a:t>
            </a:r>
            <a:endParaRPr lang="en-US" altLang="zh-CN" dirty="0"/>
          </a:p>
          <a:p>
            <a:pPr>
              <a:lnSpc>
                <a:spcPct val="120000"/>
              </a:lnSpc>
              <a:spcBef>
                <a:spcPts val="400"/>
              </a:spcBef>
              <a:spcAft>
                <a:spcPts val="600"/>
              </a:spcAft>
            </a:pPr>
            <a:r>
              <a:rPr lang="en-US" altLang="zh-CN" b="0" dirty="0" smtClean="0"/>
              <a:t>In many scenarios</a:t>
            </a:r>
            <a:r>
              <a:rPr lang="en-US" altLang="zh-CN" b="0" dirty="0"/>
              <a:t>, the above will not take place; thus we should consider additional, more </a:t>
            </a:r>
            <a:r>
              <a:rPr lang="en-US" altLang="zh-CN" b="0" dirty="0" smtClean="0"/>
              <a:t>typical usage scenarios, </a:t>
            </a:r>
            <a:r>
              <a:rPr lang="en-US" altLang="zh-CN" b="0" dirty="0"/>
              <a:t>such as:</a:t>
            </a:r>
          </a:p>
          <a:p>
            <a:pPr lvl="1">
              <a:lnSpc>
                <a:spcPct val="120000"/>
              </a:lnSpc>
              <a:spcBef>
                <a:spcPts val="400"/>
              </a:spcBef>
              <a:spcAft>
                <a:spcPts val="600"/>
              </a:spcAft>
            </a:pPr>
            <a:r>
              <a:rPr lang="en-US" altLang="zh-CN" dirty="0" smtClean="0"/>
              <a:t>AP with 4 or 8 antennas</a:t>
            </a:r>
          </a:p>
          <a:p>
            <a:pPr lvl="1">
              <a:lnSpc>
                <a:spcPct val="120000"/>
              </a:lnSpc>
              <a:spcBef>
                <a:spcPts val="400"/>
              </a:spcBef>
              <a:spcAft>
                <a:spcPts val="600"/>
              </a:spcAft>
            </a:pPr>
            <a:r>
              <a:rPr lang="en-US" altLang="zh-CN" dirty="0" smtClean="0"/>
              <a:t>Available BW is narrow/punctured (this is after all an unlicensed spectrum)</a:t>
            </a:r>
          </a:p>
          <a:p>
            <a:pPr lvl="1">
              <a:lnSpc>
                <a:spcPct val="120000"/>
              </a:lnSpc>
              <a:spcBef>
                <a:spcPts val="400"/>
              </a:spcBef>
              <a:spcAft>
                <a:spcPts val="600"/>
              </a:spcAft>
            </a:pPr>
            <a:r>
              <a:rPr lang="en-US" altLang="zh-CN" dirty="0" smtClean="0"/>
              <a:t>Cases where MU-MIMO is not effective</a:t>
            </a:r>
          </a:p>
          <a:p>
            <a:pPr>
              <a:lnSpc>
                <a:spcPct val="120000"/>
              </a:lnSpc>
              <a:spcBef>
                <a:spcPts val="400"/>
              </a:spcBef>
              <a:spcAft>
                <a:spcPts val="600"/>
              </a:spcAft>
            </a:pPr>
            <a:r>
              <a:rPr lang="en-US" altLang="zh-CN" b="0" dirty="0" smtClean="0"/>
              <a:t>Consider as a typical example a </a:t>
            </a:r>
            <a:r>
              <a:rPr lang="en-US" altLang="zh-CN" b="0" dirty="0"/>
              <a:t>home </a:t>
            </a:r>
            <a:r>
              <a:rPr lang="en-US" altLang="zh-CN" b="0" dirty="0" smtClean="0"/>
              <a:t>scenario, </a:t>
            </a:r>
            <a:r>
              <a:rPr lang="en-US" altLang="zh-CN" b="0" dirty="0"/>
              <a:t>where </a:t>
            </a:r>
            <a:r>
              <a:rPr lang="en-US" altLang="zh-CN" b="0" dirty="0" smtClean="0"/>
              <a:t>the channel may be shared with many neighboring APs </a:t>
            </a:r>
            <a:endParaRPr lang="en-US" altLang="zh-CN" b="0" dirty="0"/>
          </a:p>
        </p:txBody>
      </p:sp>
      <p:sp>
        <p:nvSpPr>
          <p:cNvPr id="8"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
        <p:nvSpPr>
          <p:cNvPr id="7" name="Date Placeholder 3"/>
          <p:cNvSpPr>
            <a:spLocks noGrp="1"/>
          </p:cNvSpPr>
          <p:nvPr>
            <p:ph type="dt" sz="half" idx="10"/>
          </p:nvPr>
        </p:nvSpPr>
        <p:spPr>
          <a:xfrm>
            <a:off x="696913" y="332601"/>
            <a:ext cx="942566" cy="276999"/>
          </a:xfrm>
        </p:spPr>
        <p:txBody>
          <a:bodyPr/>
          <a:lstStyle/>
          <a:p>
            <a:r>
              <a:rPr lang="en-US" dirty="0" smtClean="0"/>
              <a:t>July 2018</a:t>
            </a:r>
            <a:endParaRPr lang="en-US" dirty="0"/>
          </a:p>
        </p:txBody>
      </p:sp>
    </p:spTree>
    <p:extLst>
      <p:ext uri="{BB962C8B-B14F-4D97-AF65-F5344CB8AC3E}">
        <p14:creationId xmlns:p14="http://schemas.microsoft.com/office/powerpoint/2010/main" val="2457923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4</a:t>
            </a:fld>
            <a:endParaRPr lang="en-US"/>
          </a:p>
        </p:txBody>
      </p:sp>
      <p:sp>
        <p:nvSpPr>
          <p:cNvPr id="5122" name="Rectangle 2"/>
          <p:cNvSpPr>
            <a:spLocks noGrp="1" noChangeArrowheads="1"/>
          </p:cNvSpPr>
          <p:nvPr>
            <p:ph type="title"/>
          </p:nvPr>
        </p:nvSpPr>
        <p:spPr>
          <a:xfrm>
            <a:off x="76200" y="685800"/>
            <a:ext cx="8839200" cy="533400"/>
          </a:xfrm>
          <a:noFill/>
          <a:ln/>
        </p:spPr>
        <p:txBody>
          <a:bodyPr/>
          <a:lstStyle/>
          <a:p>
            <a:r>
              <a:rPr lang="en-IE" dirty="0">
                <a:solidFill>
                  <a:schemeClr val="tx1"/>
                </a:solidFill>
              </a:rPr>
              <a:t>Improved Efficiency </a:t>
            </a:r>
            <a:r>
              <a:rPr lang="en-IE" dirty="0" smtClean="0">
                <a:solidFill>
                  <a:schemeClr val="tx1"/>
                </a:solidFill>
              </a:rPr>
              <a:t>for Typical Usage Scenarios</a:t>
            </a:r>
            <a:endParaRPr lang="en-US" dirty="0">
              <a:solidFill>
                <a:schemeClr val="tx1"/>
              </a:solidFill>
            </a:endParaRPr>
          </a:p>
        </p:txBody>
      </p:sp>
      <p:sp>
        <p:nvSpPr>
          <p:cNvPr id="5123" name="Rectangle 3"/>
          <p:cNvSpPr>
            <a:spLocks noGrp="1" noChangeArrowheads="1"/>
          </p:cNvSpPr>
          <p:nvPr>
            <p:ph type="body" idx="1"/>
          </p:nvPr>
        </p:nvSpPr>
        <p:spPr>
          <a:xfrm>
            <a:off x="152400" y="1447800"/>
            <a:ext cx="8839200" cy="49530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a:spcBef>
                <a:spcPts val="600"/>
              </a:spcBef>
              <a:spcAft>
                <a:spcPts val="600"/>
              </a:spcAft>
            </a:pPr>
            <a:r>
              <a:rPr lang="en-US" altLang="zh-CN" b="0" dirty="0" smtClean="0"/>
              <a:t>As briefly mentioned in [1], improvements can be applied to 11ax features, in order to enhance the performance</a:t>
            </a:r>
          </a:p>
          <a:p>
            <a:pPr>
              <a:spcBef>
                <a:spcPts val="600"/>
              </a:spcBef>
              <a:spcAft>
                <a:spcPts val="600"/>
              </a:spcAft>
            </a:pPr>
            <a:r>
              <a:rPr lang="en-US" altLang="zh-CN" b="0" dirty="0" smtClean="0"/>
              <a:t>Considering alternative, more efficient technologies in unlicensed bands, we should consider techniques to improve the efficiency</a:t>
            </a:r>
          </a:p>
          <a:p>
            <a:pPr>
              <a:spcBef>
                <a:spcPts val="600"/>
              </a:spcBef>
              <a:spcAft>
                <a:spcPts val="600"/>
              </a:spcAft>
            </a:pPr>
            <a:r>
              <a:rPr lang="en-US" altLang="zh-CN" b="0" dirty="0" smtClean="0"/>
              <a:t>These improvements are of course not limited to the peak throughput scenario but to all scenarios – including the majority of scenarios mentioned in the previous slide</a:t>
            </a:r>
          </a:p>
          <a:p>
            <a:pPr>
              <a:spcBef>
                <a:spcPts val="600"/>
              </a:spcBef>
              <a:spcAft>
                <a:spcPts val="600"/>
              </a:spcAft>
            </a:pPr>
            <a:r>
              <a:rPr lang="en-US" altLang="zh-CN" b="0" dirty="0" smtClean="0"/>
              <a:t>In the next slide, we give some examples of features which are candidates for such typical usage scenario improvements</a:t>
            </a:r>
          </a:p>
        </p:txBody>
      </p:sp>
      <p:sp>
        <p:nvSpPr>
          <p:cNvPr id="8"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
        <p:nvSpPr>
          <p:cNvPr id="7" name="Date Placeholder 3"/>
          <p:cNvSpPr>
            <a:spLocks noGrp="1"/>
          </p:cNvSpPr>
          <p:nvPr>
            <p:ph type="dt" sz="half" idx="10"/>
          </p:nvPr>
        </p:nvSpPr>
        <p:spPr>
          <a:xfrm>
            <a:off x="696913" y="332601"/>
            <a:ext cx="942566" cy="276999"/>
          </a:xfrm>
        </p:spPr>
        <p:txBody>
          <a:bodyPr/>
          <a:lstStyle/>
          <a:p>
            <a:r>
              <a:rPr lang="en-US" dirty="0" smtClean="0"/>
              <a:t>July 2018</a:t>
            </a:r>
            <a:endParaRPr lang="en-US" dirty="0"/>
          </a:p>
        </p:txBody>
      </p:sp>
    </p:spTree>
    <p:extLst>
      <p:ext uri="{BB962C8B-B14F-4D97-AF65-F5344CB8AC3E}">
        <p14:creationId xmlns:p14="http://schemas.microsoft.com/office/powerpoint/2010/main" val="4045682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5</a:t>
            </a:fld>
            <a:endParaRPr lang="en-US"/>
          </a:p>
        </p:txBody>
      </p:sp>
      <p:sp>
        <p:nvSpPr>
          <p:cNvPr id="5122" name="Rectangle 2"/>
          <p:cNvSpPr>
            <a:spLocks noGrp="1" noChangeArrowheads="1"/>
          </p:cNvSpPr>
          <p:nvPr>
            <p:ph type="title"/>
          </p:nvPr>
        </p:nvSpPr>
        <p:spPr>
          <a:xfrm>
            <a:off x="152400" y="685800"/>
            <a:ext cx="8915400" cy="533400"/>
          </a:xfrm>
          <a:noFill/>
          <a:ln/>
        </p:spPr>
        <p:txBody>
          <a:bodyPr/>
          <a:lstStyle/>
          <a:p>
            <a:r>
              <a:rPr lang="en-IE" dirty="0" smtClean="0">
                <a:solidFill>
                  <a:schemeClr val="tx1"/>
                </a:solidFill>
              </a:rPr>
              <a:t>Candidate Technology Considerations</a:t>
            </a:r>
            <a:endParaRPr lang="en-US" dirty="0">
              <a:solidFill>
                <a:schemeClr val="tx1"/>
              </a:solidFill>
            </a:endParaRPr>
          </a:p>
        </p:txBody>
      </p:sp>
      <p:sp>
        <p:nvSpPr>
          <p:cNvPr id="5123" name="Rectangle 3"/>
          <p:cNvSpPr>
            <a:spLocks noGrp="1" noChangeArrowheads="1"/>
          </p:cNvSpPr>
          <p:nvPr>
            <p:ph type="body" idx="1"/>
          </p:nvPr>
        </p:nvSpPr>
        <p:spPr>
          <a:xfrm>
            <a:off x="152400" y="1295400"/>
            <a:ext cx="8686800" cy="5029200"/>
          </a:xfrm>
          <a:noFill/>
          <a:ln w="9525">
            <a:noFill/>
            <a:miter lim="800000"/>
            <a:headEnd/>
            <a:tailEnd/>
          </a:ln>
          <a:effectLst/>
        </p:spPr>
        <p:txBody>
          <a:bodyPr vert="horz" wrap="square" lIns="92075" tIns="46038" rIns="92075" bIns="46038" numCol="1" anchor="t" anchorCtr="0" compatLnSpc="1">
            <a:prstTxWarp prst="textNoShape">
              <a:avLst/>
            </a:prstTxWarp>
            <a:normAutofit fontScale="77500" lnSpcReduction="20000"/>
          </a:bodyPr>
          <a:lstStyle/>
          <a:p>
            <a:pPr>
              <a:lnSpc>
                <a:spcPct val="120000"/>
              </a:lnSpc>
              <a:spcBef>
                <a:spcPts val="300"/>
              </a:spcBef>
              <a:spcAft>
                <a:spcPts val="400"/>
              </a:spcAft>
            </a:pPr>
            <a:r>
              <a:rPr lang="en-US" altLang="zh-CN" b="0" dirty="0" smtClean="0"/>
              <a:t>To improve efficiency and throughput, in addition to the features discussed in [1],  we can consider several features below (not necessarily in order of priority) [3]:</a:t>
            </a:r>
          </a:p>
          <a:p>
            <a:pPr lvl="1">
              <a:lnSpc>
                <a:spcPct val="120000"/>
              </a:lnSpc>
              <a:spcBef>
                <a:spcPts val="300"/>
              </a:spcBef>
              <a:spcAft>
                <a:spcPts val="400"/>
              </a:spcAft>
            </a:pPr>
            <a:r>
              <a:rPr lang="en-US" altLang="zh-CN" dirty="0" smtClean="0"/>
              <a:t>Hybrid ARQ (HARQ)</a:t>
            </a:r>
          </a:p>
          <a:p>
            <a:pPr lvl="2">
              <a:lnSpc>
                <a:spcPct val="120000"/>
              </a:lnSpc>
              <a:spcBef>
                <a:spcPts val="300"/>
              </a:spcBef>
              <a:spcAft>
                <a:spcPts val="400"/>
              </a:spcAft>
            </a:pPr>
            <a:r>
              <a:rPr lang="en-US" altLang="zh-CN" dirty="0" smtClean="0"/>
              <a:t>Improves performance by combining retransmissions; widely used in other technologies such as LTE</a:t>
            </a:r>
          </a:p>
          <a:p>
            <a:pPr lvl="1">
              <a:lnSpc>
                <a:spcPct val="120000"/>
              </a:lnSpc>
              <a:spcBef>
                <a:spcPts val="300"/>
              </a:spcBef>
              <a:spcAft>
                <a:spcPts val="400"/>
              </a:spcAft>
            </a:pPr>
            <a:r>
              <a:rPr lang="en-US" altLang="zh-CN" b="0" dirty="0" smtClean="0"/>
              <a:t>Semi-Orthogonal Multiple Access (SOMA)</a:t>
            </a:r>
          </a:p>
          <a:p>
            <a:pPr lvl="2">
              <a:lnSpc>
                <a:spcPct val="120000"/>
              </a:lnSpc>
              <a:spcBef>
                <a:spcPts val="300"/>
              </a:spcBef>
              <a:spcAft>
                <a:spcPts val="400"/>
              </a:spcAft>
            </a:pPr>
            <a:r>
              <a:rPr lang="en-US" altLang="zh-CN" dirty="0" smtClean="0"/>
              <a:t>Yields throughputs similar to MU-MIMO with no CSI feedback overhead</a:t>
            </a:r>
          </a:p>
          <a:p>
            <a:pPr lvl="1">
              <a:lnSpc>
                <a:spcPct val="120000"/>
              </a:lnSpc>
              <a:spcBef>
                <a:spcPts val="300"/>
              </a:spcBef>
              <a:spcAft>
                <a:spcPts val="400"/>
              </a:spcAft>
            </a:pPr>
            <a:r>
              <a:rPr lang="en-US" altLang="zh-CN" dirty="0" smtClean="0"/>
              <a:t>Efficient use of 6GHz band</a:t>
            </a:r>
          </a:p>
          <a:p>
            <a:pPr lvl="2">
              <a:lnSpc>
                <a:spcPct val="120000"/>
              </a:lnSpc>
              <a:spcBef>
                <a:spcPts val="300"/>
              </a:spcBef>
              <a:spcAft>
                <a:spcPts val="400"/>
              </a:spcAft>
            </a:pPr>
            <a:r>
              <a:rPr lang="en-US" altLang="zh-CN" dirty="0" smtClean="0"/>
              <a:t>Make use of the new band more efficiently to support video applications</a:t>
            </a:r>
          </a:p>
          <a:p>
            <a:pPr lvl="1">
              <a:lnSpc>
                <a:spcPct val="120000"/>
              </a:lnSpc>
              <a:spcBef>
                <a:spcPts val="300"/>
              </a:spcBef>
              <a:spcAft>
                <a:spcPts val="400"/>
              </a:spcAft>
            </a:pPr>
            <a:r>
              <a:rPr lang="en-US" altLang="zh-CN" dirty="0" smtClean="0"/>
              <a:t>AP Coordination</a:t>
            </a:r>
          </a:p>
          <a:p>
            <a:pPr lvl="2">
              <a:lnSpc>
                <a:spcPct val="120000"/>
              </a:lnSpc>
              <a:spcBef>
                <a:spcPts val="300"/>
              </a:spcBef>
              <a:spcAft>
                <a:spcPts val="400"/>
              </a:spcAft>
            </a:pPr>
            <a:r>
              <a:rPr lang="en-US" altLang="zh-CN" dirty="0" smtClean="0"/>
              <a:t>Improve throughputs and provide more opportunities for parallel transmissions by using multiple APs</a:t>
            </a:r>
          </a:p>
          <a:p>
            <a:pPr lvl="1">
              <a:lnSpc>
                <a:spcPct val="120000"/>
              </a:lnSpc>
              <a:spcBef>
                <a:spcPts val="300"/>
              </a:spcBef>
              <a:spcAft>
                <a:spcPts val="400"/>
              </a:spcAft>
            </a:pPr>
            <a:r>
              <a:rPr lang="en-US" altLang="zh-CN" dirty="0" smtClean="0"/>
              <a:t>Full Duplex</a:t>
            </a:r>
          </a:p>
          <a:p>
            <a:pPr lvl="2">
              <a:lnSpc>
                <a:spcPct val="120000"/>
              </a:lnSpc>
              <a:spcBef>
                <a:spcPts val="300"/>
              </a:spcBef>
              <a:spcAft>
                <a:spcPts val="400"/>
              </a:spcAft>
            </a:pPr>
            <a:r>
              <a:rPr lang="en-US" altLang="zh-CN" dirty="0" smtClean="0"/>
              <a:t>Reduced latency, increased throughput, improved channel access</a:t>
            </a:r>
          </a:p>
          <a:p>
            <a:pPr marL="342900" lvl="2" indent="-342900">
              <a:lnSpc>
                <a:spcPct val="120000"/>
              </a:lnSpc>
              <a:spcBef>
                <a:spcPts val="300"/>
              </a:spcBef>
              <a:spcAft>
                <a:spcPts val="400"/>
              </a:spcAft>
            </a:pPr>
            <a:r>
              <a:rPr lang="en-US" altLang="zh-CN" sz="2400" dirty="0" smtClean="0">
                <a:ea typeface="+mn-ea"/>
                <a:cs typeface="+mn-cs"/>
              </a:rPr>
              <a:t>Please see Appendix A of this contribution for some supporting materials of the above proposed features.</a:t>
            </a:r>
            <a:endParaRPr lang="en-US" altLang="zh-CN" sz="2400" dirty="0">
              <a:ea typeface="+mn-ea"/>
              <a:cs typeface="+mn-cs"/>
            </a:endParaRPr>
          </a:p>
        </p:txBody>
      </p:sp>
      <p:sp>
        <p:nvSpPr>
          <p:cNvPr id="8"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
        <p:nvSpPr>
          <p:cNvPr id="7" name="Date Placeholder 3"/>
          <p:cNvSpPr>
            <a:spLocks noGrp="1"/>
          </p:cNvSpPr>
          <p:nvPr>
            <p:ph type="dt" sz="half" idx="10"/>
          </p:nvPr>
        </p:nvSpPr>
        <p:spPr>
          <a:xfrm>
            <a:off x="696913" y="332601"/>
            <a:ext cx="942566" cy="276999"/>
          </a:xfrm>
        </p:spPr>
        <p:txBody>
          <a:bodyPr/>
          <a:lstStyle/>
          <a:p>
            <a:r>
              <a:rPr lang="en-US" dirty="0" smtClean="0"/>
              <a:t>July 2018</a:t>
            </a:r>
            <a:endParaRPr lang="en-US" dirty="0"/>
          </a:p>
        </p:txBody>
      </p:sp>
    </p:spTree>
    <p:extLst>
      <p:ext uri="{BB962C8B-B14F-4D97-AF65-F5344CB8AC3E}">
        <p14:creationId xmlns:p14="http://schemas.microsoft.com/office/powerpoint/2010/main" val="733709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6</a:t>
            </a:fld>
            <a:endParaRPr lang="en-US"/>
          </a:p>
        </p:txBody>
      </p:sp>
      <p:sp>
        <p:nvSpPr>
          <p:cNvPr id="5122" name="Rectangle 2"/>
          <p:cNvSpPr>
            <a:spLocks noGrp="1" noChangeArrowheads="1"/>
          </p:cNvSpPr>
          <p:nvPr>
            <p:ph type="title"/>
          </p:nvPr>
        </p:nvSpPr>
        <p:spPr>
          <a:xfrm>
            <a:off x="228600" y="609600"/>
            <a:ext cx="8839200" cy="533400"/>
          </a:xfrm>
          <a:noFill/>
          <a:ln/>
        </p:spPr>
        <p:txBody>
          <a:bodyPr/>
          <a:lstStyle/>
          <a:p>
            <a:r>
              <a:rPr lang="en-IE" dirty="0" smtClean="0">
                <a:solidFill>
                  <a:schemeClr val="tx1"/>
                </a:solidFill>
              </a:rPr>
              <a:t>Feature Selection and Timeline Considerations </a:t>
            </a:r>
            <a:endParaRPr lang="en-US" dirty="0">
              <a:solidFill>
                <a:schemeClr val="tx1"/>
              </a:solidFill>
            </a:endParaRPr>
          </a:p>
        </p:txBody>
      </p:sp>
      <p:sp>
        <p:nvSpPr>
          <p:cNvPr id="5123" name="Rectangle 3"/>
          <p:cNvSpPr>
            <a:spLocks noGrp="1" noChangeArrowheads="1"/>
          </p:cNvSpPr>
          <p:nvPr>
            <p:ph type="body" idx="1"/>
          </p:nvPr>
        </p:nvSpPr>
        <p:spPr>
          <a:xfrm>
            <a:off x="152400" y="3505200"/>
            <a:ext cx="4343400" cy="1219200"/>
          </a:xfrm>
          <a:solidFill>
            <a:schemeClr val="accent5">
              <a:lumMod val="20000"/>
              <a:lumOff val="80000"/>
            </a:schemeClr>
          </a:solidFill>
          <a:ln w="9525">
            <a:noFill/>
            <a:miter lim="800000"/>
            <a:headEnd/>
            <a:tailEnd/>
          </a:ln>
          <a:effectLst/>
        </p:spPr>
        <p:txBody>
          <a:bodyPr vert="horz" wrap="square" lIns="92075" tIns="46038" rIns="92075" bIns="46038" numCol="1" anchor="t" anchorCtr="0" compatLnSpc="1">
            <a:prstTxWarp prst="textNoShape">
              <a:avLst/>
            </a:prstTxWarp>
            <a:normAutofit fontScale="62500" lnSpcReduction="20000"/>
          </a:bodyPr>
          <a:lstStyle/>
          <a:p>
            <a:pPr marL="233363" lvl="1" indent="-233363">
              <a:lnSpc>
                <a:spcPct val="110000"/>
              </a:lnSpc>
              <a:spcBef>
                <a:spcPts val="600"/>
              </a:spcBef>
              <a:spcAft>
                <a:spcPts val="0"/>
              </a:spcAft>
            </a:pPr>
            <a:r>
              <a:rPr lang="en-US" altLang="zh-CN" dirty="0" smtClean="0"/>
              <a:t>2018 September: Motion PAR and CSD in the WG closing plenary</a:t>
            </a:r>
          </a:p>
          <a:p>
            <a:pPr marL="233363" lvl="1" indent="-233363">
              <a:lnSpc>
                <a:spcPct val="110000"/>
              </a:lnSpc>
              <a:spcBef>
                <a:spcPts val="600"/>
              </a:spcBef>
              <a:spcAft>
                <a:spcPts val="0"/>
              </a:spcAft>
            </a:pPr>
            <a:r>
              <a:rPr lang="en-US" altLang="zh-CN" b="0" dirty="0" smtClean="0"/>
              <a:t>2018 November: WG final approval of the PAR and CSD</a:t>
            </a:r>
          </a:p>
          <a:p>
            <a:pPr marL="233363" lvl="1" indent="-233363">
              <a:lnSpc>
                <a:spcPct val="110000"/>
              </a:lnSpc>
              <a:spcBef>
                <a:spcPts val="600"/>
              </a:spcBef>
              <a:spcAft>
                <a:spcPts val="0"/>
              </a:spcAft>
            </a:pPr>
            <a:r>
              <a:rPr lang="en-US" altLang="zh-CN" dirty="0" smtClean="0"/>
              <a:t>2018 November: EC approval of the PAR</a:t>
            </a:r>
          </a:p>
          <a:p>
            <a:pPr marL="233363" lvl="1" indent="-233363">
              <a:lnSpc>
                <a:spcPct val="110000"/>
              </a:lnSpc>
              <a:spcBef>
                <a:spcPts val="600"/>
              </a:spcBef>
              <a:spcAft>
                <a:spcPts val="0"/>
              </a:spcAft>
            </a:pPr>
            <a:r>
              <a:rPr lang="en-US" altLang="zh-CN" b="0" dirty="0" smtClean="0"/>
              <a:t>2019 January: First meeting of the task group</a:t>
            </a:r>
          </a:p>
        </p:txBody>
      </p:sp>
      <p:sp>
        <p:nvSpPr>
          <p:cNvPr id="8"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
        <p:nvSpPr>
          <p:cNvPr id="7" name="Date Placeholder 3"/>
          <p:cNvSpPr>
            <a:spLocks noGrp="1"/>
          </p:cNvSpPr>
          <p:nvPr>
            <p:ph type="dt" sz="half" idx="10"/>
          </p:nvPr>
        </p:nvSpPr>
        <p:spPr>
          <a:xfrm>
            <a:off x="696913" y="332601"/>
            <a:ext cx="942566" cy="276999"/>
          </a:xfrm>
        </p:spPr>
        <p:txBody>
          <a:bodyPr/>
          <a:lstStyle/>
          <a:p>
            <a:r>
              <a:rPr lang="en-US" dirty="0" smtClean="0"/>
              <a:t>July 2018</a:t>
            </a:r>
            <a:endParaRPr lang="en-US" dirty="0"/>
          </a:p>
        </p:txBody>
      </p:sp>
      <p:cxnSp>
        <p:nvCxnSpPr>
          <p:cNvPr id="3" name="Straight Arrow Connector 2"/>
          <p:cNvCxnSpPr/>
          <p:nvPr/>
        </p:nvCxnSpPr>
        <p:spPr bwMode="auto">
          <a:xfrm>
            <a:off x="381000" y="5815506"/>
            <a:ext cx="7467600" cy="0"/>
          </a:xfrm>
          <a:prstGeom prst="straightConnector1">
            <a:avLst/>
          </a:prstGeom>
          <a:solidFill>
            <a:schemeClr val="accent1"/>
          </a:solidFill>
          <a:ln w="38100" cap="flat" cmpd="sng" algn="ctr">
            <a:solidFill>
              <a:schemeClr val="tx1"/>
            </a:solidFill>
            <a:prstDash val="solid"/>
            <a:round/>
            <a:headEnd type="none" w="med" len="med"/>
            <a:tailEnd type="triangle" w="med" len="med"/>
          </a:ln>
          <a:effectLst/>
        </p:spPr>
      </p:cxnSp>
      <p:cxnSp>
        <p:nvCxnSpPr>
          <p:cNvPr id="5" name="Straight Connector 4"/>
          <p:cNvCxnSpPr/>
          <p:nvPr/>
        </p:nvCxnSpPr>
        <p:spPr bwMode="auto">
          <a:xfrm>
            <a:off x="762000" y="5586906"/>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TextBox 8"/>
          <p:cNvSpPr txBox="1"/>
          <p:nvPr/>
        </p:nvSpPr>
        <p:spPr>
          <a:xfrm>
            <a:off x="381000" y="6044106"/>
            <a:ext cx="787395" cy="276999"/>
          </a:xfrm>
          <a:prstGeom prst="rect">
            <a:avLst/>
          </a:prstGeom>
          <a:noFill/>
        </p:spPr>
        <p:txBody>
          <a:bodyPr wrap="none" rtlCol="0">
            <a:spAutoFit/>
          </a:bodyPr>
          <a:lstStyle/>
          <a:p>
            <a:r>
              <a:rPr lang="en-US" dirty="0" smtClean="0"/>
              <a:t>July 2018</a:t>
            </a:r>
            <a:endParaRPr lang="en-US" dirty="0"/>
          </a:p>
        </p:txBody>
      </p:sp>
      <p:cxnSp>
        <p:nvCxnSpPr>
          <p:cNvPr id="12" name="Straight Connector 11"/>
          <p:cNvCxnSpPr/>
          <p:nvPr/>
        </p:nvCxnSpPr>
        <p:spPr bwMode="auto">
          <a:xfrm>
            <a:off x="2019181" y="5586906"/>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TextBox 12"/>
          <p:cNvSpPr txBox="1"/>
          <p:nvPr/>
        </p:nvSpPr>
        <p:spPr>
          <a:xfrm>
            <a:off x="1447800" y="6044106"/>
            <a:ext cx="1191352" cy="276999"/>
          </a:xfrm>
          <a:prstGeom prst="rect">
            <a:avLst/>
          </a:prstGeom>
          <a:noFill/>
        </p:spPr>
        <p:txBody>
          <a:bodyPr wrap="none" rtlCol="0">
            <a:spAutoFit/>
          </a:bodyPr>
          <a:lstStyle/>
          <a:p>
            <a:r>
              <a:rPr lang="en-US" dirty="0" smtClean="0"/>
              <a:t>September 2018</a:t>
            </a:r>
            <a:endParaRPr lang="en-US" dirty="0"/>
          </a:p>
        </p:txBody>
      </p:sp>
      <p:cxnSp>
        <p:nvCxnSpPr>
          <p:cNvPr id="14" name="Straight Connector 13"/>
          <p:cNvCxnSpPr/>
          <p:nvPr/>
        </p:nvCxnSpPr>
        <p:spPr bwMode="auto">
          <a:xfrm>
            <a:off x="3290920" y="5586906"/>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p:cNvSpPr txBox="1"/>
          <p:nvPr/>
        </p:nvSpPr>
        <p:spPr>
          <a:xfrm>
            <a:off x="2667000" y="6044106"/>
            <a:ext cx="1181734" cy="276999"/>
          </a:xfrm>
          <a:prstGeom prst="rect">
            <a:avLst/>
          </a:prstGeom>
          <a:noFill/>
        </p:spPr>
        <p:txBody>
          <a:bodyPr wrap="none" rtlCol="0">
            <a:spAutoFit/>
          </a:bodyPr>
          <a:lstStyle/>
          <a:p>
            <a:r>
              <a:rPr lang="en-US" dirty="0" smtClean="0"/>
              <a:t>November 2018</a:t>
            </a:r>
            <a:endParaRPr lang="en-US" dirty="0"/>
          </a:p>
        </p:txBody>
      </p:sp>
      <p:cxnSp>
        <p:nvCxnSpPr>
          <p:cNvPr id="16" name="Straight Connector 15"/>
          <p:cNvCxnSpPr/>
          <p:nvPr/>
        </p:nvCxnSpPr>
        <p:spPr bwMode="auto">
          <a:xfrm>
            <a:off x="4711829" y="5586906"/>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4191000" y="6044106"/>
            <a:ext cx="1010213" cy="276999"/>
          </a:xfrm>
          <a:prstGeom prst="rect">
            <a:avLst/>
          </a:prstGeom>
          <a:noFill/>
        </p:spPr>
        <p:txBody>
          <a:bodyPr wrap="none" rtlCol="0">
            <a:spAutoFit/>
          </a:bodyPr>
          <a:lstStyle/>
          <a:p>
            <a:r>
              <a:rPr lang="en-US" dirty="0" smtClean="0"/>
              <a:t>January 2019</a:t>
            </a:r>
            <a:endParaRPr lang="en-US" dirty="0"/>
          </a:p>
        </p:txBody>
      </p:sp>
      <p:cxnSp>
        <p:nvCxnSpPr>
          <p:cNvPr id="18" name="Straight Connector 17"/>
          <p:cNvCxnSpPr/>
          <p:nvPr/>
        </p:nvCxnSpPr>
        <p:spPr bwMode="auto">
          <a:xfrm>
            <a:off x="6116797" y="5586906"/>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9" name="TextBox 18"/>
          <p:cNvSpPr txBox="1"/>
          <p:nvPr/>
        </p:nvSpPr>
        <p:spPr>
          <a:xfrm>
            <a:off x="5638800" y="6044106"/>
            <a:ext cx="933269" cy="276999"/>
          </a:xfrm>
          <a:prstGeom prst="rect">
            <a:avLst/>
          </a:prstGeom>
          <a:noFill/>
        </p:spPr>
        <p:txBody>
          <a:bodyPr wrap="none" rtlCol="0">
            <a:spAutoFit/>
          </a:bodyPr>
          <a:lstStyle/>
          <a:p>
            <a:r>
              <a:rPr lang="en-US" dirty="0" smtClean="0"/>
              <a:t>March 2019</a:t>
            </a:r>
            <a:endParaRPr lang="en-US" dirty="0"/>
          </a:p>
        </p:txBody>
      </p:sp>
      <p:cxnSp>
        <p:nvCxnSpPr>
          <p:cNvPr id="20" name="Straight Connector 19"/>
          <p:cNvCxnSpPr/>
          <p:nvPr/>
        </p:nvCxnSpPr>
        <p:spPr bwMode="auto">
          <a:xfrm>
            <a:off x="7540488" y="5586906"/>
            <a:ext cx="0" cy="457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TextBox 20"/>
          <p:cNvSpPr txBox="1"/>
          <p:nvPr/>
        </p:nvSpPr>
        <p:spPr>
          <a:xfrm>
            <a:off x="7159488" y="6044106"/>
            <a:ext cx="841512" cy="276999"/>
          </a:xfrm>
          <a:prstGeom prst="rect">
            <a:avLst/>
          </a:prstGeom>
          <a:noFill/>
        </p:spPr>
        <p:txBody>
          <a:bodyPr wrap="none" rtlCol="0">
            <a:spAutoFit/>
          </a:bodyPr>
          <a:lstStyle/>
          <a:p>
            <a:r>
              <a:rPr lang="en-US" dirty="0" smtClean="0"/>
              <a:t>May 2019</a:t>
            </a:r>
            <a:endParaRPr lang="en-US" dirty="0"/>
          </a:p>
        </p:txBody>
      </p:sp>
      <p:sp>
        <p:nvSpPr>
          <p:cNvPr id="23" name="TextBox 22"/>
          <p:cNvSpPr txBox="1"/>
          <p:nvPr/>
        </p:nvSpPr>
        <p:spPr>
          <a:xfrm>
            <a:off x="2851642" y="4838049"/>
            <a:ext cx="964046" cy="461665"/>
          </a:xfrm>
          <a:prstGeom prst="rect">
            <a:avLst/>
          </a:prstGeom>
          <a:noFill/>
        </p:spPr>
        <p:txBody>
          <a:bodyPr wrap="none" rtlCol="0">
            <a:spAutoFit/>
          </a:bodyPr>
          <a:lstStyle/>
          <a:p>
            <a:r>
              <a:rPr lang="en-US" dirty="0" smtClean="0">
                <a:solidFill>
                  <a:srgbClr val="00B050"/>
                </a:solidFill>
              </a:rPr>
              <a:t>PAR &amp; CSD</a:t>
            </a:r>
            <a:br>
              <a:rPr lang="en-US" dirty="0" smtClean="0">
                <a:solidFill>
                  <a:srgbClr val="00B050"/>
                </a:solidFill>
              </a:rPr>
            </a:br>
            <a:r>
              <a:rPr lang="en-US" dirty="0" smtClean="0">
                <a:solidFill>
                  <a:srgbClr val="00B050"/>
                </a:solidFill>
              </a:rPr>
              <a:t>approved</a:t>
            </a:r>
            <a:endParaRPr lang="en-US" dirty="0">
              <a:solidFill>
                <a:srgbClr val="00B050"/>
              </a:solidFill>
            </a:endParaRPr>
          </a:p>
        </p:txBody>
      </p:sp>
      <p:sp>
        <p:nvSpPr>
          <p:cNvPr id="24" name="TextBox 23"/>
          <p:cNvSpPr txBox="1"/>
          <p:nvPr/>
        </p:nvSpPr>
        <p:spPr>
          <a:xfrm>
            <a:off x="4144957" y="4901106"/>
            <a:ext cx="1189043" cy="276999"/>
          </a:xfrm>
          <a:prstGeom prst="rect">
            <a:avLst/>
          </a:prstGeom>
          <a:noFill/>
        </p:spPr>
        <p:txBody>
          <a:bodyPr wrap="none" rtlCol="0">
            <a:spAutoFit/>
          </a:bodyPr>
          <a:lstStyle/>
          <a:p>
            <a:r>
              <a:rPr lang="en-US" dirty="0" smtClean="0">
                <a:solidFill>
                  <a:srgbClr val="00B050"/>
                </a:solidFill>
              </a:rPr>
              <a:t>EHT TG Begins</a:t>
            </a:r>
            <a:endParaRPr lang="en-US" dirty="0">
              <a:solidFill>
                <a:srgbClr val="00B050"/>
              </a:solidFill>
            </a:endParaRPr>
          </a:p>
        </p:txBody>
      </p:sp>
      <p:sp>
        <p:nvSpPr>
          <p:cNvPr id="25" name="TextBox 24"/>
          <p:cNvSpPr txBox="1"/>
          <p:nvPr/>
        </p:nvSpPr>
        <p:spPr>
          <a:xfrm>
            <a:off x="5334000" y="5239395"/>
            <a:ext cx="1576394" cy="276999"/>
          </a:xfrm>
          <a:prstGeom prst="rect">
            <a:avLst/>
          </a:prstGeom>
          <a:noFill/>
        </p:spPr>
        <p:txBody>
          <a:bodyPr wrap="none" rtlCol="0">
            <a:spAutoFit/>
          </a:bodyPr>
          <a:lstStyle/>
          <a:p>
            <a:r>
              <a:rPr lang="en-US" dirty="0" smtClean="0">
                <a:solidFill>
                  <a:srgbClr val="FF0000"/>
                </a:solidFill>
              </a:rPr>
              <a:t>PAR &amp; CSD approved</a:t>
            </a:r>
            <a:endParaRPr lang="en-US" dirty="0">
              <a:solidFill>
                <a:srgbClr val="FF0000"/>
              </a:solidFill>
            </a:endParaRPr>
          </a:p>
        </p:txBody>
      </p:sp>
      <p:sp>
        <p:nvSpPr>
          <p:cNvPr id="26" name="TextBox 25"/>
          <p:cNvSpPr txBox="1"/>
          <p:nvPr/>
        </p:nvSpPr>
        <p:spPr>
          <a:xfrm>
            <a:off x="6964357" y="5239395"/>
            <a:ext cx="1189043" cy="276999"/>
          </a:xfrm>
          <a:prstGeom prst="rect">
            <a:avLst/>
          </a:prstGeom>
          <a:noFill/>
        </p:spPr>
        <p:txBody>
          <a:bodyPr wrap="none" rtlCol="0">
            <a:spAutoFit/>
          </a:bodyPr>
          <a:lstStyle/>
          <a:p>
            <a:r>
              <a:rPr lang="en-US" dirty="0" smtClean="0">
                <a:solidFill>
                  <a:srgbClr val="FF0000"/>
                </a:solidFill>
              </a:rPr>
              <a:t>EHT TG Begins</a:t>
            </a:r>
            <a:endParaRPr lang="en-US" dirty="0">
              <a:solidFill>
                <a:srgbClr val="FF0000"/>
              </a:solidFill>
            </a:endParaRPr>
          </a:p>
        </p:txBody>
      </p:sp>
      <p:sp>
        <p:nvSpPr>
          <p:cNvPr id="27" name="TextBox 26"/>
          <p:cNvSpPr txBox="1"/>
          <p:nvPr/>
        </p:nvSpPr>
        <p:spPr>
          <a:xfrm>
            <a:off x="8077200" y="4876800"/>
            <a:ext cx="805029" cy="276999"/>
          </a:xfrm>
          <a:prstGeom prst="rect">
            <a:avLst/>
          </a:prstGeom>
          <a:noFill/>
        </p:spPr>
        <p:txBody>
          <a:bodyPr wrap="none" rtlCol="0">
            <a:spAutoFit/>
          </a:bodyPr>
          <a:lstStyle/>
          <a:p>
            <a:r>
              <a:rPr lang="en-US" dirty="0" smtClean="0">
                <a:solidFill>
                  <a:srgbClr val="00B050"/>
                </a:solidFill>
              </a:rPr>
              <a:t>Option #1</a:t>
            </a:r>
            <a:endParaRPr lang="en-US" dirty="0">
              <a:solidFill>
                <a:srgbClr val="00B050"/>
              </a:solidFill>
            </a:endParaRPr>
          </a:p>
        </p:txBody>
      </p:sp>
      <p:sp>
        <p:nvSpPr>
          <p:cNvPr id="28" name="TextBox 27"/>
          <p:cNvSpPr txBox="1"/>
          <p:nvPr/>
        </p:nvSpPr>
        <p:spPr>
          <a:xfrm>
            <a:off x="8153400" y="5257800"/>
            <a:ext cx="805029" cy="276999"/>
          </a:xfrm>
          <a:prstGeom prst="rect">
            <a:avLst/>
          </a:prstGeom>
          <a:noFill/>
        </p:spPr>
        <p:txBody>
          <a:bodyPr wrap="none" rtlCol="0">
            <a:spAutoFit/>
          </a:bodyPr>
          <a:lstStyle/>
          <a:p>
            <a:r>
              <a:rPr lang="en-US" dirty="0" smtClean="0">
                <a:solidFill>
                  <a:srgbClr val="FF0000"/>
                </a:solidFill>
              </a:rPr>
              <a:t>Option #2</a:t>
            </a:r>
            <a:endParaRPr lang="en-US" dirty="0">
              <a:solidFill>
                <a:srgbClr val="FF0000"/>
              </a:solidFill>
            </a:endParaRPr>
          </a:p>
        </p:txBody>
      </p:sp>
      <p:sp>
        <p:nvSpPr>
          <p:cNvPr id="29" name="TextBox 28"/>
          <p:cNvSpPr txBox="1"/>
          <p:nvPr/>
        </p:nvSpPr>
        <p:spPr>
          <a:xfrm>
            <a:off x="1600200" y="5260498"/>
            <a:ext cx="3709994" cy="276999"/>
          </a:xfrm>
          <a:prstGeom prst="rect">
            <a:avLst/>
          </a:prstGeom>
          <a:noFill/>
        </p:spPr>
        <p:txBody>
          <a:bodyPr wrap="square" rtlCol="0">
            <a:spAutoFit/>
          </a:bodyPr>
          <a:lstStyle/>
          <a:p>
            <a:r>
              <a:rPr lang="en-US" dirty="0" smtClean="0">
                <a:solidFill>
                  <a:srgbClr val="FF0000"/>
                </a:solidFill>
              </a:rPr>
              <a:t>PAR &amp; CSD development as well as feature selection</a:t>
            </a:r>
            <a:endParaRPr lang="en-US" dirty="0">
              <a:solidFill>
                <a:srgbClr val="FF0000"/>
              </a:solidFill>
            </a:endParaRPr>
          </a:p>
        </p:txBody>
      </p:sp>
      <p:sp>
        <p:nvSpPr>
          <p:cNvPr id="30" name="TextBox 29"/>
          <p:cNvSpPr txBox="1"/>
          <p:nvPr/>
        </p:nvSpPr>
        <p:spPr>
          <a:xfrm>
            <a:off x="1531639" y="4824906"/>
            <a:ext cx="982961" cy="461665"/>
          </a:xfrm>
          <a:prstGeom prst="rect">
            <a:avLst/>
          </a:prstGeom>
          <a:noFill/>
        </p:spPr>
        <p:txBody>
          <a:bodyPr wrap="none" rtlCol="0">
            <a:spAutoFit/>
          </a:bodyPr>
          <a:lstStyle/>
          <a:p>
            <a:r>
              <a:rPr lang="en-US" dirty="0" smtClean="0">
                <a:solidFill>
                  <a:srgbClr val="00B050"/>
                </a:solidFill>
              </a:rPr>
              <a:t>PAR &amp; CSD</a:t>
            </a:r>
            <a:br>
              <a:rPr lang="en-US" dirty="0" smtClean="0">
                <a:solidFill>
                  <a:srgbClr val="00B050"/>
                </a:solidFill>
              </a:rPr>
            </a:br>
            <a:r>
              <a:rPr lang="en-US" dirty="0" smtClean="0">
                <a:solidFill>
                  <a:srgbClr val="00B050"/>
                </a:solidFill>
              </a:rPr>
              <a:t>development</a:t>
            </a:r>
            <a:endParaRPr lang="en-US" dirty="0">
              <a:solidFill>
                <a:srgbClr val="00B050"/>
              </a:solidFill>
            </a:endParaRPr>
          </a:p>
        </p:txBody>
      </p:sp>
      <p:sp>
        <p:nvSpPr>
          <p:cNvPr id="31" name="TextBox 30"/>
          <p:cNvSpPr txBox="1"/>
          <p:nvPr/>
        </p:nvSpPr>
        <p:spPr>
          <a:xfrm>
            <a:off x="245227" y="4800600"/>
            <a:ext cx="1202573" cy="461665"/>
          </a:xfrm>
          <a:prstGeom prst="rect">
            <a:avLst/>
          </a:prstGeom>
          <a:noFill/>
        </p:spPr>
        <p:txBody>
          <a:bodyPr wrap="none" rtlCol="0">
            <a:spAutoFit/>
          </a:bodyPr>
          <a:lstStyle/>
          <a:p>
            <a:r>
              <a:rPr lang="en-US" dirty="0" smtClean="0">
                <a:solidFill>
                  <a:srgbClr val="00B050"/>
                </a:solidFill>
              </a:rPr>
              <a:t>EHT TIG &amp;</a:t>
            </a:r>
            <a:br>
              <a:rPr lang="en-US" dirty="0" smtClean="0">
                <a:solidFill>
                  <a:srgbClr val="00B050"/>
                </a:solidFill>
              </a:rPr>
            </a:br>
            <a:r>
              <a:rPr lang="en-US" dirty="0" smtClean="0">
                <a:solidFill>
                  <a:srgbClr val="00B050"/>
                </a:solidFill>
              </a:rPr>
              <a:t>feature selection</a:t>
            </a:r>
            <a:endParaRPr lang="en-US" dirty="0">
              <a:solidFill>
                <a:srgbClr val="00B050"/>
              </a:solidFill>
            </a:endParaRPr>
          </a:p>
        </p:txBody>
      </p:sp>
      <p:sp>
        <p:nvSpPr>
          <p:cNvPr id="32" name="TextBox 31"/>
          <p:cNvSpPr txBox="1"/>
          <p:nvPr/>
        </p:nvSpPr>
        <p:spPr>
          <a:xfrm>
            <a:off x="234288" y="5240657"/>
            <a:ext cx="773866" cy="276999"/>
          </a:xfrm>
          <a:prstGeom prst="rect">
            <a:avLst/>
          </a:prstGeom>
          <a:noFill/>
        </p:spPr>
        <p:txBody>
          <a:bodyPr wrap="none" rtlCol="0">
            <a:spAutoFit/>
          </a:bodyPr>
          <a:lstStyle/>
          <a:p>
            <a:r>
              <a:rPr lang="en-US" dirty="0" smtClean="0">
                <a:solidFill>
                  <a:srgbClr val="FF0000"/>
                </a:solidFill>
              </a:rPr>
              <a:t>EHT TIG</a:t>
            </a:r>
            <a:endParaRPr lang="en-US" dirty="0">
              <a:solidFill>
                <a:srgbClr val="FF0000"/>
              </a:solidFill>
            </a:endParaRPr>
          </a:p>
        </p:txBody>
      </p:sp>
      <p:sp>
        <p:nvSpPr>
          <p:cNvPr id="33" name="Rectangle 3"/>
          <p:cNvSpPr txBox="1">
            <a:spLocks noChangeArrowheads="1"/>
          </p:cNvSpPr>
          <p:nvPr/>
        </p:nvSpPr>
        <p:spPr bwMode="auto">
          <a:xfrm>
            <a:off x="4648198" y="3505200"/>
            <a:ext cx="4343401" cy="1219200"/>
          </a:xfrm>
          <a:prstGeom prst="rect">
            <a:avLst/>
          </a:prstGeom>
          <a:solidFill>
            <a:srgbClr val="FFE5FF"/>
          </a:solidFill>
          <a:ln w="9525">
            <a:noFill/>
            <a:miter lim="800000"/>
            <a:headEnd/>
            <a:tailEnd/>
          </a:ln>
          <a:effectLst/>
        </p:spPr>
        <p:txBody>
          <a:bodyPr vert="horz" wrap="square" lIns="92075" tIns="46038" rIns="92075" bIns="46038" numCol="1" anchor="t" anchorCtr="0" compatLnSpc="1">
            <a:prstTxWarp prst="textNoShape">
              <a:avLst/>
            </a:prstTxWarp>
            <a:normAutofit fontScale="6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233363" lvl="1" indent="-233363">
              <a:lnSpc>
                <a:spcPct val="110000"/>
              </a:lnSpc>
              <a:spcBef>
                <a:spcPts val="600"/>
              </a:spcBef>
              <a:spcAft>
                <a:spcPts val="0"/>
              </a:spcAft>
            </a:pPr>
            <a:r>
              <a:rPr lang="en-US" altLang="zh-CN" kern="0" dirty="0" smtClean="0"/>
              <a:t>2019 January: Motion PAR and CSD in the WG closing plenary</a:t>
            </a:r>
          </a:p>
          <a:p>
            <a:pPr marL="233363" lvl="1" indent="-233363">
              <a:lnSpc>
                <a:spcPct val="110000"/>
              </a:lnSpc>
              <a:spcBef>
                <a:spcPts val="600"/>
              </a:spcBef>
              <a:spcAft>
                <a:spcPts val="0"/>
              </a:spcAft>
            </a:pPr>
            <a:r>
              <a:rPr lang="en-US" altLang="zh-CN" kern="0" dirty="0" smtClean="0"/>
              <a:t>2019 March: WG final approval of the PAR and CSD</a:t>
            </a:r>
          </a:p>
          <a:p>
            <a:pPr marL="233363" lvl="1" indent="-233363">
              <a:lnSpc>
                <a:spcPct val="110000"/>
              </a:lnSpc>
              <a:spcBef>
                <a:spcPts val="600"/>
              </a:spcBef>
              <a:spcAft>
                <a:spcPts val="0"/>
              </a:spcAft>
            </a:pPr>
            <a:r>
              <a:rPr lang="en-US" altLang="zh-CN" kern="0" dirty="0" smtClean="0"/>
              <a:t>2019 March: EC approval of the PAR</a:t>
            </a:r>
          </a:p>
          <a:p>
            <a:pPr marL="233363" lvl="1" indent="-233363">
              <a:lnSpc>
                <a:spcPct val="110000"/>
              </a:lnSpc>
              <a:spcBef>
                <a:spcPts val="600"/>
              </a:spcBef>
              <a:spcAft>
                <a:spcPts val="0"/>
              </a:spcAft>
            </a:pPr>
            <a:r>
              <a:rPr lang="en-US" altLang="zh-CN" kern="0" dirty="0" smtClean="0"/>
              <a:t>2019 May: First meeting of the task group</a:t>
            </a:r>
          </a:p>
        </p:txBody>
      </p:sp>
      <p:sp>
        <p:nvSpPr>
          <p:cNvPr id="34" name="Rectangle 3"/>
          <p:cNvSpPr txBox="1">
            <a:spLocks noChangeArrowheads="1"/>
          </p:cNvSpPr>
          <p:nvPr/>
        </p:nvSpPr>
        <p:spPr bwMode="auto">
          <a:xfrm>
            <a:off x="152400" y="3124200"/>
            <a:ext cx="4343400" cy="381000"/>
          </a:xfrm>
          <a:prstGeom prst="rect">
            <a:avLst/>
          </a:prstGeom>
          <a:solidFill>
            <a:schemeClr val="accent5"/>
          </a:solidFill>
          <a:ln w="9525">
            <a:noFill/>
            <a:miter lim="800000"/>
            <a:headEnd/>
            <a:tailEnd/>
          </a:ln>
          <a:effectLst/>
        </p:spPr>
        <p:txBody>
          <a:bodyPr vert="horz" wrap="square" lIns="92075" tIns="46038" rIns="92075" bIns="46038" numCol="1"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spcBef>
                <a:spcPts val="0"/>
              </a:spcBef>
              <a:spcAft>
                <a:spcPts val="0"/>
              </a:spcAft>
              <a:buNone/>
            </a:pPr>
            <a:r>
              <a:rPr lang="en-US" altLang="zh-CN" b="0" kern="0" dirty="0" smtClean="0"/>
              <a:t>Option #1’s timeline:</a:t>
            </a:r>
          </a:p>
        </p:txBody>
      </p:sp>
      <p:sp>
        <p:nvSpPr>
          <p:cNvPr id="35" name="Rectangle 3"/>
          <p:cNvSpPr txBox="1">
            <a:spLocks noChangeArrowheads="1"/>
          </p:cNvSpPr>
          <p:nvPr/>
        </p:nvSpPr>
        <p:spPr bwMode="auto">
          <a:xfrm>
            <a:off x="4648200" y="3124200"/>
            <a:ext cx="4343400" cy="381000"/>
          </a:xfrm>
          <a:prstGeom prst="rect">
            <a:avLst/>
          </a:prstGeom>
          <a:solidFill>
            <a:srgbClr val="FFABFF"/>
          </a:solidFill>
          <a:ln w="9525">
            <a:noFill/>
            <a:miter lim="800000"/>
            <a:headEnd/>
            <a:tailEnd/>
          </a:ln>
          <a:effectLst/>
        </p:spPr>
        <p:txBody>
          <a:bodyPr vert="horz" wrap="square" lIns="92075" tIns="46038" rIns="92075" bIns="46038" numCol="1"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spcBef>
                <a:spcPts val="0"/>
              </a:spcBef>
              <a:spcAft>
                <a:spcPts val="0"/>
              </a:spcAft>
              <a:buNone/>
            </a:pPr>
            <a:r>
              <a:rPr lang="en-US" altLang="zh-CN" b="0" kern="0" dirty="0" smtClean="0"/>
              <a:t>Option #2’s timeline:</a:t>
            </a:r>
          </a:p>
        </p:txBody>
      </p:sp>
      <p:sp>
        <p:nvSpPr>
          <p:cNvPr id="36" name="Rectangle 3"/>
          <p:cNvSpPr txBox="1">
            <a:spLocks noChangeArrowheads="1"/>
          </p:cNvSpPr>
          <p:nvPr/>
        </p:nvSpPr>
        <p:spPr bwMode="auto">
          <a:xfrm>
            <a:off x="152400" y="1295400"/>
            <a:ext cx="8763000" cy="1752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normAutofit fontScale="6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nSpc>
                <a:spcPct val="110000"/>
              </a:lnSpc>
              <a:spcBef>
                <a:spcPts val="600"/>
              </a:spcBef>
              <a:spcAft>
                <a:spcPts val="0"/>
              </a:spcAft>
            </a:pPr>
            <a:r>
              <a:rPr lang="en-US" altLang="zh-CN" b="0" kern="0" dirty="0"/>
              <a:t>A general consensus has been observed at Warsaw meeting: </a:t>
            </a:r>
          </a:p>
          <a:p>
            <a:pPr lvl="1">
              <a:lnSpc>
                <a:spcPct val="110000"/>
              </a:lnSpc>
              <a:spcBef>
                <a:spcPts val="600"/>
              </a:spcBef>
              <a:spcAft>
                <a:spcPts val="0"/>
              </a:spcAft>
            </a:pPr>
            <a:r>
              <a:rPr lang="en-US" altLang="zh-CN" kern="0" dirty="0" smtClean="0"/>
              <a:t>802.11 WG would like to accelerate the development of 802.11 PHY/MAC projects</a:t>
            </a:r>
          </a:p>
          <a:p>
            <a:pPr>
              <a:lnSpc>
                <a:spcPct val="110000"/>
              </a:lnSpc>
              <a:spcBef>
                <a:spcPts val="600"/>
              </a:spcBef>
              <a:spcAft>
                <a:spcPts val="0"/>
              </a:spcAft>
            </a:pPr>
            <a:r>
              <a:rPr lang="en-US" altLang="zh-CN" b="0" kern="0" dirty="0" smtClean="0"/>
              <a:t>For EHT, one of the proposals is to aim at a limited set of features as the EHT’s scope at the EHT SG formation time, so as to have a limited duration for the EHT SG, i.e., the Timeline Option #1 below. </a:t>
            </a:r>
          </a:p>
          <a:p>
            <a:pPr>
              <a:lnSpc>
                <a:spcPct val="110000"/>
              </a:lnSpc>
              <a:spcBef>
                <a:spcPts val="600"/>
              </a:spcBef>
              <a:spcAft>
                <a:spcPts val="0"/>
              </a:spcAft>
            </a:pPr>
            <a:r>
              <a:rPr lang="en-US" altLang="zh-CN" b="0" kern="0" dirty="0" smtClean="0"/>
              <a:t>However, there are concerns that the Timeline Option #1 does not provide much time for feature harmonization and selection for such an important project, therefore would prefer to having more time for EHT SG, i.e., the Timeline Option #2 below.</a:t>
            </a:r>
          </a:p>
        </p:txBody>
      </p:sp>
    </p:spTree>
    <p:extLst>
      <p:ext uri="{BB962C8B-B14F-4D97-AF65-F5344CB8AC3E}">
        <p14:creationId xmlns:p14="http://schemas.microsoft.com/office/powerpoint/2010/main" val="1652774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7</a:t>
            </a:fld>
            <a:endParaRPr lang="en-US"/>
          </a:p>
        </p:txBody>
      </p:sp>
      <p:sp>
        <p:nvSpPr>
          <p:cNvPr id="5122" name="Rectangle 2"/>
          <p:cNvSpPr>
            <a:spLocks noGrp="1" noChangeArrowheads="1"/>
          </p:cNvSpPr>
          <p:nvPr>
            <p:ph type="title"/>
          </p:nvPr>
        </p:nvSpPr>
        <p:spPr>
          <a:xfrm>
            <a:off x="152400" y="685800"/>
            <a:ext cx="8839200" cy="533400"/>
          </a:xfrm>
          <a:noFill/>
          <a:ln/>
        </p:spPr>
        <p:txBody>
          <a:bodyPr/>
          <a:lstStyle/>
          <a:p>
            <a:r>
              <a:rPr lang="en-IE" dirty="0" smtClean="0">
                <a:solidFill>
                  <a:schemeClr val="tx1"/>
                </a:solidFill>
              </a:rPr>
              <a:t>Consideration on the EHT SG Formation Motion</a:t>
            </a:r>
            <a:endParaRPr lang="en-US" dirty="0">
              <a:solidFill>
                <a:schemeClr val="tx1"/>
              </a:solidFill>
            </a:endParaRPr>
          </a:p>
        </p:txBody>
      </p:sp>
      <p:sp>
        <p:nvSpPr>
          <p:cNvPr id="5123" name="Rectangle 3"/>
          <p:cNvSpPr>
            <a:spLocks noGrp="1" noChangeArrowheads="1"/>
          </p:cNvSpPr>
          <p:nvPr>
            <p:ph type="body" idx="1"/>
          </p:nvPr>
        </p:nvSpPr>
        <p:spPr>
          <a:xfrm>
            <a:off x="152400" y="1371600"/>
            <a:ext cx="8915400" cy="5029200"/>
          </a:xfrm>
          <a:noFill/>
          <a:ln w="9525">
            <a:noFill/>
            <a:miter lim="800000"/>
            <a:headEnd/>
            <a:tailEnd/>
          </a:ln>
          <a:effectLst/>
        </p:spPr>
        <p:txBody>
          <a:bodyPr vert="horz" wrap="square" lIns="92075" tIns="46038" rIns="92075" bIns="46038" numCol="1" anchor="t" anchorCtr="0" compatLnSpc="1">
            <a:prstTxWarp prst="textNoShape">
              <a:avLst/>
            </a:prstTxWarp>
            <a:normAutofit fontScale="85000" lnSpcReduction="20000"/>
          </a:bodyPr>
          <a:lstStyle/>
          <a:p>
            <a:pPr>
              <a:lnSpc>
                <a:spcPct val="110000"/>
              </a:lnSpc>
              <a:spcBef>
                <a:spcPts val="600"/>
              </a:spcBef>
              <a:spcAft>
                <a:spcPts val="600"/>
              </a:spcAft>
            </a:pPr>
            <a:r>
              <a:rPr lang="en-US" altLang="zh-CN" b="0" dirty="0"/>
              <a:t>T</a:t>
            </a:r>
            <a:r>
              <a:rPr lang="en-US" altLang="zh-CN" b="0" dirty="0" smtClean="0"/>
              <a:t>he two options of the timelines to initiate the EHT project:</a:t>
            </a:r>
          </a:p>
          <a:p>
            <a:pPr lvl="1">
              <a:lnSpc>
                <a:spcPct val="110000"/>
              </a:lnSpc>
              <a:spcBef>
                <a:spcPts val="600"/>
              </a:spcBef>
              <a:spcAft>
                <a:spcPts val="600"/>
              </a:spcAft>
            </a:pPr>
            <a:r>
              <a:rPr lang="en-US" altLang="zh-CN" b="0" dirty="0" smtClean="0"/>
              <a:t>Option #1: Defining the project scope when forming the EHT SG, i.e., in the July meeting;</a:t>
            </a:r>
          </a:p>
          <a:p>
            <a:pPr lvl="1">
              <a:lnSpc>
                <a:spcPct val="110000"/>
              </a:lnSpc>
              <a:spcBef>
                <a:spcPts val="600"/>
              </a:spcBef>
              <a:spcAft>
                <a:spcPts val="600"/>
              </a:spcAft>
            </a:pPr>
            <a:r>
              <a:rPr lang="en-US" altLang="zh-CN" dirty="0" smtClean="0"/>
              <a:t>Option #2: Defining the project scope in the EHT SG, i.e., from July to November meeting;</a:t>
            </a:r>
            <a:endParaRPr lang="en-US" altLang="zh-CN" b="0" dirty="0" smtClean="0"/>
          </a:p>
          <a:p>
            <a:pPr>
              <a:lnSpc>
                <a:spcPct val="110000"/>
              </a:lnSpc>
              <a:spcBef>
                <a:spcPts val="600"/>
              </a:spcBef>
              <a:spcAft>
                <a:spcPts val="600"/>
              </a:spcAft>
            </a:pPr>
            <a:r>
              <a:rPr lang="en-US" altLang="zh-CN" b="0" dirty="0" smtClean="0"/>
              <a:t>Therefore, we can consider two options of the EHT SG formation motion text:</a:t>
            </a:r>
          </a:p>
          <a:p>
            <a:pPr lvl="1">
              <a:lnSpc>
                <a:spcPct val="110000"/>
              </a:lnSpc>
              <a:spcBef>
                <a:spcPts val="600"/>
              </a:spcBef>
              <a:spcAft>
                <a:spcPts val="600"/>
              </a:spcAft>
            </a:pPr>
            <a:r>
              <a:rPr lang="en-US" altLang="zh-CN" dirty="0" smtClean="0"/>
              <a:t>Option #1: clearly specify the intended scope of the EHT project;</a:t>
            </a:r>
          </a:p>
          <a:p>
            <a:pPr lvl="1">
              <a:lnSpc>
                <a:spcPct val="110000"/>
              </a:lnSpc>
              <a:spcBef>
                <a:spcPts val="600"/>
              </a:spcBef>
              <a:spcAft>
                <a:spcPts val="600"/>
              </a:spcAft>
            </a:pPr>
            <a:r>
              <a:rPr lang="en-US" altLang="zh-CN" dirty="0" smtClean="0"/>
              <a:t>Option #2:</a:t>
            </a:r>
            <a:r>
              <a:rPr lang="en-US" altLang="zh-CN" dirty="0"/>
              <a:t> </a:t>
            </a:r>
            <a:r>
              <a:rPr lang="en-US" altLang="zh-CN" dirty="0" smtClean="0"/>
              <a:t>leave the scope open for further discussions in the EHT SG, where there may be two variants of the motion text:</a:t>
            </a:r>
          </a:p>
          <a:p>
            <a:pPr lvl="2">
              <a:lnSpc>
                <a:spcPct val="110000"/>
              </a:lnSpc>
              <a:spcBef>
                <a:spcPts val="600"/>
              </a:spcBef>
              <a:spcAft>
                <a:spcPts val="600"/>
              </a:spcAft>
              <a:buFont typeface="Courier New" panose="02070309020205020404" pitchFamily="49" charset="0"/>
              <a:buChar char="o"/>
            </a:pPr>
            <a:r>
              <a:rPr lang="en-US" altLang="zh-CN" dirty="0"/>
              <a:t>Option #2a: provide some high-level description of the project </a:t>
            </a:r>
            <a:r>
              <a:rPr lang="en-US" altLang="zh-CN" dirty="0" smtClean="0"/>
              <a:t>objectives</a:t>
            </a:r>
          </a:p>
          <a:p>
            <a:pPr lvl="2">
              <a:lnSpc>
                <a:spcPct val="110000"/>
              </a:lnSpc>
              <a:spcBef>
                <a:spcPts val="600"/>
              </a:spcBef>
              <a:spcAft>
                <a:spcPts val="600"/>
              </a:spcAft>
              <a:buFont typeface="Courier New" panose="02070309020205020404" pitchFamily="49" charset="0"/>
              <a:buChar char="o"/>
            </a:pPr>
            <a:r>
              <a:rPr lang="en-US" altLang="zh-CN" dirty="0" smtClean="0"/>
              <a:t>Option #2b: re-use some of the EHT TIG formation text</a:t>
            </a:r>
          </a:p>
          <a:p>
            <a:pPr>
              <a:lnSpc>
                <a:spcPct val="110000"/>
              </a:lnSpc>
              <a:spcBef>
                <a:spcPts val="600"/>
              </a:spcBef>
              <a:spcAft>
                <a:spcPts val="600"/>
              </a:spcAft>
            </a:pPr>
            <a:r>
              <a:rPr lang="en-US" altLang="zh-CN" b="0" dirty="0" smtClean="0"/>
              <a:t>In the next three slides, we give some more details about the proposed EHT SG formation motion text, in order to facilitate the discussions in the EHT TIG;</a:t>
            </a:r>
          </a:p>
          <a:p>
            <a:pPr>
              <a:lnSpc>
                <a:spcPct val="110000"/>
              </a:lnSpc>
              <a:spcBef>
                <a:spcPts val="600"/>
              </a:spcBef>
              <a:spcAft>
                <a:spcPts val="600"/>
              </a:spcAft>
            </a:pPr>
            <a:r>
              <a:rPr lang="en-US" altLang="zh-CN" b="0" dirty="0" smtClean="0"/>
              <a:t>Among those options, we are fairly open and would like to work with the group to quickly reach consensus on this matter, so that the EHT SG can be formed timely.</a:t>
            </a:r>
          </a:p>
        </p:txBody>
      </p:sp>
      <p:sp>
        <p:nvSpPr>
          <p:cNvPr id="8"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
        <p:nvSpPr>
          <p:cNvPr id="7" name="Date Placeholder 3"/>
          <p:cNvSpPr>
            <a:spLocks noGrp="1"/>
          </p:cNvSpPr>
          <p:nvPr>
            <p:ph type="dt" sz="half" idx="10"/>
          </p:nvPr>
        </p:nvSpPr>
        <p:spPr>
          <a:xfrm>
            <a:off x="696913" y="332601"/>
            <a:ext cx="942566" cy="276999"/>
          </a:xfrm>
        </p:spPr>
        <p:txBody>
          <a:bodyPr/>
          <a:lstStyle/>
          <a:p>
            <a:r>
              <a:rPr lang="en-US" dirty="0" smtClean="0"/>
              <a:t>July 2018</a:t>
            </a:r>
            <a:endParaRPr lang="en-US" dirty="0"/>
          </a:p>
        </p:txBody>
      </p:sp>
    </p:spTree>
    <p:extLst>
      <p:ext uri="{BB962C8B-B14F-4D97-AF65-F5344CB8AC3E}">
        <p14:creationId xmlns:p14="http://schemas.microsoft.com/office/powerpoint/2010/main" val="3390842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8</a:t>
            </a:fld>
            <a:endParaRPr lang="en-US"/>
          </a:p>
        </p:txBody>
      </p:sp>
      <p:sp>
        <p:nvSpPr>
          <p:cNvPr id="5122" name="Rectangle 2"/>
          <p:cNvSpPr>
            <a:spLocks noGrp="1" noChangeArrowheads="1"/>
          </p:cNvSpPr>
          <p:nvPr>
            <p:ph type="title"/>
          </p:nvPr>
        </p:nvSpPr>
        <p:spPr>
          <a:xfrm>
            <a:off x="76200" y="685800"/>
            <a:ext cx="8991600" cy="609600"/>
          </a:xfrm>
          <a:noFill/>
          <a:ln/>
        </p:spPr>
        <p:txBody>
          <a:bodyPr/>
          <a:lstStyle/>
          <a:p>
            <a:r>
              <a:rPr lang="en-IE" sz="2800" dirty="0" smtClean="0">
                <a:solidFill>
                  <a:schemeClr val="tx1"/>
                </a:solidFill>
              </a:rPr>
              <a:t>Suggested EHT SG Formation Motion Text – Option #1</a:t>
            </a:r>
            <a:endParaRPr lang="en-US" sz="2800" dirty="0">
              <a:solidFill>
                <a:schemeClr val="tx1"/>
              </a:solidFill>
            </a:endParaRPr>
          </a:p>
        </p:txBody>
      </p:sp>
      <p:sp>
        <p:nvSpPr>
          <p:cNvPr id="5123" name="Rectangle 3"/>
          <p:cNvSpPr>
            <a:spLocks noGrp="1" noChangeArrowheads="1"/>
          </p:cNvSpPr>
          <p:nvPr>
            <p:ph type="body" idx="1"/>
          </p:nvPr>
        </p:nvSpPr>
        <p:spPr>
          <a:xfrm>
            <a:off x="228600" y="1371600"/>
            <a:ext cx="8763000" cy="4875213"/>
          </a:xfrm>
          <a:noFill/>
          <a:ln w="9525">
            <a:noFill/>
            <a:miter lim="800000"/>
            <a:headEnd/>
            <a:tailEnd/>
          </a:ln>
          <a:effectLst/>
        </p:spPr>
        <p:txBody>
          <a:bodyPr vert="horz" wrap="square" lIns="92075" tIns="46038" rIns="92075" bIns="46038" numCol="1" anchor="t" anchorCtr="0" compatLnSpc="1">
            <a:prstTxWarp prst="textNoShape">
              <a:avLst/>
            </a:prstTxWarp>
            <a:normAutofit/>
          </a:bodyPr>
          <a:lstStyle/>
          <a:p>
            <a:pPr marL="117475" indent="0">
              <a:spcBef>
                <a:spcPts val="600"/>
              </a:spcBef>
              <a:spcAft>
                <a:spcPts val="600"/>
              </a:spcAft>
              <a:buNone/>
            </a:pPr>
            <a:r>
              <a:rPr lang="en-US" sz="2000" dirty="0" smtClean="0"/>
              <a:t>Move to </a:t>
            </a:r>
            <a:r>
              <a:rPr lang="en-US" sz="2000" dirty="0"/>
              <a:t>a</a:t>
            </a:r>
            <a:r>
              <a:rPr lang="en-US" sz="2000" dirty="0" smtClean="0"/>
              <a:t>pprove </a:t>
            </a:r>
            <a:r>
              <a:rPr lang="en-US" sz="2000" dirty="0"/>
              <a:t>formation of an EHT SG </a:t>
            </a:r>
            <a:r>
              <a:rPr lang="en-US" sz="2000" dirty="0" smtClean="0"/>
              <a:t>(Extreme High Throughput Study Group) to develop </a:t>
            </a:r>
            <a:r>
              <a:rPr lang="en-US" sz="2000" dirty="0"/>
              <a:t>a Project Authorization Request (PAR) and </a:t>
            </a:r>
            <a:r>
              <a:rPr lang="en-US" sz="2000" dirty="0" smtClean="0"/>
              <a:t>a Criteria </a:t>
            </a:r>
            <a:r>
              <a:rPr lang="en-US" sz="2000" dirty="0"/>
              <a:t>for Standards Development (CSD) for </a:t>
            </a:r>
            <a:r>
              <a:rPr lang="en-US" sz="2000" dirty="0" smtClean="0"/>
              <a:t>a new </a:t>
            </a:r>
            <a:r>
              <a:rPr lang="en-US" sz="2000" dirty="0"/>
              <a:t>802.11 </a:t>
            </a:r>
            <a:r>
              <a:rPr lang="en-US" sz="2000" dirty="0" smtClean="0"/>
              <a:t>amendment </a:t>
            </a:r>
            <a:r>
              <a:rPr lang="en-US" sz="2000" dirty="0"/>
              <a:t>for </a:t>
            </a:r>
            <a:r>
              <a:rPr lang="en-US" sz="2000" dirty="0" smtClean="0"/>
              <a:t>the bands </a:t>
            </a:r>
            <a:r>
              <a:rPr lang="en-US" sz="2000" dirty="0"/>
              <a:t>between 1 to 7.125 </a:t>
            </a:r>
            <a:r>
              <a:rPr lang="en-US" sz="2000" dirty="0" smtClean="0"/>
              <a:t>GHz, with the primary objectives:</a:t>
            </a:r>
            <a:endParaRPr lang="en-US" sz="2000" dirty="0"/>
          </a:p>
          <a:p>
            <a:pPr lvl="1">
              <a:spcBef>
                <a:spcPts val="600"/>
              </a:spcBef>
              <a:spcAft>
                <a:spcPts val="600"/>
              </a:spcAft>
              <a:buSzPct val="100000"/>
              <a:buFont typeface="Courier New" panose="02070309020205020404" pitchFamily="49" charset="0"/>
              <a:buChar char="o"/>
            </a:pPr>
            <a:r>
              <a:rPr lang="en-US" sz="1800" b="1" dirty="0" smtClean="0">
                <a:latin typeface="Times New Roman" panose="02020603050405020304" pitchFamily="18" charset="0"/>
                <a:cs typeface="Times New Roman" panose="02020603050405020304" pitchFamily="18" charset="0"/>
              </a:rPr>
              <a:t>To </a:t>
            </a:r>
            <a:r>
              <a:rPr lang="en-US" sz="1800" b="1" dirty="0">
                <a:latin typeface="Times New Roman" panose="02020603050405020304" pitchFamily="18" charset="0"/>
                <a:cs typeface="Times New Roman" panose="02020603050405020304" pitchFamily="18" charset="0"/>
              </a:rPr>
              <a:t>increase peak throughput and improve efficiency</a:t>
            </a:r>
          </a:p>
          <a:p>
            <a:pPr lvl="2">
              <a:spcBef>
                <a:spcPts val="600"/>
              </a:spcBef>
              <a:spcAft>
                <a:spcPts val="600"/>
              </a:spcAft>
              <a:buSzPct val="100000"/>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candidate features include: 320 MHz bandwidth, multiband aggregation and operation, 16 spatial streams, HARQ, SOMA, </a:t>
            </a:r>
            <a:r>
              <a:rPr lang="en-US" dirty="0" smtClean="0">
                <a:latin typeface="Times New Roman" panose="02020603050405020304" pitchFamily="18" charset="0"/>
                <a:cs typeface="Times New Roman" panose="02020603050405020304" pitchFamily="18" charset="0"/>
              </a:rPr>
              <a:t>AP </a:t>
            </a:r>
            <a:r>
              <a:rPr lang="en-US" dirty="0">
                <a:latin typeface="Times New Roman" panose="02020603050405020304" pitchFamily="18" charset="0"/>
                <a:cs typeface="Times New Roman" panose="02020603050405020304" pitchFamily="18" charset="0"/>
              </a:rPr>
              <a:t>Coordination, and efficient use of the 6GHz band;</a:t>
            </a:r>
          </a:p>
          <a:p>
            <a:pPr lvl="1">
              <a:spcBef>
                <a:spcPts val="600"/>
              </a:spcBef>
              <a:spcAft>
                <a:spcPts val="600"/>
              </a:spcAft>
              <a:buSzPct val="100000"/>
              <a:buFont typeface="Courier New" panose="02070309020205020404" pitchFamily="49" charset="0"/>
              <a:buChar char="o"/>
            </a:pPr>
            <a:r>
              <a:rPr lang="en-US" sz="1800" b="1" dirty="0">
                <a:latin typeface="Times New Roman" panose="02020603050405020304" pitchFamily="18" charset="0"/>
                <a:cs typeface="Times New Roman" panose="02020603050405020304" pitchFamily="18" charset="0"/>
              </a:rPr>
              <a:t>To support high throughput and low latency applications such as video-over-WLAN, AR and </a:t>
            </a:r>
            <a:r>
              <a:rPr lang="en-US" sz="1800" b="1" dirty="0" smtClean="0">
                <a:latin typeface="Times New Roman" panose="02020603050405020304" pitchFamily="18" charset="0"/>
                <a:cs typeface="Times New Roman" panose="02020603050405020304" pitchFamily="18" charset="0"/>
              </a:rPr>
              <a:t>VR</a:t>
            </a:r>
            <a:endParaRPr lang="en-US" sz="1800" b="1" dirty="0">
              <a:latin typeface="Times New Roman" panose="02020603050405020304" pitchFamily="18" charset="0"/>
              <a:cs typeface="Times New Roman" panose="02020603050405020304" pitchFamily="18" charset="0"/>
            </a:endParaRPr>
          </a:p>
        </p:txBody>
      </p:sp>
      <p:sp>
        <p:nvSpPr>
          <p:cNvPr id="8"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
        <p:nvSpPr>
          <p:cNvPr id="7" name="Date Placeholder 3"/>
          <p:cNvSpPr>
            <a:spLocks noGrp="1"/>
          </p:cNvSpPr>
          <p:nvPr>
            <p:ph type="dt" sz="half" idx="10"/>
          </p:nvPr>
        </p:nvSpPr>
        <p:spPr>
          <a:xfrm>
            <a:off x="696913" y="332601"/>
            <a:ext cx="942566" cy="276999"/>
          </a:xfrm>
        </p:spPr>
        <p:txBody>
          <a:bodyPr/>
          <a:lstStyle/>
          <a:p>
            <a:r>
              <a:rPr lang="en-US" dirty="0" smtClean="0"/>
              <a:t>July 2018</a:t>
            </a:r>
            <a:endParaRPr lang="en-US" dirty="0"/>
          </a:p>
        </p:txBody>
      </p:sp>
    </p:spTree>
    <p:extLst>
      <p:ext uri="{BB962C8B-B14F-4D97-AF65-F5344CB8AC3E}">
        <p14:creationId xmlns:p14="http://schemas.microsoft.com/office/powerpoint/2010/main" val="1692423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C42CFA8-65D8-C540-B090-A854712382F8}" type="slidenum">
              <a:rPr lang="en-US"/>
              <a:pPr/>
              <a:t>9</a:t>
            </a:fld>
            <a:endParaRPr lang="en-US"/>
          </a:p>
        </p:txBody>
      </p:sp>
      <p:sp>
        <p:nvSpPr>
          <p:cNvPr id="5122" name="Rectangle 2"/>
          <p:cNvSpPr>
            <a:spLocks noGrp="1" noChangeArrowheads="1"/>
          </p:cNvSpPr>
          <p:nvPr>
            <p:ph type="title"/>
          </p:nvPr>
        </p:nvSpPr>
        <p:spPr>
          <a:xfrm>
            <a:off x="76200" y="685800"/>
            <a:ext cx="8991600" cy="609600"/>
          </a:xfrm>
          <a:noFill/>
          <a:ln/>
        </p:spPr>
        <p:txBody>
          <a:bodyPr/>
          <a:lstStyle/>
          <a:p>
            <a:r>
              <a:rPr lang="en-IE" sz="2800" dirty="0" smtClean="0">
                <a:solidFill>
                  <a:schemeClr val="tx1"/>
                </a:solidFill>
              </a:rPr>
              <a:t>Suggested EHT SG Formation Motion Text – Option #2a</a:t>
            </a:r>
            <a:endParaRPr lang="en-US" sz="2800" dirty="0">
              <a:solidFill>
                <a:schemeClr val="tx1"/>
              </a:solidFill>
            </a:endParaRPr>
          </a:p>
        </p:txBody>
      </p:sp>
      <p:sp>
        <p:nvSpPr>
          <p:cNvPr id="5123" name="Rectangle 3"/>
          <p:cNvSpPr>
            <a:spLocks noGrp="1" noChangeArrowheads="1"/>
          </p:cNvSpPr>
          <p:nvPr>
            <p:ph type="body" idx="1"/>
          </p:nvPr>
        </p:nvSpPr>
        <p:spPr>
          <a:xfrm>
            <a:off x="228600" y="1371600"/>
            <a:ext cx="8763000" cy="4875213"/>
          </a:xfrm>
          <a:noFill/>
          <a:ln w="9525">
            <a:noFill/>
            <a:miter lim="800000"/>
            <a:headEnd/>
            <a:tailEnd/>
          </a:ln>
          <a:effectLst/>
        </p:spPr>
        <p:txBody>
          <a:bodyPr vert="horz" wrap="square" lIns="92075" tIns="46038" rIns="92075" bIns="46038" numCol="1" anchor="t" anchorCtr="0" compatLnSpc="1">
            <a:prstTxWarp prst="textNoShape">
              <a:avLst/>
            </a:prstTxWarp>
            <a:normAutofit/>
          </a:bodyPr>
          <a:lstStyle/>
          <a:p>
            <a:pPr marL="117475" indent="0">
              <a:spcBef>
                <a:spcPts val="600"/>
              </a:spcBef>
              <a:spcAft>
                <a:spcPts val="600"/>
              </a:spcAft>
              <a:buNone/>
            </a:pPr>
            <a:r>
              <a:rPr lang="en-US" sz="2000" dirty="0" smtClean="0"/>
              <a:t>Move to </a:t>
            </a:r>
            <a:r>
              <a:rPr lang="en-US" sz="2000" dirty="0"/>
              <a:t>a</a:t>
            </a:r>
            <a:r>
              <a:rPr lang="en-US" sz="2000" dirty="0" smtClean="0"/>
              <a:t>pprove </a:t>
            </a:r>
            <a:r>
              <a:rPr lang="en-US" sz="2000" dirty="0"/>
              <a:t>formation of an EHT SG </a:t>
            </a:r>
            <a:r>
              <a:rPr lang="en-US" sz="2000" dirty="0" smtClean="0"/>
              <a:t>(Extreme High Throughput Study Group) to develop </a:t>
            </a:r>
            <a:r>
              <a:rPr lang="en-US" sz="2000" dirty="0"/>
              <a:t>a Project Authorization Request (PAR) and </a:t>
            </a:r>
            <a:r>
              <a:rPr lang="en-US" sz="2000" dirty="0" smtClean="0"/>
              <a:t>a Criteria </a:t>
            </a:r>
            <a:r>
              <a:rPr lang="en-US" sz="2000" dirty="0"/>
              <a:t>for Standards Development (CSD) for </a:t>
            </a:r>
            <a:r>
              <a:rPr lang="en-US" sz="2000" dirty="0" smtClean="0"/>
              <a:t>a new </a:t>
            </a:r>
            <a:r>
              <a:rPr lang="en-US" sz="2000" dirty="0"/>
              <a:t>802.11 </a:t>
            </a:r>
            <a:r>
              <a:rPr lang="en-US" sz="2000" dirty="0" smtClean="0"/>
              <a:t>amendment for the bands </a:t>
            </a:r>
            <a:r>
              <a:rPr lang="en-US" sz="2000" dirty="0"/>
              <a:t>between 1 to 7.125 </a:t>
            </a:r>
            <a:r>
              <a:rPr lang="en-US" sz="2000" dirty="0" smtClean="0"/>
              <a:t>GHz, with the primary objectives:</a:t>
            </a:r>
            <a:endParaRPr lang="en-US" sz="2000" dirty="0"/>
          </a:p>
          <a:p>
            <a:pPr lvl="1">
              <a:spcBef>
                <a:spcPts val="600"/>
              </a:spcBef>
              <a:spcAft>
                <a:spcPts val="600"/>
              </a:spcAft>
              <a:buSzPct val="100000"/>
              <a:buFont typeface="Courier New" panose="02070309020205020404" pitchFamily="49" charset="0"/>
              <a:buChar char="o"/>
            </a:pPr>
            <a:r>
              <a:rPr lang="en-US" sz="1800" b="1" dirty="0" smtClean="0">
                <a:latin typeface="Times New Roman" panose="02020603050405020304" pitchFamily="18" charset="0"/>
                <a:cs typeface="Times New Roman" panose="02020603050405020304" pitchFamily="18" charset="0"/>
              </a:rPr>
              <a:t>To </a:t>
            </a:r>
            <a:r>
              <a:rPr lang="en-US" sz="1800" b="1" dirty="0">
                <a:latin typeface="Times New Roman" panose="02020603050405020304" pitchFamily="18" charset="0"/>
                <a:cs typeface="Times New Roman" panose="02020603050405020304" pitchFamily="18" charset="0"/>
              </a:rPr>
              <a:t>increase peak throughput and improve efficiency</a:t>
            </a:r>
          </a:p>
          <a:p>
            <a:pPr lvl="1">
              <a:spcBef>
                <a:spcPts val="600"/>
              </a:spcBef>
              <a:spcAft>
                <a:spcPts val="600"/>
              </a:spcAft>
              <a:buSzPct val="100000"/>
              <a:buFont typeface="Courier New" panose="02070309020205020404" pitchFamily="49" charset="0"/>
              <a:buChar char="o"/>
            </a:pPr>
            <a:r>
              <a:rPr lang="en-US" sz="1800" b="1" dirty="0" smtClean="0">
                <a:latin typeface="Times New Roman" panose="02020603050405020304" pitchFamily="18" charset="0"/>
                <a:cs typeface="Times New Roman" panose="02020603050405020304" pitchFamily="18" charset="0"/>
              </a:rPr>
              <a:t>To </a:t>
            </a:r>
            <a:r>
              <a:rPr lang="en-US" sz="1800" b="1" dirty="0">
                <a:latin typeface="Times New Roman" panose="02020603050405020304" pitchFamily="18" charset="0"/>
                <a:cs typeface="Times New Roman" panose="02020603050405020304" pitchFamily="18" charset="0"/>
              </a:rPr>
              <a:t>support high throughput and low latency applications such as video-over-WLAN, AR and </a:t>
            </a:r>
            <a:r>
              <a:rPr lang="en-US" sz="1800" b="1" dirty="0" smtClean="0">
                <a:latin typeface="Times New Roman" panose="02020603050405020304" pitchFamily="18" charset="0"/>
                <a:cs typeface="Times New Roman" panose="02020603050405020304" pitchFamily="18" charset="0"/>
              </a:rPr>
              <a:t>VR</a:t>
            </a:r>
            <a:endParaRPr lang="en-US" sz="1800" b="1" dirty="0">
              <a:latin typeface="Times New Roman" panose="02020603050405020304" pitchFamily="18" charset="0"/>
              <a:cs typeface="Times New Roman" panose="02020603050405020304" pitchFamily="18" charset="0"/>
            </a:endParaRPr>
          </a:p>
        </p:txBody>
      </p:sp>
      <p:sp>
        <p:nvSpPr>
          <p:cNvPr id="8" name="Footer Placeholder 4"/>
          <p:cNvSpPr>
            <a:spLocks noGrp="1"/>
          </p:cNvSpPr>
          <p:nvPr>
            <p:ph type="ftr" sz="quarter" idx="11"/>
          </p:nvPr>
        </p:nvSpPr>
        <p:spPr>
          <a:xfrm>
            <a:off x="7065315" y="6475413"/>
            <a:ext cx="1478610" cy="184666"/>
          </a:xfrm>
        </p:spPr>
        <p:txBody>
          <a:bodyPr/>
          <a:lstStyle/>
          <a:p>
            <a:r>
              <a:rPr lang="en-US" dirty="0"/>
              <a:t>Yang </a:t>
            </a:r>
            <a:r>
              <a:rPr lang="en-US" dirty="0" err="1"/>
              <a:t>Xun</a:t>
            </a:r>
            <a:r>
              <a:rPr lang="en-US" dirty="0"/>
              <a:t> et al, Huawei</a:t>
            </a:r>
          </a:p>
        </p:txBody>
      </p:sp>
      <p:sp>
        <p:nvSpPr>
          <p:cNvPr id="7" name="Date Placeholder 3"/>
          <p:cNvSpPr>
            <a:spLocks noGrp="1"/>
          </p:cNvSpPr>
          <p:nvPr>
            <p:ph type="dt" sz="half" idx="10"/>
          </p:nvPr>
        </p:nvSpPr>
        <p:spPr>
          <a:xfrm>
            <a:off x="696913" y="332601"/>
            <a:ext cx="942566" cy="276999"/>
          </a:xfrm>
        </p:spPr>
        <p:txBody>
          <a:bodyPr/>
          <a:lstStyle/>
          <a:p>
            <a:r>
              <a:rPr lang="en-US" dirty="0" smtClean="0"/>
              <a:t>July 2018</a:t>
            </a:r>
            <a:endParaRPr lang="en-US" dirty="0"/>
          </a:p>
        </p:txBody>
      </p:sp>
    </p:spTree>
    <p:extLst>
      <p:ext uri="{BB962C8B-B14F-4D97-AF65-F5344CB8AC3E}">
        <p14:creationId xmlns:p14="http://schemas.microsoft.com/office/powerpoint/2010/main" val="109954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11925</TotalTime>
  <Words>2826</Words>
  <Application>Microsoft Office PowerPoint</Application>
  <PresentationFormat>全屏显示(4:3)</PresentationFormat>
  <Paragraphs>298</Paragraphs>
  <Slides>22</Slides>
  <Notes>11</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22</vt:i4>
      </vt:variant>
    </vt:vector>
  </HeadingPairs>
  <TitlesOfParts>
    <vt:vector size="34" baseType="lpstr">
      <vt:lpstr>Arial Unicode MS</vt:lpstr>
      <vt:lpstr>ＭＳ Ｐゴシック</vt:lpstr>
      <vt:lpstr>黑体</vt:lpstr>
      <vt:lpstr>华文细黑</vt:lpstr>
      <vt:lpstr>宋体</vt:lpstr>
      <vt:lpstr>Arial</vt:lpstr>
      <vt:lpstr>Calibri</vt:lpstr>
      <vt:lpstr>Courier New</vt:lpstr>
      <vt:lpstr>Times New Roman</vt:lpstr>
      <vt:lpstr>Wingdings</vt:lpstr>
      <vt:lpstr>802-11-Submission</vt:lpstr>
      <vt:lpstr>Document</vt:lpstr>
      <vt:lpstr>Discussion on EHT Study Group Formation</vt:lpstr>
      <vt:lpstr>Background</vt:lpstr>
      <vt:lpstr>Typical Usage Scenarios</vt:lpstr>
      <vt:lpstr>Improved Efficiency for Typical Usage Scenarios</vt:lpstr>
      <vt:lpstr>Candidate Technology Considerations</vt:lpstr>
      <vt:lpstr>Feature Selection and Timeline Considerations </vt:lpstr>
      <vt:lpstr>Consideration on the EHT SG Formation Motion</vt:lpstr>
      <vt:lpstr>Suggested EHT SG Formation Motion Text – Option #1</vt:lpstr>
      <vt:lpstr>Suggested EHT SG Formation Motion Text – Option #2a</vt:lpstr>
      <vt:lpstr>Suggested EHT SG Formation Motion Text – Option #2b</vt:lpstr>
      <vt:lpstr>Summary</vt:lpstr>
      <vt:lpstr>References</vt:lpstr>
      <vt:lpstr>Straw Poll #1</vt:lpstr>
      <vt:lpstr>Appendix A</vt:lpstr>
      <vt:lpstr>Hybrid ARQ (HARQ) (1)</vt:lpstr>
      <vt:lpstr>Hybrid ARQ (HARQ) (2)</vt:lpstr>
      <vt:lpstr>SOMA (1)</vt:lpstr>
      <vt:lpstr>SOMA (2)</vt:lpstr>
      <vt:lpstr>Efficient Use of 6GHz Band</vt:lpstr>
      <vt:lpstr>AP Coordination (1)</vt:lpstr>
      <vt:lpstr>AP Coordination (2)</vt:lpstr>
      <vt:lpstr>Full Duplex</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Shimi Shilo</dc:creator>
  <cp:lastModifiedBy>Yangxun (David)</cp:lastModifiedBy>
  <cp:revision>195</cp:revision>
  <cp:lastPrinted>1998-02-10T13:28:06Z</cp:lastPrinted>
  <dcterms:created xsi:type="dcterms:W3CDTF">2013-11-12T18:41:50Z</dcterms:created>
  <dcterms:modified xsi:type="dcterms:W3CDTF">2018-07-09T23:59:43Z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(3)sTD1irmtqBxE6DatEGiWFD+IkipzA2NW91TXwRg6KX00soKldVXBYyXC21m53cVrhG6dCQnB
QBVzfZvYNl9S1nSS6275ux72FfRGZ+usX2KZ9nsFKg0v8xS4/bUrZ4aPhYB2Ct8KIfzMU+cQ
CXU9229g/0IcPDHMgWkTwlBrNQwMxOL4TgWX8bxQntbr15wZvv8FhKql1Tpi8kxxgjsIMgi1
ws9xtgCNmo3yTD9BuD</vt:lpwstr>
  </property>
  <property fmtid="{D5CDD505-2E9C-101B-9397-08002B2CF9AE}" pid="4" name="_2015_ms_pID_7253431">
    <vt:lpwstr>TUgKSPSuz1Z3E2DGXg1U7zTERQX1EVzfFwqR8P0R/G2KE5InU4pNzS
b7OHe7Oaptwou9ZOpT3L971un57fHTwnhbgMDfUQ+hwCX6rtLHMxIEiG+lZJ1MajWLmRc4dp
ZAZ3N6orfHX5efjRIv7ziIwwxvYK/mOOm9TAydH3NAt7Pw8bqhmFeGy8lZaRN0OfLzZWK73I
hgrekWrn5/FhoxROGQnrf1kVTsDvYnhExsEN</vt:lpwstr>
  </property>
  <property fmtid="{D5CDD505-2E9C-101B-9397-08002B2CF9AE}" pid="5" name="_2015_ms_pID_7253432">
    <vt:lpwstr>CA==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1530136768</vt:lpwstr>
  </property>
</Properties>
</file>