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8" r:id="rId4"/>
    <p:sldId id="274" r:id="rId5"/>
    <p:sldId id="267" r:id="rId6"/>
    <p:sldId id="277" r:id="rId7"/>
    <p:sldId id="269" r:id="rId8"/>
    <p:sldId id="276" r:id="rId9"/>
    <p:sldId id="265" r:id="rId10"/>
    <p:sldId id="275" r:id="rId11"/>
    <p:sldId id="272" r:id="rId12"/>
    <p:sldId id="273" r:id="rId13"/>
    <p:sldId id="264" r:id="rId14"/>
    <p:sldId id="27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116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Miguel Lopez,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Miguel Lopez,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Miguel Lopez,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2018</a:t>
            </a:r>
            <a:endParaRPr lang="en-GB"/>
          </a:p>
        </p:txBody>
      </p:sp>
      <p:sp>
        <p:nvSpPr>
          <p:cNvPr id="6" name="Footer Placeholder 5"/>
          <p:cNvSpPr>
            <a:spLocks noGrp="1"/>
          </p:cNvSpPr>
          <p:nvPr>
            <p:ph type="ftr" idx="11"/>
          </p:nvPr>
        </p:nvSpPr>
        <p:spPr/>
        <p:txBody>
          <a:bodyPr/>
          <a:lstStyle>
            <a:lvl1pPr>
              <a:defRPr/>
            </a:lvl1pPr>
          </a:lstStyle>
          <a:p>
            <a:r>
              <a:rPr lang="en-GB"/>
              <a:t>Miguel Lopez,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Miguel Lopez,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2018</a:t>
            </a:r>
            <a:endParaRPr lang="en-GB"/>
          </a:p>
        </p:txBody>
      </p:sp>
      <p:sp>
        <p:nvSpPr>
          <p:cNvPr id="4" name="Footer Placeholder 3"/>
          <p:cNvSpPr>
            <a:spLocks noGrp="1"/>
          </p:cNvSpPr>
          <p:nvPr>
            <p:ph type="ftr" idx="11"/>
          </p:nvPr>
        </p:nvSpPr>
        <p:spPr/>
        <p:txBody>
          <a:bodyPr/>
          <a:lstStyle>
            <a:lvl1pPr>
              <a:defRPr/>
            </a:lvl1pPr>
          </a:lstStyle>
          <a:p>
            <a:r>
              <a:rPr lang="en-GB"/>
              <a:t>Miguel Lopez,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2018</a:t>
            </a:r>
            <a:endParaRPr lang="en-GB"/>
          </a:p>
        </p:txBody>
      </p:sp>
      <p:sp>
        <p:nvSpPr>
          <p:cNvPr id="3" name="Footer Placeholder 2"/>
          <p:cNvSpPr>
            <a:spLocks noGrp="1"/>
          </p:cNvSpPr>
          <p:nvPr>
            <p:ph type="ftr" idx="11"/>
          </p:nvPr>
        </p:nvSpPr>
        <p:spPr/>
        <p:txBody>
          <a:bodyPr/>
          <a:lstStyle>
            <a:lvl1pPr>
              <a:defRPr/>
            </a:lvl1pPr>
          </a:lstStyle>
          <a:p>
            <a:r>
              <a:rPr lang="en-GB"/>
              <a:t>Miguel Lopez,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Miguel Lopez,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Miguel Lopez,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Miguel Lopez,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802.11-18/1179r1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Miguel Lopez, Ericsson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Spectral line suppression for MC-OOK</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2018-07-09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7123305"/>
              </p:ext>
            </p:extLst>
          </p:nvPr>
        </p:nvGraphicFramePr>
        <p:xfrm>
          <a:off x="515938" y="2279650"/>
          <a:ext cx="8139112" cy="2498725"/>
        </p:xfrm>
        <a:graphic>
          <a:graphicData uri="http://schemas.openxmlformats.org/presentationml/2006/ole">
            <mc:AlternateContent xmlns:mc="http://schemas.openxmlformats.org/markup-compatibility/2006">
              <mc:Choice xmlns:v="urn:schemas-microsoft-com:vml" Requires="v">
                <p:oleObj spid="_x0000_s3221" name="Document" r:id="rId4" imgW="8252039" imgH="2591362" progId="Word.Document.8">
                  <p:embed/>
                </p:oleObj>
              </mc:Choice>
              <mc:Fallback>
                <p:oleObj name="Document" r:id="rId4" imgW="8252039" imgH="2591362" progId="Word.Document.8">
                  <p:embed/>
                  <p:pic>
                    <p:nvPicPr>
                      <p:cNvPr id="0" name="Picture 3"/>
                      <p:cNvPicPr>
                        <a:picLocks noChangeAspect="1" noChangeArrowheads="1"/>
                      </p:cNvPicPr>
                      <p:nvPr/>
                    </p:nvPicPr>
                    <p:blipFill>
                      <a:blip r:embed="rId5"/>
                      <a:srcRect/>
                      <a:stretch>
                        <a:fillRect/>
                      </a:stretch>
                    </p:blipFill>
                    <p:spPr bwMode="auto">
                      <a:xfrm>
                        <a:off x="515938" y="2279650"/>
                        <a:ext cx="8139112" cy="2498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PSD limited scenarios</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10" name="Content Placeholder 8">
            <a:extLst>
              <a:ext uri="{FF2B5EF4-FFF2-40B4-BE49-F238E27FC236}">
                <a16:creationId xmlns:a16="http://schemas.microsoft.com/office/drawing/2014/main" id="{55E3B34C-9AFE-4ED1-8CD6-8A6E341B0916}"/>
              </a:ext>
            </a:extLst>
          </p:cNvPr>
          <p:cNvSpPr txBox="1">
            <a:spLocks/>
          </p:cNvSpPr>
          <p:nvPr/>
        </p:nvSpPr>
        <p:spPr bwMode="auto">
          <a:xfrm>
            <a:off x="685799" y="170080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pt-BR" sz="2000" b="0" kern="0" dirty="0">
                <a:solidFill>
                  <a:schemeClr val="tx1"/>
                </a:solidFill>
              </a:rPr>
              <a:t>According to [3], 4.3.2.3.3</a:t>
            </a:r>
            <a:br>
              <a:rPr lang="pt-BR" sz="2000" b="0" kern="0" dirty="0">
                <a:solidFill>
                  <a:schemeClr val="tx1"/>
                </a:solidFill>
              </a:rPr>
            </a:br>
            <a:r>
              <a:rPr lang="pt-BR" sz="2000" b="0" kern="0" dirty="0">
                <a:solidFill>
                  <a:schemeClr val="tx1"/>
                </a:solidFill>
              </a:rPr>
              <a:t>“</a:t>
            </a:r>
            <a:r>
              <a:rPr lang="en-US" sz="2000" b="0" i="1" dirty="0"/>
              <a:t>For equipment using wide band modulations other than FHSS, the maximum Power Spectral Density is limited to 10 dBm per </a:t>
            </a:r>
            <a:r>
              <a:rPr lang="en-US" sz="2000" b="0" i="1" dirty="0" err="1"/>
              <a:t>MHz</a:t>
            </a:r>
            <a:r>
              <a:rPr lang="en-US" sz="2000" b="0" dirty="0" err="1"/>
              <a:t>.</a:t>
            </a:r>
            <a:r>
              <a:rPr lang="en-US" sz="2000" b="0" dirty="0"/>
              <a:t>”</a:t>
            </a:r>
          </a:p>
          <a:p>
            <a:pPr>
              <a:buFont typeface="Arial" panose="020B0604020202020204" pitchFamily="34" charset="0"/>
              <a:buChar char="•"/>
            </a:pPr>
            <a:r>
              <a:rPr lang="en-US" sz="2000" b="0" dirty="0"/>
              <a:t>Under the constraint above, the total TX power depends on the randomization method</a:t>
            </a:r>
          </a:p>
          <a:p>
            <a:pPr>
              <a:buFont typeface="Arial" panose="020B0604020202020204" pitchFamily="34" charset="0"/>
              <a:buChar char="•"/>
            </a:pPr>
            <a:endParaRPr lang="en-US" sz="2000" kern="0" dirty="0"/>
          </a:p>
        </p:txBody>
      </p:sp>
      <p:graphicFrame>
        <p:nvGraphicFramePr>
          <p:cNvPr id="9" name="Content Placeholder 8">
            <a:extLst>
              <a:ext uri="{FF2B5EF4-FFF2-40B4-BE49-F238E27FC236}">
                <a16:creationId xmlns:a16="http://schemas.microsoft.com/office/drawing/2014/main" id="{4B6BA0C9-CD78-481E-BFED-0AB4A79FB2B9}"/>
              </a:ext>
            </a:extLst>
          </p:cNvPr>
          <p:cNvGraphicFramePr>
            <a:graphicFrameLocks noGrp="1"/>
          </p:cNvGraphicFramePr>
          <p:nvPr>
            <p:ph idx="1"/>
            <p:extLst>
              <p:ext uri="{D42A27DB-BD31-4B8C-83A1-F6EECF244321}">
                <p14:modId xmlns:p14="http://schemas.microsoft.com/office/powerpoint/2010/main" val="3515282108"/>
              </p:ext>
            </p:extLst>
          </p:nvPr>
        </p:nvGraphicFramePr>
        <p:xfrm>
          <a:off x="1115616" y="3573016"/>
          <a:ext cx="7138166" cy="2123440"/>
        </p:xfrm>
        <a:graphic>
          <a:graphicData uri="http://schemas.openxmlformats.org/drawingml/2006/table">
            <a:tbl>
              <a:tblPr firstRow="1" bandRow="1">
                <a:tableStyleId>{5C22544A-7EE6-4342-B048-85BDC9FD1C3A}</a:tableStyleId>
              </a:tblPr>
              <a:tblGrid>
                <a:gridCol w="1615300">
                  <a:extLst>
                    <a:ext uri="{9D8B030D-6E8A-4147-A177-3AD203B41FA5}">
                      <a16:colId xmlns:a16="http://schemas.microsoft.com/office/drawing/2014/main" val="2173230758"/>
                    </a:ext>
                  </a:extLst>
                </a:gridCol>
                <a:gridCol w="3650658">
                  <a:extLst>
                    <a:ext uri="{9D8B030D-6E8A-4147-A177-3AD203B41FA5}">
                      <a16:colId xmlns:a16="http://schemas.microsoft.com/office/drawing/2014/main" val="4119224463"/>
                    </a:ext>
                  </a:extLst>
                </a:gridCol>
                <a:gridCol w="1872208">
                  <a:extLst>
                    <a:ext uri="{9D8B030D-6E8A-4147-A177-3AD203B41FA5}">
                      <a16:colId xmlns:a16="http://schemas.microsoft.com/office/drawing/2014/main" val="2503896992"/>
                    </a:ext>
                  </a:extLst>
                </a:gridCol>
              </a:tblGrid>
              <a:tr h="370840">
                <a:tc>
                  <a:txBody>
                    <a:bodyPr/>
                    <a:lstStyle/>
                    <a:p>
                      <a:r>
                        <a:rPr lang="en-US" dirty="0"/>
                        <a:t>Data rate</a:t>
                      </a:r>
                    </a:p>
                  </a:txBody>
                  <a:tcPr/>
                </a:tc>
                <a:tc>
                  <a:txBody>
                    <a:bodyPr/>
                    <a:lstStyle/>
                    <a:p>
                      <a:r>
                        <a:rPr lang="en-US" dirty="0"/>
                        <a:t>Randomization Method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mn-lt"/>
                          <a:cs typeface="Calibri" panose="020F0502020204030204" pitchFamily="34" charset="0"/>
                        </a:rPr>
                        <a:t>Total TX power (dBm)</a:t>
                      </a:r>
                    </a:p>
                  </a:txBody>
                  <a:tcPr/>
                </a:tc>
                <a:extLst>
                  <a:ext uri="{0D108BD9-81ED-4DB2-BD59-A6C34878D82A}">
                    <a16:rowId xmlns:a16="http://schemas.microsoft.com/office/drawing/2014/main" val="3618276530"/>
                  </a:ext>
                </a:extLst>
              </a:tr>
              <a:tr h="370840">
                <a:tc>
                  <a:txBody>
                    <a:bodyPr/>
                    <a:lstStyle/>
                    <a:p>
                      <a:r>
                        <a:rPr lang="en-US" dirty="0"/>
                        <a:t>Low</a:t>
                      </a:r>
                    </a:p>
                  </a:txBody>
                  <a:tcPr/>
                </a:tc>
                <a:tc>
                  <a:txBody>
                    <a:bodyPr/>
                    <a:lstStyle/>
                    <a:p>
                      <a:r>
                        <a:rPr lang="en-US" dirty="0"/>
                        <a:t>Binary phase randomization [1]</a:t>
                      </a:r>
                    </a:p>
                  </a:txBody>
                  <a:tcPr/>
                </a:tc>
                <a:tc>
                  <a:txBody>
                    <a:bodyPr/>
                    <a:lstStyle/>
                    <a:p>
                      <a:pPr algn="ctr"/>
                      <a:r>
                        <a:rPr lang="en-US" dirty="0"/>
                        <a:t>14.5</a:t>
                      </a:r>
                    </a:p>
                  </a:txBody>
                  <a:tcPr/>
                </a:tc>
                <a:extLst>
                  <a:ext uri="{0D108BD9-81ED-4DB2-BD59-A6C34878D82A}">
                    <a16:rowId xmlns:a16="http://schemas.microsoft.com/office/drawing/2014/main" val="2945719350"/>
                  </a:ext>
                </a:extLst>
              </a:tr>
              <a:tr h="370840">
                <a:tc>
                  <a:txBody>
                    <a:bodyPr/>
                    <a:lstStyle/>
                    <a:p>
                      <a:r>
                        <a:rPr lang="en-US" dirty="0"/>
                        <a:t>Low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Cyclic shift randomization</a:t>
                      </a:r>
                    </a:p>
                  </a:txBody>
                  <a:tcPr/>
                </a:tc>
                <a:tc>
                  <a:txBody>
                    <a:bodyPr/>
                    <a:lstStyle/>
                    <a:p>
                      <a:pPr algn="ctr"/>
                      <a:r>
                        <a:rPr lang="en-US" dirty="0"/>
                        <a:t>15.6</a:t>
                      </a:r>
                    </a:p>
                  </a:txBody>
                  <a:tcPr/>
                </a:tc>
                <a:extLst>
                  <a:ext uri="{0D108BD9-81ED-4DB2-BD59-A6C34878D82A}">
                    <a16:rowId xmlns:a16="http://schemas.microsoft.com/office/drawing/2014/main" val="981707223"/>
                  </a:ext>
                </a:extLst>
              </a:tr>
              <a:tr h="370840">
                <a:tc>
                  <a:txBody>
                    <a:bodyPr/>
                    <a:lstStyle/>
                    <a:p>
                      <a:r>
                        <a:rPr lang="en-US" dirty="0"/>
                        <a:t>High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Binary phase randomization [1]</a:t>
                      </a:r>
                    </a:p>
                  </a:txBody>
                  <a:tcPr/>
                </a:tc>
                <a:tc>
                  <a:txBody>
                    <a:bodyPr/>
                    <a:lstStyle/>
                    <a:p>
                      <a:pPr algn="ctr"/>
                      <a:r>
                        <a:rPr lang="en-US" dirty="0"/>
                        <a:t>14.8</a:t>
                      </a:r>
                    </a:p>
                  </a:txBody>
                  <a:tcPr/>
                </a:tc>
                <a:extLst>
                  <a:ext uri="{0D108BD9-81ED-4DB2-BD59-A6C34878D82A}">
                    <a16:rowId xmlns:a16="http://schemas.microsoft.com/office/drawing/2014/main" val="1977780783"/>
                  </a:ext>
                </a:extLst>
              </a:tr>
              <a:tr h="370840">
                <a:tc>
                  <a:txBody>
                    <a:bodyPr/>
                    <a:lstStyle/>
                    <a:p>
                      <a:r>
                        <a:rPr lang="en-US" dirty="0"/>
                        <a:t>High</a:t>
                      </a:r>
                    </a:p>
                  </a:txBody>
                  <a:tcPr/>
                </a:tc>
                <a:tc>
                  <a:txBody>
                    <a:bodyPr/>
                    <a:lstStyle/>
                    <a:p>
                      <a:r>
                        <a:rPr lang="en-US" dirty="0"/>
                        <a:t>Cyclic shift randomization</a:t>
                      </a:r>
                    </a:p>
                  </a:txBody>
                  <a:tcPr/>
                </a:tc>
                <a:tc>
                  <a:txBody>
                    <a:bodyPr/>
                    <a:lstStyle/>
                    <a:p>
                      <a:pPr algn="ctr"/>
                      <a:r>
                        <a:rPr lang="en-US" dirty="0"/>
                        <a:t>15.6</a:t>
                      </a:r>
                    </a:p>
                  </a:txBody>
                  <a:tcPr/>
                </a:tc>
                <a:extLst>
                  <a:ext uri="{0D108BD9-81ED-4DB2-BD59-A6C34878D82A}">
                    <a16:rowId xmlns:a16="http://schemas.microsoft.com/office/drawing/2014/main" val="1151875157"/>
                  </a:ext>
                </a:extLst>
              </a:tr>
            </a:tbl>
          </a:graphicData>
        </a:graphic>
      </p:graphicFrame>
      <p:sp>
        <p:nvSpPr>
          <p:cNvPr id="11" name="TextBox 10">
            <a:extLst>
              <a:ext uri="{FF2B5EF4-FFF2-40B4-BE49-F238E27FC236}">
                <a16:creationId xmlns:a16="http://schemas.microsoft.com/office/drawing/2014/main" id="{39A56504-C811-48AD-804E-1EE56B941ED9}"/>
              </a:ext>
            </a:extLst>
          </p:cNvPr>
          <p:cNvSpPr txBox="1"/>
          <p:nvPr/>
        </p:nvSpPr>
        <p:spPr>
          <a:xfrm>
            <a:off x="1298097" y="5941367"/>
            <a:ext cx="6546216" cy="461665"/>
          </a:xfrm>
          <a:prstGeom prst="rect">
            <a:avLst/>
          </a:prstGeom>
          <a:noFill/>
        </p:spPr>
        <p:txBody>
          <a:bodyPr wrap="none" rtlCol="0">
            <a:spAutoFit/>
          </a:bodyPr>
          <a:lstStyle/>
          <a:p>
            <a:r>
              <a:rPr lang="en-US" dirty="0">
                <a:solidFill>
                  <a:schemeClr val="tx1"/>
                </a:solidFill>
              </a:rPr>
              <a:t>CS randomization </a:t>
            </a:r>
            <a:r>
              <a:rPr lang="en-US">
                <a:solidFill>
                  <a:schemeClr val="tx1"/>
                </a:solidFill>
                <a:sym typeface="Wingdings" panose="05000000000000000000" pitchFamily="2" charset="2"/>
              </a:rPr>
              <a:t> gain </a:t>
            </a:r>
            <a:r>
              <a:rPr lang="en-US" dirty="0">
                <a:solidFill>
                  <a:schemeClr val="tx1"/>
                </a:solidFill>
                <a:sym typeface="Wingdings" panose="05000000000000000000" pitchFamily="2" charset="2"/>
              </a:rPr>
              <a:t>0.8-1.1 dB in TX power</a:t>
            </a:r>
            <a:endParaRPr lang="en-US" dirty="0">
              <a:solidFill>
                <a:schemeClr val="tx1"/>
              </a:solidFill>
            </a:endParaRPr>
          </a:p>
        </p:txBody>
      </p:sp>
    </p:spTree>
    <p:extLst>
      <p:ext uri="{BB962C8B-B14F-4D97-AF65-F5344CB8AC3E}">
        <p14:creationId xmlns:p14="http://schemas.microsoft.com/office/powerpoint/2010/main" val="2472500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Coherent reception of CS randomized MC-OOK</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p:txBody>
          <a:bodyPr/>
          <a:lstStyle/>
          <a:p>
            <a:pPr marL="457200" indent="-457200">
              <a:buFont typeface="Arial" panose="020B0604020202020204" pitchFamily="34" charset="0"/>
              <a:buChar char="•"/>
            </a:pPr>
            <a:r>
              <a:rPr lang="en-US" dirty="0"/>
              <a:t>The channel needs to be estimated only for 1 OFDM symbol</a:t>
            </a:r>
          </a:p>
          <a:p>
            <a:pPr marL="457200" indent="-457200">
              <a:buFont typeface="Arial" panose="020B0604020202020204" pitchFamily="34" charset="0"/>
              <a:buChar char="•"/>
            </a:pPr>
            <a:r>
              <a:rPr lang="en-US" dirty="0"/>
              <a:t>Coherent detection can be performed with the aid of e.g. matched filtering, with a complexity similar to that of binary phase randomization</a:t>
            </a:r>
          </a:p>
        </p:txBody>
      </p:sp>
    </p:spTree>
    <p:extLst>
      <p:ext uri="{BB962C8B-B14F-4D97-AF65-F5344CB8AC3E}">
        <p14:creationId xmlns:p14="http://schemas.microsoft.com/office/powerpoint/2010/main" val="359995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Observations</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a:xfrm>
            <a:off x="611560" y="1404019"/>
            <a:ext cx="7770813" cy="4113213"/>
          </a:xfrm>
        </p:spPr>
        <p:txBody>
          <a:bodyPr/>
          <a:lstStyle/>
          <a:p>
            <a:pPr marL="457200" indent="-457200">
              <a:buFont typeface="Arial" panose="020B0604020202020204" pitchFamily="34" charset="0"/>
              <a:buChar char="•"/>
            </a:pPr>
            <a:r>
              <a:rPr lang="en-US" dirty="0"/>
              <a:t>CS randomization allows the optimization of the OFDM symbol for performance in PA limited scenarios, while ensuring good performance in PSD limited scenarios</a:t>
            </a:r>
          </a:p>
          <a:p>
            <a:pPr marL="457200" indent="-457200">
              <a:buFont typeface="Arial" panose="020B0604020202020204" pitchFamily="34" charset="0"/>
              <a:buChar char="•"/>
            </a:pPr>
            <a:r>
              <a:rPr lang="en-US" dirty="0"/>
              <a:t>CS randomization can yield significant gain in TX power when local geographic regulations impose limits on the PSD</a:t>
            </a:r>
          </a:p>
          <a:p>
            <a:pPr marL="457200" indent="-457200">
              <a:buFont typeface="Arial" panose="020B0604020202020204" pitchFamily="34" charset="0"/>
              <a:buChar char="•"/>
            </a:pPr>
            <a:r>
              <a:rPr lang="en-US" dirty="0"/>
              <a:t>CS randomization may give a larger headroom to the FCC limits than binary phase randomization</a:t>
            </a:r>
          </a:p>
          <a:p>
            <a:pPr marL="457200" indent="-457200">
              <a:buFont typeface="Arial" panose="020B0604020202020204" pitchFamily="34" charset="0"/>
              <a:buChar char="•"/>
            </a:pPr>
            <a:r>
              <a:rPr lang="en-US" dirty="0"/>
              <a:t>CS randomization does not change the PAPR of MC-OOK</a:t>
            </a:r>
          </a:p>
          <a:p>
            <a:pPr marL="457200" indent="-457200">
              <a:buFont typeface="Arial" panose="020B0604020202020204" pitchFamily="34" charset="0"/>
              <a:buChar char="•"/>
            </a:pPr>
            <a:r>
              <a:rPr lang="en-US" dirty="0"/>
              <a:t>CS randomization does not increase the complexity of coherent reception</a:t>
            </a:r>
          </a:p>
        </p:txBody>
      </p:sp>
    </p:spTree>
    <p:extLst>
      <p:ext uri="{BB962C8B-B14F-4D97-AF65-F5344CB8AC3E}">
        <p14:creationId xmlns:p14="http://schemas.microsoft.com/office/powerpoint/2010/main" val="4232520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Miguel Lopez,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[1] </a:t>
            </a:r>
            <a:r>
              <a:rPr lang="en-GB" dirty="0">
                <a:cs typeface="Calibri" panose="020F0502020204030204" pitchFamily="34" charset="0"/>
              </a:rPr>
              <a:t>WUR Power Spectral Density, IEEE 802.11-18/0824r1, S. </a:t>
            </a:r>
            <a:r>
              <a:rPr lang="en-GB" dirty="0" err="1">
                <a:cs typeface="Calibri" panose="020F0502020204030204" pitchFamily="34" charset="0"/>
              </a:rPr>
              <a:t>Shellhammer</a:t>
            </a:r>
            <a:r>
              <a:rPr lang="en-GB" dirty="0">
                <a:cs typeface="Calibri" panose="020F0502020204030204" pitchFamily="34" charset="0"/>
              </a:rPr>
              <a:t> et al.</a:t>
            </a:r>
          </a:p>
          <a:p>
            <a:r>
              <a:rPr lang="en-GB" dirty="0"/>
              <a:t>[2] </a:t>
            </a:r>
            <a:r>
              <a:rPr lang="en-US" altLang="ko-KR" dirty="0">
                <a:solidFill>
                  <a:schemeClr val="tx1"/>
                </a:solidFill>
                <a:ea typeface="굴림" panose="020B0600000101010101" pitchFamily="50" charset="-127"/>
              </a:rPr>
              <a:t>OOK Waveform Generation Follow-up, </a:t>
            </a:r>
            <a:r>
              <a:rPr lang="en-GB" dirty="0">
                <a:cs typeface="Calibri" panose="020F0502020204030204" pitchFamily="34" charset="0"/>
              </a:rPr>
              <a:t>IEEE 802.11-18/0421r0, E. Park et al.</a:t>
            </a:r>
            <a:endParaRPr lang="en-GB" dirty="0"/>
          </a:p>
          <a:p>
            <a:r>
              <a:rPr lang="en-GB" dirty="0"/>
              <a:t>[3] </a:t>
            </a:r>
            <a:r>
              <a:rPr lang="en-US" dirty="0"/>
              <a:t>Wideband transmission systems; Data transmission equipment operating in the 2,4 GHz ISM band and using wide band modulation techniques; </a:t>
            </a:r>
            <a:r>
              <a:rPr lang="fi-FI" dirty="0"/>
              <a:t>ETSI EN 300 328 V2.1.1 2016-11</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Appendix</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p:txBody>
          <a:bodyPr/>
          <a:lstStyle/>
          <a:p>
            <a:pPr marL="457200" indent="-457200">
              <a:buFont typeface="Arial" panose="020B0604020202020204" pitchFamily="34" charset="0"/>
              <a:buChar char="•"/>
            </a:pPr>
            <a:r>
              <a:rPr lang="en-US" dirty="0"/>
              <a:t>Example of a set of delays that leave residual spectral lines </a:t>
            </a:r>
          </a:p>
          <a:p>
            <a:pPr marL="457200" indent="-457200">
              <a:buFont typeface="Arial" panose="020B0604020202020204" pitchFamily="34" charset="0"/>
              <a:buChar char="•"/>
            </a:pPr>
            <a:endParaRPr lang="en-US" dirty="0"/>
          </a:p>
        </p:txBody>
      </p:sp>
      <p:pic>
        <p:nvPicPr>
          <p:cNvPr id="8" name="Picture 7">
            <a:extLst>
              <a:ext uri="{FF2B5EF4-FFF2-40B4-BE49-F238E27FC236}">
                <a16:creationId xmlns:a16="http://schemas.microsoft.com/office/drawing/2014/main" id="{C1273B22-F1CF-4286-A7C0-E677C6F814BA}"/>
              </a:ext>
            </a:extLst>
          </p:cNvPr>
          <p:cNvPicPr>
            <a:picLocks noChangeAspect="1"/>
          </p:cNvPicPr>
          <p:nvPr/>
        </p:nvPicPr>
        <p:blipFill>
          <a:blip r:embed="rId2"/>
          <a:stretch>
            <a:fillRect/>
          </a:stretch>
        </p:blipFill>
        <p:spPr>
          <a:xfrm>
            <a:off x="2494888" y="2561544"/>
            <a:ext cx="4228835" cy="3171712"/>
          </a:xfrm>
          <a:prstGeom prst="rect">
            <a:avLst/>
          </a:prstGeom>
        </p:spPr>
      </p:pic>
      <p:sp>
        <p:nvSpPr>
          <p:cNvPr id="10" name="TextBox 9">
            <a:extLst>
              <a:ext uri="{FF2B5EF4-FFF2-40B4-BE49-F238E27FC236}">
                <a16:creationId xmlns:a16="http://schemas.microsoft.com/office/drawing/2014/main" id="{3F261A8B-8B5E-4846-88FB-EC4BD79933EF}"/>
              </a:ext>
            </a:extLst>
          </p:cNvPr>
          <p:cNvSpPr txBox="1"/>
          <p:nvPr/>
        </p:nvSpPr>
        <p:spPr>
          <a:xfrm>
            <a:off x="598595" y="5756701"/>
            <a:ext cx="7964873" cy="830997"/>
          </a:xfrm>
          <a:prstGeom prst="rect">
            <a:avLst/>
          </a:prstGeom>
          <a:noFill/>
        </p:spPr>
        <p:txBody>
          <a:bodyPr wrap="none" rtlCol="0">
            <a:spAutoFit/>
          </a:bodyPr>
          <a:lstStyle/>
          <a:p>
            <a:r>
              <a:rPr lang="en-US" dirty="0">
                <a:solidFill>
                  <a:schemeClr val="tx1"/>
                </a:solidFill>
                <a:cs typeface="Calibri" panose="020F0502020204030204" pitchFamily="34" charset="0"/>
              </a:rPr>
              <a:t>Max power in 3 kHz when total TX power is 30 dBm: </a:t>
            </a:r>
            <a:r>
              <a:rPr lang="en-US" b="1" dirty="0">
                <a:solidFill>
                  <a:schemeClr val="tx1"/>
                </a:solidFill>
                <a:cs typeface="Calibri" panose="020F0502020204030204" pitchFamily="34" charset="0"/>
              </a:rPr>
              <a:t>10 dBm</a:t>
            </a:r>
          </a:p>
          <a:p>
            <a:endParaRPr lang="en-US" dirty="0">
              <a:solidFill>
                <a:schemeClr val="tx1"/>
              </a:solidFill>
            </a:endParaRPr>
          </a:p>
        </p:txBody>
      </p:sp>
    </p:spTree>
    <p:extLst>
      <p:ext uri="{BB962C8B-B14F-4D97-AF65-F5344CB8AC3E}">
        <p14:creationId xmlns:p14="http://schemas.microsoft.com/office/powerpoint/2010/main" val="220419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Miguel Lopez,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[1], it was shown that spectral lines appear in MC-OOK because the same OFDM symbol is used always for the ‘on’ part.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 also proposed a method to eliminate the spectral lines, by binary randomization of the phase. Each OFDM symbol is given a binary phase rotation at random.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discuss an alternative method  and investigate the impact of spectral line suppression on the TX power in PSD limited scenarios.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Simulation assumptions</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Data part only, 8K data bits</a:t>
            </a:r>
          </a:p>
          <a:p>
            <a:pPr>
              <a:buFont typeface="Arial" panose="020B0604020202020204" pitchFamily="34" charset="0"/>
              <a:buChar char="•"/>
            </a:pPr>
            <a:r>
              <a:rPr lang="en-US" dirty="0"/>
              <a:t>8X oversampling</a:t>
            </a:r>
          </a:p>
          <a:p>
            <a:pPr>
              <a:buFont typeface="Arial" panose="020B0604020202020204" pitchFamily="34" charset="0"/>
              <a:buChar char="•"/>
            </a:pPr>
            <a:r>
              <a:rPr lang="en-US" dirty="0"/>
              <a:t>LDR </a:t>
            </a:r>
          </a:p>
          <a:p>
            <a:pPr lvl="1">
              <a:buFont typeface="Arial" panose="020B0604020202020204" pitchFamily="34" charset="0"/>
              <a:buChar char="•"/>
            </a:pPr>
            <a:r>
              <a:rPr lang="en-US" dirty="0"/>
              <a:t>64 FFT</a:t>
            </a:r>
          </a:p>
          <a:p>
            <a:pPr lvl="1">
              <a:buFont typeface="Arial" panose="020B0604020202020204" pitchFamily="34" charset="0"/>
              <a:buChar char="•"/>
            </a:pPr>
            <a:r>
              <a:rPr lang="en-US" dirty="0"/>
              <a:t>OFDM symbol </a:t>
            </a:r>
            <a:r>
              <a:rPr lang="pt-BR" dirty="0">
                <a:solidFill>
                  <a:schemeClr val="tx1"/>
                </a:solidFill>
              </a:rPr>
              <a:t>[</a:t>
            </a:r>
            <a:r>
              <a:rPr lang="en-US" dirty="0">
                <a:solidFill>
                  <a:schemeClr val="tx1"/>
                </a:solidFill>
              </a:rPr>
              <a:t>1,1,1,-1,-1,-1</a:t>
            </a:r>
            <a:r>
              <a:rPr lang="pt-BR" dirty="0">
                <a:solidFill>
                  <a:schemeClr val="tx1"/>
                </a:solidFill>
              </a:rPr>
              <a:t>, 0, </a:t>
            </a:r>
            <a:r>
              <a:rPr lang="en-US" dirty="0">
                <a:solidFill>
                  <a:schemeClr val="tx1"/>
                </a:solidFill>
              </a:rPr>
              <a:t>-1,1,-1,-1,1,-1</a:t>
            </a:r>
            <a:r>
              <a:rPr lang="pt-BR" dirty="0">
                <a:solidFill>
                  <a:schemeClr val="tx1"/>
                </a:solidFill>
              </a:rPr>
              <a:t>] from ref [2]</a:t>
            </a:r>
          </a:p>
          <a:p>
            <a:pPr>
              <a:buFont typeface="Arial" panose="020B0604020202020204" pitchFamily="34" charset="0"/>
              <a:buChar char="•"/>
            </a:pPr>
            <a:r>
              <a:rPr lang="pt-BR" dirty="0">
                <a:solidFill>
                  <a:schemeClr val="tx1"/>
                </a:solidFill>
              </a:rPr>
              <a:t>HDR</a:t>
            </a:r>
          </a:p>
          <a:p>
            <a:pPr lvl="1">
              <a:buFont typeface="Arial" panose="020B0604020202020204" pitchFamily="34" charset="0"/>
              <a:buChar char="•"/>
            </a:pPr>
            <a:r>
              <a:rPr lang="pt-BR" dirty="0">
                <a:solidFill>
                  <a:schemeClr val="tx1"/>
                </a:solidFill>
              </a:rPr>
              <a:t>32 FFT</a:t>
            </a:r>
          </a:p>
          <a:p>
            <a:pPr lvl="1">
              <a:buFont typeface="Arial" panose="020B0604020202020204" pitchFamily="34" charset="0"/>
              <a:buChar char="•"/>
            </a:pPr>
            <a:r>
              <a:rPr lang="pt-BR" dirty="0">
                <a:solidFill>
                  <a:schemeClr val="tx1"/>
                </a:solidFill>
              </a:rPr>
              <a:t>OFDM symbol </a:t>
            </a:r>
            <a:r>
              <a:rPr lang="pt-BR" dirty="0"/>
              <a:t> [1, 1, 1, 0, -1, 1, -1] from ref [1]</a:t>
            </a:r>
            <a:endParaRPr lang="en-US" dirty="0"/>
          </a:p>
          <a:p>
            <a:pPr marL="457200" lvl="1" indent="0"/>
            <a:endParaRPr lang="pt-BR" dirty="0">
              <a:solidFill>
                <a:schemeClr val="tx1"/>
              </a:solidFill>
            </a:endParaRPr>
          </a:p>
          <a:p>
            <a:pPr>
              <a:buFont typeface="Arial" panose="020B0604020202020204" pitchFamily="34" charset="0"/>
              <a:buChar char="•"/>
            </a:pPr>
            <a:endParaRPr lang="en-US" dirty="0"/>
          </a:p>
        </p:txBody>
      </p:sp>
    </p:spTree>
    <p:extLst>
      <p:ext uri="{BB962C8B-B14F-4D97-AF65-F5344CB8AC3E}">
        <p14:creationId xmlns:p14="http://schemas.microsoft.com/office/powerpoint/2010/main" val="20102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a:extLst>
              <a:ext uri="{FF2B5EF4-FFF2-40B4-BE49-F238E27FC236}">
                <a16:creationId xmlns:a16="http://schemas.microsoft.com/office/drawing/2014/main" id="{55E3B34C-9AFE-4ED1-8CD6-8A6E341B0916}"/>
              </a:ext>
            </a:extLst>
          </p:cNvPr>
          <p:cNvSpPr txBox="1">
            <a:spLocks/>
          </p:cNvSpPr>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r>
              <a:rPr lang="pt-BR" kern="0" dirty="0">
                <a:solidFill>
                  <a:schemeClr val="tx1"/>
                </a:solidFill>
              </a:rPr>
              <a:t>Power computed using the periodogram (rectangular window) assuming total TX power is 30 dBm. </a:t>
            </a:r>
          </a:p>
          <a:p>
            <a:pPr marL="800100" lvl="1" indent="-342900">
              <a:buFont typeface="Arial" panose="020B0604020202020204" pitchFamily="34" charset="0"/>
              <a:buChar char="•"/>
            </a:pPr>
            <a:endParaRPr lang="pt-BR" kern="0" dirty="0">
              <a:solidFill>
                <a:schemeClr val="tx1"/>
              </a:solidFill>
            </a:endParaRPr>
          </a:p>
          <a:p>
            <a:pPr marL="800100" lvl="1" indent="-342900">
              <a:buFont typeface="Arial" panose="020B0604020202020204" pitchFamily="34" charset="0"/>
              <a:buChar char="•"/>
            </a:pPr>
            <a:endParaRPr lang="pt-BR" kern="0" dirty="0">
              <a:solidFill>
                <a:schemeClr val="tx1"/>
              </a:solidFill>
            </a:endParaRPr>
          </a:p>
          <a:p>
            <a:pPr marL="800100" lvl="1" indent="-342900">
              <a:buFont typeface="Arial" panose="020B0604020202020204" pitchFamily="34" charset="0"/>
              <a:buChar char="•"/>
            </a:pPr>
            <a:endParaRPr lang="pt-BR" kern="0" dirty="0">
              <a:solidFill>
                <a:schemeClr val="tx1"/>
              </a:solidFill>
            </a:endParaRPr>
          </a:p>
          <a:p>
            <a:pPr marL="457200" lvl="1" indent="0"/>
            <a:endParaRPr lang="pt-BR" kern="0" dirty="0">
              <a:solidFill>
                <a:schemeClr val="tx1"/>
              </a:solidFill>
            </a:endParaRPr>
          </a:p>
          <a:p>
            <a:pPr>
              <a:buFont typeface="Arial" panose="020B0604020202020204" pitchFamily="34" charset="0"/>
              <a:buChar char="•"/>
            </a:pPr>
            <a:endParaRPr lang="en-US" kern="0" dirty="0"/>
          </a:p>
        </p:txBody>
      </p:sp>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Recap: Spectral lines in MC-OOK</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graphicFrame>
        <p:nvGraphicFramePr>
          <p:cNvPr id="3" name="Content Placeholder 2">
            <a:extLst>
              <a:ext uri="{FF2B5EF4-FFF2-40B4-BE49-F238E27FC236}">
                <a16:creationId xmlns:a16="http://schemas.microsoft.com/office/drawing/2014/main" id="{F28ACFA7-0ED7-4A58-B67B-87CC2A2F4DE4}"/>
              </a:ext>
            </a:extLst>
          </p:cNvPr>
          <p:cNvGraphicFramePr>
            <a:graphicFrameLocks noGrp="1"/>
          </p:cNvGraphicFramePr>
          <p:nvPr>
            <p:ph idx="1"/>
            <p:extLst>
              <p:ext uri="{D42A27DB-BD31-4B8C-83A1-F6EECF244321}">
                <p14:modId xmlns:p14="http://schemas.microsoft.com/office/powerpoint/2010/main" val="2141906829"/>
              </p:ext>
            </p:extLst>
          </p:nvPr>
        </p:nvGraphicFramePr>
        <p:xfrm>
          <a:off x="2233042" y="3429000"/>
          <a:ext cx="4752528" cy="1381760"/>
        </p:xfrm>
        <a:graphic>
          <a:graphicData uri="http://schemas.openxmlformats.org/drawingml/2006/table">
            <a:tbl>
              <a:tblPr firstRow="1" bandRow="1">
                <a:tableStyleId>{5C22544A-7EE6-4342-B048-85BDC9FD1C3A}</a:tableStyleId>
              </a:tblPr>
              <a:tblGrid>
                <a:gridCol w="1342728">
                  <a:extLst>
                    <a:ext uri="{9D8B030D-6E8A-4147-A177-3AD203B41FA5}">
                      <a16:colId xmlns:a16="http://schemas.microsoft.com/office/drawing/2014/main" val="1050106758"/>
                    </a:ext>
                  </a:extLst>
                </a:gridCol>
                <a:gridCol w="3409800">
                  <a:extLst>
                    <a:ext uri="{9D8B030D-6E8A-4147-A177-3AD203B41FA5}">
                      <a16:colId xmlns:a16="http://schemas.microsoft.com/office/drawing/2014/main" val="3430184456"/>
                    </a:ext>
                  </a:extLst>
                </a:gridCol>
              </a:tblGrid>
              <a:tr h="386472">
                <a:tc>
                  <a:txBody>
                    <a:bodyPr/>
                    <a:lstStyle/>
                    <a:p>
                      <a:r>
                        <a:rPr lang="en-US" dirty="0"/>
                        <a:t>Data rate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mn-lt"/>
                          <a:cs typeface="Calibri" panose="020F0502020204030204" pitchFamily="34" charset="0"/>
                        </a:rPr>
                        <a:t>Max Power in 3 kHz when Total TX power is 30 dBm (dBm)</a:t>
                      </a:r>
                    </a:p>
                  </a:txBody>
                  <a:tcPr/>
                </a:tc>
                <a:extLst>
                  <a:ext uri="{0D108BD9-81ED-4DB2-BD59-A6C34878D82A}">
                    <a16:rowId xmlns:a16="http://schemas.microsoft.com/office/drawing/2014/main" val="517719372"/>
                  </a:ext>
                </a:extLst>
              </a:tr>
              <a:tr h="370840">
                <a:tc>
                  <a:txBody>
                    <a:bodyPr/>
                    <a:lstStyle/>
                    <a:p>
                      <a:pPr algn="ctr"/>
                      <a:r>
                        <a:rPr lang="en-US" dirty="0"/>
                        <a:t>Low</a:t>
                      </a:r>
                    </a:p>
                  </a:txBody>
                  <a:tcPr/>
                </a:tc>
                <a:tc>
                  <a:txBody>
                    <a:bodyPr/>
                    <a:lstStyle/>
                    <a:p>
                      <a:pPr algn="ctr"/>
                      <a:r>
                        <a:rPr lang="en-US" dirty="0"/>
                        <a:t>17.9</a:t>
                      </a:r>
                    </a:p>
                  </a:txBody>
                  <a:tcPr/>
                </a:tc>
                <a:extLst>
                  <a:ext uri="{0D108BD9-81ED-4DB2-BD59-A6C34878D82A}">
                    <a16:rowId xmlns:a16="http://schemas.microsoft.com/office/drawing/2014/main" val="493281413"/>
                  </a:ext>
                </a:extLst>
              </a:tr>
              <a:tr h="370840">
                <a:tc>
                  <a:txBody>
                    <a:bodyPr/>
                    <a:lstStyle/>
                    <a:p>
                      <a:pPr algn="ctr"/>
                      <a:r>
                        <a:rPr lang="en-US" dirty="0"/>
                        <a:t>High</a:t>
                      </a:r>
                    </a:p>
                  </a:txBody>
                  <a:tcPr/>
                </a:tc>
                <a:tc>
                  <a:txBody>
                    <a:bodyPr/>
                    <a:lstStyle/>
                    <a:p>
                      <a:pPr algn="ctr"/>
                      <a:r>
                        <a:rPr lang="en-US" dirty="0"/>
                        <a:t>19.8</a:t>
                      </a:r>
                    </a:p>
                  </a:txBody>
                  <a:tcPr/>
                </a:tc>
                <a:extLst>
                  <a:ext uri="{0D108BD9-81ED-4DB2-BD59-A6C34878D82A}">
                    <a16:rowId xmlns:a16="http://schemas.microsoft.com/office/drawing/2014/main" val="569157215"/>
                  </a:ext>
                </a:extLst>
              </a:tr>
            </a:tbl>
          </a:graphicData>
        </a:graphic>
      </p:graphicFrame>
      <p:sp>
        <p:nvSpPr>
          <p:cNvPr id="7" name="TextBox 6">
            <a:extLst>
              <a:ext uri="{FF2B5EF4-FFF2-40B4-BE49-F238E27FC236}">
                <a16:creationId xmlns:a16="http://schemas.microsoft.com/office/drawing/2014/main" id="{C9215531-FD24-4C05-A13C-0AAE1A6C9C7E}"/>
              </a:ext>
            </a:extLst>
          </p:cNvPr>
          <p:cNvSpPr txBox="1"/>
          <p:nvPr/>
        </p:nvSpPr>
        <p:spPr>
          <a:xfrm>
            <a:off x="2771800" y="5040947"/>
            <a:ext cx="3752950" cy="461665"/>
          </a:xfrm>
          <a:prstGeom prst="rect">
            <a:avLst/>
          </a:prstGeom>
          <a:noFill/>
        </p:spPr>
        <p:txBody>
          <a:bodyPr wrap="none" rtlCol="0">
            <a:spAutoFit/>
          </a:bodyPr>
          <a:lstStyle/>
          <a:p>
            <a:r>
              <a:rPr lang="en-US" dirty="0">
                <a:solidFill>
                  <a:schemeClr val="tx1"/>
                </a:solidFill>
              </a:rPr>
              <a:t>FCC limit (8 dBm) exceeded</a:t>
            </a:r>
          </a:p>
        </p:txBody>
      </p:sp>
    </p:spTree>
    <p:extLst>
      <p:ext uri="{BB962C8B-B14F-4D97-AF65-F5344CB8AC3E}">
        <p14:creationId xmlns:p14="http://schemas.microsoft.com/office/powerpoint/2010/main" val="1579607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Cyclic shift randomization</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p:txBody>
          <a:bodyPr/>
          <a:lstStyle/>
          <a:p>
            <a:pPr>
              <a:buFont typeface="Arial" panose="020B0604020202020204" pitchFamily="34" charset="0"/>
              <a:buChar char="•"/>
            </a:pPr>
            <a:r>
              <a:rPr lang="en-US" dirty="0"/>
              <a:t>Cyclic Shift (CS) randomization is a symbol randomization technique</a:t>
            </a:r>
          </a:p>
          <a:p>
            <a:pPr>
              <a:buFont typeface="Arial" panose="020B0604020202020204" pitchFamily="34" charset="0"/>
              <a:buChar char="•"/>
            </a:pPr>
            <a:r>
              <a:rPr lang="en-US" dirty="0"/>
              <a:t>Similar to CSD, but in time instead of across antennas</a:t>
            </a:r>
          </a:p>
          <a:p>
            <a:pPr>
              <a:buFont typeface="Arial" panose="020B0604020202020204" pitchFamily="34" charset="0"/>
              <a:buChar char="•"/>
            </a:pPr>
            <a:r>
              <a:rPr lang="en-US" dirty="0"/>
              <a:t>A set of cyclic shifts is pre-defined (e.g. 8 cyclic shifts)</a:t>
            </a:r>
          </a:p>
          <a:p>
            <a:pPr>
              <a:buFont typeface="Arial" panose="020B0604020202020204" pitchFamily="34" charset="0"/>
              <a:buChar char="•"/>
            </a:pPr>
            <a:r>
              <a:rPr lang="en-US" dirty="0"/>
              <a:t>A cyclic shift is chosen pseudo-randomly for each OFDM symbol</a:t>
            </a:r>
          </a:p>
          <a:p>
            <a:pPr>
              <a:buFont typeface="Arial" panose="020B0604020202020204" pitchFamily="34" charset="0"/>
              <a:buChar char="•"/>
            </a:pPr>
            <a:r>
              <a:rPr lang="en-US" dirty="0"/>
              <a:t>Note that</a:t>
            </a:r>
          </a:p>
          <a:p>
            <a:pPr lvl="1">
              <a:buFont typeface="Arial" panose="020B0604020202020204" pitchFamily="34" charset="0"/>
              <a:buChar char="•"/>
            </a:pPr>
            <a:r>
              <a:rPr lang="en-US" dirty="0"/>
              <a:t>A linear feedback shift register can be used to generate pseudo-random cyclic shifts</a:t>
            </a:r>
          </a:p>
          <a:p>
            <a:pPr lvl="1">
              <a:buFont typeface="Arial" panose="020B0604020202020204" pitchFamily="34" charset="0"/>
              <a:buChar char="•"/>
            </a:pPr>
            <a:r>
              <a:rPr lang="en-US" dirty="0"/>
              <a:t>The method works well for multi-antenna transmission, in conjunction with e.g. CSD</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758725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Illustration of cyclic shift randomization</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p:txBody>
          <a:bodyPr/>
          <a:lstStyle/>
          <a:p>
            <a:pPr>
              <a:buFont typeface="Arial" panose="020B0604020202020204" pitchFamily="34" charset="0"/>
              <a:buChar char="•"/>
            </a:pPr>
            <a:endParaRPr lang="en-US" dirty="0"/>
          </a:p>
          <a:p>
            <a:pPr>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8AE45D50-F3F7-4020-AF49-1B80BD5A9027}"/>
              </a:ext>
            </a:extLst>
          </p:cNvPr>
          <p:cNvPicPr>
            <a:picLocks noChangeAspect="1"/>
          </p:cNvPicPr>
          <p:nvPr/>
        </p:nvPicPr>
        <p:blipFill>
          <a:blip r:embed="rId2"/>
          <a:stretch>
            <a:fillRect/>
          </a:stretch>
        </p:blipFill>
        <p:spPr>
          <a:xfrm>
            <a:off x="1167196" y="2348880"/>
            <a:ext cx="6808019" cy="3355654"/>
          </a:xfrm>
          <a:prstGeom prst="rect">
            <a:avLst/>
          </a:prstGeom>
        </p:spPr>
      </p:pic>
    </p:spTree>
    <p:extLst>
      <p:ext uri="{BB962C8B-B14F-4D97-AF65-F5344CB8AC3E}">
        <p14:creationId xmlns:p14="http://schemas.microsoft.com/office/powerpoint/2010/main" val="328905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Examples of cyclic shifts</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911C75E4-AD2A-4723-8E7A-95ACCBB83C6D}"/>
              </a:ext>
            </a:extLst>
          </p:cNvPr>
          <p:cNvSpPr>
            <a:spLocks noGrp="1"/>
          </p:cNvSpPr>
          <p:nvPr>
            <p:ph idx="1"/>
          </p:nvPr>
        </p:nvSpPr>
        <p:spPr>
          <a:xfrm>
            <a:off x="685800" y="1628800"/>
            <a:ext cx="7770813" cy="4113213"/>
          </a:xfrm>
        </p:spPr>
        <p:txBody>
          <a:bodyPr/>
          <a:lstStyle/>
          <a:p>
            <a:pPr marL="0" indent="0"/>
            <a:r>
              <a:rPr lang="en-US" b="0" dirty="0"/>
              <a:t>The following delay values have been used in the simulations. These values have been designed to give sufficient spectral line suppression.</a:t>
            </a:r>
          </a:p>
          <a:p>
            <a:pPr marL="457200" indent="-457200">
              <a:buFont typeface="Arial" panose="020B0604020202020204" pitchFamily="34" charset="0"/>
              <a:buChar char="•"/>
            </a:pPr>
            <a:endParaRPr lang="en-US" b="0" dirty="0"/>
          </a:p>
          <a:p>
            <a:pPr marL="457200" indent="-457200">
              <a:buFont typeface="Arial" panose="020B0604020202020204" pitchFamily="34" charset="0"/>
              <a:buChar char="•"/>
            </a:pPr>
            <a:r>
              <a:rPr lang="en-US" b="0" dirty="0"/>
              <a:t>LDR:</a:t>
            </a:r>
            <a:r>
              <a:rPr lang="en-US" dirty="0"/>
              <a:t> </a:t>
            </a:r>
            <a:r>
              <a:rPr lang="en-US" b="0" dirty="0"/>
              <a:t>0, -400, -800, -1200, -1600, -2000, -2400, -2800 ns</a:t>
            </a:r>
          </a:p>
          <a:p>
            <a:pPr marL="457200" indent="-457200">
              <a:buFont typeface="Arial" panose="020B0604020202020204" pitchFamily="34" charset="0"/>
              <a:buChar char="•"/>
            </a:pPr>
            <a:r>
              <a:rPr lang="en-US" b="0" dirty="0"/>
              <a:t>HDR: 0, -200, -400,   -600,   -800, -1000, -1200, -1400 ns</a:t>
            </a:r>
          </a:p>
          <a:p>
            <a:pPr marL="457200" indent="-457200">
              <a:buFont typeface="Arial" panose="020B0604020202020204" pitchFamily="34" charset="0"/>
              <a:buChar char="•"/>
            </a:pPr>
            <a:endParaRPr lang="en-US" b="0" dirty="0"/>
          </a:p>
          <a:p>
            <a:pPr marL="0" indent="0"/>
            <a:r>
              <a:rPr lang="en-US" b="0" i="1" dirty="0"/>
              <a:t>Caveat</a:t>
            </a:r>
            <a:r>
              <a:rPr lang="en-US" b="0" dirty="0"/>
              <a:t>: There are combinations of delay values which leave residual spectral lines in the PSD because of failure to remove temporal correlations in some of the tones. Hence, the delays should be designed to ensure that spectral lines are sufficiently suppressed. See the Appendix for an example.</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732641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Suppression of spectral lines in MC-OOK</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10" name="Content Placeholder 8">
            <a:extLst>
              <a:ext uri="{FF2B5EF4-FFF2-40B4-BE49-F238E27FC236}">
                <a16:creationId xmlns:a16="http://schemas.microsoft.com/office/drawing/2014/main" id="{55E3B34C-9AFE-4ED1-8CD6-8A6E341B0916}"/>
              </a:ext>
            </a:extLst>
          </p:cNvPr>
          <p:cNvSpPr txBox="1">
            <a:spLocks/>
          </p:cNvSpPr>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kern="0" dirty="0"/>
          </a:p>
        </p:txBody>
      </p:sp>
      <p:graphicFrame>
        <p:nvGraphicFramePr>
          <p:cNvPr id="9" name="Content Placeholder 8">
            <a:extLst>
              <a:ext uri="{FF2B5EF4-FFF2-40B4-BE49-F238E27FC236}">
                <a16:creationId xmlns:a16="http://schemas.microsoft.com/office/drawing/2014/main" id="{4B6BA0C9-CD78-481E-BFED-0AB4A79FB2B9}"/>
              </a:ext>
            </a:extLst>
          </p:cNvPr>
          <p:cNvGraphicFramePr>
            <a:graphicFrameLocks noGrp="1"/>
          </p:cNvGraphicFramePr>
          <p:nvPr>
            <p:ph idx="1"/>
            <p:extLst>
              <p:ext uri="{D42A27DB-BD31-4B8C-83A1-F6EECF244321}">
                <p14:modId xmlns:p14="http://schemas.microsoft.com/office/powerpoint/2010/main" val="1517456065"/>
              </p:ext>
            </p:extLst>
          </p:nvPr>
        </p:nvGraphicFramePr>
        <p:xfrm>
          <a:off x="863602" y="1981200"/>
          <a:ext cx="7452814" cy="3749040"/>
        </p:xfrm>
        <a:graphic>
          <a:graphicData uri="http://schemas.openxmlformats.org/drawingml/2006/table">
            <a:tbl>
              <a:tblPr firstRow="1" bandRow="1">
                <a:tableStyleId>{5C22544A-7EE6-4342-B048-85BDC9FD1C3A}</a:tableStyleId>
              </a:tblPr>
              <a:tblGrid>
                <a:gridCol w="1116110">
                  <a:extLst>
                    <a:ext uri="{9D8B030D-6E8A-4147-A177-3AD203B41FA5}">
                      <a16:colId xmlns:a16="http://schemas.microsoft.com/office/drawing/2014/main" val="2173230758"/>
                    </a:ext>
                  </a:extLst>
                </a:gridCol>
                <a:gridCol w="1940840">
                  <a:extLst>
                    <a:ext uri="{9D8B030D-6E8A-4147-A177-3AD203B41FA5}">
                      <a16:colId xmlns:a16="http://schemas.microsoft.com/office/drawing/2014/main" val="4119224463"/>
                    </a:ext>
                  </a:extLst>
                </a:gridCol>
                <a:gridCol w="2197932">
                  <a:extLst>
                    <a:ext uri="{9D8B030D-6E8A-4147-A177-3AD203B41FA5}">
                      <a16:colId xmlns:a16="http://schemas.microsoft.com/office/drawing/2014/main" val="2503896992"/>
                    </a:ext>
                  </a:extLst>
                </a:gridCol>
                <a:gridCol w="2197932">
                  <a:extLst>
                    <a:ext uri="{9D8B030D-6E8A-4147-A177-3AD203B41FA5}">
                      <a16:colId xmlns:a16="http://schemas.microsoft.com/office/drawing/2014/main" val="2078608169"/>
                    </a:ext>
                  </a:extLst>
                </a:gridCol>
              </a:tblGrid>
              <a:tr h="370840">
                <a:tc>
                  <a:txBody>
                    <a:bodyPr/>
                    <a:lstStyle/>
                    <a:p>
                      <a:pPr algn="ctr"/>
                      <a:r>
                        <a:rPr lang="en-US" dirty="0"/>
                        <a:t>Data rate</a:t>
                      </a:r>
                    </a:p>
                  </a:txBody>
                  <a:tcPr/>
                </a:tc>
                <a:tc>
                  <a:txBody>
                    <a:bodyPr/>
                    <a:lstStyle/>
                    <a:p>
                      <a:pPr algn="ctr"/>
                      <a:r>
                        <a:rPr lang="en-US" dirty="0"/>
                        <a:t>Randomization Method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mn-lt"/>
                          <a:cs typeface="Calibri" panose="020F0502020204030204" pitchFamily="34" charset="0"/>
                        </a:rPr>
                        <a:t>Max Power in 3 kHz when Total TX power is 30 dBm (dBm)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mn-lt"/>
                          <a:cs typeface="Calibri" panose="020F0502020204030204" pitchFamily="34" charset="0"/>
                        </a:rPr>
                        <a:t>Headroom to 8 dBm FCC limit (dB)</a:t>
                      </a:r>
                    </a:p>
                  </a:txBody>
                  <a:tcPr/>
                </a:tc>
                <a:extLst>
                  <a:ext uri="{0D108BD9-81ED-4DB2-BD59-A6C34878D82A}">
                    <a16:rowId xmlns:a16="http://schemas.microsoft.com/office/drawing/2014/main" val="3618276530"/>
                  </a:ext>
                </a:extLst>
              </a:tr>
              <a:tr h="370840">
                <a:tc>
                  <a:txBody>
                    <a:bodyPr/>
                    <a:lstStyle/>
                    <a:p>
                      <a:pPr algn="ctr"/>
                      <a:r>
                        <a:rPr lang="en-US" dirty="0"/>
                        <a:t>Low</a:t>
                      </a:r>
                    </a:p>
                  </a:txBody>
                  <a:tcPr/>
                </a:tc>
                <a:tc>
                  <a:txBody>
                    <a:bodyPr/>
                    <a:lstStyle/>
                    <a:p>
                      <a:pPr algn="ctr"/>
                      <a:r>
                        <a:rPr lang="en-US" dirty="0"/>
                        <a:t>Binary phase randomization [1]</a:t>
                      </a:r>
                    </a:p>
                  </a:txBody>
                  <a:tcPr/>
                </a:tc>
                <a:tc>
                  <a:txBody>
                    <a:bodyPr/>
                    <a:lstStyle/>
                    <a:p>
                      <a:pPr algn="ctr"/>
                      <a:r>
                        <a:rPr lang="en-US" dirty="0"/>
                        <a:t>3.0</a:t>
                      </a:r>
                    </a:p>
                  </a:txBody>
                  <a:tcPr/>
                </a:tc>
                <a:tc>
                  <a:txBody>
                    <a:bodyPr/>
                    <a:lstStyle/>
                    <a:p>
                      <a:pPr algn="ctr"/>
                      <a:r>
                        <a:rPr lang="en-US" dirty="0"/>
                        <a:t>5.0</a:t>
                      </a:r>
                    </a:p>
                  </a:txBody>
                  <a:tcPr/>
                </a:tc>
                <a:extLst>
                  <a:ext uri="{0D108BD9-81ED-4DB2-BD59-A6C34878D82A}">
                    <a16:rowId xmlns:a16="http://schemas.microsoft.com/office/drawing/2014/main" val="2945719350"/>
                  </a:ext>
                </a:extLst>
              </a:tr>
              <a:tr h="370840">
                <a:tc>
                  <a:txBody>
                    <a:bodyPr/>
                    <a:lstStyle/>
                    <a:p>
                      <a:pPr algn="ctr"/>
                      <a:r>
                        <a:rPr lang="en-US" dirty="0"/>
                        <a:t>Low</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Cyclic shift randomization</a:t>
                      </a:r>
                    </a:p>
                  </a:txBody>
                  <a:tcPr/>
                </a:tc>
                <a:tc>
                  <a:txBody>
                    <a:bodyPr/>
                    <a:lstStyle/>
                    <a:p>
                      <a:pPr algn="ctr"/>
                      <a:r>
                        <a:rPr lang="en-US" dirty="0"/>
                        <a:t>1.2</a:t>
                      </a:r>
                    </a:p>
                  </a:txBody>
                  <a:tcPr/>
                </a:tc>
                <a:tc>
                  <a:txBody>
                    <a:bodyPr/>
                    <a:lstStyle/>
                    <a:p>
                      <a:pPr algn="ctr"/>
                      <a:r>
                        <a:rPr lang="en-US" b="1" dirty="0"/>
                        <a:t>6.8</a:t>
                      </a:r>
                    </a:p>
                  </a:txBody>
                  <a:tcPr/>
                </a:tc>
                <a:extLst>
                  <a:ext uri="{0D108BD9-81ED-4DB2-BD59-A6C34878D82A}">
                    <a16:rowId xmlns:a16="http://schemas.microsoft.com/office/drawing/2014/main" val="981707223"/>
                  </a:ext>
                </a:extLst>
              </a:tr>
              <a:tr h="370840">
                <a:tc>
                  <a:txBody>
                    <a:bodyPr/>
                    <a:lstStyle/>
                    <a:p>
                      <a:pPr algn="ctr"/>
                      <a:r>
                        <a:rPr lang="en-US" dirty="0"/>
                        <a:t>High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Binary phase randomization [1]</a:t>
                      </a:r>
                    </a:p>
                  </a:txBody>
                  <a:tcPr/>
                </a:tc>
                <a:tc>
                  <a:txBody>
                    <a:bodyPr/>
                    <a:lstStyle/>
                    <a:p>
                      <a:pPr algn="ctr"/>
                      <a:r>
                        <a:rPr lang="en-US" dirty="0"/>
                        <a:t>2.8</a:t>
                      </a:r>
                    </a:p>
                  </a:txBody>
                  <a:tcPr/>
                </a:tc>
                <a:tc>
                  <a:txBody>
                    <a:bodyPr/>
                    <a:lstStyle/>
                    <a:p>
                      <a:pPr algn="ctr"/>
                      <a:r>
                        <a:rPr lang="en-US" dirty="0"/>
                        <a:t>5.2</a:t>
                      </a:r>
                    </a:p>
                  </a:txBody>
                  <a:tcPr/>
                </a:tc>
                <a:extLst>
                  <a:ext uri="{0D108BD9-81ED-4DB2-BD59-A6C34878D82A}">
                    <a16:rowId xmlns:a16="http://schemas.microsoft.com/office/drawing/2014/main" val="1977780783"/>
                  </a:ext>
                </a:extLst>
              </a:tr>
              <a:tr h="370840">
                <a:tc>
                  <a:txBody>
                    <a:bodyPr/>
                    <a:lstStyle/>
                    <a:p>
                      <a:pPr algn="ctr"/>
                      <a:r>
                        <a:rPr lang="en-US" dirty="0"/>
                        <a:t>High</a:t>
                      </a:r>
                    </a:p>
                  </a:txBody>
                  <a:tcPr/>
                </a:tc>
                <a:tc>
                  <a:txBody>
                    <a:bodyPr/>
                    <a:lstStyle/>
                    <a:p>
                      <a:pPr algn="ctr"/>
                      <a:r>
                        <a:rPr lang="en-US" dirty="0"/>
                        <a:t>Cyclic shift randomization</a:t>
                      </a:r>
                    </a:p>
                  </a:txBody>
                  <a:tcPr/>
                </a:tc>
                <a:tc>
                  <a:txBody>
                    <a:bodyPr/>
                    <a:lstStyle/>
                    <a:p>
                      <a:pPr algn="ctr"/>
                      <a:r>
                        <a:rPr lang="en-US" dirty="0"/>
                        <a:t>1.6</a:t>
                      </a:r>
                    </a:p>
                  </a:txBody>
                  <a:tcPr/>
                </a:tc>
                <a:tc>
                  <a:txBody>
                    <a:bodyPr/>
                    <a:lstStyle/>
                    <a:p>
                      <a:pPr algn="ctr"/>
                      <a:r>
                        <a:rPr lang="en-US" b="1" dirty="0"/>
                        <a:t>6.4</a:t>
                      </a:r>
                    </a:p>
                  </a:txBody>
                  <a:tcPr/>
                </a:tc>
                <a:extLst>
                  <a:ext uri="{0D108BD9-81ED-4DB2-BD59-A6C34878D82A}">
                    <a16:rowId xmlns:a16="http://schemas.microsoft.com/office/drawing/2014/main" val="1151875157"/>
                  </a:ext>
                </a:extLst>
              </a:tr>
            </a:tbl>
          </a:graphicData>
        </a:graphic>
      </p:graphicFrame>
      <p:sp>
        <p:nvSpPr>
          <p:cNvPr id="8" name="TextBox 7">
            <a:extLst>
              <a:ext uri="{FF2B5EF4-FFF2-40B4-BE49-F238E27FC236}">
                <a16:creationId xmlns:a16="http://schemas.microsoft.com/office/drawing/2014/main" id="{BE3A22D8-A523-4692-8A15-8AAB4559469A}"/>
              </a:ext>
            </a:extLst>
          </p:cNvPr>
          <p:cNvSpPr txBox="1"/>
          <p:nvPr/>
        </p:nvSpPr>
        <p:spPr>
          <a:xfrm>
            <a:off x="863602" y="5941367"/>
            <a:ext cx="7900753" cy="461665"/>
          </a:xfrm>
          <a:prstGeom prst="rect">
            <a:avLst/>
          </a:prstGeom>
          <a:noFill/>
        </p:spPr>
        <p:txBody>
          <a:bodyPr wrap="none" rtlCol="0">
            <a:spAutoFit/>
          </a:bodyPr>
          <a:lstStyle/>
          <a:p>
            <a:r>
              <a:rPr lang="en-US" dirty="0">
                <a:solidFill>
                  <a:schemeClr val="tx1"/>
                </a:solidFill>
              </a:rPr>
              <a:t>CS randomization </a:t>
            </a:r>
            <a:r>
              <a:rPr lang="en-US" dirty="0">
                <a:solidFill>
                  <a:schemeClr val="tx1"/>
                </a:solidFill>
                <a:sym typeface="Wingdings" panose="05000000000000000000" pitchFamily="2" charset="2"/>
              </a:rPr>
              <a:t> 1.2-1.8 dB larger headroom to FCC limit</a:t>
            </a:r>
            <a:endParaRPr lang="en-US" dirty="0">
              <a:solidFill>
                <a:schemeClr val="tx1"/>
              </a:solidFill>
            </a:endParaRPr>
          </a:p>
        </p:txBody>
      </p:sp>
    </p:spTree>
    <p:extLst>
      <p:ext uri="{BB962C8B-B14F-4D97-AF65-F5344CB8AC3E}">
        <p14:creationId xmlns:p14="http://schemas.microsoft.com/office/powerpoint/2010/main" val="3646685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9208-973B-4D63-89B3-DB0811240279}"/>
              </a:ext>
            </a:extLst>
          </p:cNvPr>
          <p:cNvSpPr>
            <a:spLocks noGrp="1"/>
          </p:cNvSpPr>
          <p:nvPr>
            <p:ph type="title"/>
          </p:nvPr>
        </p:nvSpPr>
        <p:spPr/>
        <p:txBody>
          <a:bodyPr/>
          <a:lstStyle/>
          <a:p>
            <a:r>
              <a:rPr lang="en-US" dirty="0"/>
              <a:t>Illustration of PSD with symbol randomization</a:t>
            </a:r>
          </a:p>
        </p:txBody>
      </p:sp>
      <p:sp>
        <p:nvSpPr>
          <p:cNvPr id="4" name="Slide Number Placeholder 3">
            <a:extLst>
              <a:ext uri="{FF2B5EF4-FFF2-40B4-BE49-F238E27FC236}">
                <a16:creationId xmlns:a16="http://schemas.microsoft.com/office/drawing/2014/main" id="{916DD246-46DF-4790-8D9E-BB1EA9278C0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44D91CF-BEB9-4DBB-A341-019F6C6138B0}"/>
              </a:ext>
            </a:extLst>
          </p:cNvPr>
          <p:cNvSpPr>
            <a:spLocks noGrp="1"/>
          </p:cNvSpPr>
          <p:nvPr>
            <p:ph type="ftr" idx="14"/>
          </p:nvPr>
        </p:nvSpPr>
        <p:spPr/>
        <p:txBody>
          <a:bodyPr/>
          <a:lstStyle/>
          <a:p>
            <a:r>
              <a:rPr lang="en-GB"/>
              <a:t>Miguel Lopez, Ericsson</a:t>
            </a:r>
            <a:endParaRPr lang="en-GB" dirty="0"/>
          </a:p>
        </p:txBody>
      </p:sp>
      <p:sp>
        <p:nvSpPr>
          <p:cNvPr id="6" name="Date Placeholder 5">
            <a:extLst>
              <a:ext uri="{FF2B5EF4-FFF2-40B4-BE49-F238E27FC236}">
                <a16:creationId xmlns:a16="http://schemas.microsoft.com/office/drawing/2014/main" id="{24601837-C3CB-4EA2-88F8-F1122C180EB9}"/>
              </a:ext>
            </a:extLst>
          </p:cNvPr>
          <p:cNvSpPr>
            <a:spLocks noGrp="1"/>
          </p:cNvSpPr>
          <p:nvPr>
            <p:ph type="dt" idx="15"/>
          </p:nvPr>
        </p:nvSpPr>
        <p:spPr/>
        <p:txBody>
          <a:bodyPr/>
          <a:lstStyle/>
          <a:p>
            <a:r>
              <a:rPr lang="en-US"/>
              <a:t>July 2018</a:t>
            </a:r>
            <a:endParaRPr lang="en-GB" dirty="0"/>
          </a:p>
        </p:txBody>
      </p:sp>
      <p:sp>
        <p:nvSpPr>
          <p:cNvPr id="9" name="Content Placeholder 8">
            <a:extLst>
              <a:ext uri="{FF2B5EF4-FFF2-40B4-BE49-F238E27FC236}">
                <a16:creationId xmlns:a16="http://schemas.microsoft.com/office/drawing/2014/main" id="{219542EC-7D00-4662-89CC-2B00548C2B97}"/>
              </a:ext>
            </a:extLst>
          </p:cNvPr>
          <p:cNvSpPr>
            <a:spLocks noGrp="1"/>
          </p:cNvSpPr>
          <p:nvPr>
            <p:ph idx="1"/>
          </p:nvPr>
        </p:nvSpPr>
        <p:spPr>
          <a:xfrm>
            <a:off x="685799" y="1988840"/>
            <a:ext cx="7770813" cy="4113213"/>
          </a:xfrm>
        </p:spPr>
        <p:txBody>
          <a:bodyPr/>
          <a:lstStyle/>
          <a:p>
            <a:pPr>
              <a:buFont typeface="Arial" panose="020B0604020202020204" pitchFamily="34" charset="0"/>
              <a:buChar char="•"/>
            </a:pPr>
            <a:r>
              <a:rPr lang="en-US" dirty="0"/>
              <a:t>The periodogram has been averaged over 30kHz for illustration purposes only</a:t>
            </a:r>
          </a:p>
        </p:txBody>
      </p:sp>
      <p:pic>
        <p:nvPicPr>
          <p:cNvPr id="11" name="Picture 10">
            <a:extLst>
              <a:ext uri="{FF2B5EF4-FFF2-40B4-BE49-F238E27FC236}">
                <a16:creationId xmlns:a16="http://schemas.microsoft.com/office/drawing/2014/main" id="{95228AC3-1686-4A1A-BDC7-C13BA93F1B22}"/>
              </a:ext>
            </a:extLst>
          </p:cNvPr>
          <p:cNvPicPr>
            <a:picLocks noChangeAspect="1"/>
          </p:cNvPicPr>
          <p:nvPr/>
        </p:nvPicPr>
        <p:blipFill>
          <a:blip r:embed="rId2"/>
          <a:stretch>
            <a:fillRect/>
          </a:stretch>
        </p:blipFill>
        <p:spPr>
          <a:xfrm>
            <a:off x="303483" y="2996952"/>
            <a:ext cx="4536504" cy="3402796"/>
          </a:xfrm>
          <a:prstGeom prst="rect">
            <a:avLst/>
          </a:prstGeom>
        </p:spPr>
      </p:pic>
      <p:pic>
        <p:nvPicPr>
          <p:cNvPr id="12" name="Picture 11">
            <a:extLst>
              <a:ext uri="{FF2B5EF4-FFF2-40B4-BE49-F238E27FC236}">
                <a16:creationId xmlns:a16="http://schemas.microsoft.com/office/drawing/2014/main" id="{606FE819-40D3-4C32-A4F9-6B2A76A4C209}"/>
              </a:ext>
            </a:extLst>
          </p:cNvPr>
          <p:cNvPicPr>
            <a:picLocks noChangeAspect="1"/>
          </p:cNvPicPr>
          <p:nvPr/>
        </p:nvPicPr>
        <p:blipFill>
          <a:blip r:embed="rId3"/>
          <a:stretch>
            <a:fillRect/>
          </a:stretch>
        </p:blipFill>
        <p:spPr>
          <a:xfrm>
            <a:off x="4547555" y="2995364"/>
            <a:ext cx="4536504" cy="3402797"/>
          </a:xfrm>
          <a:prstGeom prst="rect">
            <a:avLst/>
          </a:prstGeom>
        </p:spPr>
      </p:pic>
    </p:spTree>
    <p:extLst>
      <p:ext uri="{BB962C8B-B14F-4D97-AF65-F5344CB8AC3E}">
        <p14:creationId xmlns:p14="http://schemas.microsoft.com/office/powerpoint/2010/main" val="11884037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5593</TotalTime>
  <Words>945</Words>
  <Application>Microsoft Office PowerPoint</Application>
  <PresentationFormat>On-screen Show (4:3)</PresentationFormat>
  <Paragraphs>157</Paragraphs>
  <Slides>14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굴림</vt:lpstr>
      <vt:lpstr>MS Gothic</vt:lpstr>
      <vt:lpstr>Arial</vt:lpstr>
      <vt:lpstr>Calibri</vt:lpstr>
      <vt:lpstr>Times New Roman</vt:lpstr>
      <vt:lpstr>Wingdings</vt:lpstr>
      <vt:lpstr>Office Theme</vt:lpstr>
      <vt:lpstr>Document</vt:lpstr>
      <vt:lpstr>Spectral line suppression for MC-OOK</vt:lpstr>
      <vt:lpstr>Abstract</vt:lpstr>
      <vt:lpstr>Simulation assumptions</vt:lpstr>
      <vt:lpstr>Recap: Spectral lines in MC-OOK</vt:lpstr>
      <vt:lpstr>Cyclic shift randomization</vt:lpstr>
      <vt:lpstr>Illustration of cyclic shift randomization</vt:lpstr>
      <vt:lpstr>Examples of cyclic shifts</vt:lpstr>
      <vt:lpstr>Suppression of spectral lines in MC-OOK</vt:lpstr>
      <vt:lpstr>Illustration of PSD with symbol randomization</vt:lpstr>
      <vt:lpstr>PSD limited scenarios</vt:lpstr>
      <vt:lpstr>Coherent reception of CS randomized MC-OOK</vt:lpstr>
      <vt:lpstr>Observations</vt:lpstr>
      <vt:lpstr>References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Spectral line suppression for MC-OOK</dc:title>
  <dc:creator>Dennis Sundman</dc:creator>
  <cp:lastModifiedBy>Miguel Lopez M</cp:lastModifiedBy>
  <cp:revision>126</cp:revision>
  <cp:lastPrinted>1601-01-01T00:00:00Z</cp:lastPrinted>
  <dcterms:created xsi:type="dcterms:W3CDTF">2018-05-18T13:28:49Z</dcterms:created>
  <dcterms:modified xsi:type="dcterms:W3CDTF">2018-07-09T21:49:44Z</dcterms:modified>
</cp:coreProperties>
</file>