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72" r:id="rId2"/>
    <p:sldId id="298" r:id="rId3"/>
    <p:sldId id="318" r:id="rId4"/>
    <p:sldId id="319" r:id="rId5"/>
    <p:sldId id="321" r:id="rId6"/>
    <p:sldId id="340" r:id="rId7"/>
    <p:sldId id="341" r:id="rId8"/>
    <p:sldId id="320" r:id="rId9"/>
    <p:sldId id="325" r:id="rId10"/>
    <p:sldId id="342" r:id="rId11"/>
    <p:sldId id="335" r:id="rId12"/>
    <p:sldId id="338" r:id="rId13"/>
    <p:sldId id="337" r:id="rId14"/>
    <p:sldId id="339" r:id="rId15"/>
    <p:sldId id="327" r:id="rId16"/>
    <p:sldId id="328" r:id="rId17"/>
    <p:sldId id="330" r:id="rId18"/>
    <p:sldId id="332" r:id="rId19"/>
    <p:sldId id="329" r:id="rId20"/>
    <p:sldId id="331" r:id="rId21"/>
    <p:sldId id="32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2" autoAdjust="0"/>
    <p:restoredTop sz="92970" autoAdjust="0"/>
  </p:normalViewPr>
  <p:slideViewPr>
    <p:cSldViewPr snapToGrid="0">
      <p:cViewPr varScale="1">
        <p:scale>
          <a:sx n="109" d="100"/>
          <a:sy n="109" d="100"/>
        </p:scale>
        <p:origin x="154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120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3C7A1-9492-4D12-971D-C320BBACB2A5}" type="datetimeFigureOut">
              <a:rPr lang="en-US" smtClean="0"/>
              <a:t>7/6/2018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089F2-AF95-4A73-BCD0-870D94EF6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60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886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089F2-AF95-4A73-BCD0-870D94EF608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166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089F2-AF95-4A73-BCD0-870D94EF608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19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089F2-AF95-4A73-BCD0-870D94EF608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138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089F2-AF95-4A73-BCD0-870D94EF608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883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918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7979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 bwMode="auto">
          <a:xfrm>
            <a:off x="963085" y="304800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20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740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20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7213600" y="64736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02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097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577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8464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/>
              <a:t>Slide </a:t>
            </a:r>
            <a:fld id="{D09C756B-EB39-4236-ADBB-73052B179AE4}" type="slidenum">
              <a:rPr lang="en-GB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2285" y="6450035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doc.: IEEE 802.11-18/-1164r0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840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142559" y="908627"/>
            <a:ext cx="9301517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latin typeface="Segoe UI" panose="020B0502040204020203" pitchFamily="34" charset="0"/>
                <a:ea typeface="Calibri" panose="020F0502020204030204" pitchFamily="34" charset="0"/>
              </a:rPr>
              <a:t>Recommendations on OOK waveform and CSD setting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51062" y="229235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/>
          </p:nvPr>
        </p:nvGraphicFramePr>
        <p:xfrm>
          <a:off x="1995488" y="3048000"/>
          <a:ext cx="7010400" cy="2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8" name="Document" r:id="rId4" imgW="8268970" imgH="3006344" progId="Word.Document.8">
                  <p:embed/>
                </p:oleObj>
              </mc:Choice>
              <mc:Fallback>
                <p:oleObj name="Document" r:id="rId4" imgW="8268970" imgH="300634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3048000"/>
                        <a:ext cx="7010400" cy="254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8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43538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71499"/>
          </a:xfrm>
        </p:spPr>
        <p:txBody>
          <a:bodyPr/>
          <a:lstStyle/>
          <a:p>
            <a:r>
              <a:rPr lang="en-US" dirty="0" smtClean="0"/>
              <a:t>Multi-antenna performance study with different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468315"/>
            <a:ext cx="1048922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[</a:t>
            </a:r>
            <a:r>
              <a:rPr lang="en-US" dirty="0"/>
              <a:t>2], we studied the WUR performance for different CSD values for </a:t>
            </a:r>
            <a:r>
              <a:rPr lang="en-US" dirty="0" smtClean="0"/>
              <a:t>our proposed sequences. </a:t>
            </a:r>
            <a:r>
              <a:rPr lang="en-US" dirty="0"/>
              <a:t>We </a:t>
            </a:r>
            <a:r>
              <a:rPr lang="en-US" dirty="0" smtClean="0"/>
              <a:t>use </a:t>
            </a:r>
            <a:r>
              <a:rPr lang="en-US" dirty="0"/>
              <a:t>the following CSD settings </a:t>
            </a:r>
            <a:r>
              <a:rPr lang="en-US" dirty="0" smtClean="0"/>
              <a:t>for simulation studies 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Low </a:t>
            </a:r>
            <a:r>
              <a:rPr lang="en-US" dirty="0"/>
              <a:t>Data rate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Use Max CSD = 3000 ns between first and last antenna and equal spacing across antennas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Ex: 2 </a:t>
            </a:r>
            <a:r>
              <a:rPr lang="en-US" dirty="0" err="1"/>
              <a:t>Tx</a:t>
            </a:r>
            <a:r>
              <a:rPr lang="en-US" dirty="0"/>
              <a:t> antenna CSD setting = [0 3000] 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Ex: 4 </a:t>
            </a:r>
            <a:r>
              <a:rPr lang="en-US" dirty="0" err="1"/>
              <a:t>Tx</a:t>
            </a:r>
            <a:r>
              <a:rPr lang="en-US" dirty="0"/>
              <a:t> antenna CSD setting = [0 1000 2000 3000] 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Ex: 8 </a:t>
            </a:r>
            <a:r>
              <a:rPr lang="en-US" dirty="0" err="1"/>
              <a:t>Tx</a:t>
            </a:r>
            <a:r>
              <a:rPr lang="en-US" dirty="0"/>
              <a:t> antenna CSD setting = [0 450 850 1300 1700 2150 2550 3000] 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High Data rate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Use Max CSD = 1500 ns between first and last antenna and equal spacing across antennas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Ex: 2 </a:t>
            </a:r>
            <a:r>
              <a:rPr lang="en-US" dirty="0" err="1"/>
              <a:t>Tx</a:t>
            </a:r>
            <a:r>
              <a:rPr lang="en-US" dirty="0"/>
              <a:t> antenna CSD setting = [0 1500] 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Ex: 4 </a:t>
            </a:r>
            <a:r>
              <a:rPr lang="en-US" dirty="0" err="1"/>
              <a:t>Tx</a:t>
            </a:r>
            <a:r>
              <a:rPr lang="en-US" dirty="0"/>
              <a:t> antenna CSD setting = [0 500 1000 1500] 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Ex: 8 </a:t>
            </a:r>
            <a:r>
              <a:rPr lang="en-US" dirty="0" err="1"/>
              <a:t>Tx</a:t>
            </a:r>
            <a:r>
              <a:rPr lang="en-US" dirty="0"/>
              <a:t> antenna CSD setting = [0 200 450 650 850 1050 1300 1500] </a:t>
            </a:r>
            <a:r>
              <a:rPr lang="en-US" dirty="0" smtClean="0"/>
              <a:t>ns</a:t>
            </a:r>
            <a:endParaRPr lang="en-US" dirty="0" smtClean="0"/>
          </a:p>
          <a:p>
            <a:pPr marL="457200" lvl="1" indent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5661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5200" y="333375"/>
            <a:ext cx="10361084" cy="1065213"/>
          </a:xfrm>
        </p:spPr>
        <p:txBody>
          <a:bodyPr/>
          <a:lstStyle/>
          <a:p>
            <a:r>
              <a:rPr lang="en-US" dirty="0" smtClean="0"/>
              <a:t>HDR Performance in Channel 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120051" y="4807626"/>
            <a:ext cx="10756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 smtClean="0"/>
              <a:t>Observations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Single </a:t>
            </a:r>
            <a:r>
              <a:rPr lang="en-US" dirty="0" err="1" smtClean="0"/>
              <a:t>Tx</a:t>
            </a:r>
            <a:r>
              <a:rPr lang="en-US" dirty="0" smtClean="0"/>
              <a:t> antenna: Proposal 1 waveform </a:t>
            </a:r>
            <a:r>
              <a:rPr lang="en-US" dirty="0"/>
              <a:t>was </a:t>
            </a:r>
            <a:r>
              <a:rPr lang="en-US" dirty="0" smtClean="0"/>
              <a:t>1.50 </a:t>
            </a:r>
            <a:r>
              <a:rPr lang="en-US" dirty="0"/>
              <a:t>dB better than </a:t>
            </a:r>
            <a:r>
              <a:rPr lang="en-US" dirty="0" smtClean="0"/>
              <a:t>Proposal 2 </a:t>
            </a:r>
            <a:r>
              <a:rPr lang="en-US" dirty="0"/>
              <a:t>waveform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For 2, 4 </a:t>
            </a:r>
            <a:r>
              <a:rPr lang="en-US" dirty="0"/>
              <a:t>and 8 </a:t>
            </a:r>
            <a:r>
              <a:rPr lang="en-US" dirty="0" err="1"/>
              <a:t>Tx</a:t>
            </a:r>
            <a:r>
              <a:rPr lang="en-US" dirty="0"/>
              <a:t> antennas, </a:t>
            </a:r>
            <a:r>
              <a:rPr lang="en-US" dirty="0" smtClean="0"/>
              <a:t>proposed CSD works very well with different pulse shapes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2065" y="1046501"/>
            <a:ext cx="6169819" cy="4113213"/>
          </a:xfrm>
        </p:spPr>
      </p:pic>
    </p:spTree>
    <p:extLst>
      <p:ext uri="{BB962C8B-B14F-4D97-AF65-F5344CB8AC3E}">
        <p14:creationId xmlns:p14="http://schemas.microsoft.com/office/powerpoint/2010/main" val="1890144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685801"/>
            <a:ext cx="10361084" cy="1065213"/>
          </a:xfrm>
        </p:spPr>
        <p:txBody>
          <a:bodyPr/>
          <a:lstStyle/>
          <a:p>
            <a:r>
              <a:rPr lang="en-US" dirty="0" smtClean="0"/>
              <a:t>SNR @ 10% PER (Channel D, HDR)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7391898"/>
              </p:ext>
            </p:extLst>
          </p:nvPr>
        </p:nvGraphicFramePr>
        <p:xfrm>
          <a:off x="2037347" y="2326105"/>
          <a:ext cx="5654841" cy="212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84947"/>
                <a:gridCol w="1884947"/>
                <a:gridCol w="188494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Pulse: Proposal 1 +Proposed  CSD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Pulse: Proposal 2 +Proposed  CSD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 TX antenna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5.54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7.04 dB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 TX</a:t>
                      </a:r>
                      <a:r>
                        <a:rPr lang="en-US" baseline="0" dirty="0" smtClean="0"/>
                        <a:t> antenna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4.33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4.82 dB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 TX antenna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3.71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3.46 dB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 TX antenna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2.65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2.60 dB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120051" y="4807626"/>
            <a:ext cx="10756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 smtClean="0"/>
              <a:t>Observations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Single </a:t>
            </a:r>
            <a:r>
              <a:rPr lang="en-US" dirty="0" err="1" smtClean="0"/>
              <a:t>Tx</a:t>
            </a:r>
            <a:r>
              <a:rPr lang="en-US" dirty="0" smtClean="0"/>
              <a:t> antenna: Proposal 1 waveform </a:t>
            </a:r>
            <a:r>
              <a:rPr lang="en-US" dirty="0"/>
              <a:t>was </a:t>
            </a:r>
            <a:r>
              <a:rPr lang="en-US" dirty="0" smtClean="0"/>
              <a:t>1.50 </a:t>
            </a:r>
            <a:r>
              <a:rPr lang="en-US" dirty="0"/>
              <a:t>dB better than </a:t>
            </a:r>
            <a:r>
              <a:rPr lang="en-US" dirty="0" smtClean="0"/>
              <a:t>Proposal 2 </a:t>
            </a:r>
            <a:r>
              <a:rPr lang="en-US" dirty="0"/>
              <a:t>waveform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For 2, 4 </a:t>
            </a:r>
            <a:r>
              <a:rPr lang="en-US" dirty="0"/>
              <a:t>and 8 </a:t>
            </a:r>
            <a:r>
              <a:rPr lang="en-US" dirty="0" err="1"/>
              <a:t>Tx</a:t>
            </a:r>
            <a:r>
              <a:rPr lang="en-US" dirty="0"/>
              <a:t> antennas, </a:t>
            </a:r>
            <a:r>
              <a:rPr lang="en-US" dirty="0" smtClean="0"/>
              <a:t>proposed CSD works very well with different pulse shapes</a:t>
            </a:r>
          </a:p>
        </p:txBody>
      </p:sp>
    </p:spTree>
    <p:extLst>
      <p:ext uri="{BB962C8B-B14F-4D97-AF65-F5344CB8AC3E}">
        <p14:creationId xmlns:p14="http://schemas.microsoft.com/office/powerpoint/2010/main" val="81716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5200" y="333375"/>
            <a:ext cx="10361084" cy="1065213"/>
          </a:xfrm>
        </p:spPr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DR Performance in Channel 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120051" y="5078900"/>
            <a:ext cx="107562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 smtClean="0"/>
              <a:t>Observations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Single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Tx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antenna: Proposal 1 waveform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is marginally better (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0.4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dB) than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Proposal 2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waveform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For 2, 4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and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8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Tx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antennas, </a:t>
            </a:r>
            <a:r>
              <a:rPr lang="en-US" dirty="0"/>
              <a:t>proposed CSD works very well with different pulse shapes</a:t>
            </a:r>
          </a:p>
          <a:p>
            <a:pPr lvl="0"/>
            <a:endParaRPr lang="en-US" dirty="0" smtClean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6128" y="1042737"/>
            <a:ext cx="6169819" cy="4113213"/>
          </a:xfrm>
        </p:spPr>
      </p:pic>
    </p:spTree>
    <p:extLst>
      <p:ext uri="{BB962C8B-B14F-4D97-AF65-F5344CB8AC3E}">
        <p14:creationId xmlns:p14="http://schemas.microsoft.com/office/powerpoint/2010/main" val="3682175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SNR @ 10% PER (Channel D, LDR)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1951820"/>
              </p:ext>
            </p:extLst>
          </p:nvPr>
        </p:nvGraphicFramePr>
        <p:xfrm>
          <a:off x="2037347" y="2326105"/>
          <a:ext cx="5759115" cy="212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19705"/>
                <a:gridCol w="1919705"/>
                <a:gridCol w="1919705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Pulse: Proposal 1 +Proposed  CSD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Pulse: Proposal 2 +Proposed  CSD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 TX antenna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3.10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3.63 dB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 TX</a:t>
                      </a:r>
                      <a:r>
                        <a:rPr lang="en-US" baseline="0" dirty="0" smtClean="0"/>
                        <a:t> antenna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1.46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1.38 dB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 TX antenna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-0.12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-0.05 dB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 TX antenna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-0.93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-0.76 dB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120051" y="5078900"/>
            <a:ext cx="107562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 smtClean="0"/>
              <a:t>Observations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Single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Tx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antenna: Proposal 1 waveform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is marginally better (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0.4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dB) than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Proposal 2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waveform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For 2, 4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and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8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Tx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antennas, </a:t>
            </a:r>
            <a:r>
              <a:rPr lang="en-US" dirty="0"/>
              <a:t>proposed CSD works very well with different pulse shapes</a:t>
            </a:r>
          </a:p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2686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proposed pulse shape has been optimized for Channel D performance and PAPR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Proposal 2 [3] pulse shape was optimized for AWGN performance and PAPR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recommended CSD values work very with different pulse shapes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recommend to have multiple examples of sequences &amp; CSD values in the Draft 1.0, optimized for performance in different channel </a:t>
            </a:r>
            <a:r>
              <a:rPr lang="en-US" dirty="0" smtClean="0"/>
              <a:t>conditions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262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to have three examples of ON pulse shapes, for 2 us and 4 us?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Yes/No/Abstain: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227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to include the following IFFT coefficients for construction of 2 us OOK pulse, as one of the example in the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 = [0 0 0… 0 1 0 1 0 -1 0 0 0 -1 0 -1 0 1 0….0 0 0</a:t>
            </a:r>
            <a:r>
              <a:rPr lang="en-US" dirty="0" smtClean="0"/>
              <a:t>]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Yes: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No: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Abstain: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017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382404"/>
            <a:ext cx="10361084" cy="1065213"/>
          </a:xfrm>
        </p:spPr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28451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the following CSD that goes with 2 us OOK waveform, as one of the examples in the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Use linear CSD spacing, with max CSD of 1500 ns between first and last antenna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Yes: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No: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Abstain: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599338"/>
              </p:ext>
            </p:extLst>
          </p:nvPr>
        </p:nvGraphicFramePr>
        <p:xfrm>
          <a:off x="6145742" y="3063877"/>
          <a:ext cx="5072185" cy="3235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32169"/>
                <a:gridCol w="364001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antennas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CSD setting</a:t>
                      </a:r>
                      <a:r>
                        <a:rPr lang="en-US" baseline="0" dirty="0" smtClean="0"/>
                        <a:t> (ns)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[0 750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[0 500 1000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[0 400 750 1150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[0 300 600 900 1200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[0 250 500 750 1000 1250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[0 200</a:t>
                      </a:r>
                      <a:r>
                        <a:rPr lang="en-US" baseline="0" dirty="0" smtClean="0"/>
                        <a:t> 450 650 850 1050 1300 1500]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961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to include the following IFFT coefficients for construction of 4 us OOK pulse, as one of the example in the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 = [0 0 0… 0 1 -1 1 -1 -1 1  0 -1 -1 1 1 1 1 0…0 0 0</a:t>
            </a:r>
            <a:r>
              <a:rPr lang="en-US" dirty="0" smtClean="0"/>
              <a:t>]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Yes: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No: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Abstain: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973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It has been agreed by the </a:t>
            </a:r>
            <a:r>
              <a:rPr lang="en-US" dirty="0" err="1" smtClean="0"/>
              <a:t>TGba</a:t>
            </a:r>
            <a:r>
              <a:rPr lang="en-US" dirty="0" smtClean="0"/>
              <a:t> group not to mandate any OOK waveform, but specify few examples that does into the spec draft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[</a:t>
            </a:r>
            <a:r>
              <a:rPr lang="en-US" dirty="0" smtClean="0"/>
              <a:t>1,2], </a:t>
            </a:r>
            <a:r>
              <a:rPr lang="en-US" dirty="0"/>
              <a:t>we studied the WUR performance for different pulse </a:t>
            </a:r>
            <a:r>
              <a:rPr lang="en-US" dirty="0" smtClean="0"/>
              <a:t>shapes and CSD values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 this presentation, we compare the </a:t>
            </a:r>
            <a:r>
              <a:rPr lang="en-US" dirty="0"/>
              <a:t>WUR performance with different OOK pulse </a:t>
            </a:r>
            <a:r>
              <a:rPr lang="en-US" dirty="0" smtClean="0"/>
              <a:t>designs [</a:t>
            </a:r>
            <a:r>
              <a:rPr lang="en-US" dirty="0" smtClean="0"/>
              <a:t>1-6] </a:t>
            </a:r>
            <a:r>
              <a:rPr lang="en-US" dirty="0" smtClean="0"/>
              <a:t>and CSD values and investigate the reasons for differences between reported PER vs. SNR results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provide recommendations on OOK waveform and the CSD settings for multi-antenna transmission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84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333375"/>
            <a:ext cx="10361084" cy="1065213"/>
          </a:xfrm>
        </p:spPr>
        <p:txBody>
          <a:bodyPr/>
          <a:lstStyle/>
          <a:p>
            <a:r>
              <a:rPr lang="en-US" dirty="0" smtClean="0"/>
              <a:t>Straw poll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0" y="115472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the following CSD </a:t>
            </a:r>
            <a:r>
              <a:rPr lang="en-US" dirty="0"/>
              <a:t>that goes with </a:t>
            </a:r>
            <a:r>
              <a:rPr lang="en-US" dirty="0" smtClean="0"/>
              <a:t>4 </a:t>
            </a:r>
            <a:r>
              <a:rPr lang="en-US" dirty="0"/>
              <a:t>us OOK waveform, </a:t>
            </a:r>
            <a:r>
              <a:rPr lang="en-US" dirty="0" smtClean="0"/>
              <a:t>as one of the examples in the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Use linear CSD spacing, with max CSD of 3000 ns between first and last antenna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Yes: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No: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Abstain: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060171"/>
              </p:ext>
            </p:extLst>
          </p:nvPr>
        </p:nvGraphicFramePr>
        <p:xfrm>
          <a:off x="5644662" y="2993539"/>
          <a:ext cx="5573265" cy="3235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73653"/>
                <a:gridCol w="39996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antennas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CSD setting</a:t>
                      </a:r>
                      <a:r>
                        <a:rPr lang="en-US" baseline="0" dirty="0" smtClean="0"/>
                        <a:t> (ns)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1500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1000 2000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[0 750 1500 2250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[0 600 1200 1800 2400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[0 500 1000 1500 2000 2500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[0 450</a:t>
                      </a:r>
                      <a:r>
                        <a:rPr lang="en-US" baseline="0" dirty="0" smtClean="0"/>
                        <a:t> 850 1300 1700 2150 2550 3000]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697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1811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7550" y="1296988"/>
            <a:ext cx="10361084" cy="5077435"/>
          </a:xfrm>
        </p:spPr>
        <p:txBody>
          <a:bodyPr/>
          <a:lstStyle/>
          <a:p>
            <a:pPr marL="0" indent="0"/>
            <a:r>
              <a:rPr lang="en-US" dirty="0" smtClean="0"/>
              <a:t>[1] </a:t>
            </a:r>
            <a:r>
              <a:rPr lang="en-US" dirty="0"/>
              <a:t>Vinod Kristem, Shahrnaz Azizi, Thomas Kenney, </a:t>
            </a:r>
            <a:r>
              <a:rPr lang="en-US" dirty="0" smtClean="0"/>
              <a:t>“</a:t>
            </a:r>
            <a:r>
              <a:rPr lang="en-US" dirty="0"/>
              <a:t>IEEE </a:t>
            </a:r>
            <a:r>
              <a:rPr lang="en-US" dirty="0" smtClean="0"/>
              <a:t>802.11-18/97r0 2 </a:t>
            </a:r>
            <a:r>
              <a:rPr lang="en-US" dirty="0"/>
              <a:t>us OOK </a:t>
            </a:r>
            <a:r>
              <a:rPr lang="en-US" dirty="0" smtClean="0"/>
              <a:t>pulse for </a:t>
            </a:r>
            <a:r>
              <a:rPr lang="en-US" dirty="0"/>
              <a:t>high </a:t>
            </a:r>
            <a:r>
              <a:rPr lang="en-US" dirty="0" smtClean="0"/>
              <a:t>rate,” </a:t>
            </a:r>
            <a:r>
              <a:rPr lang="en-US" dirty="0"/>
              <a:t>January 2018</a:t>
            </a:r>
          </a:p>
          <a:p>
            <a:pPr marL="0" indent="0"/>
            <a:r>
              <a:rPr lang="en-US" dirty="0" smtClean="0"/>
              <a:t>[2] </a:t>
            </a:r>
            <a:r>
              <a:rPr lang="en-US" dirty="0"/>
              <a:t>Vinod Kristem, Shahrnaz Azizi, Thomas Kenney, </a:t>
            </a:r>
            <a:r>
              <a:rPr lang="en-US" dirty="0" smtClean="0"/>
              <a:t>“</a:t>
            </a:r>
            <a:r>
              <a:rPr lang="en-US" dirty="0"/>
              <a:t>IEEE </a:t>
            </a:r>
            <a:r>
              <a:rPr lang="en-US" dirty="0" smtClean="0"/>
              <a:t>802-11/772r0 Updated </a:t>
            </a:r>
            <a:r>
              <a:rPr lang="en-US" dirty="0"/>
              <a:t>results on WUR performance with multiple TX antennas</a:t>
            </a:r>
            <a:r>
              <a:rPr lang="en-US" dirty="0" smtClean="0"/>
              <a:t>,”, </a:t>
            </a:r>
            <a:r>
              <a:rPr lang="en-US" dirty="0"/>
              <a:t>May 2018</a:t>
            </a:r>
          </a:p>
          <a:p>
            <a:pPr marL="0" indent="0"/>
            <a:r>
              <a:rPr lang="en-US" dirty="0" smtClean="0"/>
              <a:t>[3] Steve Shellhammer, et.al, </a:t>
            </a:r>
            <a:r>
              <a:rPr lang="en-US" dirty="0"/>
              <a:t>“IEEE 802.11-18/97r0 </a:t>
            </a:r>
            <a:r>
              <a:rPr lang="en-US" dirty="0" err="1"/>
              <a:t>Multiantenna</a:t>
            </a:r>
            <a:r>
              <a:rPr lang="en-US" dirty="0"/>
              <a:t> TX </a:t>
            </a:r>
            <a:r>
              <a:rPr lang="en-US" dirty="0" smtClean="0"/>
              <a:t>Diversity,” May 2018</a:t>
            </a:r>
          </a:p>
          <a:p>
            <a:pPr marL="0" indent="0"/>
            <a:r>
              <a:rPr lang="en-US" dirty="0" smtClean="0"/>
              <a:t>[4] Steve </a:t>
            </a:r>
            <a:r>
              <a:rPr lang="en-US" dirty="0"/>
              <a:t>Shellhammer, et.al, “IEEE 802.11-18/1198r0 Simulations with Recommended Symbols and </a:t>
            </a:r>
            <a:r>
              <a:rPr lang="en-US" dirty="0" smtClean="0"/>
              <a:t>CSD”, </a:t>
            </a:r>
            <a:r>
              <a:rPr lang="en-US" dirty="0"/>
              <a:t>July 2018 </a:t>
            </a:r>
            <a:endParaRPr lang="en-US" dirty="0" smtClean="0"/>
          </a:p>
          <a:p>
            <a:pPr marL="0" indent="0"/>
            <a:r>
              <a:rPr lang="en-US" dirty="0" smtClean="0"/>
              <a:t>[</a:t>
            </a:r>
            <a:r>
              <a:rPr lang="en-US" dirty="0"/>
              <a:t>5] Miguel Lopez, Dennis Sundman, Leif Wilhelmsson, “</a:t>
            </a:r>
            <a:r>
              <a:rPr lang="en-GB" dirty="0"/>
              <a:t>MC-OOK Symbol Design</a:t>
            </a:r>
            <a:r>
              <a:rPr lang="en-US" dirty="0"/>
              <a:t>,” IEEE 802.11-18/479r2,” March 2018</a:t>
            </a:r>
          </a:p>
          <a:p>
            <a:pPr marL="0" indent="0"/>
            <a:r>
              <a:rPr lang="en-US" dirty="0"/>
              <a:t>[6] </a:t>
            </a:r>
            <a:r>
              <a:rPr lang="en-US" dirty="0" err="1"/>
              <a:t>Eunsung</a:t>
            </a:r>
            <a:r>
              <a:rPr lang="en-US" dirty="0"/>
              <a:t> Park , et.al, “11-18-0421-01-00ba-ook-waveform-generation-follow-up,” March 2018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786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OOK pulse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the low data rate, the 4 us OOK pulse was generated by populating the center 13 subcarriers with subcarrier spacing of 312.5 KHz. Center sub-carrier is nulled.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the high data rate, the 2 us OOK pulse was generated by populating every other subcarrier out of these 13 subcarriers.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We have 6 non-zero subcarriers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 [1], we studied the PER and PAPR performance for 64 different pulse shapes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Identified a pulse shape that provides good tradeoff between PER and PAPR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The proposed design provides best performance in Channel 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The PAPR of proposed design is significantly smaller than legacy preamble (STF, LTF, and L-SIG)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881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415560"/>
            <a:ext cx="10361084" cy="1065213"/>
          </a:xfrm>
        </p:spPr>
        <p:txBody>
          <a:bodyPr/>
          <a:lstStyle/>
          <a:p>
            <a:r>
              <a:rPr lang="en-US" dirty="0" smtClean="0"/>
              <a:t>Why do we see different PER results?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0" y="1302606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High data rate pulse design proposals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Our proposed design (Proposal 1)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High data rate: [0 </a:t>
            </a:r>
            <a:r>
              <a:rPr lang="en-US" dirty="0"/>
              <a:t>0 0… 0 1 </a:t>
            </a:r>
            <a:r>
              <a:rPr lang="en-US" dirty="0" smtClean="0"/>
              <a:t>0 1 0 </a:t>
            </a:r>
            <a:r>
              <a:rPr lang="en-US" dirty="0"/>
              <a:t>-1 </a:t>
            </a:r>
            <a:r>
              <a:rPr lang="en-US" dirty="0" smtClean="0"/>
              <a:t>0 0 0 -1 0 -1 0 </a:t>
            </a:r>
            <a:r>
              <a:rPr lang="en-US" dirty="0"/>
              <a:t>1 0….0 0 0</a:t>
            </a:r>
            <a:r>
              <a:rPr lang="en-US" dirty="0" smtClean="0"/>
              <a:t>]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Low data rate: </a:t>
            </a:r>
            <a:r>
              <a:rPr lang="en-US" dirty="0"/>
              <a:t>[0 0 0… 0 1 -1 1 -1 -1 1  0 -1 -1 1 1 1 1 0…0 0 0</a:t>
            </a:r>
            <a:r>
              <a:rPr lang="en-US" dirty="0" smtClean="0"/>
              <a:t>]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proposed design [3</a:t>
            </a:r>
            <a:r>
              <a:rPr lang="en-US" dirty="0"/>
              <a:t>] (Proposal </a:t>
            </a:r>
            <a:r>
              <a:rPr lang="en-US" dirty="0" smtClean="0"/>
              <a:t>2)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High data rate:  [0 0 0… 0 1 </a:t>
            </a:r>
            <a:r>
              <a:rPr lang="en-US" dirty="0" smtClean="0"/>
              <a:t>0 1 0 1 0 0 0 -1 0 1 0 -1 </a:t>
            </a:r>
            <a:r>
              <a:rPr lang="en-US" dirty="0"/>
              <a:t>0….0 0 0</a:t>
            </a:r>
            <a:r>
              <a:rPr lang="en-US" dirty="0" smtClean="0"/>
              <a:t>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Low </a:t>
            </a:r>
            <a:r>
              <a:rPr lang="en-US" dirty="0"/>
              <a:t>data rate: </a:t>
            </a:r>
            <a:r>
              <a:rPr lang="en-US" dirty="0" smtClean="0"/>
              <a:t>[0 0 0…0 1 1 1 </a:t>
            </a:r>
            <a:r>
              <a:rPr lang="en-US" dirty="0"/>
              <a:t>-</a:t>
            </a:r>
            <a:r>
              <a:rPr lang="en-US" dirty="0" smtClean="0"/>
              <a:t>1 </a:t>
            </a:r>
            <a:r>
              <a:rPr lang="en-US" dirty="0"/>
              <a:t>-</a:t>
            </a:r>
            <a:r>
              <a:rPr lang="en-US" dirty="0" smtClean="0"/>
              <a:t>1 </a:t>
            </a:r>
            <a:r>
              <a:rPr lang="en-US" dirty="0"/>
              <a:t>-</a:t>
            </a:r>
            <a:r>
              <a:rPr lang="en-US" dirty="0" smtClean="0"/>
              <a:t>1 0 </a:t>
            </a:r>
            <a:r>
              <a:rPr lang="en-US" dirty="0"/>
              <a:t>-</a:t>
            </a:r>
            <a:r>
              <a:rPr lang="en-US" dirty="0" smtClean="0"/>
              <a:t>1 1 </a:t>
            </a:r>
            <a:r>
              <a:rPr lang="en-US" dirty="0"/>
              <a:t>-</a:t>
            </a:r>
            <a:r>
              <a:rPr lang="en-US" dirty="0" smtClean="0"/>
              <a:t>1 </a:t>
            </a:r>
            <a:r>
              <a:rPr lang="en-US" dirty="0"/>
              <a:t>-</a:t>
            </a:r>
            <a:r>
              <a:rPr lang="en-US" dirty="0" smtClean="0"/>
              <a:t>1 1 </a:t>
            </a:r>
            <a:r>
              <a:rPr lang="en-US" dirty="0"/>
              <a:t>-</a:t>
            </a:r>
            <a:r>
              <a:rPr lang="en-US" dirty="0" smtClean="0"/>
              <a:t>1 0…0 0 0]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Differences: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</a:t>
            </a:r>
            <a:r>
              <a:rPr lang="en-US" dirty="0" smtClean="0"/>
              <a:t>eceiver architectures </a:t>
            </a:r>
            <a:r>
              <a:rPr lang="en-US" dirty="0"/>
              <a:t>for performance </a:t>
            </a:r>
            <a:r>
              <a:rPr lang="en-US" dirty="0" smtClean="0"/>
              <a:t>evaluation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WUR </a:t>
            </a:r>
            <a:r>
              <a:rPr lang="en-US" dirty="0"/>
              <a:t>decoding based on Energy detection </a:t>
            </a:r>
            <a:r>
              <a:rPr lang="en-US" dirty="0" smtClean="0"/>
              <a:t>(Example: [3])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Metric used: Sum(abs(.)^2)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WUR </a:t>
            </a:r>
            <a:r>
              <a:rPr lang="en-US" dirty="0"/>
              <a:t>decoding based on Envelope detection (Example: </a:t>
            </a:r>
            <a:r>
              <a:rPr lang="en-US" dirty="0" smtClean="0"/>
              <a:t>[5])</a:t>
            </a:r>
            <a:endParaRPr lang="en-US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Metric used: Sum(abs</a:t>
            </a:r>
            <a:r>
              <a:rPr lang="en-US" dirty="0" smtClean="0"/>
              <a:t>(.))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SNR Calculation: before or after 4 MHz filter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700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978" y="271254"/>
            <a:ext cx="10361084" cy="1065213"/>
          </a:xfrm>
        </p:spPr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nergy </a:t>
            </a:r>
            <a:r>
              <a:rPr lang="en-US" dirty="0"/>
              <a:t>detection </a:t>
            </a:r>
            <a:r>
              <a:rPr lang="en-US" dirty="0" smtClean="0"/>
              <a:t>vs.  Envelope </a:t>
            </a:r>
            <a:r>
              <a:rPr lang="en-US" dirty="0"/>
              <a:t>detection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89" y="1111880"/>
            <a:ext cx="4806729" cy="320448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5520" y="1061536"/>
            <a:ext cx="4957761" cy="330517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267702" y="4366710"/>
            <a:ext cx="97455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Very similar performance for both receivers: energy detection and envelope detection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Comparison between different pulse designs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Our proposed design performs better in Channel D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In [5], it was confirmed that equal allocation of power in frequency domain provides best performance in fading channel (due to gains from frequency diversity), while </a:t>
            </a:r>
            <a:r>
              <a:rPr lang="en-US" dirty="0"/>
              <a:t>l</a:t>
            </a:r>
            <a:r>
              <a:rPr lang="en-US" dirty="0" smtClean="0"/>
              <a:t>ow PAPR pulse provides best performance in AWGN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70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516768"/>
            <a:ext cx="10361084" cy="1065213"/>
          </a:xfrm>
        </p:spPr>
        <p:txBody>
          <a:bodyPr/>
          <a:lstStyle/>
          <a:p>
            <a:r>
              <a:rPr lang="en-US" dirty="0" smtClean="0"/>
              <a:t>PER Performance SNR @20 MHz BW vs. SNR @ 4MHz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272952" y="4674385"/>
            <a:ext cx="974557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Performance gap between two designs is different for different SNR measurements (SNR @ 20 MHz bandwidth or SNR @ 4 MHz bandwidth)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Partly </a:t>
            </a:r>
            <a:r>
              <a:rPr lang="en-US" dirty="0"/>
              <a:t>due to the different frequency domain pulse shapes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Filter itself further changes the shape of the OOK pulse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a practical receiver, SNR in the 4 MHz, </a:t>
            </a:r>
            <a:r>
              <a:rPr lang="en-US" dirty="0" smtClean="0"/>
              <a:t>post </a:t>
            </a:r>
            <a:r>
              <a:rPr lang="en-US" dirty="0"/>
              <a:t>filter is more relevant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Our proposed pulse shape is optimized for channel 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382" y="1340647"/>
            <a:ext cx="5137483" cy="3424989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7924" y="1340647"/>
            <a:ext cx="5000607" cy="3333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12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69900"/>
            <a:ext cx="10361084" cy="1065213"/>
          </a:xfrm>
        </p:spPr>
        <p:txBody>
          <a:bodyPr/>
          <a:lstStyle/>
          <a:p>
            <a:r>
              <a:rPr lang="en-US" dirty="0" smtClean="0"/>
              <a:t>Difference in spectrum of the pulses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540" y="1429972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pulse in proposal 2 [3] </a:t>
            </a:r>
            <a:r>
              <a:rPr lang="en-US" dirty="0"/>
              <a:t>has significantly higher side </a:t>
            </a:r>
            <a:r>
              <a:rPr lang="en-US" dirty="0" smtClean="0"/>
              <a:t>lobes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Relatively </a:t>
            </a:r>
            <a:r>
              <a:rPr lang="en-US" dirty="0"/>
              <a:t>smaller energy in the 4 MHz WUR signal </a:t>
            </a:r>
            <a:r>
              <a:rPr lang="en-US" dirty="0" smtClean="0"/>
              <a:t>bandwidth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Requires </a:t>
            </a:r>
            <a:r>
              <a:rPr lang="en-US" dirty="0"/>
              <a:t>a </a:t>
            </a:r>
            <a:r>
              <a:rPr lang="en-US" dirty="0" smtClean="0"/>
              <a:t>sharper </a:t>
            </a:r>
            <a:r>
              <a:rPr lang="en-US" dirty="0"/>
              <a:t>filter at the receiver to mitigate the ACI, which increases </a:t>
            </a:r>
            <a:r>
              <a:rPr lang="en-US" dirty="0" smtClean="0"/>
              <a:t>receiver </a:t>
            </a:r>
            <a:r>
              <a:rPr lang="en-US" dirty="0"/>
              <a:t>complexity and power consumption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1428750"/>
            <a:ext cx="4756638" cy="356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84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71499"/>
          </a:xfrm>
        </p:spPr>
        <p:txBody>
          <a:bodyPr/>
          <a:lstStyle/>
          <a:p>
            <a:r>
              <a:rPr lang="en-US" dirty="0" smtClean="0"/>
              <a:t>OOK waveform </a:t>
            </a:r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418493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Proposal 1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Low Data </a:t>
            </a:r>
            <a:r>
              <a:rPr lang="en-US" dirty="0" smtClean="0"/>
              <a:t>Rate: reuses the </a:t>
            </a:r>
            <a:r>
              <a:rPr lang="en-US" dirty="0" smtClean="0"/>
              <a:t>L-STF coefficients, </a:t>
            </a:r>
            <a:r>
              <a:rPr lang="en-US" dirty="0" smtClean="0"/>
              <a:t>which are already implemented in PCR, and we have shown that they </a:t>
            </a:r>
            <a:r>
              <a:rPr lang="en-US" dirty="0" smtClean="0"/>
              <a:t>have good performance and low </a:t>
            </a:r>
            <a:r>
              <a:rPr lang="en-US" dirty="0" smtClean="0"/>
              <a:t>PAPR</a:t>
            </a: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 </a:t>
            </a:r>
            <a:r>
              <a:rPr lang="en-US" dirty="0" smtClean="0"/>
              <a:t>= [0 0 0… 0 1 </a:t>
            </a:r>
            <a:r>
              <a:rPr lang="en-US" dirty="0"/>
              <a:t>-1 1 -1 -1 1  0 -1 -1 1 1 1 </a:t>
            </a:r>
            <a:r>
              <a:rPr lang="en-US" dirty="0" smtClean="0"/>
              <a:t>1 0…0 0 0]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High Data Rate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 = [0 0 0… 0 1 0 1 0 -1 0 0 0 -1 0 -1 0 1 0….0 0 0</a:t>
            </a:r>
            <a:r>
              <a:rPr lang="en-US" dirty="0" smtClean="0"/>
              <a:t>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compare the performance of the above proposed sequences to [3-6]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Proposal 2</a:t>
            </a: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Low Data Rate: </a:t>
            </a:r>
            <a:r>
              <a:rPr lang="en-US" dirty="0" smtClean="0"/>
              <a:t> </a:t>
            </a:r>
            <a:r>
              <a:rPr lang="en-US" dirty="0"/>
              <a:t>[0 0 0… 0 </a:t>
            </a:r>
            <a:r>
              <a:rPr lang="en-US" dirty="0" smtClean="0"/>
              <a:t>1 1 1 </a:t>
            </a:r>
            <a:r>
              <a:rPr lang="en-US" dirty="0"/>
              <a:t>-</a:t>
            </a:r>
            <a:r>
              <a:rPr lang="en-US" dirty="0" smtClean="0"/>
              <a:t>1 </a:t>
            </a:r>
            <a:r>
              <a:rPr lang="en-US" dirty="0"/>
              <a:t>-</a:t>
            </a:r>
            <a:r>
              <a:rPr lang="en-US" dirty="0" smtClean="0"/>
              <a:t>1 </a:t>
            </a:r>
            <a:r>
              <a:rPr lang="en-US" dirty="0"/>
              <a:t>-</a:t>
            </a:r>
            <a:r>
              <a:rPr lang="en-US" dirty="0" smtClean="0"/>
              <a:t>1 0 </a:t>
            </a:r>
            <a:r>
              <a:rPr lang="en-US" dirty="0"/>
              <a:t>-</a:t>
            </a:r>
            <a:r>
              <a:rPr lang="en-US" dirty="0" smtClean="0"/>
              <a:t>1 1 </a:t>
            </a:r>
            <a:r>
              <a:rPr lang="en-US" dirty="0"/>
              <a:t>-</a:t>
            </a:r>
            <a:r>
              <a:rPr lang="en-US" dirty="0" smtClean="0"/>
              <a:t>1 </a:t>
            </a:r>
            <a:r>
              <a:rPr lang="en-US" dirty="0"/>
              <a:t>-</a:t>
            </a:r>
            <a:r>
              <a:rPr lang="en-US" dirty="0" smtClean="0"/>
              <a:t>1 1 </a:t>
            </a:r>
            <a:r>
              <a:rPr lang="en-US" dirty="0"/>
              <a:t>-1 </a:t>
            </a:r>
            <a:r>
              <a:rPr lang="en-US" dirty="0" smtClean="0"/>
              <a:t>0…0 </a:t>
            </a:r>
            <a:r>
              <a:rPr lang="en-US" dirty="0"/>
              <a:t>0 0]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High Data </a:t>
            </a:r>
            <a:r>
              <a:rPr lang="en-US" dirty="0" smtClean="0"/>
              <a:t>Rate: </a:t>
            </a:r>
            <a:r>
              <a:rPr lang="en-US" dirty="0"/>
              <a:t>[0 0 0… 0 1 0 1 0 </a:t>
            </a:r>
            <a:r>
              <a:rPr lang="en-US" dirty="0" smtClean="0"/>
              <a:t>1 </a:t>
            </a:r>
            <a:r>
              <a:rPr lang="en-US" dirty="0"/>
              <a:t>0 0 0 -1 0 </a:t>
            </a:r>
            <a:r>
              <a:rPr lang="en-US" dirty="0" smtClean="0"/>
              <a:t>1 </a:t>
            </a:r>
            <a:r>
              <a:rPr lang="en-US" dirty="0"/>
              <a:t>0 </a:t>
            </a:r>
            <a:r>
              <a:rPr lang="en-US" dirty="0" smtClean="0"/>
              <a:t>-1 </a:t>
            </a:r>
            <a:r>
              <a:rPr lang="en-US" dirty="0"/>
              <a:t>0….0 0 0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274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27537"/>
          </a:xfrm>
        </p:spPr>
        <p:txBody>
          <a:bodyPr/>
          <a:lstStyle/>
          <a:p>
            <a:r>
              <a:rPr lang="en-US" dirty="0" smtClean="0"/>
              <a:t>CSD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29271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Based on the studies in [2], we recommend the following CSD settings: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591749"/>
              </p:ext>
            </p:extLst>
          </p:nvPr>
        </p:nvGraphicFramePr>
        <p:xfrm>
          <a:off x="521678" y="2704711"/>
          <a:ext cx="5573265" cy="3235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73653"/>
                <a:gridCol w="39996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antennas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CSD setting</a:t>
                      </a:r>
                      <a:r>
                        <a:rPr lang="en-US" baseline="0" dirty="0" smtClean="0"/>
                        <a:t> (ns)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1500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1000 2000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[0 750 1500 2250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[0 600 1200 1800 2400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[0 500 1000 1500 2000 2500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[0 450</a:t>
                      </a:r>
                      <a:r>
                        <a:rPr lang="en-US" baseline="0" dirty="0" smtClean="0"/>
                        <a:t> 850 1300 1700 2150 2550 3000]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947586"/>
              </p:ext>
            </p:extLst>
          </p:nvPr>
        </p:nvGraphicFramePr>
        <p:xfrm>
          <a:off x="6498167" y="2704711"/>
          <a:ext cx="5072185" cy="3235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32169"/>
                <a:gridCol w="364001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antennas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CSD setting</a:t>
                      </a:r>
                      <a:r>
                        <a:rPr lang="en-US" baseline="0" dirty="0" smtClean="0"/>
                        <a:t> (ns)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[0 750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[0 500 1000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[0 400 750 1150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[0 300 600 900 1200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[0 250 500 750 1000 1250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[0 200</a:t>
                      </a:r>
                      <a:r>
                        <a:rPr lang="en-US" baseline="0" dirty="0" smtClean="0"/>
                        <a:t> 450 650 850 1050 1300 1500]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976918" y="2252674"/>
            <a:ext cx="24400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/>
              <a:t>2 us OOK waveform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913157" y="2264913"/>
            <a:ext cx="24400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4 </a:t>
            </a:r>
            <a:r>
              <a:rPr lang="en-US" sz="2000" b="1" dirty="0"/>
              <a:t>us OOK waveform</a:t>
            </a:r>
          </a:p>
        </p:txBody>
      </p:sp>
    </p:spTree>
    <p:extLst>
      <p:ext uri="{BB962C8B-B14F-4D97-AF65-F5344CB8AC3E}">
        <p14:creationId xmlns:p14="http://schemas.microsoft.com/office/powerpoint/2010/main" val="208598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5960</TotalTime>
  <Words>2152</Words>
  <Application>Microsoft Office PowerPoint</Application>
  <PresentationFormat>Widescreen</PresentationFormat>
  <Paragraphs>310</Paragraphs>
  <Slides>21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 Unicode MS</vt:lpstr>
      <vt:lpstr>MS Gothic</vt:lpstr>
      <vt:lpstr>Arial</vt:lpstr>
      <vt:lpstr>Calibri</vt:lpstr>
      <vt:lpstr>Segoe UI</vt:lpstr>
      <vt:lpstr>Symbol</vt:lpstr>
      <vt:lpstr>Times New Roman</vt:lpstr>
      <vt:lpstr>1_Office Theme</vt:lpstr>
      <vt:lpstr>Document</vt:lpstr>
      <vt:lpstr>Recommendations on OOK waveform and CSD setting</vt:lpstr>
      <vt:lpstr>Introduction</vt:lpstr>
      <vt:lpstr>OOK pulse designs</vt:lpstr>
      <vt:lpstr>Why do we see different PER results?</vt:lpstr>
      <vt:lpstr>Energy detection vs.  Envelope detection</vt:lpstr>
      <vt:lpstr>PER Performance SNR @20 MHz BW vs. SNR @ 4MHz</vt:lpstr>
      <vt:lpstr>Difference in spectrum of the pulses</vt:lpstr>
      <vt:lpstr>OOK waveform comparison</vt:lpstr>
      <vt:lpstr>CSD recommendations</vt:lpstr>
      <vt:lpstr>Multi-antenna performance study with different designs</vt:lpstr>
      <vt:lpstr>HDR Performance in Channel D</vt:lpstr>
      <vt:lpstr>SNR @ 10% PER (Channel D, HDR)</vt:lpstr>
      <vt:lpstr>LDR Performance in Channel D</vt:lpstr>
      <vt:lpstr>SNR @ 10% PER (Channel D, LDR)</vt:lpstr>
      <vt:lpstr>Conclusions</vt:lpstr>
      <vt:lpstr>Straw poll 1 </vt:lpstr>
      <vt:lpstr>Straw poll 2</vt:lpstr>
      <vt:lpstr>Straw poll 3</vt:lpstr>
      <vt:lpstr>Straw poll 4</vt:lpstr>
      <vt:lpstr>Straw poll 5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Preamble bit duration study: 2us Vs 4 us</dc:title>
  <dc:creator>Kristem, Vinod</dc:creator>
  <cp:keywords>CTPClassification=CTP_IC:VisualMarkings=, CTPClassification=CTP_IC</cp:keywords>
  <cp:lastModifiedBy>Azizi, Shahrnaz</cp:lastModifiedBy>
  <cp:revision>270</cp:revision>
  <dcterms:created xsi:type="dcterms:W3CDTF">2017-12-18T22:02:15Z</dcterms:created>
  <dcterms:modified xsi:type="dcterms:W3CDTF">2018-07-07T03:21:18Z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f5c700c8-7373-4f7f-b707-fbd9d9078961</vt:lpwstr>
  </property>
  <property fmtid="{D5CDD505-2E9C-101B-9397-08002B2CF9AE}" pid="3" name="CTP_BU">
    <vt:lpwstr>INTEL LABS GRP</vt:lpwstr>
  </property>
  <property fmtid="{D5CDD505-2E9C-101B-9397-08002B2CF9AE}" pid="4" name="CTP_TimeStamp">
    <vt:lpwstr>2018-07-07 02:46:57Z</vt:lpwstr>
  </property>
  <property fmtid="{D5CDD505-2E9C-101B-9397-08002B2CF9AE}" pid="5" name="CTPClassification">
    <vt:lpwstr>CTP_IC</vt:lpwstr>
  </property>
</Properties>
</file>