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276" r:id="rId6"/>
    <p:sldId id="333" r:id="rId7"/>
    <p:sldId id="336" r:id="rId8"/>
    <p:sldId id="334" r:id="rId9"/>
    <p:sldId id="337" r:id="rId10"/>
    <p:sldId id="338" r:id="rId11"/>
    <p:sldId id="339" r:id="rId12"/>
    <p:sldId id="340" r:id="rId13"/>
    <p:sldId id="323" r:id="rId14"/>
    <p:sldId id="284" r:id="rId15"/>
    <p:sldId id="329"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Rui" initials="YR" lastIdx="20" clrIdx="0">
    <p:extLst>
      <p:ext uri="{19B8F6BF-5375-455C-9EA6-DF929625EA0E}">
        <p15:presenceInfo xmlns:p15="http://schemas.microsoft.com/office/powerpoint/2012/main" userId="S-1-5-21-1844237615-1580818891-725345543-5130" providerId="AD"/>
      </p:ext>
    </p:extLst>
  </p:cmAuthor>
  <p:cmAuthor id="2" name="Levy, Joseph S" initials="LJS" lastIdx="7" clrIdx="1">
    <p:extLst>
      <p:ext uri="{19B8F6BF-5375-455C-9EA6-DF929625EA0E}">
        <p15:presenceInfo xmlns:p15="http://schemas.microsoft.com/office/powerpoint/2012/main" userId="S-1-5-21-1844237615-1580818891-725345543-5204" providerId="AD"/>
      </p:ext>
    </p:extLst>
  </p:cmAuthor>
  <p:cmAuthor id="3" name="Lou, Hanqing" initials="LH" lastIdx="9" clrIdx="2">
    <p:extLst>
      <p:ext uri="{19B8F6BF-5375-455C-9EA6-DF929625EA0E}">
        <p15:presenceInfo xmlns:p15="http://schemas.microsoft.com/office/powerpoint/2012/main" userId="S-1-5-21-1844237615-1580818891-725345543-19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751" autoAdjust="0"/>
    <p:restoredTop sz="94619" autoAdjust="0"/>
  </p:normalViewPr>
  <p:slideViewPr>
    <p:cSldViewPr>
      <p:cViewPr varScale="1">
        <p:scale>
          <a:sx n="64" d="100"/>
          <a:sy n="64" d="100"/>
        </p:scale>
        <p:origin x="108" y="3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49" d="100"/>
          <a:sy n="49" d="100"/>
        </p:scale>
        <p:origin x="2718"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7/8/2018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July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Xiaofei Wang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802.11-yy/1065r1</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July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854162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July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116499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July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560960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July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July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61144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July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39337609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July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88849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July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824433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July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24127333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July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13798914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July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624819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2018</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2018</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2018</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2018</a:t>
            </a:r>
            <a:endParaRPr lang="en-GB" dirty="0"/>
          </a:p>
        </p:txBody>
      </p:sp>
      <p:sp>
        <p:nvSpPr>
          <p:cNvPr id="1028" name="Rectangle 4"/>
          <p:cNvSpPr>
            <a:spLocks noGrp="1" noChangeArrowheads="1"/>
          </p:cNvSpPr>
          <p:nvPr>
            <p:ph type="ftr"/>
          </p:nvPr>
        </p:nvSpPr>
        <p:spPr bwMode="auto">
          <a:xfrm>
            <a:off x="715211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802.11-18/1159r0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7262" y="288875"/>
            <a:ext cx="2303451" cy="273050"/>
          </a:xfrm>
        </p:spPr>
        <p:txBody>
          <a:bodyPr/>
          <a:lstStyle/>
          <a:p>
            <a:r>
              <a:rPr lang="en-US" dirty="0"/>
              <a:t>July 2018</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Wake Up Procedure After Receiving Broadcast/Group Addressed Wake Up Frames</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2018-07-09</a:t>
            </a:r>
          </a:p>
        </p:txBody>
      </p:sp>
      <p:graphicFrame>
        <p:nvGraphicFramePr>
          <p:cNvPr id="3075" name="Object 3"/>
          <p:cNvGraphicFramePr>
            <a:graphicFrameLocks noChangeAspect="1"/>
          </p:cNvGraphicFramePr>
          <p:nvPr>
            <p:extLst>
              <p:ext uri="{D42A27DB-BD31-4B8C-83A1-F6EECF244321}">
                <p14:modId xmlns:p14="http://schemas.microsoft.com/office/powerpoint/2010/main" val="94901126"/>
              </p:ext>
            </p:extLst>
          </p:nvPr>
        </p:nvGraphicFramePr>
        <p:xfrm>
          <a:off x="2328863" y="3940175"/>
          <a:ext cx="7258050" cy="2225675"/>
        </p:xfrm>
        <a:graphic>
          <a:graphicData uri="http://schemas.openxmlformats.org/presentationml/2006/ole">
            <mc:AlternateContent xmlns:mc="http://schemas.openxmlformats.org/markup-compatibility/2006">
              <mc:Choice xmlns:v="urn:schemas-microsoft-com:vml" Requires="v">
                <p:oleObj spid="_x0000_s3384" name="Document" r:id="rId4" imgW="8240744" imgH="2528378" progId="Word.Document.8">
                  <p:embed/>
                </p:oleObj>
              </mc:Choice>
              <mc:Fallback>
                <p:oleObj name="Document" r:id="rId4" imgW="8240744" imgH="2528378" progId="Word.Document.8">
                  <p:embed/>
                  <p:pic>
                    <p:nvPicPr>
                      <p:cNvPr id="0" name="Picture 3"/>
                      <p:cNvPicPr>
                        <a:picLocks noChangeAspect="1" noChangeArrowheads="1"/>
                      </p:cNvPicPr>
                      <p:nvPr/>
                    </p:nvPicPr>
                    <p:blipFill>
                      <a:blip r:embed="rId5"/>
                      <a:srcRect/>
                      <a:stretch>
                        <a:fillRect/>
                      </a:stretch>
                    </p:blipFill>
                    <p:spPr bwMode="auto">
                      <a:xfrm>
                        <a:off x="2328863" y="3940175"/>
                        <a:ext cx="7258050" cy="2225675"/>
                      </a:xfrm>
                      <a:prstGeom prst="rect">
                        <a:avLst/>
                      </a:prstGeom>
                      <a:noFill/>
                      <a:extLst/>
                    </p:spPr>
                  </p:pic>
                </p:oleObj>
              </mc:Fallback>
            </mc:AlternateContent>
          </a:graphicData>
        </a:graphic>
      </p:graphicFrame>
      <p:sp>
        <p:nvSpPr>
          <p:cNvPr id="3076" name="Rectangle 4"/>
          <p:cNvSpPr>
            <a:spLocks noChangeArrowheads="1"/>
          </p:cNvSpPr>
          <p:nvPr/>
        </p:nvSpPr>
        <p:spPr bwMode="auto">
          <a:xfrm>
            <a:off x="2058988" y="303043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a:t>Conclusion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dirty="0"/>
              <a:t>July 2018</a:t>
            </a:r>
            <a:endParaRPr lang="en-GB" dirty="0"/>
          </a:p>
        </p:txBody>
      </p:sp>
      <p:sp>
        <p:nvSpPr>
          <p:cNvPr id="3" name="Content Placeholder 2"/>
          <p:cNvSpPr>
            <a:spLocks noGrp="1"/>
          </p:cNvSpPr>
          <p:nvPr>
            <p:ph idx="1"/>
          </p:nvPr>
        </p:nvSpPr>
        <p:spPr>
          <a:xfrm>
            <a:off x="1199456" y="1548036"/>
            <a:ext cx="9865096" cy="4113213"/>
          </a:xfrm>
        </p:spPr>
        <p:txBody>
          <a:bodyPr/>
          <a:lstStyle/>
          <a:p>
            <a:pPr>
              <a:buFont typeface="Arial" panose="020B0604020202020204" pitchFamily="34" charset="0"/>
              <a:buChar char="•"/>
            </a:pPr>
            <a:r>
              <a:rPr lang="en-US" dirty="0"/>
              <a:t>We discussed three options of STA behaviors after a STA receives a broadcast wake up frame including a increased Counter or a group addressed wake up frame indicating group addressed PCR frame</a:t>
            </a:r>
          </a:p>
          <a:p>
            <a:pPr lvl="1">
              <a:buFont typeface="Arial" panose="020B0604020202020204" pitchFamily="34" charset="0"/>
              <a:buChar char="•"/>
            </a:pPr>
            <a:r>
              <a:rPr lang="en-US" dirty="0"/>
              <a:t>Option 1: A STA wakes up, receives the PCR frame and returns to WUR mode immediately</a:t>
            </a:r>
          </a:p>
          <a:p>
            <a:pPr lvl="1">
              <a:buFont typeface="Arial" panose="020B0604020202020204" pitchFamily="34" charset="0"/>
              <a:buChar char="•"/>
            </a:pPr>
            <a:r>
              <a:rPr lang="en-US" dirty="0"/>
              <a:t>Option 2: A STA wakes up, sends a frame to AP/receives the PCR frames, and conducts WUR mode frame exchange with its AP before entering the WUR mode</a:t>
            </a:r>
          </a:p>
          <a:p>
            <a:pPr lvl="1">
              <a:buFont typeface="Arial" panose="020B0604020202020204" pitchFamily="34" charset="0"/>
              <a:buChar char="•"/>
            </a:pPr>
            <a:r>
              <a:rPr lang="en-US" dirty="0"/>
              <a:t>Option 3: A STA wakes up, receives the PCR frames, and conducts WUR mode frame exchange with its AP before entering the WUR mode if the AP considers all STAs’ PCR to be in awake state after sending the broadcast/group addressed wake up frame</a:t>
            </a:r>
          </a:p>
          <a:p>
            <a:pPr lvl="1">
              <a:buFont typeface="Arial" panose="020B0604020202020204" pitchFamily="34" charset="0"/>
              <a:buChar char="•"/>
            </a:pPr>
            <a:endParaRPr lang="en-US" dirty="0"/>
          </a:p>
          <a:p>
            <a:pPr>
              <a:buFont typeface="Arial" panose="020B0604020202020204" pitchFamily="34" charset="0"/>
              <a:buChar char="•"/>
            </a:pPr>
            <a:r>
              <a:rPr lang="en-US" dirty="0"/>
              <a:t>Option 1 seems to be the most power efficient approach while achieving the desired behavior</a:t>
            </a:r>
          </a:p>
        </p:txBody>
      </p:sp>
    </p:spTree>
    <p:extLst>
      <p:ext uri="{BB962C8B-B14F-4D97-AF65-F5344CB8AC3E}">
        <p14:creationId xmlns:p14="http://schemas.microsoft.com/office/powerpoint/2010/main" val="390993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July 2018</a:t>
            </a:r>
            <a:endParaRPr lang="en-GB" dirty="0"/>
          </a:p>
        </p:txBody>
      </p:sp>
      <p:sp>
        <p:nvSpPr>
          <p:cNvPr id="3" name="Footer Placeholder 2"/>
          <p:cNvSpPr>
            <a:spLocks noGrp="1"/>
          </p:cNvSpPr>
          <p:nvPr>
            <p:ph type="ftr" idx="11"/>
          </p:nvPr>
        </p:nvSpPr>
        <p:spPr/>
        <p:txBody>
          <a:bodyPr/>
          <a:lstStyle/>
          <a:p>
            <a:r>
              <a:rPr lang="en-GB" dirty="0"/>
              <a:t>Xiaofei Wang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11</a:t>
            </a:fld>
            <a:endParaRPr lang="en-GB" dirty="0"/>
          </a:p>
        </p:txBody>
      </p:sp>
      <p:sp>
        <p:nvSpPr>
          <p:cNvPr id="6" name="Rectangle 1"/>
          <p:cNvSpPr txBox="1">
            <a:spLocks noChangeArrowheads="1"/>
          </p:cNvSpPr>
          <p:nvPr/>
        </p:nvSpPr>
        <p:spPr>
          <a:xfrm>
            <a:off x="2209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1703512" y="1700809"/>
            <a:ext cx="8784976"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[1] IEEE P802.11ba Draft 0.3, May 2018</a:t>
            </a:r>
          </a:p>
          <a:p>
            <a:pPr marL="0" indent="0"/>
            <a:endParaRPr lang="en-US" sz="2000" kern="0" dirty="0"/>
          </a:p>
          <a:p>
            <a:pPr marL="0" indent="0"/>
            <a:r>
              <a:rPr lang="en-US" sz="2000" kern="0" dirty="0"/>
              <a:t>[2] IEEE P802.11RevMD Draft 1.0, Feb. 2018</a:t>
            </a:r>
          </a:p>
          <a:p>
            <a:pPr marL="0" indent="0"/>
            <a:endParaRPr lang="en-US" sz="2000" kern="0" dirty="0"/>
          </a:p>
        </p:txBody>
      </p:sp>
    </p:spTree>
    <p:extLst>
      <p:ext uri="{BB962C8B-B14F-4D97-AF65-F5344CB8AC3E}">
        <p14:creationId xmlns:p14="http://schemas.microsoft.com/office/powerpoint/2010/main" val="2535682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a:t>SP 1</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dirty="0"/>
              <a:t>July 2018</a:t>
            </a:r>
            <a:endParaRPr lang="en-GB" dirty="0"/>
          </a:p>
        </p:txBody>
      </p:sp>
      <p:sp>
        <p:nvSpPr>
          <p:cNvPr id="3" name="Content Placeholder 2"/>
          <p:cNvSpPr>
            <a:spLocks noGrp="1"/>
          </p:cNvSpPr>
          <p:nvPr>
            <p:ph idx="1"/>
          </p:nvPr>
        </p:nvSpPr>
        <p:spPr>
          <a:xfrm>
            <a:off x="1559497" y="1548036"/>
            <a:ext cx="9073008" cy="4113213"/>
          </a:xfrm>
        </p:spPr>
        <p:txBody>
          <a:bodyPr/>
          <a:lstStyle/>
          <a:p>
            <a:pPr marL="0" indent="0"/>
            <a:r>
              <a:rPr lang="en-US" dirty="0"/>
              <a:t>Which option of STAs’ behaviors do you prefer after a STA receives a broadcast wake up frame including a increased Counter or a group addressed wake up frame indicating group addressed PCR frame</a:t>
            </a:r>
          </a:p>
          <a:p>
            <a:pPr lvl="1">
              <a:buFont typeface="Arial" panose="020B0604020202020204" pitchFamily="34" charset="0"/>
              <a:buChar char="•"/>
            </a:pPr>
            <a:r>
              <a:rPr lang="en-US" dirty="0"/>
              <a:t>Option 1: A STA wakes up, receives the PCR frame and returns to WUR mode immediately</a:t>
            </a:r>
          </a:p>
          <a:p>
            <a:pPr lvl="1">
              <a:buFont typeface="Arial" panose="020B0604020202020204" pitchFamily="34" charset="0"/>
              <a:buChar char="•"/>
            </a:pPr>
            <a:r>
              <a:rPr lang="en-US" dirty="0"/>
              <a:t>Option 2: A STA wakes up, sends a frame to AP/receives the PCR frames, and conducts WUR mode frame exchange with its AP before entering WUR mode</a:t>
            </a:r>
          </a:p>
          <a:p>
            <a:pPr lvl="1">
              <a:buFont typeface="Arial" panose="020B0604020202020204" pitchFamily="34" charset="0"/>
              <a:buChar char="•"/>
            </a:pPr>
            <a:r>
              <a:rPr lang="en-US" dirty="0"/>
              <a:t>Option 3: A STA wakes up, receives the PCR frames, and conducts WUR mode frame exchange with its AP before entering WUR mode </a:t>
            </a:r>
          </a:p>
          <a:p>
            <a:pPr lvl="1">
              <a:buFont typeface="Arial" panose="020B0604020202020204" pitchFamily="34" charset="0"/>
              <a:buChar char="•"/>
            </a:pPr>
            <a:r>
              <a:rPr lang="en-US" dirty="0"/>
              <a:t>Option 4: abstain</a:t>
            </a:r>
          </a:p>
          <a:p>
            <a:pPr lvl="1">
              <a:buFont typeface="Arial" panose="020B0604020202020204" pitchFamily="34" charset="0"/>
              <a:buChar char="•"/>
            </a:pPr>
            <a:endParaRPr lang="en-US" dirty="0"/>
          </a:p>
          <a:p>
            <a:pPr lvl="1">
              <a:buFont typeface="Arial" panose="020B0604020202020204" pitchFamily="34" charset="0"/>
              <a:buChar char="•"/>
            </a:pPr>
            <a:r>
              <a:rPr lang="en-US" dirty="0"/>
              <a:t>Option 1/2/3/4:</a:t>
            </a:r>
          </a:p>
        </p:txBody>
      </p:sp>
    </p:spTree>
    <p:extLst>
      <p:ext uri="{BB962C8B-B14F-4D97-AF65-F5344CB8AC3E}">
        <p14:creationId xmlns:p14="http://schemas.microsoft.com/office/powerpoint/2010/main" val="3238914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July 2018</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2247106" y="2276872"/>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discuss different options for wake up </a:t>
            </a:r>
            <a:r>
              <a:rPr lang="en-US" kern="0" dirty="0"/>
              <a:t>behaviors</a:t>
            </a:r>
            <a:r>
              <a:rPr lang="en-GB" kern="0" dirty="0"/>
              <a:t> after a STA receives a broadcast/group addressed wake up frame.</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Introduction (1/2)</a:t>
            </a:r>
          </a:p>
        </p:txBody>
      </p:sp>
      <p:sp>
        <p:nvSpPr>
          <p:cNvPr id="3" name="Content Placeholder 2"/>
          <p:cNvSpPr>
            <a:spLocks noGrp="1"/>
          </p:cNvSpPr>
          <p:nvPr>
            <p:ph idx="1"/>
          </p:nvPr>
        </p:nvSpPr>
        <p:spPr>
          <a:xfrm>
            <a:off x="1199456" y="1187996"/>
            <a:ext cx="9865096" cy="4833292"/>
          </a:xfrm>
        </p:spPr>
        <p:txBody>
          <a:bodyPr/>
          <a:lstStyle/>
          <a:p>
            <a:pPr>
              <a:buFont typeface="Arial" panose="020B0604020202020204" pitchFamily="34" charset="0"/>
              <a:buChar char="•"/>
            </a:pPr>
            <a:r>
              <a:rPr lang="en-US" dirty="0" err="1"/>
              <a:t>TGba</a:t>
            </a:r>
            <a:r>
              <a:rPr lang="en-US" dirty="0"/>
              <a:t> agreed to use broadcast wake up frames to wake up all STAs</a:t>
            </a:r>
          </a:p>
          <a:p>
            <a:pPr lvl="1">
              <a:buFont typeface="Arial" panose="020B0604020202020204" pitchFamily="34" charset="0"/>
              <a:buChar char="•"/>
            </a:pPr>
            <a:r>
              <a:rPr lang="en-US" dirty="0"/>
              <a:t>A non-AP STA that receives the Counter subfield of the TD Control field in a WUR Wake-up frame that contains a value that is different from the previously received Counter field shall follow the procedure defined in 11.2.3.17 (TIM Broadcast) to attempt to receive the PCR Beacon information subject to its PCR delay constraints. [1]</a:t>
            </a:r>
          </a:p>
          <a:p>
            <a:pPr marL="342900" lvl="2" indent="-342900">
              <a:spcBef>
                <a:spcPts val="600"/>
              </a:spcBef>
              <a:buFont typeface="Arial" panose="020B0604020202020204" pitchFamily="34" charset="0"/>
              <a:buChar char="•"/>
            </a:pPr>
            <a:endParaRPr lang="en-US" sz="2400" b="1" dirty="0">
              <a:cs typeface="+mn-cs"/>
            </a:endParaRPr>
          </a:p>
          <a:p>
            <a:pPr marL="342900" lvl="2" indent="-342900">
              <a:spcBef>
                <a:spcPts val="600"/>
              </a:spcBef>
              <a:buFont typeface="Arial" panose="020B0604020202020204" pitchFamily="34" charset="0"/>
              <a:buChar char="•"/>
            </a:pPr>
            <a:r>
              <a:rPr lang="en-US" sz="2400" b="1" dirty="0">
                <a:cs typeface="+mn-cs"/>
              </a:rPr>
              <a:t>The wake up procedure after receiving individually addressed wake up frame is clear</a:t>
            </a:r>
          </a:p>
          <a:p>
            <a:pPr lvl="1">
              <a:buFont typeface="Arial" panose="020B0604020202020204" pitchFamily="34" charset="0"/>
              <a:buChar char="•"/>
            </a:pPr>
            <a:r>
              <a:rPr lang="en-US" dirty="0"/>
              <a:t>A non-AP STA should send a response frame to the associated AP using its PCR component after receiving a WUR Wake-up frame with Address field set to the WID that identifies the non-AP STA.[1]</a:t>
            </a:r>
          </a:p>
          <a:p>
            <a:pPr lvl="1">
              <a:buFont typeface="Arial" panose="020B0604020202020204" pitchFamily="34" charset="0"/>
              <a:buChar char="•"/>
            </a:pPr>
            <a:r>
              <a:rPr lang="en-US" dirty="0"/>
              <a:t>A non-AP STA enters WUR mode after successful frame exchange using PCR: WUR Mode Setup frame and WUR Mode Response frame [1]</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363460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Introduction (2/2)</a:t>
            </a:r>
          </a:p>
        </p:txBody>
      </p:sp>
      <p:sp>
        <p:nvSpPr>
          <p:cNvPr id="3" name="Content Placeholder 2"/>
          <p:cNvSpPr>
            <a:spLocks noGrp="1"/>
          </p:cNvSpPr>
          <p:nvPr>
            <p:ph idx="1"/>
          </p:nvPr>
        </p:nvSpPr>
        <p:spPr>
          <a:xfrm>
            <a:off x="1199456" y="1187996"/>
            <a:ext cx="9865096" cy="4833292"/>
          </a:xfrm>
        </p:spPr>
        <p:txBody>
          <a:bodyPr/>
          <a:lstStyle/>
          <a:p>
            <a:pPr>
              <a:buFont typeface="Arial" panose="020B0604020202020204" pitchFamily="34" charset="0"/>
              <a:buChar char="•"/>
            </a:pPr>
            <a:r>
              <a:rPr lang="en-US" dirty="0"/>
              <a:t>The procedure after receiving a broadcast wake up frame may need some discussion or clarification:</a:t>
            </a:r>
          </a:p>
          <a:p>
            <a:pPr lvl="1">
              <a:buFont typeface="Arial" panose="020B0604020202020204" pitchFamily="34" charset="0"/>
              <a:buChar char="•"/>
            </a:pPr>
            <a:r>
              <a:rPr lang="en-US" dirty="0"/>
              <a:t>Q1: Do STAs need to let the AP know that its PCR is in the awake state?</a:t>
            </a:r>
          </a:p>
          <a:p>
            <a:pPr lvl="1">
              <a:buFont typeface="Arial" panose="020B0604020202020204" pitchFamily="34" charset="0"/>
              <a:buChar char="•"/>
            </a:pPr>
            <a:r>
              <a:rPr lang="en-US" dirty="0"/>
              <a:t>Q2: Do STAs need to conduct frame exchanges using its PCR before they go back to WUR mode?</a:t>
            </a:r>
          </a:p>
          <a:p>
            <a:pPr lvl="1">
              <a:buFont typeface="Arial" panose="020B0604020202020204" pitchFamily="34" charset="0"/>
              <a:buChar char="•"/>
            </a:pPr>
            <a:r>
              <a:rPr lang="en-US" dirty="0"/>
              <a:t>These related behaviors are not clearly defined in the draft and should be clarified to avoid confusion</a:t>
            </a:r>
          </a:p>
          <a:p>
            <a:pPr lvl="1">
              <a:buFont typeface="Arial" panose="020B0604020202020204" pitchFamily="34" charset="0"/>
              <a:buChar char="•"/>
            </a:pPr>
            <a:endParaRPr lang="en-US" sz="1200" dirty="0"/>
          </a:p>
          <a:p>
            <a:pPr>
              <a:buFont typeface="Arial" panose="020B0604020202020204" pitchFamily="34" charset="0"/>
              <a:buChar char="•"/>
            </a:pPr>
            <a:r>
              <a:rPr lang="en-US" dirty="0"/>
              <a:t>Similar questions may be relevant when a STA receives a group-addressed wake up frame indicating that there are PCR group addressed frames available for the STA</a:t>
            </a:r>
          </a:p>
          <a:p>
            <a:pPr>
              <a:buFont typeface="Arial" panose="020B0604020202020204" pitchFamily="34" charset="0"/>
              <a:buChar char="•"/>
            </a:pPr>
            <a:endParaRPr lang="en-US" sz="1800" dirty="0"/>
          </a:p>
          <a:p>
            <a:pPr>
              <a:buFont typeface="Arial" panose="020B0604020202020204" pitchFamily="34" charset="0"/>
              <a:buChar char="•"/>
            </a:pPr>
            <a:r>
              <a:rPr lang="en-US" dirty="0"/>
              <a:t>In this contribution, we discuss a few options regarding the procedure after receiving a broadcast/</a:t>
            </a:r>
            <a:r>
              <a:rPr lang="en-US" dirty="0"/>
              <a:t>group addressed</a:t>
            </a:r>
            <a:r>
              <a:rPr lang="en-US" dirty="0"/>
              <a:t> wake up frame</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246253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6704" y="585007"/>
            <a:ext cx="9577063" cy="971786"/>
          </a:xfrm>
        </p:spPr>
        <p:txBody>
          <a:bodyPr/>
          <a:lstStyle/>
          <a:p>
            <a:r>
              <a:rPr lang="en-US" sz="2800" dirty="0"/>
              <a:t>Options After Receiving A Broadcast </a:t>
            </a:r>
            <a:br>
              <a:rPr lang="en-US" sz="2800" dirty="0"/>
            </a:br>
            <a:r>
              <a:rPr lang="en-US" sz="2800" dirty="0"/>
              <a:t>Wake Up frame (1/3)</a:t>
            </a:r>
          </a:p>
        </p:txBody>
      </p:sp>
      <p:sp>
        <p:nvSpPr>
          <p:cNvPr id="3" name="Content Placeholder 2"/>
          <p:cNvSpPr>
            <a:spLocks noGrp="1"/>
          </p:cNvSpPr>
          <p:nvPr>
            <p:ph idx="1"/>
          </p:nvPr>
        </p:nvSpPr>
        <p:spPr>
          <a:xfrm>
            <a:off x="929217" y="1412776"/>
            <a:ext cx="10279351" cy="4392488"/>
          </a:xfrm>
        </p:spPr>
        <p:txBody>
          <a:bodyPr/>
          <a:lstStyle/>
          <a:p>
            <a:pPr>
              <a:buFont typeface="Arial" panose="020B0604020202020204" pitchFamily="34" charset="0"/>
              <a:buChar char="•"/>
            </a:pPr>
            <a:r>
              <a:rPr lang="en-US" dirty="0"/>
              <a:t>STAs will turn on its PCR and receive a beacon [1]</a:t>
            </a:r>
          </a:p>
          <a:p>
            <a:pPr>
              <a:buFont typeface="Arial" panose="020B0604020202020204" pitchFamily="34" charset="0"/>
              <a:buChar char="•"/>
            </a:pPr>
            <a:r>
              <a:rPr lang="en-US" dirty="0">
                <a:solidFill>
                  <a:srgbClr val="00B0F0"/>
                </a:solidFill>
              </a:rPr>
              <a:t>Q1: Do STAs need to let the AP know that it is awake?</a:t>
            </a:r>
          </a:p>
          <a:p>
            <a:pPr lvl="1">
              <a:buFont typeface="Arial" panose="020B0604020202020204" pitchFamily="34" charset="0"/>
              <a:buChar char="•"/>
            </a:pPr>
            <a:r>
              <a:rPr lang="en-US" dirty="0"/>
              <a:t>Choice 1: STAs send a frame to the AP/receive the PCR beacon</a:t>
            </a:r>
          </a:p>
          <a:p>
            <a:pPr lvl="1">
              <a:buFont typeface="Arial" panose="020B0604020202020204" pitchFamily="34" charset="0"/>
              <a:buChar char="•"/>
            </a:pPr>
            <a:r>
              <a:rPr lang="en-US" dirty="0"/>
              <a:t>Choice 2: STAs will receive the PCR beacon without sending any frames to the AP</a:t>
            </a:r>
          </a:p>
          <a:p>
            <a:pPr>
              <a:buFont typeface="Arial" panose="020B0604020202020204" pitchFamily="34" charset="0"/>
              <a:buChar char="•"/>
            </a:pPr>
            <a:r>
              <a:rPr lang="en-US" dirty="0"/>
              <a:t>Choice 1:</a:t>
            </a:r>
          </a:p>
          <a:p>
            <a:pPr lvl="1">
              <a:buFont typeface="Arial" panose="020B0604020202020204" pitchFamily="34" charset="0"/>
              <a:buChar char="•"/>
            </a:pPr>
            <a:r>
              <a:rPr lang="en-US" dirty="0"/>
              <a:t>May be beneficial if the STA happens to have UL packets or if the AP happens to have a DL packet for the STA; could achieve some power saving; seems to be a rare event.</a:t>
            </a:r>
          </a:p>
          <a:p>
            <a:pPr lvl="1">
              <a:buFont typeface="Arial" panose="020B0604020202020204" pitchFamily="34" charset="0"/>
              <a:buChar char="•"/>
            </a:pPr>
            <a:r>
              <a:rPr lang="en-US" dirty="0"/>
              <a:t>May lead to extra energy consumption if no UL/DL packets are available</a:t>
            </a:r>
          </a:p>
          <a:p>
            <a:pPr lvl="1">
              <a:buFont typeface="Arial" panose="020B0604020202020204" pitchFamily="34" charset="0"/>
              <a:buChar char="•"/>
            </a:pPr>
            <a:r>
              <a:rPr lang="en-US" dirty="0"/>
              <a:t>Use more energy to conduct frame exchange with the AP before entering WUR Mode again</a:t>
            </a:r>
          </a:p>
          <a:p>
            <a:pPr>
              <a:buFont typeface="Arial" panose="020B0604020202020204" pitchFamily="34" charset="0"/>
              <a:buChar char="•"/>
            </a:pPr>
            <a:r>
              <a:rPr lang="en-US" dirty="0"/>
              <a:t>Choice 2:</a:t>
            </a:r>
          </a:p>
          <a:p>
            <a:pPr lvl="1" indent="-342900">
              <a:buFont typeface="Arial" panose="020B0604020202020204" pitchFamily="34" charset="0"/>
              <a:buChar char="•"/>
            </a:pPr>
            <a:r>
              <a:rPr lang="en-US" dirty="0"/>
              <a:t>Achieve the purpose of BSS parameters update</a:t>
            </a:r>
          </a:p>
          <a:p>
            <a:pPr lvl="1" indent="-342900">
              <a:buFont typeface="Arial" panose="020B0604020202020204" pitchFamily="34" charset="0"/>
              <a:buChar char="•"/>
            </a:pPr>
            <a:r>
              <a:rPr lang="en-US" dirty="0"/>
              <a:t>Will not miss wake up frames since the STA’s </a:t>
            </a:r>
            <a:r>
              <a:rPr lang="en-US" dirty="0" err="1"/>
              <a:t>WURx</a:t>
            </a:r>
            <a:r>
              <a:rPr lang="en-US" dirty="0"/>
              <a:t> is still on</a:t>
            </a:r>
          </a:p>
          <a:p>
            <a:pPr lvl="1" indent="-342900">
              <a:buFont typeface="Arial" panose="020B0604020202020204" pitchFamily="34" charset="0"/>
              <a:buChar char="•"/>
            </a:pPr>
            <a:r>
              <a:rPr lang="en-US" dirty="0"/>
              <a:t>Do not waste energy by transmitting frames to the AP</a:t>
            </a:r>
          </a:p>
          <a:p>
            <a:pPr marL="457200" lvl="1" indent="0"/>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2378831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6704" y="548680"/>
            <a:ext cx="9577063" cy="971786"/>
          </a:xfrm>
        </p:spPr>
        <p:txBody>
          <a:bodyPr/>
          <a:lstStyle/>
          <a:p>
            <a:r>
              <a:rPr lang="en-US" sz="2800" dirty="0"/>
              <a:t>Options After Receiving A Broadcast </a:t>
            </a:r>
            <a:br>
              <a:rPr lang="en-US" sz="2800" dirty="0"/>
            </a:br>
            <a:r>
              <a:rPr lang="en-US" sz="2800" dirty="0"/>
              <a:t>Wake Up frame (2/3)</a:t>
            </a:r>
          </a:p>
        </p:txBody>
      </p:sp>
      <p:sp>
        <p:nvSpPr>
          <p:cNvPr id="3" name="Content Placeholder 2"/>
          <p:cNvSpPr>
            <a:spLocks noGrp="1"/>
          </p:cNvSpPr>
          <p:nvPr>
            <p:ph idx="1"/>
          </p:nvPr>
        </p:nvSpPr>
        <p:spPr>
          <a:xfrm>
            <a:off x="929217" y="1340768"/>
            <a:ext cx="10279351" cy="4392488"/>
          </a:xfrm>
        </p:spPr>
        <p:txBody>
          <a:bodyPr/>
          <a:lstStyle/>
          <a:p>
            <a:pPr>
              <a:buFont typeface="Arial" panose="020B0604020202020204" pitchFamily="34" charset="0"/>
              <a:buChar char="•"/>
            </a:pPr>
            <a:r>
              <a:rPr lang="en-US" dirty="0">
                <a:solidFill>
                  <a:srgbClr val="00B0F0"/>
                </a:solidFill>
              </a:rPr>
              <a:t>Q2: Do STAs need to conduct frame exchanges with the AP before entering WUR mode?</a:t>
            </a:r>
          </a:p>
          <a:p>
            <a:pPr lvl="1">
              <a:buFont typeface="Arial" panose="020B0604020202020204" pitchFamily="34" charset="0"/>
              <a:buChar char="•"/>
            </a:pPr>
            <a:r>
              <a:rPr lang="en-US" dirty="0"/>
              <a:t>Choice 1: STAs conducts frame exchanges with the AP before entering WUR mode again</a:t>
            </a:r>
          </a:p>
          <a:p>
            <a:pPr lvl="1">
              <a:buFont typeface="Arial" panose="020B0604020202020204" pitchFamily="34" charset="0"/>
              <a:buChar char="•"/>
            </a:pPr>
            <a:r>
              <a:rPr lang="en-US" dirty="0"/>
              <a:t>Choice 2: STAs will receive the PCR beacon and enter the WUR mode directly</a:t>
            </a:r>
          </a:p>
          <a:p>
            <a:pPr>
              <a:buFont typeface="Arial" panose="020B0604020202020204" pitchFamily="34" charset="0"/>
              <a:buChar char="•"/>
            </a:pPr>
            <a:r>
              <a:rPr lang="en-US" dirty="0"/>
              <a:t>Choice 1:</a:t>
            </a:r>
          </a:p>
          <a:p>
            <a:pPr lvl="1">
              <a:buFont typeface="Arial" panose="020B0604020202020204" pitchFamily="34" charset="0"/>
              <a:buChar char="•"/>
            </a:pPr>
            <a:r>
              <a:rPr lang="en-US" dirty="0"/>
              <a:t>Necessary if Option 1 is chosen for Q1, i.e., if the STA has sent a frame to the AP</a:t>
            </a:r>
          </a:p>
          <a:p>
            <a:pPr lvl="1">
              <a:buFont typeface="Arial" panose="020B0604020202020204" pitchFamily="34" charset="0"/>
              <a:buChar char="•"/>
            </a:pPr>
            <a:r>
              <a:rPr lang="en-US" dirty="0"/>
              <a:t>May be necessary </a:t>
            </a:r>
            <a:r>
              <a:rPr lang="en-US" dirty="0">
                <a:solidFill>
                  <a:srgbClr val="00B0F0"/>
                </a:solidFill>
              </a:rPr>
              <a:t>if the AP considers STAs’ PCRs to be awake after a broadcast wake up frame with increased Counter value</a:t>
            </a:r>
          </a:p>
          <a:p>
            <a:pPr lvl="1">
              <a:buFont typeface="Arial" panose="020B0604020202020204" pitchFamily="34" charset="0"/>
              <a:buChar char="•"/>
            </a:pPr>
            <a:r>
              <a:rPr lang="en-US" dirty="0"/>
              <a:t>Consumes extra energy</a:t>
            </a:r>
          </a:p>
          <a:p>
            <a:pPr>
              <a:buFont typeface="Arial" panose="020B0604020202020204" pitchFamily="34" charset="0"/>
              <a:buChar char="•"/>
            </a:pPr>
            <a:r>
              <a:rPr lang="en-US" dirty="0"/>
              <a:t>Choice 2:</a:t>
            </a:r>
          </a:p>
          <a:p>
            <a:pPr lvl="1" indent="-342900">
              <a:buFont typeface="Arial" panose="020B0604020202020204" pitchFamily="34" charset="0"/>
              <a:buChar char="•"/>
            </a:pPr>
            <a:r>
              <a:rPr lang="en-US" dirty="0"/>
              <a:t>Can achieve significant power saving if Option 2 is chosen for Q1, i.e., if the STA just turns on its PCR and receives the beacon without sending the AP any frames</a:t>
            </a:r>
          </a:p>
          <a:p>
            <a:pPr lvl="1" indent="-342900">
              <a:buFont typeface="Arial" panose="020B0604020202020204" pitchFamily="34" charset="0"/>
              <a:buChar char="•"/>
            </a:pPr>
            <a:r>
              <a:rPr lang="en-US" dirty="0"/>
              <a:t>Will not miss wake up frames since the STA’s WUR is still on; </a:t>
            </a:r>
            <a:r>
              <a:rPr lang="en-US" dirty="0">
                <a:solidFill>
                  <a:srgbClr val="00B0F0"/>
                </a:solidFill>
              </a:rPr>
              <a:t>with the assumption that the AP considers the STAs to still be in WUR mode</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3563401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6704" y="548680"/>
            <a:ext cx="9577063" cy="971786"/>
          </a:xfrm>
        </p:spPr>
        <p:txBody>
          <a:bodyPr/>
          <a:lstStyle/>
          <a:p>
            <a:r>
              <a:rPr lang="en-US" sz="2800" dirty="0"/>
              <a:t>Options After Receiving A Broadcast </a:t>
            </a:r>
            <a:br>
              <a:rPr lang="en-US" sz="2800" dirty="0"/>
            </a:br>
            <a:r>
              <a:rPr lang="en-US" sz="2800" dirty="0"/>
              <a:t>Wake Up frame (3/3)</a:t>
            </a:r>
          </a:p>
        </p:txBody>
      </p:sp>
      <p:sp>
        <p:nvSpPr>
          <p:cNvPr id="3" name="Content Placeholder 2"/>
          <p:cNvSpPr>
            <a:spLocks noGrp="1"/>
          </p:cNvSpPr>
          <p:nvPr>
            <p:ph idx="1"/>
          </p:nvPr>
        </p:nvSpPr>
        <p:spPr>
          <a:xfrm>
            <a:off x="929217" y="1340768"/>
            <a:ext cx="10279351" cy="4392488"/>
          </a:xfrm>
        </p:spPr>
        <p:txBody>
          <a:bodyPr/>
          <a:lstStyle/>
          <a:p>
            <a:pPr>
              <a:buFont typeface="Arial" panose="020B0604020202020204" pitchFamily="34" charset="0"/>
              <a:buChar char="•"/>
            </a:pPr>
            <a:r>
              <a:rPr lang="en-US" dirty="0"/>
              <a:t>To summarize, the options after a STA receives a broadcast wake up frame with increased Counter value include the following:</a:t>
            </a:r>
          </a:p>
          <a:p>
            <a:pPr lvl="1">
              <a:buFont typeface="Arial" panose="020B0604020202020204" pitchFamily="34" charset="0"/>
              <a:buChar char="•"/>
            </a:pPr>
            <a:r>
              <a:rPr lang="en-US" dirty="0"/>
              <a:t>Option 1: A STA wakes up, receives a beacon and return to WUR mode immediately</a:t>
            </a:r>
          </a:p>
          <a:p>
            <a:pPr lvl="2">
              <a:buFont typeface="Arial" panose="020B0604020202020204" pitchFamily="34" charset="0"/>
              <a:buChar char="•"/>
            </a:pPr>
            <a:r>
              <a:rPr lang="en-US" dirty="0"/>
              <a:t>Most energy efficient approach; achieving the goal of receiving updated beacon</a:t>
            </a:r>
          </a:p>
          <a:p>
            <a:pPr lvl="2">
              <a:buFont typeface="Arial" panose="020B0604020202020204" pitchFamily="34" charset="0"/>
              <a:buChar char="•"/>
            </a:pPr>
            <a:r>
              <a:rPr lang="en-US" dirty="0"/>
              <a:t>Don’t miss any wake up frame since the STA’s </a:t>
            </a:r>
            <a:r>
              <a:rPr lang="en-US" dirty="0" err="1"/>
              <a:t>WURx</a:t>
            </a:r>
            <a:r>
              <a:rPr lang="en-US" dirty="0"/>
              <a:t> is still on</a:t>
            </a:r>
          </a:p>
          <a:p>
            <a:pPr lvl="1">
              <a:buFont typeface="Arial" panose="020B0604020202020204" pitchFamily="34" charset="0"/>
              <a:buChar char="•"/>
            </a:pPr>
            <a:r>
              <a:rPr lang="en-US" dirty="0"/>
              <a:t>Option 2: A STA wakes up, sends a frame to AP/receives updated beacon, and conducts frame exchange with its AP before entering WUR mode</a:t>
            </a:r>
          </a:p>
          <a:p>
            <a:pPr lvl="2">
              <a:buFont typeface="Arial" panose="020B0604020202020204" pitchFamily="34" charset="0"/>
              <a:buChar char="•"/>
            </a:pPr>
            <a:r>
              <a:rPr lang="en-US" dirty="0"/>
              <a:t>Consumes energy to send frame as well as conduct WUR mode frame exchanges</a:t>
            </a:r>
          </a:p>
          <a:p>
            <a:pPr lvl="2">
              <a:buFont typeface="Arial" panose="020B0604020202020204" pitchFamily="34" charset="0"/>
              <a:buChar char="•"/>
            </a:pPr>
            <a:r>
              <a:rPr lang="en-US" dirty="0"/>
              <a:t>No obvious gain compared to Option 1 except in the rare event that there happen to be UL/DL packets at the STA/AP</a:t>
            </a:r>
          </a:p>
          <a:p>
            <a:pPr lvl="1">
              <a:buFont typeface="Arial" panose="020B0604020202020204" pitchFamily="34" charset="0"/>
              <a:buChar char="•"/>
            </a:pPr>
            <a:r>
              <a:rPr lang="en-US" dirty="0"/>
              <a:t>Option 3: A STA wakes up, receives updated beacon, and conducts frame exchange with its AP before entering WUR mode if the AP considers all STAs’ PCRs to be in awake state after sending a broadcast wake up frame with increased Counter value</a:t>
            </a:r>
          </a:p>
          <a:p>
            <a:pPr lvl="2" indent="-342900">
              <a:buFont typeface="Arial" panose="020B0604020202020204" pitchFamily="34" charset="0"/>
              <a:buChar char="•"/>
            </a:pPr>
            <a:r>
              <a:rPr lang="en-US" dirty="0"/>
              <a:t>Consumes energy to conduct WUR mode frame exchanges before entering WUR mode</a:t>
            </a:r>
          </a:p>
          <a:p>
            <a:pPr lvl="2" indent="-342900">
              <a:buFont typeface="Arial" panose="020B0604020202020204" pitchFamily="34" charset="0"/>
              <a:buChar char="•"/>
            </a:pPr>
            <a:r>
              <a:rPr lang="en-US" dirty="0"/>
              <a:t>No obvious gain compared to Option 1</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537487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6704" y="548680"/>
            <a:ext cx="9577063" cy="971786"/>
          </a:xfrm>
        </p:spPr>
        <p:txBody>
          <a:bodyPr/>
          <a:lstStyle/>
          <a:p>
            <a:r>
              <a:rPr lang="en-US" sz="2800" dirty="0"/>
              <a:t>Options After Receiving A Group Addressed</a:t>
            </a:r>
            <a:br>
              <a:rPr lang="en-US" sz="2800" dirty="0"/>
            </a:br>
            <a:r>
              <a:rPr lang="en-US" sz="2800" dirty="0"/>
              <a:t>Wake Up frame (1/2)</a:t>
            </a:r>
          </a:p>
        </p:txBody>
      </p:sp>
      <p:sp>
        <p:nvSpPr>
          <p:cNvPr id="3" name="Content Placeholder 2"/>
          <p:cNvSpPr>
            <a:spLocks noGrp="1"/>
          </p:cNvSpPr>
          <p:nvPr>
            <p:ph idx="1"/>
          </p:nvPr>
        </p:nvSpPr>
        <p:spPr>
          <a:xfrm>
            <a:off x="929217" y="1484784"/>
            <a:ext cx="10279351" cy="4392488"/>
          </a:xfrm>
        </p:spPr>
        <p:txBody>
          <a:bodyPr/>
          <a:lstStyle/>
          <a:p>
            <a:pPr>
              <a:buFont typeface="Arial" panose="020B0604020202020204" pitchFamily="34" charset="0"/>
              <a:buChar char="•"/>
            </a:pPr>
            <a:r>
              <a:rPr lang="en-US" dirty="0"/>
              <a:t>Similarly, the options after a STA receives a group addressed wake up frame indicating a PCR group addressed packet include the following:</a:t>
            </a:r>
          </a:p>
          <a:p>
            <a:pPr lvl="1">
              <a:buFont typeface="Arial" panose="020B0604020202020204" pitchFamily="34" charset="0"/>
              <a:buChar char="•"/>
            </a:pPr>
            <a:r>
              <a:rPr lang="en-US" dirty="0"/>
              <a:t>Option 1: A STA wakes up, receives the group addressed PCR frame and returns to WUR mode immediately</a:t>
            </a:r>
          </a:p>
          <a:p>
            <a:pPr lvl="2">
              <a:buFont typeface="Arial" panose="020B0604020202020204" pitchFamily="34" charset="0"/>
              <a:buChar char="•"/>
            </a:pPr>
            <a:r>
              <a:rPr lang="en-US" dirty="0"/>
              <a:t>Most energy efficient approach; achieve the goal of retrieving group addressed PCR frames</a:t>
            </a:r>
          </a:p>
          <a:p>
            <a:pPr lvl="2">
              <a:buFont typeface="Arial" panose="020B0604020202020204" pitchFamily="34" charset="0"/>
              <a:buChar char="•"/>
            </a:pPr>
            <a:r>
              <a:rPr lang="en-US" dirty="0"/>
              <a:t>Group addressed PCR frames do not require acknowledgement</a:t>
            </a:r>
          </a:p>
          <a:p>
            <a:pPr lvl="2">
              <a:buFont typeface="Arial" panose="020B0604020202020204" pitchFamily="34" charset="0"/>
              <a:buChar char="•"/>
            </a:pPr>
            <a:r>
              <a:rPr lang="en-US" dirty="0"/>
              <a:t>Don’t miss any wake up frame since the STA’s </a:t>
            </a:r>
            <a:r>
              <a:rPr lang="en-US" dirty="0" err="1"/>
              <a:t>WURx</a:t>
            </a:r>
            <a:r>
              <a:rPr lang="en-US" dirty="0"/>
              <a:t> is still on</a:t>
            </a:r>
          </a:p>
          <a:p>
            <a:pPr lvl="1">
              <a:buFont typeface="Arial" panose="020B0604020202020204" pitchFamily="34" charset="0"/>
              <a:buChar char="•"/>
            </a:pPr>
            <a:endParaRPr lang="en-US" dirty="0"/>
          </a:p>
          <a:p>
            <a:pPr lvl="1">
              <a:buFont typeface="Arial" panose="020B0604020202020204" pitchFamily="34" charset="0"/>
              <a:buChar char="•"/>
            </a:pPr>
            <a:r>
              <a:rPr lang="en-US" dirty="0"/>
              <a:t>Option 2: A STA wakes up, sends a frame to AP/receives the group addressed PCR frame, and conducts frame exchange with its AP before entering WUR mode</a:t>
            </a:r>
          </a:p>
          <a:p>
            <a:pPr lvl="2">
              <a:buFont typeface="Arial" panose="020B0604020202020204" pitchFamily="34" charset="0"/>
              <a:buChar char="•"/>
            </a:pPr>
            <a:r>
              <a:rPr lang="en-US" dirty="0"/>
              <a:t>Consumes energy to send frame as well as to conduct WUR mode frame exchanges</a:t>
            </a:r>
          </a:p>
          <a:p>
            <a:pPr lvl="2">
              <a:buFont typeface="Arial" panose="020B0604020202020204" pitchFamily="34" charset="0"/>
              <a:buChar char="•"/>
            </a:pPr>
            <a:r>
              <a:rPr lang="en-US" dirty="0"/>
              <a:t>No obvious gain compared to Option 1 except in the rare event that there happen to be UL/DL unicast packets at the STA/AP</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1858676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6704" y="548680"/>
            <a:ext cx="9577063" cy="971786"/>
          </a:xfrm>
        </p:spPr>
        <p:txBody>
          <a:bodyPr/>
          <a:lstStyle/>
          <a:p>
            <a:r>
              <a:rPr lang="en-US" sz="2800" dirty="0"/>
              <a:t>Options After Receiving A Group Addressed</a:t>
            </a:r>
            <a:br>
              <a:rPr lang="en-US" sz="2800" dirty="0"/>
            </a:br>
            <a:r>
              <a:rPr lang="en-US" sz="2800" dirty="0"/>
              <a:t>Wake Up frame (2/2)</a:t>
            </a:r>
          </a:p>
        </p:txBody>
      </p:sp>
      <p:sp>
        <p:nvSpPr>
          <p:cNvPr id="3" name="Content Placeholder 2"/>
          <p:cNvSpPr>
            <a:spLocks noGrp="1"/>
          </p:cNvSpPr>
          <p:nvPr>
            <p:ph idx="1"/>
          </p:nvPr>
        </p:nvSpPr>
        <p:spPr>
          <a:xfrm>
            <a:off x="929217" y="1340768"/>
            <a:ext cx="10279351" cy="4392488"/>
          </a:xfrm>
        </p:spPr>
        <p:txBody>
          <a:bodyPr/>
          <a:lstStyle/>
          <a:p>
            <a:pPr>
              <a:buFont typeface="Arial" panose="020B0604020202020204" pitchFamily="34" charset="0"/>
              <a:buChar char="•"/>
            </a:pPr>
            <a:endParaRPr lang="en-US" dirty="0"/>
          </a:p>
          <a:p>
            <a:pPr>
              <a:buFont typeface="Arial" panose="020B0604020202020204" pitchFamily="34" charset="0"/>
              <a:buChar char="•"/>
            </a:pPr>
            <a:r>
              <a:rPr lang="en-US" dirty="0"/>
              <a:t>Similarly, the options after a STA receives a group addressed wake up frame indicating PCR group addressed packet include the following:</a:t>
            </a:r>
          </a:p>
          <a:p>
            <a:pPr lvl="1">
              <a:buFont typeface="Arial" panose="020B0604020202020204" pitchFamily="34" charset="0"/>
              <a:buChar char="•"/>
            </a:pPr>
            <a:r>
              <a:rPr lang="en-US" dirty="0"/>
              <a:t>Option 3: A STA wakes up, receives the group addressed PCR frame, and conducts frame exchange with its AP before entering WUR mode if the AP considers the STAs’ PCR to be in the awake state after sending group addressed wake up indicating group addressed PCR frames</a:t>
            </a:r>
          </a:p>
          <a:p>
            <a:pPr lvl="2" indent="-342900">
              <a:buFont typeface="Arial" panose="020B0604020202020204" pitchFamily="34" charset="0"/>
              <a:buChar char="•"/>
            </a:pPr>
            <a:r>
              <a:rPr lang="en-US" dirty="0"/>
              <a:t>Consumes energy to conduct WUR mode frame exchanges with the AP before entering WUR mode</a:t>
            </a:r>
          </a:p>
          <a:p>
            <a:pPr lvl="2" indent="-342900">
              <a:buFont typeface="Arial" panose="020B0604020202020204" pitchFamily="34" charset="0"/>
              <a:buChar char="•"/>
            </a:pPr>
            <a:r>
              <a:rPr lang="en-US" dirty="0"/>
              <a:t>No obvious gain compared to Option 1</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2948137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49B6FD7-A7EF-4FFA-B3AA-4E285A044B96}">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www.w3.org/XML/1998/namespace"/>
    <ds:schemaRef ds:uri="http://purl.org/dc/dcmitype/"/>
  </ds:schemaRefs>
</ds:datastoreItem>
</file>

<file path=customXml/itemProps2.xml><?xml version="1.0" encoding="utf-8"?>
<ds:datastoreItem xmlns:ds="http://schemas.openxmlformats.org/officeDocument/2006/customXml" ds:itemID="{40C680F0-332A-4214-AC5B-BC3BBD5CFB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3A2646E-62E3-4149-BBD2-CBA4DEF136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19100</TotalTime>
  <Words>1676</Words>
  <Application>Microsoft Office PowerPoint</Application>
  <PresentationFormat>Widescreen</PresentationFormat>
  <Paragraphs>176</Paragraphs>
  <Slides>12</Slides>
  <Notes>12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 Unicode MS</vt:lpstr>
      <vt:lpstr>MS Gothic</vt:lpstr>
      <vt:lpstr>Arial</vt:lpstr>
      <vt:lpstr>Times New Roman</vt:lpstr>
      <vt:lpstr>Office Theme</vt:lpstr>
      <vt:lpstr>Document</vt:lpstr>
      <vt:lpstr>Wake Up Procedure After Receiving Broadcast/Group Addressed Wake Up Frames</vt:lpstr>
      <vt:lpstr>PowerPoint Presentation</vt:lpstr>
      <vt:lpstr>Introduction (1/2)</vt:lpstr>
      <vt:lpstr>Introduction (2/2)</vt:lpstr>
      <vt:lpstr>Options After Receiving A Broadcast  Wake Up frame (1/3)</vt:lpstr>
      <vt:lpstr>Options After Receiving A Broadcast  Wake Up frame (2/3)</vt:lpstr>
      <vt:lpstr>Options After Receiving A Broadcast  Wake Up frame (3/3)</vt:lpstr>
      <vt:lpstr>Options After Receiving A Group Addressed Wake Up frame (1/2)</vt:lpstr>
      <vt:lpstr>Options After Receiving A Group Addressed Wake Up frame (2/2)</vt:lpstr>
      <vt:lpstr>Conclusion</vt:lpstr>
      <vt:lpstr>PowerPoint Presentation</vt:lpstr>
      <vt:lpstr>SP 1</vt:lpstr>
    </vt:vector>
  </TitlesOfParts>
  <Company>InterDigital Communication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Wake-up-procedure-after-receiving-broadcast-group-addressed-wake-up-frames</dc:title>
  <dc:creator>Xiaofei.Wang@InterDigital.com</dc:creator>
  <cp:lastModifiedBy>Wang, Xiaofei (Clement)</cp:lastModifiedBy>
  <cp:revision>353</cp:revision>
  <cp:lastPrinted>1601-01-01T00:00:00Z</cp:lastPrinted>
  <dcterms:created xsi:type="dcterms:W3CDTF">2014-04-14T10:59:07Z</dcterms:created>
  <dcterms:modified xsi:type="dcterms:W3CDTF">2018-07-09T03:51:43Z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