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69" r:id="rId5"/>
    <p:sldId id="363" r:id="rId6"/>
    <p:sldId id="376" r:id="rId7"/>
    <p:sldId id="375" r:id="rId8"/>
    <p:sldId id="367" r:id="rId9"/>
    <p:sldId id="366" r:id="rId10"/>
    <p:sldId id="368" r:id="rId11"/>
    <p:sldId id="372" r:id="rId12"/>
    <p:sldId id="371" r:id="rId13"/>
    <p:sldId id="373" r:id="rId14"/>
    <p:sldId id="374" r:id="rId15"/>
  </p:sldIdLst>
  <p:sldSz cx="9144000" cy="6858000" type="screen4x3"/>
  <p:notesSz cx="7099300" cy="10234613"/>
  <p:defaultTextStyle>
    <a:defPPr>
      <a:defRPr lang="en-CA"/>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diatek" initials="M" lastIdx="4" clrIdx="0"/>
  <p:cmAuthor id="1" name="mtk30123" initials="m" lastIdx="1" clrIdx="1"/>
  <p:cmAuthor id="2" name="Venkatesan, Ganesh" initials="VG" lastIdx="16" clrIdx="2">
    <p:extLst>
      <p:ext uri="{19B8F6BF-5375-455C-9EA6-DF929625EA0E}">
        <p15:presenceInfo xmlns:p15="http://schemas.microsoft.com/office/powerpoint/2012/main" userId="S-1-5-21-725345543-602162358-527237240-1781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ferSingleView="1">
    <p:restoredLeft sz="15620"/>
    <p:restoredTop sz="79778" autoAdjust="0"/>
  </p:normalViewPr>
  <p:slideViewPr>
    <p:cSldViewPr>
      <p:cViewPr varScale="1">
        <p:scale>
          <a:sx n="74" d="100"/>
          <a:sy n="74" d="100"/>
        </p:scale>
        <p:origin x="1660" y="4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47" d="100"/>
          <a:sy n="47" d="100"/>
        </p:scale>
        <p:origin x="2748" y="7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36840" y="199841"/>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3075" name="Rectangle 3"/>
          <p:cNvSpPr>
            <a:spLocks noGrp="1" noChangeArrowheads="1"/>
          </p:cNvSpPr>
          <p:nvPr>
            <p:ph type="dt" sz="quarter" idx="1"/>
          </p:nvPr>
        </p:nvSpPr>
        <p:spPr bwMode="auto">
          <a:xfrm>
            <a:off x="711880" y="199841"/>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3076" name="Rectangle 4"/>
          <p:cNvSpPr>
            <a:spLocks noGrp="1" noChangeArrowheads="1"/>
          </p:cNvSpPr>
          <p:nvPr>
            <p:ph type="ftr" sz="quarter" idx="2"/>
          </p:nvPr>
        </p:nvSpPr>
        <p:spPr bwMode="auto">
          <a:xfrm>
            <a:off x="4817592" y="9905482"/>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John Doe, Some Company</a:t>
            </a:r>
          </a:p>
        </p:txBody>
      </p:sp>
      <p:sp>
        <p:nvSpPr>
          <p:cNvPr id="3077" name="Rectangle 5"/>
          <p:cNvSpPr>
            <a:spLocks noGrp="1" noChangeArrowheads="1"/>
          </p:cNvSpPr>
          <p:nvPr>
            <p:ph type="sldNum" sz="quarter" idx="3"/>
          </p:nvPr>
        </p:nvSpPr>
        <p:spPr bwMode="auto">
          <a:xfrm>
            <a:off x="3211939" y="9905482"/>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97858">
              <a:defRPr/>
            </a:lvl1pPr>
          </a:lstStyle>
          <a:p>
            <a:r>
              <a:rPr lang="en-CA"/>
              <a:t>Page </a:t>
            </a:r>
            <a:fld id="{AB7C97AC-AEAF-4E2E-8E67-E6E35D24FC2E}" type="slidenum">
              <a:rPr lang="en-CA"/>
              <a:pPr/>
              <a:t>‹#›</a:t>
            </a:fld>
            <a:endParaRPr lang="en-CA"/>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3079" name="Rectangle 7"/>
          <p:cNvSpPr>
            <a:spLocks noChangeArrowheads="1"/>
          </p:cNvSpPr>
          <p:nvPr/>
        </p:nvSpPr>
        <p:spPr bwMode="auto">
          <a:xfrm>
            <a:off x="710256" y="9905482"/>
            <a:ext cx="718145" cy="184666"/>
          </a:xfrm>
          <a:prstGeom prst="rect">
            <a:avLst/>
          </a:prstGeom>
          <a:noFill/>
          <a:ln w="9525">
            <a:noFill/>
            <a:miter lim="800000"/>
            <a:headEnd/>
            <a:tailEnd/>
          </a:ln>
          <a:effectLst/>
        </p:spPr>
        <p:txBody>
          <a:bodyPr wrap="none" lIns="0" tIns="0" rIns="0" bIns="0">
            <a:spAutoFit/>
          </a:bodyPr>
          <a:lstStyle/>
          <a:p>
            <a:pPr defTabSz="997858"/>
            <a:r>
              <a:rPr lang="en-CA"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42759752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0723" y="112306"/>
            <a:ext cx="235058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97858">
              <a:defRPr sz="1500" b="1"/>
            </a:lvl1pPr>
          </a:lstStyle>
          <a:p>
            <a:r>
              <a:rPr lang="en-CA"/>
              <a:t>doc.: IEEE 802.11-yy/xxxxr0</a:t>
            </a:r>
          </a:p>
        </p:txBody>
      </p:sp>
      <p:sp>
        <p:nvSpPr>
          <p:cNvPr id="2051" name="Rectangle 3"/>
          <p:cNvSpPr>
            <a:spLocks noGrp="1" noChangeArrowheads="1"/>
          </p:cNvSpPr>
          <p:nvPr>
            <p:ph type="dt" idx="1"/>
          </p:nvPr>
        </p:nvSpPr>
        <p:spPr bwMode="auto">
          <a:xfrm>
            <a:off x="669622" y="112306"/>
            <a:ext cx="981423"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97858">
              <a:defRPr sz="1500" b="1"/>
            </a:lvl1pPr>
          </a:lstStyle>
          <a:p>
            <a:r>
              <a:rPr lang="en-CA"/>
              <a:t>Month Year</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p>
        </p:txBody>
      </p:sp>
      <p:sp>
        <p:nvSpPr>
          <p:cNvPr id="2054" name="Rectangle 6"/>
          <p:cNvSpPr>
            <a:spLocks noGrp="1" noChangeArrowheads="1"/>
          </p:cNvSpPr>
          <p:nvPr>
            <p:ph type="ftr" sz="quarter" idx="4"/>
          </p:nvPr>
        </p:nvSpPr>
        <p:spPr bwMode="auto">
          <a:xfrm>
            <a:off x="4286486" y="9908983"/>
            <a:ext cx="21448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88747" lvl="4" algn="r" defTabSz="997858">
              <a:defRPr/>
            </a:lvl5pPr>
          </a:lstStyle>
          <a:p>
            <a:pPr lvl="4"/>
            <a:r>
              <a:rPr lang="en-CA"/>
              <a:t>John Doe, Some Company</a:t>
            </a:r>
          </a:p>
        </p:txBody>
      </p:sp>
      <p:sp>
        <p:nvSpPr>
          <p:cNvPr id="2055" name="Rectangle 7"/>
          <p:cNvSpPr>
            <a:spLocks noGrp="1" noChangeArrowheads="1"/>
          </p:cNvSpPr>
          <p:nvPr>
            <p:ph type="sldNum" sz="quarter" idx="5"/>
          </p:nvPr>
        </p:nvSpPr>
        <p:spPr bwMode="auto">
          <a:xfrm>
            <a:off x="3306558" y="9908983"/>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97858">
              <a:defRPr/>
            </a:lvl1pPr>
          </a:lstStyle>
          <a:p>
            <a:r>
              <a:rPr lang="en-CA"/>
              <a:t>Page </a:t>
            </a:r>
            <a:fld id="{D7BBE521-9050-4CCC-AD4E-E8F28ADB7B94}" type="slidenum">
              <a:rPr lang="en-CA"/>
              <a:pPr/>
              <a:t>‹#›</a:t>
            </a:fld>
            <a:endParaRPr lang="en-CA"/>
          </a:p>
        </p:txBody>
      </p:sp>
      <p:sp>
        <p:nvSpPr>
          <p:cNvPr id="2056" name="Rectangle 8"/>
          <p:cNvSpPr>
            <a:spLocks noChangeArrowheads="1"/>
          </p:cNvSpPr>
          <p:nvPr/>
        </p:nvSpPr>
        <p:spPr bwMode="auto">
          <a:xfrm>
            <a:off x="741136" y="9908983"/>
            <a:ext cx="718145" cy="184666"/>
          </a:xfrm>
          <a:prstGeom prst="rect">
            <a:avLst/>
          </a:prstGeom>
          <a:noFill/>
          <a:ln w="9525">
            <a:noFill/>
            <a:miter lim="800000"/>
            <a:headEnd/>
            <a:tailEnd/>
          </a:ln>
          <a:effectLst/>
        </p:spPr>
        <p:txBody>
          <a:bodyPr wrap="none" lIns="0" tIns="0" rIns="0" bIns="0">
            <a:spAutoFit/>
          </a:bodyPr>
          <a:lstStyle/>
          <a:p>
            <a:r>
              <a:rPr lang="en-CA"/>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en-CA"/>
          </a:p>
        </p:txBody>
      </p:sp>
    </p:spTree>
    <p:extLst>
      <p:ext uri="{BB962C8B-B14F-4D97-AF65-F5344CB8AC3E}">
        <p14:creationId xmlns:p14="http://schemas.microsoft.com/office/powerpoint/2010/main" val="1074021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CA"/>
              <a:t>doc.: IEEE 802.11-yy/xxxxr0</a:t>
            </a:r>
          </a:p>
        </p:txBody>
      </p:sp>
      <p:sp>
        <p:nvSpPr>
          <p:cNvPr id="5" name="Rectangle 3"/>
          <p:cNvSpPr>
            <a:spLocks noGrp="1" noChangeArrowheads="1"/>
          </p:cNvSpPr>
          <p:nvPr>
            <p:ph type="dt" idx="1"/>
          </p:nvPr>
        </p:nvSpPr>
        <p:spPr>
          <a:ln/>
        </p:spPr>
        <p:txBody>
          <a:bodyPr/>
          <a:lstStyle/>
          <a:p>
            <a:r>
              <a:rPr lang="en-CA"/>
              <a:t>Month Year</a:t>
            </a:r>
          </a:p>
        </p:txBody>
      </p:sp>
      <p:sp>
        <p:nvSpPr>
          <p:cNvPr id="6" name="Rectangle 6"/>
          <p:cNvSpPr>
            <a:spLocks noGrp="1" noChangeArrowheads="1"/>
          </p:cNvSpPr>
          <p:nvPr>
            <p:ph type="ftr" sz="quarter" idx="4"/>
          </p:nvPr>
        </p:nvSpPr>
        <p:spPr>
          <a:ln/>
        </p:spPr>
        <p:txBody>
          <a:bodyPr/>
          <a:lstStyle/>
          <a:p>
            <a:pPr lvl="4"/>
            <a:r>
              <a:rPr lang="en-CA"/>
              <a:t>John Doe, Some Company</a:t>
            </a:r>
          </a:p>
        </p:txBody>
      </p:sp>
      <p:sp>
        <p:nvSpPr>
          <p:cNvPr id="7" name="Rectangle 7"/>
          <p:cNvSpPr>
            <a:spLocks noGrp="1" noChangeArrowheads="1"/>
          </p:cNvSpPr>
          <p:nvPr>
            <p:ph type="sldNum" sz="quarter" idx="5"/>
          </p:nvPr>
        </p:nvSpPr>
        <p:spPr>
          <a:xfrm>
            <a:off x="3409150" y="9908983"/>
            <a:ext cx="415177" cy="184666"/>
          </a:xfrm>
          <a:ln/>
        </p:spPr>
        <p:txBody>
          <a:bodyPr/>
          <a:lstStyle/>
          <a:p>
            <a:r>
              <a:rPr lang="en-CA"/>
              <a:t>Page </a:t>
            </a:r>
            <a:fld id="{3B0B417B-7E77-4527-A78A-722D3B0A809E}" type="slidenum">
              <a:rPr lang="en-CA"/>
              <a:pPr/>
              <a:t>1</a:t>
            </a:fld>
            <a:endParaRPr lang="en-CA"/>
          </a:p>
        </p:txBody>
      </p:sp>
      <p:sp>
        <p:nvSpPr>
          <p:cNvPr id="31746" name="Rectangle 2"/>
          <p:cNvSpPr>
            <a:spLocks noGrp="1" noRot="1" noChangeAspect="1" noChangeArrowheads="1" noTextEdit="1"/>
          </p:cNvSpPr>
          <p:nvPr>
            <p:ph type="sldImg"/>
          </p:nvPr>
        </p:nvSpPr>
        <p:spPr>
          <a:xfrm>
            <a:off x="1000125" y="773113"/>
            <a:ext cx="5099050" cy="3825875"/>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38242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5</a:t>
            </a:fld>
            <a:endParaRPr lang="en-CA"/>
          </a:p>
        </p:txBody>
      </p:sp>
    </p:spTree>
    <p:extLst>
      <p:ext uri="{BB962C8B-B14F-4D97-AF65-F5344CB8AC3E}">
        <p14:creationId xmlns:p14="http://schemas.microsoft.com/office/powerpoint/2010/main" val="4071421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GB"/>
              <a:t>doc.: IEEE 802.11-yy/xxxxr0</a:t>
            </a:r>
          </a:p>
        </p:txBody>
      </p:sp>
      <p:sp>
        <p:nvSpPr>
          <p:cNvPr id="5" name="Date Placeholder 4"/>
          <p:cNvSpPr>
            <a:spLocks noGrp="1"/>
          </p:cNvSpPr>
          <p:nvPr>
            <p:ph type="dt" idx="11"/>
          </p:nvPr>
        </p:nvSpPr>
        <p:spPr/>
        <p:txBody>
          <a:bodyPr/>
          <a:lstStyle/>
          <a:p>
            <a:pPr>
              <a:defRPr/>
            </a:pPr>
            <a:r>
              <a:rPr lang="en-GB"/>
              <a:t>Month Year</a:t>
            </a:r>
          </a:p>
        </p:txBody>
      </p:sp>
      <p:sp>
        <p:nvSpPr>
          <p:cNvPr id="6" name="Footer Placeholder 5"/>
          <p:cNvSpPr>
            <a:spLocks noGrp="1"/>
          </p:cNvSpPr>
          <p:nvPr>
            <p:ph type="ftr" sz="quarter" idx="12"/>
          </p:nvPr>
        </p:nvSpPr>
        <p:spPr/>
        <p:txBody>
          <a:bodyPr/>
          <a:lstStyle/>
          <a:p>
            <a:pPr lvl="4">
              <a:defRPr/>
            </a:pPr>
            <a:r>
              <a:rPr lang="en-GB"/>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a:t>Page </a:t>
            </a:r>
            <a:fld id="{D2D11A6C-B4D3-4B35-9488-F1E9620A2584}" type="slidenum">
              <a:rPr lang="en-GB" smtClean="0"/>
              <a:pPr>
                <a:defRPr/>
              </a:pPr>
              <a:t>6</a:t>
            </a:fld>
            <a:endParaRPr lang="en-GB"/>
          </a:p>
        </p:txBody>
      </p:sp>
    </p:spTree>
    <p:extLst>
      <p:ext uri="{BB962C8B-B14F-4D97-AF65-F5344CB8AC3E}">
        <p14:creationId xmlns:p14="http://schemas.microsoft.com/office/powerpoint/2010/main" val="2192171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8</a:t>
            </a:fld>
            <a:endParaRPr lang="en-CA"/>
          </a:p>
        </p:txBody>
      </p:sp>
    </p:spTree>
    <p:extLst>
      <p:ext uri="{BB962C8B-B14F-4D97-AF65-F5344CB8AC3E}">
        <p14:creationId xmlns:p14="http://schemas.microsoft.com/office/powerpoint/2010/main" val="1429155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CA"/>
              <a:t>doc.: IEEE 802.11-yy/xxxxr0</a:t>
            </a:r>
          </a:p>
        </p:txBody>
      </p:sp>
      <p:sp>
        <p:nvSpPr>
          <p:cNvPr id="5" name="Date Placeholder 4"/>
          <p:cNvSpPr>
            <a:spLocks noGrp="1"/>
          </p:cNvSpPr>
          <p:nvPr>
            <p:ph type="dt" idx="11"/>
          </p:nvPr>
        </p:nvSpPr>
        <p:spPr/>
        <p:txBody>
          <a:bodyPr/>
          <a:lstStyle/>
          <a:p>
            <a:r>
              <a:rPr lang="en-CA"/>
              <a:t>Month Year</a:t>
            </a:r>
          </a:p>
        </p:txBody>
      </p:sp>
      <p:sp>
        <p:nvSpPr>
          <p:cNvPr id="6" name="Footer Placeholder 5"/>
          <p:cNvSpPr>
            <a:spLocks noGrp="1"/>
          </p:cNvSpPr>
          <p:nvPr>
            <p:ph type="ftr" sz="quarter" idx="12"/>
          </p:nvPr>
        </p:nvSpPr>
        <p:spPr/>
        <p:txBody>
          <a:bodyPr/>
          <a:lstStyle/>
          <a:p>
            <a:pPr lvl="4"/>
            <a:r>
              <a:rPr lang="en-CA"/>
              <a:t>John Doe, Some Company</a:t>
            </a:r>
          </a:p>
        </p:txBody>
      </p:sp>
      <p:sp>
        <p:nvSpPr>
          <p:cNvPr id="7" name="Slide Number Placeholder 6"/>
          <p:cNvSpPr>
            <a:spLocks noGrp="1"/>
          </p:cNvSpPr>
          <p:nvPr>
            <p:ph type="sldNum" sz="quarter" idx="13"/>
          </p:nvPr>
        </p:nvSpPr>
        <p:spPr/>
        <p:txBody>
          <a:bodyPr/>
          <a:lstStyle/>
          <a:p>
            <a:r>
              <a:rPr lang="en-CA"/>
              <a:t>Page </a:t>
            </a:r>
            <a:fld id="{D7BBE521-9050-4CCC-AD4E-E8F28ADB7B94}" type="slidenum">
              <a:rPr lang="en-CA" smtClean="0"/>
              <a:pPr/>
              <a:t>9</a:t>
            </a:fld>
            <a:endParaRPr lang="en-CA"/>
          </a:p>
        </p:txBody>
      </p:sp>
    </p:spTree>
    <p:extLst>
      <p:ext uri="{BB962C8B-B14F-4D97-AF65-F5344CB8AC3E}">
        <p14:creationId xmlns:p14="http://schemas.microsoft.com/office/powerpoint/2010/main" val="621046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CA"/>
          </a:p>
        </p:txBody>
      </p:sp>
      <p:sp>
        <p:nvSpPr>
          <p:cNvPr id="4"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950E1B80-1137-4CD8-B711-9BD30C9C028B}"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A6C6C1AD-AC61-4C0F-9776-CB69EC346EA3}"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37C3055-0FD7-48D3-B938-4E7B5FDBD745}"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a:xfrm>
            <a:off x="696913" y="332601"/>
            <a:ext cx="942566" cy="276999"/>
          </a:xfrm>
        </p:spPr>
        <p:txBody>
          <a:bodyPr/>
          <a:lstStyle>
            <a:lvl1pPr>
              <a:defRPr/>
            </a:lvl1pPr>
          </a:lstStyle>
          <a:p>
            <a:r>
              <a:rPr lang="en-US"/>
              <a:t>July 2018</a:t>
            </a:r>
            <a:endParaRPr lang="en-CA" dirty="0"/>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02FDE5AF-557C-4D9E-9BE3-8A50977121B0}"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CA"/>
              <a:t>Ganesh Venkatesan, et al, Intel Corporation </a:t>
            </a:r>
          </a:p>
        </p:txBody>
      </p:sp>
      <p:sp>
        <p:nvSpPr>
          <p:cNvPr id="6" name="Slide Number Placeholder 5"/>
          <p:cNvSpPr>
            <a:spLocks noGrp="1"/>
          </p:cNvSpPr>
          <p:nvPr>
            <p:ph type="sldNum" sz="quarter" idx="12"/>
          </p:nvPr>
        </p:nvSpPr>
        <p:spPr/>
        <p:txBody>
          <a:bodyPr/>
          <a:lstStyle>
            <a:lvl1pPr>
              <a:defRPr/>
            </a:lvl1pPr>
          </a:lstStyle>
          <a:p>
            <a:r>
              <a:rPr lang="en-CA"/>
              <a:t>Slide </a:t>
            </a:r>
            <a:fld id="{10790EDF-FA07-41D0-B3E5-924908572160}" type="slidenum">
              <a:rPr lang="en-CA"/>
              <a:pPr/>
              <a:t>‹#›</a:t>
            </a:fld>
            <a:endParaRPr lang="en-CA"/>
          </a:p>
        </p:txBody>
      </p:sp>
      <p:sp>
        <p:nvSpPr>
          <p:cNvPr id="7"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B9FF250A-B65A-444E-9C06-3DCAD7C68C63}"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Footer Placeholder 7"/>
          <p:cNvSpPr>
            <a:spLocks noGrp="1"/>
          </p:cNvSpPr>
          <p:nvPr>
            <p:ph type="ftr" sz="quarter" idx="11"/>
          </p:nvPr>
        </p:nvSpPr>
        <p:spPr/>
        <p:txBody>
          <a:bodyPr/>
          <a:lstStyle>
            <a:lvl1pPr>
              <a:defRPr/>
            </a:lvl1pPr>
          </a:lstStyle>
          <a:p>
            <a:r>
              <a:rPr lang="en-CA"/>
              <a:t>Ganesh Venkatesan, et al, Intel Corporation </a:t>
            </a:r>
          </a:p>
        </p:txBody>
      </p:sp>
      <p:sp>
        <p:nvSpPr>
          <p:cNvPr id="9" name="Slide Number Placeholder 8"/>
          <p:cNvSpPr>
            <a:spLocks noGrp="1"/>
          </p:cNvSpPr>
          <p:nvPr>
            <p:ph type="sldNum" sz="quarter" idx="12"/>
          </p:nvPr>
        </p:nvSpPr>
        <p:spPr/>
        <p:txBody>
          <a:bodyPr/>
          <a:lstStyle>
            <a:lvl1pPr>
              <a:defRPr/>
            </a:lvl1pPr>
          </a:lstStyle>
          <a:p>
            <a:r>
              <a:rPr lang="en-CA"/>
              <a:t>Slide </a:t>
            </a:r>
            <a:fld id="{A0539E92-7ADD-4BA4-97A1-231ED78958E5}" type="slidenum">
              <a:rPr lang="en-CA"/>
              <a:pPr/>
              <a:t>‹#›</a:t>
            </a:fld>
            <a:endParaRPr lang="en-CA"/>
          </a:p>
        </p:txBody>
      </p:sp>
      <p:sp>
        <p:nvSpPr>
          <p:cNvPr id="10"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4" name="Footer Placeholder 3"/>
          <p:cNvSpPr>
            <a:spLocks noGrp="1"/>
          </p:cNvSpPr>
          <p:nvPr>
            <p:ph type="ftr" sz="quarter" idx="11"/>
          </p:nvPr>
        </p:nvSpPr>
        <p:spPr/>
        <p:txBody>
          <a:bodyPr/>
          <a:lstStyle>
            <a:lvl1pPr>
              <a:defRPr/>
            </a:lvl1pPr>
          </a:lstStyle>
          <a:p>
            <a:r>
              <a:rPr lang="en-CA"/>
              <a:t>Ganesh Venkatesan, et al, Intel Corporation </a:t>
            </a:r>
          </a:p>
        </p:txBody>
      </p:sp>
      <p:sp>
        <p:nvSpPr>
          <p:cNvPr id="5" name="Slide Number Placeholder 4"/>
          <p:cNvSpPr>
            <a:spLocks noGrp="1"/>
          </p:cNvSpPr>
          <p:nvPr>
            <p:ph type="sldNum" sz="quarter" idx="12"/>
          </p:nvPr>
        </p:nvSpPr>
        <p:spPr/>
        <p:txBody>
          <a:bodyPr/>
          <a:lstStyle>
            <a:lvl1pPr>
              <a:defRPr/>
            </a:lvl1pPr>
          </a:lstStyle>
          <a:p>
            <a:r>
              <a:rPr lang="en-CA"/>
              <a:t>Slide </a:t>
            </a:r>
            <a:fld id="{D17D1661-6B3F-4764-B842-0D10F53BE4C4}" type="slidenum">
              <a:rPr lang="en-CA"/>
              <a:pPr/>
              <a:t>‹#›</a:t>
            </a:fld>
            <a:endParaRPr lang="en-CA"/>
          </a:p>
        </p:txBody>
      </p:sp>
      <p:sp>
        <p:nvSpPr>
          <p:cNvPr id="6"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CA"/>
              <a:t>Ganesh Venkatesan, et al, Intel Corporation </a:t>
            </a:r>
          </a:p>
        </p:txBody>
      </p:sp>
      <p:sp>
        <p:nvSpPr>
          <p:cNvPr id="4" name="Slide Number Placeholder 3"/>
          <p:cNvSpPr>
            <a:spLocks noGrp="1"/>
          </p:cNvSpPr>
          <p:nvPr>
            <p:ph type="sldNum" sz="quarter" idx="12"/>
          </p:nvPr>
        </p:nvSpPr>
        <p:spPr/>
        <p:txBody>
          <a:bodyPr/>
          <a:lstStyle>
            <a:lvl1pPr>
              <a:defRPr/>
            </a:lvl1pPr>
          </a:lstStyle>
          <a:p>
            <a:r>
              <a:rPr lang="en-CA"/>
              <a:t>Slide </a:t>
            </a:r>
            <a:fld id="{86207338-6D17-4C33-B1C7-C4329894A8A0}" type="slidenum">
              <a:rPr lang="en-CA"/>
              <a:pPr/>
              <a:t>‹#›</a:t>
            </a:fld>
            <a:endParaRPr lang="en-CA"/>
          </a:p>
        </p:txBody>
      </p:sp>
      <p:sp>
        <p:nvSpPr>
          <p:cNvPr id="5"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5C1B3BE6-3529-46B9-A25A-C5F787C14109}" type="slidenum">
              <a:rPr lang="en-CA"/>
              <a:pPr/>
              <a:t>‹#›</a:t>
            </a:fld>
            <a:endParaRPr lang="en-CA"/>
          </a:p>
        </p:txBody>
      </p:sp>
      <p:sp>
        <p:nvSpPr>
          <p:cNvPr id="8" name="Date Placeholder 3"/>
          <p:cNvSpPr>
            <a:spLocks noGrp="1"/>
          </p:cNvSpPr>
          <p:nvPr>
            <p:ph type="dt" sz="half" idx="10"/>
          </p:nvPr>
        </p:nvSpPr>
        <p:spPr>
          <a:xfrm>
            <a:off x="696913" y="332601"/>
            <a:ext cx="878446" cy="276999"/>
          </a:xfrm>
        </p:spPr>
        <p:txBody>
          <a:bodyPr/>
          <a:lstStyle>
            <a:lvl1pPr>
              <a:defRPr/>
            </a:lvl1pPr>
          </a:lstStyle>
          <a:p>
            <a:r>
              <a:rPr lang="en-US"/>
              <a:t>July 2018</a:t>
            </a:r>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96913" y="332601"/>
            <a:ext cx="968214" cy="276999"/>
          </a:xfrm>
        </p:spPr>
        <p:txBody>
          <a:bodyPr/>
          <a:lstStyle>
            <a:lvl1pPr>
              <a:defRPr/>
            </a:lvl1pPr>
          </a:lstStyle>
          <a:p>
            <a:r>
              <a:rPr lang="en-US"/>
              <a:t>July 2018</a:t>
            </a:r>
            <a:endParaRPr lang="en-CA" dirty="0"/>
          </a:p>
        </p:txBody>
      </p:sp>
      <p:sp>
        <p:nvSpPr>
          <p:cNvPr id="6" name="Footer Placeholder 5"/>
          <p:cNvSpPr>
            <a:spLocks noGrp="1"/>
          </p:cNvSpPr>
          <p:nvPr>
            <p:ph type="ftr" sz="quarter" idx="11"/>
          </p:nvPr>
        </p:nvSpPr>
        <p:spPr/>
        <p:txBody>
          <a:bodyPr/>
          <a:lstStyle>
            <a:lvl1pPr>
              <a:defRPr/>
            </a:lvl1pPr>
          </a:lstStyle>
          <a:p>
            <a:r>
              <a:rPr lang="en-CA"/>
              <a:t>Ganesh Venkatesan, et al, Intel Corporation </a:t>
            </a:r>
          </a:p>
        </p:txBody>
      </p:sp>
      <p:sp>
        <p:nvSpPr>
          <p:cNvPr id="7" name="Slide Number Placeholder 6"/>
          <p:cNvSpPr>
            <a:spLocks noGrp="1"/>
          </p:cNvSpPr>
          <p:nvPr>
            <p:ph type="sldNum" sz="quarter" idx="12"/>
          </p:nvPr>
        </p:nvSpPr>
        <p:spPr/>
        <p:txBody>
          <a:bodyPr/>
          <a:lstStyle>
            <a:lvl1pPr>
              <a:defRPr/>
            </a:lvl1pPr>
          </a:lstStyle>
          <a:p>
            <a:r>
              <a:rPr lang="en-CA"/>
              <a:t>Slide </a:t>
            </a:r>
            <a:fld id="{CB58CADE-F4C1-4118-B10B-4EA3909AB3BF}"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endParaRPr lang="en-CA"/>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a:t>July 2018</a:t>
            </a:r>
            <a:endParaRPr lang="en-CA" dirty="0"/>
          </a:p>
        </p:txBody>
      </p:sp>
      <p:sp>
        <p:nvSpPr>
          <p:cNvPr id="1029" name="Rectangle 5"/>
          <p:cNvSpPr>
            <a:spLocks noGrp="1" noChangeArrowheads="1"/>
          </p:cNvSpPr>
          <p:nvPr>
            <p:ph type="ftr" sz="quarter" idx="3"/>
          </p:nvPr>
        </p:nvSpPr>
        <p:spPr bwMode="auto">
          <a:xfrm>
            <a:off x="6135189" y="6475413"/>
            <a:ext cx="24087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CA"/>
              <a:t>Ganesh Venkatesan, et al, Intel Corporation </a:t>
            </a:r>
            <a:endParaRPr lang="en-CA"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CA"/>
              <a:t>Slide </a:t>
            </a:r>
            <a:fld id="{D6883C6F-FA36-47F5-88FE-969F9408B6F7}" type="slidenum">
              <a:rPr lang="en-CA"/>
              <a:pPr/>
              <a:t>‹#›</a:t>
            </a:fld>
            <a:endParaRPr lang="en-CA"/>
          </a:p>
        </p:txBody>
      </p:sp>
      <p:sp>
        <p:nvSpPr>
          <p:cNvPr id="1031" name="Rectangle 7"/>
          <p:cNvSpPr>
            <a:spLocks noChangeArrowheads="1"/>
          </p:cNvSpPr>
          <p:nvPr/>
        </p:nvSpPr>
        <p:spPr bwMode="auto">
          <a:xfrm>
            <a:off x="5175245" y="332601"/>
            <a:ext cx="3270255" cy="276999"/>
          </a:xfrm>
          <a:prstGeom prst="rect">
            <a:avLst/>
          </a:prstGeom>
          <a:noFill/>
          <a:ln w="9525">
            <a:noFill/>
            <a:miter lim="800000"/>
            <a:headEnd/>
            <a:tailEnd/>
          </a:ln>
          <a:effectLst/>
        </p:spPr>
        <p:txBody>
          <a:bodyPr wrap="none" lIns="0" tIns="0" rIns="0" bIns="0" anchor="b">
            <a:spAutoFit/>
          </a:bodyPr>
          <a:lstStyle/>
          <a:p>
            <a:pPr marL="457200" lvl="4" algn="r"/>
            <a:r>
              <a:rPr lang="en-CA" sz="1800" b="1" dirty="0"/>
              <a:t>doc.: IEEE 802.11-18/1138r1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CA"/>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CA"/>
              <a:t>Ganesh Venkatesan, et al, Intel Corporation </a:t>
            </a:r>
          </a:p>
        </p:txBody>
      </p:sp>
      <p:sp>
        <p:nvSpPr>
          <p:cNvPr id="8" name="Slide Number Placeholder 5"/>
          <p:cNvSpPr>
            <a:spLocks noGrp="1"/>
          </p:cNvSpPr>
          <p:nvPr>
            <p:ph type="sldNum" sz="quarter" idx="12"/>
          </p:nvPr>
        </p:nvSpPr>
        <p:spPr/>
        <p:txBody>
          <a:bodyPr/>
          <a:lstStyle/>
          <a:p>
            <a:r>
              <a:rPr lang="en-CA"/>
              <a:t>Slide </a:t>
            </a:r>
            <a:fld id="{48A76A33-492B-4794-AA09-478639124AC1}" type="slidenum">
              <a:rPr lang="en-CA"/>
              <a:pPr/>
              <a:t>1</a:t>
            </a:fld>
            <a:endParaRPr lang="en-CA"/>
          </a:p>
        </p:txBody>
      </p:sp>
      <p:sp>
        <p:nvSpPr>
          <p:cNvPr id="30722" name="Rectangle 2"/>
          <p:cNvSpPr>
            <a:spLocks noGrp="1" noChangeArrowheads="1"/>
          </p:cNvSpPr>
          <p:nvPr>
            <p:ph type="title"/>
          </p:nvPr>
        </p:nvSpPr>
        <p:spPr>
          <a:noFill/>
          <a:ln/>
        </p:spPr>
        <p:txBody>
          <a:bodyPr/>
          <a:lstStyle/>
          <a:p>
            <a:r>
              <a:rPr lang="en-US" dirty="0" err="1"/>
              <a:t>HEz</a:t>
            </a:r>
            <a:r>
              <a:rPr lang="en-US" dirty="0"/>
              <a:t> Ranging Availability Window</a:t>
            </a:r>
            <a:endParaRPr lang="en-CA" dirty="0"/>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CA" sz="2000" dirty="0"/>
              <a:t>Date:</a:t>
            </a:r>
            <a:r>
              <a:rPr lang="en-CA" sz="2000" b="0" dirty="0"/>
              <a:t> 2018-07-09</a:t>
            </a:r>
          </a:p>
        </p:txBody>
      </p:sp>
      <p:sp>
        <p:nvSpPr>
          <p:cNvPr id="30732" name="Rectangle 12"/>
          <p:cNvSpPr>
            <a:spLocks noChangeArrowheads="1"/>
          </p:cNvSpPr>
          <p:nvPr/>
        </p:nvSpPr>
        <p:spPr bwMode="auto">
          <a:xfrm>
            <a:off x="611560" y="2204864"/>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CA" sz="2000" b="1" dirty="0"/>
              <a:t>Authors:</a:t>
            </a:r>
            <a:endParaRPr lang="en-CA" sz="2000" dirty="0"/>
          </a:p>
        </p:txBody>
      </p:sp>
      <p:graphicFrame>
        <p:nvGraphicFramePr>
          <p:cNvPr id="9" name="Object 11">
            <a:extLst>
              <a:ext uri="{FF2B5EF4-FFF2-40B4-BE49-F238E27FC236}">
                <a16:creationId xmlns:a16="http://schemas.microsoft.com/office/drawing/2014/main" id="{DE806F25-32C6-463F-8EFC-532B7DCFD888}"/>
              </a:ext>
            </a:extLst>
          </p:cNvPr>
          <p:cNvGraphicFramePr>
            <a:graphicFrameLocks noChangeAspect="1"/>
          </p:cNvGraphicFramePr>
          <p:nvPr>
            <p:extLst>
              <p:ext uri="{D42A27DB-BD31-4B8C-83A1-F6EECF244321}">
                <p14:modId xmlns:p14="http://schemas.microsoft.com/office/powerpoint/2010/main" val="549175533"/>
              </p:ext>
            </p:extLst>
          </p:nvPr>
        </p:nvGraphicFramePr>
        <p:xfrm>
          <a:off x="660400" y="2636912"/>
          <a:ext cx="7742238" cy="3525837"/>
        </p:xfrm>
        <a:graphic>
          <a:graphicData uri="http://schemas.openxmlformats.org/presentationml/2006/ole">
            <mc:AlternateContent xmlns:mc="http://schemas.openxmlformats.org/markup-compatibility/2006">
              <mc:Choice xmlns:v="urn:schemas-microsoft-com:vml" Requires="v">
                <p:oleObj spid="_x0000_s30870" name="Document" r:id="rId4" imgW="9153041" imgH="4164535" progId="Word.Document.8">
                  <p:embed/>
                </p:oleObj>
              </mc:Choice>
              <mc:Fallback>
                <p:oleObj name="Document" r:id="rId4" imgW="9153041" imgH="4164535" progId="Word.Document.8">
                  <p:embed/>
                  <p:pic>
                    <p:nvPicPr>
                      <p:cNvPr id="3078" name="Object 11"/>
                      <p:cNvPicPr>
                        <a:picLocks noChangeAspect="1" noChangeArrowheads="1"/>
                      </p:cNvPicPr>
                      <p:nvPr/>
                    </p:nvPicPr>
                    <p:blipFill>
                      <a:blip r:embed="rId5"/>
                      <a:srcRect/>
                      <a:stretch>
                        <a:fillRect/>
                      </a:stretch>
                    </p:blipFill>
                    <p:spPr bwMode="auto">
                      <a:xfrm>
                        <a:off x="660400" y="2636912"/>
                        <a:ext cx="7742238" cy="3525837"/>
                      </a:xfrm>
                      <a:prstGeom prst="rect">
                        <a:avLst/>
                      </a:prstGeom>
                      <a:noFill/>
                      <a:ln>
                        <a:noFill/>
                      </a:ln>
                      <a:effectLst/>
                      <a:extLst/>
                    </p:spPr>
                  </p:pic>
                </p:oleObj>
              </mc:Fallback>
            </mc:AlternateContent>
          </a:graphicData>
        </a:graphic>
      </p:graphicFrame>
      <p:sp>
        <p:nvSpPr>
          <p:cNvPr id="2" name="Date Placeholder 1">
            <a:extLst>
              <a:ext uri="{FF2B5EF4-FFF2-40B4-BE49-F238E27FC236}">
                <a16:creationId xmlns:a16="http://schemas.microsoft.com/office/drawing/2014/main" id="{3B123417-C681-482B-A82D-19F3DB475388}"/>
              </a:ext>
            </a:extLst>
          </p:cNvPr>
          <p:cNvSpPr>
            <a:spLocks noGrp="1"/>
          </p:cNvSpPr>
          <p:nvPr>
            <p:ph type="dt" sz="half" idx="10"/>
          </p:nvPr>
        </p:nvSpPr>
        <p:spPr/>
        <p:txBody>
          <a:bodyPr/>
          <a:lstStyle/>
          <a:p>
            <a:r>
              <a:rPr lang="en-US"/>
              <a:t>July 2018</a:t>
            </a:r>
            <a:endParaRPr lang="en-C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16379-703E-4D6F-9F57-C138A3F810F5}"/>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FAB027AB-97BD-4774-B5BE-A3FF10CDF935}"/>
              </a:ext>
            </a:extLst>
          </p:cNvPr>
          <p:cNvSpPr>
            <a:spLocks noGrp="1"/>
          </p:cNvSpPr>
          <p:nvPr>
            <p:ph idx="1"/>
          </p:nvPr>
        </p:nvSpPr>
        <p:spPr>
          <a:xfrm>
            <a:off x="685800" y="1556792"/>
            <a:ext cx="7772400" cy="4752528"/>
          </a:xfrm>
        </p:spPr>
        <p:txBody>
          <a:bodyPr/>
          <a:lstStyle/>
          <a:p>
            <a:r>
              <a:rPr lang="en-US" dirty="0"/>
              <a:t>We support the proposed Ranging Availability Window assignment procedure described in this submission</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Y: , N: , Abstain:</a:t>
            </a:r>
          </a:p>
          <a:p>
            <a:pPr marL="0" indent="0">
              <a:buNone/>
            </a:pPr>
            <a:endParaRPr lang="en-US" dirty="0"/>
          </a:p>
        </p:txBody>
      </p:sp>
      <p:sp>
        <p:nvSpPr>
          <p:cNvPr id="4" name="Date Placeholder 3">
            <a:extLst>
              <a:ext uri="{FF2B5EF4-FFF2-40B4-BE49-F238E27FC236}">
                <a16:creationId xmlns:a16="http://schemas.microsoft.com/office/drawing/2014/main" id="{9253132C-802F-43F7-A0AB-FD08EC880BD0}"/>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3567D85-D230-4CA4-AFE6-DD31B7C04FFA}"/>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0152CE08-CBA5-4E49-B800-C0F0C7F41BC8}"/>
              </a:ext>
            </a:extLst>
          </p:cNvPr>
          <p:cNvSpPr>
            <a:spLocks noGrp="1"/>
          </p:cNvSpPr>
          <p:nvPr>
            <p:ph type="sldNum" sz="quarter" idx="12"/>
          </p:nvPr>
        </p:nvSpPr>
        <p:spPr/>
        <p:txBody>
          <a:bodyPr/>
          <a:lstStyle/>
          <a:p>
            <a:r>
              <a:rPr lang="en-CA"/>
              <a:t>Slide </a:t>
            </a:r>
            <a:fld id="{02FDE5AF-557C-4D9E-9BE3-8A50977121B0}" type="slidenum">
              <a:rPr lang="en-CA" smtClean="0"/>
              <a:pPr/>
              <a:t>10</a:t>
            </a:fld>
            <a:endParaRPr lang="en-CA"/>
          </a:p>
        </p:txBody>
      </p:sp>
    </p:spTree>
    <p:extLst>
      <p:ext uri="{BB962C8B-B14F-4D97-AF65-F5344CB8AC3E}">
        <p14:creationId xmlns:p14="http://schemas.microsoft.com/office/powerpoint/2010/main" val="423564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17F0B-3F20-4E8A-98D8-0996F11D7C7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442A03F8-E3C9-45A7-90F6-57EC239E7193}"/>
              </a:ext>
            </a:extLst>
          </p:cNvPr>
          <p:cNvSpPr>
            <a:spLocks noGrp="1"/>
          </p:cNvSpPr>
          <p:nvPr>
            <p:ph idx="1"/>
          </p:nvPr>
        </p:nvSpPr>
        <p:spPr>
          <a:xfrm>
            <a:off x="685800" y="1628799"/>
            <a:ext cx="7772400" cy="4846613"/>
          </a:xfrm>
        </p:spPr>
        <p:txBody>
          <a:bodyPr/>
          <a:lstStyle/>
          <a:p>
            <a:r>
              <a:rPr lang="en-US" dirty="0"/>
              <a:t>Move to approve the following exchange for a RSTA to assign a Ranging Availability Window to an ISTA:</a:t>
            </a:r>
          </a:p>
          <a:p>
            <a:pPr lvl="1"/>
            <a:r>
              <a:rPr lang="en-US" dirty="0"/>
              <a:t>ISTA describes its Unavailability/Availability using a bit pattern (in IFTMR) that is synchronized to the RSTA’s TSF (based on the last received Beacon from the RSTA or other means)</a:t>
            </a:r>
          </a:p>
          <a:p>
            <a:pPr lvl="1"/>
            <a:r>
              <a:rPr lang="en-US" dirty="0"/>
              <a:t>RSTA assigns a matching Ranging Availability Window and returns it in the corresponding IFTM</a:t>
            </a:r>
          </a:p>
          <a:p>
            <a:pPr lvl="1"/>
            <a:r>
              <a:rPr lang="en-US" dirty="0"/>
              <a:t>ISTA becomes ‘available’ and listens to the RSTA’s Trigger (Location Poll) at the start of the Ranging Availability Window in order to execute the </a:t>
            </a:r>
            <a:r>
              <a:rPr lang="en-US" dirty="0" err="1"/>
              <a:t>HEz</a:t>
            </a:r>
            <a:r>
              <a:rPr lang="en-US" dirty="0"/>
              <a:t> Ranging protocol with the RSTA</a:t>
            </a:r>
          </a:p>
          <a:p>
            <a:r>
              <a:rPr lang="en-US" dirty="0"/>
              <a:t>Mover:</a:t>
            </a:r>
          </a:p>
          <a:p>
            <a:r>
              <a:rPr lang="en-US" dirty="0"/>
              <a:t>Seconder:</a:t>
            </a:r>
          </a:p>
          <a:p>
            <a:r>
              <a:rPr lang="en-US" dirty="0"/>
              <a:t>Result:</a:t>
            </a:r>
          </a:p>
          <a:p>
            <a:endParaRPr lang="en-US" dirty="0"/>
          </a:p>
        </p:txBody>
      </p:sp>
      <p:sp>
        <p:nvSpPr>
          <p:cNvPr id="4" name="Date Placeholder 3">
            <a:extLst>
              <a:ext uri="{FF2B5EF4-FFF2-40B4-BE49-F238E27FC236}">
                <a16:creationId xmlns:a16="http://schemas.microsoft.com/office/drawing/2014/main" id="{6B920FA6-0966-48C5-B089-102B03F7F5ED}"/>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5AB607B-BB5C-4794-9833-0280D843A8F7}"/>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C9225AAF-0010-4D6A-914C-F313528F7F0B}"/>
              </a:ext>
            </a:extLst>
          </p:cNvPr>
          <p:cNvSpPr>
            <a:spLocks noGrp="1"/>
          </p:cNvSpPr>
          <p:nvPr>
            <p:ph type="sldNum" sz="quarter" idx="12"/>
          </p:nvPr>
        </p:nvSpPr>
        <p:spPr/>
        <p:txBody>
          <a:bodyPr/>
          <a:lstStyle/>
          <a:p>
            <a:r>
              <a:rPr lang="en-CA"/>
              <a:t>Slide </a:t>
            </a:r>
            <a:fld id="{02FDE5AF-557C-4D9E-9BE3-8A50977121B0}" type="slidenum">
              <a:rPr lang="en-CA" smtClean="0"/>
              <a:pPr/>
              <a:t>11</a:t>
            </a:fld>
            <a:endParaRPr lang="en-CA"/>
          </a:p>
        </p:txBody>
      </p:sp>
    </p:spTree>
    <p:extLst>
      <p:ext uri="{BB962C8B-B14F-4D97-AF65-F5344CB8AC3E}">
        <p14:creationId xmlns:p14="http://schemas.microsoft.com/office/powerpoint/2010/main" val="124029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Motivation/Background</a:t>
            </a:r>
          </a:p>
        </p:txBody>
      </p:sp>
      <p:sp>
        <p:nvSpPr>
          <p:cNvPr id="3" name="Content Placeholder 2"/>
          <p:cNvSpPr>
            <a:spLocks noGrp="1"/>
          </p:cNvSpPr>
          <p:nvPr>
            <p:ph idx="1"/>
          </p:nvPr>
        </p:nvSpPr>
        <p:spPr>
          <a:xfrm>
            <a:off x="685800" y="1844824"/>
            <a:ext cx="7772400" cy="4536504"/>
          </a:xfrm>
        </p:spPr>
        <p:txBody>
          <a:bodyPr/>
          <a:lstStyle/>
          <a:p>
            <a:r>
              <a:rPr lang="en-US" dirty="0"/>
              <a:t>Submission 18-855r1 discussed the notion of Availability Window for </a:t>
            </a:r>
            <a:r>
              <a:rPr lang="en-US" dirty="0" err="1"/>
              <a:t>HEz</a:t>
            </a:r>
            <a:r>
              <a:rPr lang="en-US" dirty="0"/>
              <a:t> Ranging</a:t>
            </a:r>
          </a:p>
          <a:p>
            <a:r>
              <a:rPr lang="en-US" dirty="0"/>
              <a:t>In this presentation, we propose a structure to represent the Availability Window and describe the mechanism to assign a Ranging Availability Window to an ISTA in order to execute </a:t>
            </a:r>
            <a:r>
              <a:rPr lang="en-US" dirty="0" err="1"/>
              <a:t>HEz</a:t>
            </a:r>
            <a:r>
              <a:rPr lang="en-US" dirty="0"/>
              <a:t> Ranging Exchange.</a:t>
            </a:r>
          </a:p>
        </p:txBody>
      </p:sp>
      <p:sp>
        <p:nvSpPr>
          <p:cNvPr id="6" name="Footer Placeholder 5">
            <a:extLst>
              <a:ext uri="{FF2B5EF4-FFF2-40B4-BE49-F238E27FC236}">
                <a16:creationId xmlns:a16="http://schemas.microsoft.com/office/drawing/2014/main" id="{94654D1D-ABC3-4C17-B7BF-BB23CC03C1D5}"/>
              </a:ext>
            </a:extLst>
          </p:cNvPr>
          <p:cNvSpPr>
            <a:spLocks noGrp="1"/>
          </p:cNvSpPr>
          <p:nvPr>
            <p:ph type="ftr" sz="quarter" idx="11"/>
          </p:nvPr>
        </p:nvSpPr>
        <p:spPr/>
        <p:txBody>
          <a:bodyPr/>
          <a:lstStyle/>
          <a:p>
            <a:r>
              <a:rPr lang="en-CA"/>
              <a:t>Ganesh Venkatesan, et al, Intel Corporation </a:t>
            </a:r>
          </a:p>
        </p:txBody>
      </p:sp>
      <p:sp>
        <p:nvSpPr>
          <p:cNvPr id="7" name="Slide Number Placeholder 6">
            <a:extLst>
              <a:ext uri="{FF2B5EF4-FFF2-40B4-BE49-F238E27FC236}">
                <a16:creationId xmlns:a16="http://schemas.microsoft.com/office/drawing/2014/main" id="{ED3E5151-D979-4184-BA16-802553493D85}"/>
              </a:ext>
            </a:extLst>
          </p:cNvPr>
          <p:cNvSpPr>
            <a:spLocks noGrp="1"/>
          </p:cNvSpPr>
          <p:nvPr>
            <p:ph type="sldNum" sz="quarter" idx="12"/>
          </p:nvPr>
        </p:nvSpPr>
        <p:spPr/>
        <p:txBody>
          <a:bodyPr/>
          <a:lstStyle/>
          <a:p>
            <a:r>
              <a:rPr lang="en-CA"/>
              <a:t>Slide </a:t>
            </a:r>
            <a:fld id="{02FDE5AF-557C-4D9E-9BE3-8A50977121B0}" type="slidenum">
              <a:rPr lang="en-CA" smtClean="0"/>
              <a:pPr/>
              <a:t>2</a:t>
            </a:fld>
            <a:endParaRPr lang="en-CA"/>
          </a:p>
        </p:txBody>
      </p:sp>
      <p:sp>
        <p:nvSpPr>
          <p:cNvPr id="5" name="Date Placeholder 4">
            <a:extLst>
              <a:ext uri="{FF2B5EF4-FFF2-40B4-BE49-F238E27FC236}">
                <a16:creationId xmlns:a16="http://schemas.microsoft.com/office/drawing/2014/main" id="{40A385EE-63B1-4FFD-867C-222F2C035C35}"/>
              </a:ext>
            </a:extLst>
          </p:cNvPr>
          <p:cNvSpPr>
            <a:spLocks noGrp="1"/>
          </p:cNvSpPr>
          <p:nvPr>
            <p:ph type="dt" sz="half" idx="10"/>
          </p:nvPr>
        </p:nvSpPr>
        <p:spPr/>
        <p:txBody>
          <a:bodyPr/>
          <a:lstStyle/>
          <a:p>
            <a:r>
              <a:rPr lang="en-US"/>
              <a:t>July 2018</a:t>
            </a:r>
            <a:endParaRPr lang="en-CA" dirty="0"/>
          </a:p>
        </p:txBody>
      </p:sp>
    </p:spTree>
    <p:extLst>
      <p:ext uri="{BB962C8B-B14F-4D97-AF65-F5344CB8AC3E}">
        <p14:creationId xmlns:p14="http://schemas.microsoft.com/office/powerpoint/2010/main" val="2378944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55A95-199A-4E73-871D-5DAA215186C4}"/>
              </a:ext>
            </a:extLst>
          </p:cNvPr>
          <p:cNvSpPr>
            <a:spLocks noGrp="1"/>
          </p:cNvSpPr>
          <p:nvPr>
            <p:ph type="title"/>
          </p:nvPr>
        </p:nvSpPr>
        <p:spPr/>
        <p:txBody>
          <a:bodyPr/>
          <a:lstStyle/>
          <a:p>
            <a:r>
              <a:rPr lang="en-US" dirty="0"/>
              <a:t>Availability Window Assignment</a:t>
            </a:r>
          </a:p>
        </p:txBody>
      </p:sp>
      <p:sp>
        <p:nvSpPr>
          <p:cNvPr id="3" name="Content Placeholder 2">
            <a:extLst>
              <a:ext uri="{FF2B5EF4-FFF2-40B4-BE49-F238E27FC236}">
                <a16:creationId xmlns:a16="http://schemas.microsoft.com/office/drawing/2014/main" id="{AE3AFE9D-A411-4441-A6E1-06CCEA74BAD2}"/>
              </a:ext>
            </a:extLst>
          </p:cNvPr>
          <p:cNvSpPr>
            <a:spLocks noGrp="1"/>
          </p:cNvSpPr>
          <p:nvPr>
            <p:ph idx="1"/>
          </p:nvPr>
        </p:nvSpPr>
        <p:spPr>
          <a:xfrm>
            <a:off x="685800" y="1556792"/>
            <a:ext cx="7772400" cy="4539208"/>
          </a:xfrm>
        </p:spPr>
        <p:txBody>
          <a:bodyPr/>
          <a:lstStyle/>
          <a:p>
            <a:r>
              <a:rPr lang="en-US" dirty="0"/>
              <a:t>ISTA includes a Availability/Unavailability bit mask element in IFTMR</a:t>
            </a:r>
          </a:p>
          <a:p>
            <a:r>
              <a:rPr lang="en-US" dirty="0"/>
              <a:t>RSTA assigns an Availability Window that best fits its operating conditions and the Availability/Unavailability bit mask of the ISTA to the ISTA and includes the assigned Availability Window in IFTM</a:t>
            </a:r>
          </a:p>
          <a:p>
            <a:r>
              <a:rPr lang="en-US" dirty="0">
                <a:solidFill>
                  <a:srgbClr val="FF0000"/>
                </a:solidFill>
              </a:rPr>
              <a:t>TBD – how does RSTA communicate Ranging Availability Window change(s)?</a:t>
            </a:r>
          </a:p>
          <a:p>
            <a:endParaRPr lang="en-US" dirty="0"/>
          </a:p>
        </p:txBody>
      </p:sp>
      <p:sp>
        <p:nvSpPr>
          <p:cNvPr id="4" name="Date Placeholder 3">
            <a:extLst>
              <a:ext uri="{FF2B5EF4-FFF2-40B4-BE49-F238E27FC236}">
                <a16:creationId xmlns:a16="http://schemas.microsoft.com/office/drawing/2014/main" id="{052BD469-B4AD-48E5-BB98-D21BF421A8E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DACFAD54-1127-4F51-A398-B61DEBF9754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5D32AE96-5CC4-4562-AB58-E5192B70E028}"/>
              </a:ext>
            </a:extLst>
          </p:cNvPr>
          <p:cNvSpPr>
            <a:spLocks noGrp="1"/>
          </p:cNvSpPr>
          <p:nvPr>
            <p:ph type="sldNum" sz="quarter" idx="12"/>
          </p:nvPr>
        </p:nvSpPr>
        <p:spPr/>
        <p:txBody>
          <a:bodyPr/>
          <a:lstStyle/>
          <a:p>
            <a:r>
              <a:rPr lang="en-CA"/>
              <a:t>Slide </a:t>
            </a:r>
            <a:fld id="{02FDE5AF-557C-4D9E-9BE3-8A50977121B0}" type="slidenum">
              <a:rPr lang="en-CA" smtClean="0"/>
              <a:pPr/>
              <a:t>3</a:t>
            </a:fld>
            <a:endParaRPr lang="en-CA"/>
          </a:p>
        </p:txBody>
      </p:sp>
    </p:spTree>
    <p:extLst>
      <p:ext uri="{BB962C8B-B14F-4D97-AF65-F5344CB8AC3E}">
        <p14:creationId xmlns:p14="http://schemas.microsoft.com/office/powerpoint/2010/main" val="2381229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B3B4-2579-48EE-8420-96D866057149}"/>
              </a:ext>
            </a:extLst>
          </p:cNvPr>
          <p:cNvSpPr>
            <a:spLocks noGrp="1"/>
          </p:cNvSpPr>
          <p:nvPr>
            <p:ph type="title"/>
          </p:nvPr>
        </p:nvSpPr>
        <p:spPr/>
        <p:txBody>
          <a:bodyPr/>
          <a:lstStyle/>
          <a:p>
            <a:r>
              <a:rPr lang="en-US" dirty="0" err="1"/>
              <a:t>HEz</a:t>
            </a:r>
            <a:r>
              <a:rPr lang="en-US" dirty="0"/>
              <a:t> Specific </a:t>
            </a:r>
            <a:r>
              <a:rPr lang="en-US" dirty="0" err="1"/>
              <a:t>Subelement</a:t>
            </a:r>
            <a:endParaRPr lang="en-US" dirty="0"/>
          </a:p>
        </p:txBody>
      </p:sp>
      <p:sp>
        <p:nvSpPr>
          <p:cNvPr id="4" name="Date Placeholder 3">
            <a:extLst>
              <a:ext uri="{FF2B5EF4-FFF2-40B4-BE49-F238E27FC236}">
                <a16:creationId xmlns:a16="http://schemas.microsoft.com/office/drawing/2014/main" id="{6FE5864A-670C-4A4E-B2B4-48C6AC997FA9}"/>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5A5C4CF2-BB5C-489E-AFE7-BF6D631A6B1E}"/>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AF2602A1-D1FC-44AD-8779-B97ABE6F7FA8}"/>
              </a:ext>
            </a:extLst>
          </p:cNvPr>
          <p:cNvSpPr>
            <a:spLocks noGrp="1"/>
          </p:cNvSpPr>
          <p:nvPr>
            <p:ph type="sldNum" sz="quarter" idx="12"/>
          </p:nvPr>
        </p:nvSpPr>
        <p:spPr/>
        <p:txBody>
          <a:bodyPr/>
          <a:lstStyle/>
          <a:p>
            <a:r>
              <a:rPr lang="en-CA"/>
              <a:t>Slide </a:t>
            </a:r>
            <a:fld id="{02FDE5AF-557C-4D9E-9BE3-8A50977121B0}" type="slidenum">
              <a:rPr lang="en-CA" smtClean="0"/>
              <a:pPr/>
              <a:t>4</a:t>
            </a:fld>
            <a:endParaRPr lang="en-CA"/>
          </a:p>
        </p:txBody>
      </p:sp>
      <p:sp>
        <p:nvSpPr>
          <p:cNvPr id="7" name="Content Placeholder 2">
            <a:extLst>
              <a:ext uri="{FF2B5EF4-FFF2-40B4-BE49-F238E27FC236}">
                <a16:creationId xmlns:a16="http://schemas.microsoft.com/office/drawing/2014/main" id="{4E02948B-23FE-4BC3-BB4B-A39BEEC880AF}"/>
              </a:ext>
            </a:extLst>
          </p:cNvPr>
          <p:cNvSpPr>
            <a:spLocks noGrp="1"/>
          </p:cNvSpPr>
          <p:nvPr>
            <p:ph idx="1"/>
          </p:nvPr>
        </p:nvSpPr>
        <p:spPr>
          <a:xfrm>
            <a:off x="685800" y="1484784"/>
            <a:ext cx="7772400" cy="4114800"/>
          </a:xfrm>
        </p:spPr>
        <p:txBody>
          <a:bodyPr/>
          <a:lstStyle/>
          <a:p>
            <a:r>
              <a:rPr lang="en-US" sz="2000" dirty="0"/>
              <a:t>Fields included in IFTMR frames</a:t>
            </a:r>
          </a:p>
          <a:p>
            <a:pPr lvl="1"/>
            <a:r>
              <a:rPr lang="en-US" sz="1800" dirty="0">
                <a:solidFill>
                  <a:srgbClr val="FF0000"/>
                </a:solidFill>
                <a:highlight>
                  <a:srgbClr val="FFFF00"/>
                </a:highlight>
              </a:rPr>
              <a:t>Unavailability element describing ISTA’s Unavailability (Availability)</a:t>
            </a:r>
          </a:p>
          <a:p>
            <a:r>
              <a:rPr lang="en-US" sz="2000" dirty="0"/>
              <a:t>Fields included in IFTM frame when Status is Successful:</a:t>
            </a:r>
          </a:p>
          <a:p>
            <a:pPr lvl="1"/>
            <a:r>
              <a:rPr lang="en-US" sz="1800" dirty="0">
                <a:solidFill>
                  <a:srgbClr val="FF0000"/>
                </a:solidFill>
              </a:rPr>
              <a:t>Ranging ID</a:t>
            </a:r>
          </a:p>
          <a:p>
            <a:pPr lvl="2"/>
            <a:r>
              <a:rPr lang="en-US" sz="1600" dirty="0"/>
              <a:t>Ranging ID assigned to the initiator (463r1) – only to unassociated STA; Associated STAs use AID instead of Ranging ID.</a:t>
            </a:r>
            <a:endParaRPr lang="en-US" sz="1600" dirty="0">
              <a:solidFill>
                <a:srgbClr val="FF0000"/>
              </a:solidFill>
            </a:endParaRPr>
          </a:p>
          <a:p>
            <a:pPr lvl="1"/>
            <a:r>
              <a:rPr lang="en-US" sz="1800" dirty="0">
                <a:solidFill>
                  <a:srgbClr val="FF0000"/>
                </a:solidFill>
              </a:rPr>
              <a:t>Response: Immediate or Delayed</a:t>
            </a:r>
          </a:p>
          <a:p>
            <a:pPr lvl="1"/>
            <a:r>
              <a:rPr lang="en-US" sz="1800" dirty="0" err="1">
                <a:solidFill>
                  <a:srgbClr val="FF0000"/>
                </a:solidFill>
              </a:rPr>
              <a:t>MaxToAAvailableExp</a:t>
            </a:r>
            <a:endParaRPr lang="en-US" sz="1800" dirty="0">
              <a:solidFill>
                <a:srgbClr val="FF0000"/>
              </a:solidFill>
            </a:endParaRPr>
          </a:p>
          <a:p>
            <a:pPr lvl="1"/>
            <a:r>
              <a:rPr lang="en-US" sz="1800" dirty="0">
                <a:solidFill>
                  <a:srgbClr val="FF0000"/>
                </a:solidFill>
              </a:rPr>
              <a:t>BSS Color*</a:t>
            </a:r>
          </a:p>
          <a:p>
            <a:pPr lvl="1"/>
            <a:r>
              <a:rPr lang="en-US" sz="1800" dirty="0">
                <a:solidFill>
                  <a:srgbClr val="FF0000"/>
                </a:solidFill>
                <a:highlight>
                  <a:srgbClr val="FFFF00"/>
                </a:highlight>
              </a:rPr>
              <a:t>Ranging Window (Availability Window element)</a:t>
            </a:r>
          </a:p>
          <a:p>
            <a:pPr lvl="2"/>
            <a:r>
              <a:rPr lang="en-US" sz="1600" dirty="0">
                <a:solidFill>
                  <a:srgbClr val="FF0000"/>
                </a:solidFill>
                <a:highlight>
                  <a:srgbClr val="FFFF00"/>
                </a:highlight>
              </a:rPr>
              <a:t>Ranging Window assigned to the ISTA for executing the </a:t>
            </a:r>
            <a:r>
              <a:rPr lang="en-US" sz="1600" dirty="0" err="1">
                <a:solidFill>
                  <a:srgbClr val="FF0000"/>
                </a:solidFill>
                <a:highlight>
                  <a:srgbClr val="FFFF00"/>
                </a:highlight>
              </a:rPr>
              <a:t>HEz</a:t>
            </a:r>
            <a:r>
              <a:rPr lang="en-US" sz="1600" dirty="0">
                <a:solidFill>
                  <a:srgbClr val="FF0000"/>
                </a:solidFill>
                <a:highlight>
                  <a:srgbClr val="FFFF00"/>
                </a:highlight>
              </a:rPr>
              <a:t> Ranging exchange</a:t>
            </a:r>
            <a:endParaRPr lang="en-US" sz="1600" dirty="0">
              <a:highlight>
                <a:srgbClr val="FFFF00"/>
              </a:highlight>
            </a:endParaRPr>
          </a:p>
          <a:p>
            <a:r>
              <a:rPr lang="en-US" sz="2000" dirty="0">
                <a:solidFill>
                  <a:srgbClr val="FF0000"/>
                </a:solidFill>
              </a:rPr>
              <a:t>Fields included in IFTM frame when Status is not Successful:</a:t>
            </a:r>
          </a:p>
          <a:p>
            <a:pPr lvl="1"/>
            <a:r>
              <a:rPr lang="en-US" sz="1800" dirty="0">
                <a:solidFill>
                  <a:srgbClr val="FF0000"/>
                </a:solidFill>
              </a:rPr>
              <a:t>RSTA’s Availability Window for Ranging IE – needs discussion</a:t>
            </a:r>
          </a:p>
          <a:p>
            <a:endParaRPr lang="en-US" sz="2000" dirty="0"/>
          </a:p>
          <a:p>
            <a:pPr marL="0" indent="0">
              <a:buNone/>
            </a:pPr>
            <a:endParaRPr lang="en-US" dirty="0"/>
          </a:p>
        </p:txBody>
      </p:sp>
      <p:sp>
        <p:nvSpPr>
          <p:cNvPr id="8" name="TextBox 7">
            <a:extLst>
              <a:ext uri="{FF2B5EF4-FFF2-40B4-BE49-F238E27FC236}">
                <a16:creationId xmlns:a16="http://schemas.microsoft.com/office/drawing/2014/main" id="{6FFBF634-22CE-4FDE-82D4-7C5B9A91A483}"/>
              </a:ext>
            </a:extLst>
          </p:cNvPr>
          <p:cNvSpPr txBox="1"/>
          <p:nvPr/>
        </p:nvSpPr>
        <p:spPr>
          <a:xfrm>
            <a:off x="539552" y="6248345"/>
            <a:ext cx="8004373" cy="276999"/>
          </a:xfrm>
          <a:prstGeom prst="rect">
            <a:avLst/>
          </a:prstGeom>
          <a:noFill/>
        </p:spPr>
        <p:txBody>
          <a:bodyPr wrap="square" rtlCol="0">
            <a:spAutoFit/>
          </a:bodyPr>
          <a:lstStyle/>
          <a:p>
            <a:r>
              <a:rPr lang="en-US" dirty="0"/>
              <a:t>* Note that IFTMR/IFTM are public access frames and hence are not colored</a:t>
            </a:r>
          </a:p>
        </p:txBody>
      </p:sp>
    </p:spTree>
    <p:extLst>
      <p:ext uri="{BB962C8B-B14F-4D97-AF65-F5344CB8AC3E}">
        <p14:creationId xmlns:p14="http://schemas.microsoft.com/office/powerpoint/2010/main" val="63269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A9C78-06B4-438A-AC88-BDF126193B6F}"/>
              </a:ext>
            </a:extLst>
          </p:cNvPr>
          <p:cNvSpPr>
            <a:spLocks noGrp="1"/>
          </p:cNvSpPr>
          <p:nvPr>
            <p:ph type="title"/>
          </p:nvPr>
        </p:nvSpPr>
        <p:spPr/>
        <p:txBody>
          <a:bodyPr/>
          <a:lstStyle/>
          <a:p>
            <a:r>
              <a:rPr lang="en-US" dirty="0"/>
              <a:t>Availability Window Element</a:t>
            </a:r>
          </a:p>
        </p:txBody>
      </p:sp>
      <p:sp>
        <p:nvSpPr>
          <p:cNvPr id="4" name="Date Placeholder 3">
            <a:extLst>
              <a:ext uri="{FF2B5EF4-FFF2-40B4-BE49-F238E27FC236}">
                <a16:creationId xmlns:a16="http://schemas.microsoft.com/office/drawing/2014/main" id="{61ED6642-5D31-4845-9CA5-3608DB33910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9F9172D3-BEF1-4DE7-9F68-D32ED51CE1DD}"/>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220A8C4E-BA97-4C7C-BF6A-8FA1A34A397F}"/>
              </a:ext>
            </a:extLst>
          </p:cNvPr>
          <p:cNvSpPr>
            <a:spLocks noGrp="1"/>
          </p:cNvSpPr>
          <p:nvPr>
            <p:ph type="sldNum" sz="quarter" idx="12"/>
          </p:nvPr>
        </p:nvSpPr>
        <p:spPr/>
        <p:txBody>
          <a:bodyPr/>
          <a:lstStyle/>
          <a:p>
            <a:r>
              <a:rPr lang="en-CA"/>
              <a:t>Slide </a:t>
            </a:r>
            <a:fld id="{02FDE5AF-557C-4D9E-9BE3-8A50977121B0}" type="slidenum">
              <a:rPr lang="en-CA" smtClean="0"/>
              <a:pPr/>
              <a:t>5</a:t>
            </a:fld>
            <a:endParaRPr lang="en-CA"/>
          </a:p>
        </p:txBody>
      </p:sp>
      <p:graphicFrame>
        <p:nvGraphicFramePr>
          <p:cNvPr id="7" name="Table 6">
            <a:extLst>
              <a:ext uri="{FF2B5EF4-FFF2-40B4-BE49-F238E27FC236}">
                <a16:creationId xmlns:a16="http://schemas.microsoft.com/office/drawing/2014/main" id="{C7308C9C-FDA9-42C6-8E74-DB63E589820B}"/>
              </a:ext>
            </a:extLst>
          </p:cNvPr>
          <p:cNvGraphicFramePr>
            <a:graphicFrameLocks noGrp="1"/>
          </p:cNvGraphicFramePr>
          <p:nvPr>
            <p:extLst>
              <p:ext uri="{D42A27DB-BD31-4B8C-83A1-F6EECF244321}">
                <p14:modId xmlns:p14="http://schemas.microsoft.com/office/powerpoint/2010/main" val="831482526"/>
              </p:ext>
            </p:extLst>
          </p:nvPr>
        </p:nvGraphicFramePr>
        <p:xfrm>
          <a:off x="2411760" y="2903344"/>
          <a:ext cx="6096000" cy="741680"/>
        </p:xfrm>
        <a:graphic>
          <a:graphicData uri="http://schemas.openxmlformats.org/drawingml/2006/table">
            <a:tbl>
              <a:tblPr firstRow="1" bandRow="1">
                <a:tableStyleId>{F5AB1C69-6EDB-4FF4-983F-18BD219EF322}</a:tableStyleId>
              </a:tblPr>
              <a:tblGrid>
                <a:gridCol w="12192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19200">
                  <a:extLst>
                    <a:ext uri="{9D8B030D-6E8A-4147-A177-3AD203B41FA5}">
                      <a16:colId xmlns:a16="http://schemas.microsoft.com/office/drawing/2014/main" val="2389968367"/>
                    </a:ext>
                  </a:extLst>
                </a:gridCol>
                <a:gridCol w="1219200">
                  <a:extLst>
                    <a:ext uri="{9D8B030D-6E8A-4147-A177-3AD203B41FA5}">
                      <a16:colId xmlns:a16="http://schemas.microsoft.com/office/drawing/2014/main" val="2799834875"/>
                    </a:ext>
                  </a:extLst>
                </a:gridCol>
                <a:gridCol w="1219200">
                  <a:extLst>
                    <a:ext uri="{9D8B030D-6E8A-4147-A177-3AD203B41FA5}">
                      <a16:colId xmlns:a16="http://schemas.microsoft.com/office/drawing/2014/main" val="20002"/>
                    </a:ext>
                  </a:extLst>
                </a:gridCol>
              </a:tblGrid>
              <a:tr h="370840">
                <a:tc>
                  <a:txBody>
                    <a:bodyPr/>
                    <a:lstStyle/>
                    <a:p>
                      <a:r>
                        <a:rPr lang="en-US" sz="1400" dirty="0">
                          <a:solidFill>
                            <a:schemeClr val="tx1"/>
                          </a:solidFill>
                        </a:rPr>
                        <a:t>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a:solidFill>
                            <a:schemeClr val="tx1"/>
                          </a:solidFill>
                        </a:rPr>
                        <a:t>Partial TSF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Periodicity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Table 7">
            <a:extLst>
              <a:ext uri="{FF2B5EF4-FFF2-40B4-BE49-F238E27FC236}">
                <a16:creationId xmlns:a16="http://schemas.microsoft.com/office/drawing/2014/main" id="{3321A691-288F-425B-AE2B-09716E53F338}"/>
              </a:ext>
            </a:extLst>
          </p:cNvPr>
          <p:cNvGraphicFramePr>
            <a:graphicFrameLocks noGrp="1"/>
          </p:cNvGraphicFramePr>
          <p:nvPr>
            <p:extLst>
              <p:ext uri="{D42A27DB-BD31-4B8C-83A1-F6EECF244321}">
                <p14:modId xmlns:p14="http://schemas.microsoft.com/office/powerpoint/2010/main" val="2494705054"/>
              </p:ext>
            </p:extLst>
          </p:nvPr>
        </p:nvGraphicFramePr>
        <p:xfrm>
          <a:off x="685796" y="4986516"/>
          <a:ext cx="7858128" cy="828040"/>
        </p:xfrm>
        <a:graphic>
          <a:graphicData uri="http://schemas.openxmlformats.org/drawingml/2006/table">
            <a:tbl>
              <a:tblPr firstRow="1" bandRow="1">
                <a:tableStyleId>{F5AB1C69-6EDB-4FF4-983F-18BD219EF322}</a:tableStyleId>
              </a:tblPr>
              <a:tblGrid>
                <a:gridCol w="982266">
                  <a:extLst>
                    <a:ext uri="{9D8B030D-6E8A-4147-A177-3AD203B41FA5}">
                      <a16:colId xmlns:a16="http://schemas.microsoft.com/office/drawing/2014/main" val="20000"/>
                    </a:ext>
                  </a:extLst>
                </a:gridCol>
                <a:gridCol w="982266">
                  <a:extLst>
                    <a:ext uri="{9D8B030D-6E8A-4147-A177-3AD203B41FA5}">
                      <a16:colId xmlns:a16="http://schemas.microsoft.com/office/drawing/2014/main" val="20001"/>
                    </a:ext>
                  </a:extLst>
                </a:gridCol>
                <a:gridCol w="982266">
                  <a:extLst>
                    <a:ext uri="{9D8B030D-6E8A-4147-A177-3AD203B41FA5}">
                      <a16:colId xmlns:a16="http://schemas.microsoft.com/office/drawing/2014/main" val="20002"/>
                    </a:ext>
                  </a:extLst>
                </a:gridCol>
                <a:gridCol w="982266">
                  <a:extLst>
                    <a:ext uri="{9D8B030D-6E8A-4147-A177-3AD203B41FA5}">
                      <a16:colId xmlns:a16="http://schemas.microsoft.com/office/drawing/2014/main" val="20003"/>
                    </a:ext>
                  </a:extLst>
                </a:gridCol>
                <a:gridCol w="982266">
                  <a:extLst>
                    <a:ext uri="{9D8B030D-6E8A-4147-A177-3AD203B41FA5}">
                      <a16:colId xmlns:a16="http://schemas.microsoft.com/office/drawing/2014/main" val="20004"/>
                    </a:ext>
                  </a:extLst>
                </a:gridCol>
                <a:gridCol w="982266">
                  <a:extLst>
                    <a:ext uri="{9D8B030D-6E8A-4147-A177-3AD203B41FA5}">
                      <a16:colId xmlns:a16="http://schemas.microsoft.com/office/drawing/2014/main" val="20005"/>
                    </a:ext>
                  </a:extLst>
                </a:gridCol>
                <a:gridCol w="982266">
                  <a:extLst>
                    <a:ext uri="{9D8B030D-6E8A-4147-A177-3AD203B41FA5}">
                      <a16:colId xmlns:a16="http://schemas.microsoft.com/office/drawing/2014/main" val="20006"/>
                    </a:ext>
                  </a:extLst>
                </a:gridCol>
                <a:gridCol w="982266">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r>
                        <a:rPr lang="en-US" sz="1200" dirty="0">
                          <a:solidFill>
                            <a:schemeClr val="tx1"/>
                          </a:solidFill>
                        </a:rPr>
                        <a:t>(4n+2)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Availability Window-n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Octets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TextBox 8">
            <a:extLst>
              <a:ext uri="{FF2B5EF4-FFF2-40B4-BE49-F238E27FC236}">
                <a16:creationId xmlns:a16="http://schemas.microsoft.com/office/drawing/2014/main" id="{72AB1D92-C758-4F3D-B1C5-A8673AB3C595}"/>
              </a:ext>
            </a:extLst>
          </p:cNvPr>
          <p:cNvSpPr txBox="1"/>
          <p:nvPr/>
        </p:nvSpPr>
        <p:spPr>
          <a:xfrm>
            <a:off x="672143" y="2399288"/>
            <a:ext cx="4562146" cy="461665"/>
          </a:xfrm>
          <a:prstGeom prst="rect">
            <a:avLst/>
          </a:prstGeom>
          <a:noFill/>
        </p:spPr>
        <p:txBody>
          <a:bodyPr wrap="none" rtlCol="0">
            <a:spAutoFit/>
          </a:bodyPr>
          <a:lstStyle/>
          <a:p>
            <a:r>
              <a:rPr lang="en-US" sz="2400" b="1" dirty="0"/>
              <a:t>Availability Window Information</a:t>
            </a:r>
            <a:endParaRPr lang="en-US" sz="1600" b="1" dirty="0"/>
          </a:p>
        </p:txBody>
      </p:sp>
      <p:sp>
        <p:nvSpPr>
          <p:cNvPr id="10" name="TextBox 9">
            <a:extLst>
              <a:ext uri="{FF2B5EF4-FFF2-40B4-BE49-F238E27FC236}">
                <a16:creationId xmlns:a16="http://schemas.microsoft.com/office/drawing/2014/main" id="{EB2AD000-BB70-47D8-AC12-6089A84DA29A}"/>
              </a:ext>
            </a:extLst>
          </p:cNvPr>
          <p:cNvSpPr txBox="1"/>
          <p:nvPr/>
        </p:nvSpPr>
        <p:spPr>
          <a:xfrm>
            <a:off x="697841" y="4509120"/>
            <a:ext cx="3279744" cy="461665"/>
          </a:xfrm>
          <a:prstGeom prst="rect">
            <a:avLst/>
          </a:prstGeom>
          <a:noFill/>
        </p:spPr>
        <p:txBody>
          <a:bodyPr wrap="none" rtlCol="0">
            <a:spAutoFit/>
          </a:bodyPr>
          <a:lstStyle/>
          <a:p>
            <a:r>
              <a:rPr lang="en-US" sz="2400" b="1" dirty="0"/>
              <a:t>Availability Window IE</a:t>
            </a:r>
            <a:endParaRPr lang="en-US" sz="1600" b="1" dirty="0"/>
          </a:p>
        </p:txBody>
      </p:sp>
    </p:spTree>
    <p:extLst>
      <p:ext uri="{BB962C8B-B14F-4D97-AF65-F5344CB8AC3E}">
        <p14:creationId xmlns:p14="http://schemas.microsoft.com/office/powerpoint/2010/main" val="1895619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Window Information</a:t>
            </a:r>
          </a:p>
        </p:txBody>
      </p:sp>
      <p:sp>
        <p:nvSpPr>
          <p:cNvPr id="3" name="Content Placeholder 2"/>
          <p:cNvSpPr>
            <a:spLocks noGrp="1"/>
          </p:cNvSpPr>
          <p:nvPr>
            <p:ph idx="1"/>
          </p:nvPr>
        </p:nvSpPr>
        <p:spPr>
          <a:xfrm>
            <a:off x="685800" y="1556791"/>
            <a:ext cx="7772400" cy="4918621"/>
          </a:xfrm>
        </p:spPr>
        <p:txBody>
          <a:bodyPr/>
          <a:lstStyle/>
          <a:p>
            <a:pPr marL="0" indent="0">
              <a:buNone/>
            </a:pPr>
            <a:r>
              <a:rPr lang="en-US" sz="2800" dirty="0"/>
              <a:t>Defined as &lt;Partial TSF, Duration, Periodicity&gt;</a:t>
            </a:r>
          </a:p>
          <a:p>
            <a:pPr lvl="1"/>
            <a:r>
              <a:rPr lang="en-US" sz="2400" dirty="0"/>
              <a:t>Partial TSF (Same as in IEEE802.11-2016, See next slide)</a:t>
            </a:r>
          </a:p>
          <a:p>
            <a:pPr lvl="1"/>
            <a:r>
              <a:rPr lang="en-US" sz="2400" dirty="0"/>
              <a:t>Duration</a:t>
            </a:r>
          </a:p>
          <a:p>
            <a:pPr lvl="2"/>
            <a:r>
              <a:rPr lang="en-US" sz="2000" dirty="0"/>
              <a:t>In 100 </a:t>
            </a:r>
            <a:r>
              <a:rPr lang="en-US" sz="2000" dirty="0" err="1"/>
              <a:t>usec</a:t>
            </a:r>
            <a:r>
              <a:rPr lang="en-US" sz="2000" dirty="0"/>
              <a:t> units</a:t>
            </a:r>
          </a:p>
          <a:p>
            <a:pPr lvl="2"/>
            <a:r>
              <a:rPr lang="en-US" sz="2000" dirty="0"/>
              <a:t>6-bit field describing how long the Availability Window is</a:t>
            </a:r>
          </a:p>
          <a:p>
            <a:pPr lvl="2"/>
            <a:r>
              <a:rPr lang="en-US" sz="2000" dirty="0"/>
              <a:t>Range 100 </a:t>
            </a:r>
            <a:r>
              <a:rPr lang="en-US" sz="2000" dirty="0" err="1"/>
              <a:t>usec</a:t>
            </a:r>
            <a:r>
              <a:rPr lang="en-US" sz="2000" dirty="0"/>
              <a:t> to 6.4 </a:t>
            </a:r>
            <a:r>
              <a:rPr lang="en-US" sz="2000" dirty="0" err="1"/>
              <a:t>msec</a:t>
            </a:r>
            <a:endParaRPr lang="en-US" sz="2000" dirty="0"/>
          </a:p>
          <a:p>
            <a:pPr lvl="1"/>
            <a:r>
              <a:rPr lang="en-US" sz="2400" dirty="0"/>
              <a:t>Periodicity </a:t>
            </a:r>
          </a:p>
          <a:p>
            <a:pPr lvl="2"/>
            <a:r>
              <a:rPr lang="en-US" sz="2000" dirty="0"/>
              <a:t># of beacon intervals</a:t>
            </a:r>
          </a:p>
          <a:p>
            <a:pPr lvl="2"/>
            <a:r>
              <a:rPr lang="en-US" sz="2000" dirty="0"/>
              <a:t>Size is 1 octet</a:t>
            </a:r>
          </a:p>
          <a:p>
            <a:pPr lvl="2"/>
            <a:r>
              <a:rPr lang="en-US" sz="2000" dirty="0"/>
              <a:t>E.g. 3 indicates the window occurs once in three beacons</a:t>
            </a:r>
          </a:p>
          <a:p>
            <a:pPr lvl="2"/>
            <a:r>
              <a:rPr lang="en-US" sz="2000" dirty="0"/>
              <a:t>Range 1 to 255 Beacons (100ms – 25.5s)</a:t>
            </a:r>
          </a:p>
        </p:txBody>
      </p:sp>
      <p:sp>
        <p:nvSpPr>
          <p:cNvPr id="5" name="Slide Number Placeholder 4"/>
          <p:cNvSpPr>
            <a:spLocks noGrp="1"/>
          </p:cNvSpPr>
          <p:nvPr>
            <p:ph type="sldNum" sz="quarter" idx="11"/>
          </p:nvPr>
        </p:nvSpPr>
        <p:spPr>
          <a:xfrm>
            <a:off x="4344988" y="6525344"/>
            <a:ext cx="530225" cy="182562"/>
          </a:xfrm>
        </p:spPr>
        <p:txBody>
          <a:bodyPr/>
          <a:lstStyle/>
          <a:p>
            <a:pPr>
              <a:defRPr/>
            </a:pPr>
            <a:r>
              <a:rPr lang="en-GB" dirty="0"/>
              <a:t>Slide </a:t>
            </a:r>
            <a:fld id="{291230A6-1ED8-40C7-B3D0-82B1B9814FDB}" type="slidenum">
              <a:rPr lang="en-GB" smtClean="0"/>
              <a:pPr>
                <a:defRPr/>
              </a:pPr>
              <a:t>6</a:t>
            </a:fld>
            <a:endParaRPr lang="en-GB" dirty="0"/>
          </a:p>
        </p:txBody>
      </p:sp>
      <p:sp>
        <p:nvSpPr>
          <p:cNvPr id="7" name="Date Placeholder 6">
            <a:extLst>
              <a:ext uri="{FF2B5EF4-FFF2-40B4-BE49-F238E27FC236}">
                <a16:creationId xmlns:a16="http://schemas.microsoft.com/office/drawing/2014/main" id="{B22948CF-F877-4E0D-A80F-A134D62C12AC}"/>
              </a:ext>
            </a:extLst>
          </p:cNvPr>
          <p:cNvSpPr>
            <a:spLocks noGrp="1"/>
          </p:cNvSpPr>
          <p:nvPr>
            <p:ph type="dt" sz="half" idx="10"/>
          </p:nvPr>
        </p:nvSpPr>
        <p:spPr/>
        <p:txBody>
          <a:bodyPr/>
          <a:lstStyle/>
          <a:p>
            <a:r>
              <a:rPr lang="en-US"/>
              <a:t>July 2018</a:t>
            </a:r>
            <a:endParaRPr lang="en-CA" dirty="0"/>
          </a:p>
        </p:txBody>
      </p:sp>
      <p:sp>
        <p:nvSpPr>
          <p:cNvPr id="11" name="Footer Placeholder 10">
            <a:extLst>
              <a:ext uri="{FF2B5EF4-FFF2-40B4-BE49-F238E27FC236}">
                <a16:creationId xmlns:a16="http://schemas.microsoft.com/office/drawing/2014/main" id="{AE47190C-4518-47D1-9942-9EDD75EA8E69}"/>
              </a:ext>
            </a:extLst>
          </p:cNvPr>
          <p:cNvSpPr>
            <a:spLocks noGrp="1"/>
          </p:cNvSpPr>
          <p:nvPr>
            <p:ph type="ftr" sz="quarter" idx="11"/>
          </p:nvPr>
        </p:nvSpPr>
        <p:spPr/>
        <p:txBody>
          <a:bodyPr/>
          <a:lstStyle/>
          <a:p>
            <a:r>
              <a:rPr lang="en-CA"/>
              <a:t>Ganesh Venkatesan, et al, Intel Corporation </a:t>
            </a:r>
          </a:p>
        </p:txBody>
      </p:sp>
    </p:spTree>
    <p:extLst>
      <p:ext uri="{BB962C8B-B14F-4D97-AF65-F5344CB8AC3E}">
        <p14:creationId xmlns:p14="http://schemas.microsoft.com/office/powerpoint/2010/main" val="69828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310FD-BFC9-44AA-9002-D44D663F7116}"/>
              </a:ext>
            </a:extLst>
          </p:cNvPr>
          <p:cNvSpPr>
            <a:spLocks noGrp="1"/>
          </p:cNvSpPr>
          <p:nvPr>
            <p:ph type="title"/>
          </p:nvPr>
        </p:nvSpPr>
        <p:spPr/>
        <p:txBody>
          <a:bodyPr/>
          <a:lstStyle/>
          <a:p>
            <a:r>
              <a:rPr lang="en-US" dirty="0"/>
              <a:t>Partial TSF</a:t>
            </a:r>
          </a:p>
        </p:txBody>
      </p:sp>
      <p:sp>
        <p:nvSpPr>
          <p:cNvPr id="4" name="Date Placeholder 3">
            <a:extLst>
              <a:ext uri="{FF2B5EF4-FFF2-40B4-BE49-F238E27FC236}">
                <a16:creationId xmlns:a16="http://schemas.microsoft.com/office/drawing/2014/main" id="{D505FC5A-CD03-4A2F-84D6-E63EC4F28368}"/>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B682F187-9BDB-44C3-A295-EEADCEDDA911}"/>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6B207823-FAFF-40B0-9C38-E717DD0C4778}"/>
              </a:ext>
            </a:extLst>
          </p:cNvPr>
          <p:cNvSpPr>
            <a:spLocks noGrp="1"/>
          </p:cNvSpPr>
          <p:nvPr>
            <p:ph type="sldNum" sz="quarter" idx="12"/>
          </p:nvPr>
        </p:nvSpPr>
        <p:spPr/>
        <p:txBody>
          <a:bodyPr/>
          <a:lstStyle/>
          <a:p>
            <a:r>
              <a:rPr lang="en-CA"/>
              <a:t>Slide </a:t>
            </a:r>
            <a:fld id="{02FDE5AF-557C-4D9E-9BE3-8A50977121B0}" type="slidenum">
              <a:rPr lang="en-CA" smtClean="0"/>
              <a:pPr/>
              <a:t>7</a:t>
            </a:fld>
            <a:endParaRPr lang="en-CA"/>
          </a:p>
        </p:txBody>
      </p:sp>
      <p:sp>
        <p:nvSpPr>
          <p:cNvPr id="7" name="Content Placeholder 2">
            <a:extLst>
              <a:ext uri="{FF2B5EF4-FFF2-40B4-BE49-F238E27FC236}">
                <a16:creationId xmlns:a16="http://schemas.microsoft.com/office/drawing/2014/main" id="{AA14D187-5362-4427-9B33-D83FC3B592C6}"/>
              </a:ext>
            </a:extLst>
          </p:cNvPr>
          <p:cNvSpPr>
            <a:spLocks noGrp="1"/>
          </p:cNvSpPr>
          <p:nvPr>
            <p:ph idx="1"/>
          </p:nvPr>
        </p:nvSpPr>
        <p:spPr>
          <a:xfrm>
            <a:off x="685800" y="1628800"/>
            <a:ext cx="7772400" cy="4467200"/>
          </a:xfrm>
        </p:spPr>
        <p:txBody>
          <a:bodyPr/>
          <a:lstStyle/>
          <a:p>
            <a:r>
              <a:rPr lang="en-US" sz="1800" dirty="0"/>
              <a:t>Truncated TSF value</a:t>
            </a:r>
          </a:p>
          <a:p>
            <a:r>
              <a:rPr lang="en-US" sz="1800" dirty="0"/>
              <a:t>As defined in IEEE802.11-2016 (Cl. 9.4.2.166 Fine Timing Measurement Parameters element) </a:t>
            </a:r>
          </a:p>
          <a:p>
            <a:pPr lvl="1"/>
            <a:r>
              <a:rPr lang="en-US" sz="1600" dirty="0"/>
              <a:t>2 octets wide (bits 25:10 of TSF)</a:t>
            </a:r>
          </a:p>
          <a:p>
            <a:pPr lvl="1"/>
            <a:r>
              <a:rPr lang="en-US" sz="1800" dirty="0"/>
              <a:t>The Partial TSF Timer value is derived as follows, so as to have units of TUs: from the 64 TSF timer bits at the start of the first burst instance of an FTM session, where the 10 least significant bits equal 0, remove the most significant 38 bits and the least significant 10 bits.</a:t>
            </a:r>
            <a:r>
              <a:rPr lang="en-US" sz="1600" dirty="0"/>
              <a:t> </a:t>
            </a:r>
          </a:p>
          <a:p>
            <a:r>
              <a:rPr lang="en-US" sz="1800" dirty="0"/>
              <a:t>Reference for the Partial TSF </a:t>
            </a:r>
          </a:p>
          <a:p>
            <a:pPr lvl="1"/>
            <a:r>
              <a:rPr lang="en-US" sz="1600" dirty="0"/>
              <a:t>Partial TSF along with Periodicity is an offset to the TSF in the most recent Beacon (after accounting for Periodicity) transmitted by the RSTA</a:t>
            </a:r>
          </a:p>
          <a:p>
            <a:pPr lvl="1"/>
            <a:r>
              <a:rPr lang="en-US" sz="1600" dirty="0"/>
              <a:t>If included in a Probe Response, the Partial TSF along with Periodicity is an offset to the TSF (after accounting for Periodicity) in the Probe Response</a:t>
            </a:r>
          </a:p>
          <a:p>
            <a:pPr lvl="2"/>
            <a:r>
              <a:rPr lang="en-US" sz="1400" dirty="0"/>
              <a:t>Note that the Partial TSF value is adjusted appropriately to match the elapsed time in Tus between the last transmitted Beacon and the TSF in the Probe Response</a:t>
            </a:r>
          </a:p>
        </p:txBody>
      </p:sp>
    </p:spTree>
    <p:extLst>
      <p:ext uri="{BB962C8B-B14F-4D97-AF65-F5344CB8AC3E}">
        <p14:creationId xmlns:p14="http://schemas.microsoft.com/office/powerpoint/2010/main" val="2377134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F973-3A8C-46D4-9EE1-67FD92030087}"/>
              </a:ext>
            </a:extLst>
          </p:cNvPr>
          <p:cNvSpPr>
            <a:spLocks noGrp="1"/>
          </p:cNvSpPr>
          <p:nvPr>
            <p:ph type="title"/>
          </p:nvPr>
        </p:nvSpPr>
        <p:spPr/>
        <p:txBody>
          <a:bodyPr/>
          <a:lstStyle/>
          <a:p>
            <a:r>
              <a:rPr lang="en-US" dirty="0"/>
              <a:t>Unavailability Element</a:t>
            </a:r>
          </a:p>
        </p:txBody>
      </p:sp>
      <p:sp>
        <p:nvSpPr>
          <p:cNvPr id="3" name="Content Placeholder 2">
            <a:extLst>
              <a:ext uri="{FF2B5EF4-FFF2-40B4-BE49-F238E27FC236}">
                <a16:creationId xmlns:a16="http://schemas.microsoft.com/office/drawing/2014/main" id="{5D917DC4-FD85-43DE-AA0D-2D7419D32FFC}"/>
              </a:ext>
            </a:extLst>
          </p:cNvPr>
          <p:cNvSpPr>
            <a:spLocks noGrp="1"/>
          </p:cNvSpPr>
          <p:nvPr>
            <p:ph idx="1"/>
          </p:nvPr>
        </p:nvSpPr>
        <p:spPr>
          <a:xfrm>
            <a:off x="685800" y="2852936"/>
            <a:ext cx="7772400" cy="1800200"/>
          </a:xfrm>
        </p:spPr>
        <p:txBody>
          <a:bodyPr/>
          <a:lstStyle/>
          <a:p>
            <a:r>
              <a:rPr lang="en-US" dirty="0"/>
              <a:t>Example:</a:t>
            </a:r>
          </a:p>
          <a:p>
            <a:pPr lvl="1"/>
            <a:r>
              <a:rPr lang="en-US" dirty="0"/>
              <a:t>Count: number of bits in the Unavailability field (bit pattern)</a:t>
            </a:r>
          </a:p>
          <a:p>
            <a:pPr lvl="2"/>
            <a:r>
              <a:rPr lang="en-US" dirty="0"/>
              <a:t>12`</a:t>
            </a:r>
          </a:p>
          <a:p>
            <a:pPr lvl="1"/>
            <a:r>
              <a:rPr lang="en-US" dirty="0"/>
              <a:t>Unavailability field (bit pattern)</a:t>
            </a:r>
          </a:p>
          <a:p>
            <a:pPr lvl="2"/>
            <a:r>
              <a:rPr lang="en-US" dirty="0"/>
              <a:t>1110000000111</a:t>
            </a:r>
          </a:p>
        </p:txBody>
      </p:sp>
      <p:sp>
        <p:nvSpPr>
          <p:cNvPr id="4" name="Date Placeholder 3">
            <a:extLst>
              <a:ext uri="{FF2B5EF4-FFF2-40B4-BE49-F238E27FC236}">
                <a16:creationId xmlns:a16="http://schemas.microsoft.com/office/drawing/2014/main" id="{90A0F16C-E7B1-4B31-B328-6FA91302BD87}"/>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8AA01A3D-5918-4080-A027-CFCAFD576A6F}"/>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B84184E7-AD38-4C85-B832-74FAA2BD4FE0}"/>
              </a:ext>
            </a:extLst>
          </p:cNvPr>
          <p:cNvSpPr>
            <a:spLocks noGrp="1"/>
          </p:cNvSpPr>
          <p:nvPr>
            <p:ph type="sldNum" sz="quarter" idx="12"/>
          </p:nvPr>
        </p:nvSpPr>
        <p:spPr/>
        <p:txBody>
          <a:bodyPr/>
          <a:lstStyle/>
          <a:p>
            <a:r>
              <a:rPr lang="en-CA"/>
              <a:t>Slide </a:t>
            </a:r>
            <a:fld id="{02FDE5AF-557C-4D9E-9BE3-8A50977121B0}" type="slidenum">
              <a:rPr lang="en-CA" smtClean="0"/>
              <a:pPr/>
              <a:t>8</a:t>
            </a:fld>
            <a:endParaRPr lang="en-CA"/>
          </a:p>
        </p:txBody>
      </p:sp>
      <p:graphicFrame>
        <p:nvGraphicFramePr>
          <p:cNvPr id="7" name="Table 6">
            <a:extLst>
              <a:ext uri="{FF2B5EF4-FFF2-40B4-BE49-F238E27FC236}">
                <a16:creationId xmlns:a16="http://schemas.microsoft.com/office/drawing/2014/main" id="{CA253970-77DE-464C-B469-998EBAF0D78A}"/>
              </a:ext>
            </a:extLst>
          </p:cNvPr>
          <p:cNvGraphicFramePr>
            <a:graphicFrameLocks noGrp="1"/>
          </p:cNvGraphicFramePr>
          <p:nvPr>
            <p:extLst>
              <p:ext uri="{D42A27DB-BD31-4B8C-83A1-F6EECF244321}">
                <p14:modId xmlns:p14="http://schemas.microsoft.com/office/powerpoint/2010/main" val="406006418"/>
              </p:ext>
            </p:extLst>
          </p:nvPr>
        </p:nvGraphicFramePr>
        <p:xfrm>
          <a:off x="539552" y="1700808"/>
          <a:ext cx="8064898" cy="1010920"/>
        </p:xfrm>
        <a:graphic>
          <a:graphicData uri="http://schemas.openxmlformats.org/drawingml/2006/table">
            <a:tbl>
              <a:tblPr firstRow="1" bandRow="1">
                <a:tableStyleId>{F5AB1C69-6EDB-4FF4-983F-18BD219EF322}</a:tableStyleId>
              </a:tblPr>
              <a:tblGrid>
                <a:gridCol w="895071">
                  <a:extLst>
                    <a:ext uri="{9D8B030D-6E8A-4147-A177-3AD203B41FA5}">
                      <a16:colId xmlns:a16="http://schemas.microsoft.com/office/drawing/2014/main" val="20000"/>
                    </a:ext>
                  </a:extLst>
                </a:gridCol>
                <a:gridCol w="895071">
                  <a:extLst>
                    <a:ext uri="{9D8B030D-6E8A-4147-A177-3AD203B41FA5}">
                      <a16:colId xmlns:a16="http://schemas.microsoft.com/office/drawing/2014/main" val="20001"/>
                    </a:ext>
                  </a:extLst>
                </a:gridCol>
                <a:gridCol w="895071">
                  <a:extLst>
                    <a:ext uri="{9D8B030D-6E8A-4147-A177-3AD203B41FA5}">
                      <a16:colId xmlns:a16="http://schemas.microsoft.com/office/drawing/2014/main" val="20002"/>
                    </a:ext>
                  </a:extLst>
                </a:gridCol>
                <a:gridCol w="895071">
                  <a:extLst>
                    <a:ext uri="{9D8B030D-6E8A-4147-A177-3AD203B41FA5}">
                      <a16:colId xmlns:a16="http://schemas.microsoft.com/office/drawing/2014/main" val="20003"/>
                    </a:ext>
                  </a:extLst>
                </a:gridCol>
                <a:gridCol w="793715">
                  <a:extLst>
                    <a:ext uri="{9D8B030D-6E8A-4147-A177-3AD203B41FA5}">
                      <a16:colId xmlns:a16="http://schemas.microsoft.com/office/drawing/2014/main" val="4073767113"/>
                    </a:ext>
                  </a:extLst>
                </a:gridCol>
                <a:gridCol w="793715">
                  <a:extLst>
                    <a:ext uri="{9D8B030D-6E8A-4147-A177-3AD203B41FA5}">
                      <a16:colId xmlns:a16="http://schemas.microsoft.com/office/drawing/2014/main" val="605033173"/>
                    </a:ext>
                  </a:extLst>
                </a:gridCol>
                <a:gridCol w="1149305">
                  <a:extLst>
                    <a:ext uri="{9D8B030D-6E8A-4147-A177-3AD203B41FA5}">
                      <a16:colId xmlns:a16="http://schemas.microsoft.com/office/drawing/2014/main" val="20005"/>
                    </a:ext>
                  </a:extLst>
                </a:gridCol>
                <a:gridCol w="640839">
                  <a:extLst>
                    <a:ext uri="{9D8B030D-6E8A-4147-A177-3AD203B41FA5}">
                      <a16:colId xmlns:a16="http://schemas.microsoft.com/office/drawing/2014/main" val="20006"/>
                    </a:ext>
                  </a:extLst>
                </a:gridCol>
                <a:gridCol w="1107040">
                  <a:extLst>
                    <a:ext uri="{9D8B030D-6E8A-4147-A177-3AD203B41FA5}">
                      <a16:colId xmlns:a16="http://schemas.microsoft.com/office/drawing/2014/main" val="20007"/>
                    </a:ext>
                  </a:extLst>
                </a:gridCol>
              </a:tblGrid>
              <a:tr h="370840">
                <a:tc>
                  <a:txBody>
                    <a:bodyPr/>
                    <a:lstStyle/>
                    <a:p>
                      <a:endParaRPr lang="en-US" sz="14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Element ID (255)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Length</a:t>
                      </a:r>
                    </a:p>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Extended 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Unavailability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r"/>
                      <a:r>
                        <a:rPr lang="en-US" sz="1400" dirty="0"/>
                        <a:t>Bits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Box 7">
            <a:extLst>
              <a:ext uri="{FF2B5EF4-FFF2-40B4-BE49-F238E27FC236}">
                <a16:creationId xmlns:a16="http://schemas.microsoft.com/office/drawing/2014/main" id="{03D3FD1F-B2B9-468A-BC66-6C76F2DB23C0}"/>
              </a:ext>
            </a:extLst>
          </p:cNvPr>
          <p:cNvSpPr txBox="1"/>
          <p:nvPr/>
        </p:nvSpPr>
        <p:spPr>
          <a:xfrm>
            <a:off x="1907704" y="4725144"/>
            <a:ext cx="3168352"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0 – 10 </a:t>
            </a:r>
            <a:r>
              <a:rPr lang="en-US" sz="1600" dirty="0" err="1"/>
              <a:t>ms</a:t>
            </a:r>
            <a:r>
              <a:rPr lang="en-US" sz="1600" dirty="0"/>
              <a:t>	: Unavailable</a:t>
            </a:r>
          </a:p>
          <a:p>
            <a:pPr marL="285750" indent="-285750">
              <a:buFont typeface="Arial" panose="020B0604020202020204" pitchFamily="34" charset="0"/>
              <a:buChar char="•"/>
            </a:pPr>
            <a:r>
              <a:rPr lang="en-US" sz="1600" dirty="0"/>
              <a:t>10 – 20 </a:t>
            </a:r>
            <a:r>
              <a:rPr lang="en-US" sz="1600" dirty="0" err="1"/>
              <a:t>ms</a:t>
            </a:r>
            <a:r>
              <a:rPr lang="en-US" sz="1600" dirty="0"/>
              <a:t>	: Unavailable</a:t>
            </a:r>
          </a:p>
          <a:p>
            <a:pPr marL="285750" indent="-285750">
              <a:buFont typeface="Arial" panose="020B0604020202020204" pitchFamily="34" charset="0"/>
              <a:buChar char="•"/>
            </a:pPr>
            <a:r>
              <a:rPr lang="en-US" sz="1600" dirty="0"/>
              <a:t>20 – 30 </a:t>
            </a:r>
            <a:r>
              <a:rPr lang="en-US" sz="1600" dirty="0" err="1"/>
              <a:t>ms</a:t>
            </a:r>
            <a:r>
              <a:rPr lang="en-US" sz="1600" dirty="0"/>
              <a:t>	: Unavailable</a:t>
            </a:r>
          </a:p>
          <a:p>
            <a:pPr marL="285750" indent="-285750">
              <a:buFont typeface="Arial" panose="020B0604020202020204" pitchFamily="34" charset="0"/>
              <a:buChar char="•"/>
            </a:pPr>
            <a:r>
              <a:rPr lang="en-US" sz="1600" dirty="0"/>
              <a:t>30 – 40 </a:t>
            </a:r>
            <a:r>
              <a:rPr lang="en-US" sz="1600" dirty="0" err="1"/>
              <a:t>ms</a:t>
            </a:r>
            <a:r>
              <a:rPr lang="en-US" sz="1600" dirty="0"/>
              <a:t>	: Available</a:t>
            </a:r>
          </a:p>
          <a:p>
            <a:pPr marL="285750" indent="-285750">
              <a:buFont typeface="Arial" panose="020B0604020202020204" pitchFamily="34" charset="0"/>
              <a:buChar char="•"/>
            </a:pPr>
            <a:r>
              <a:rPr lang="en-US" sz="1600" dirty="0"/>
              <a:t>40 – 50 </a:t>
            </a:r>
            <a:r>
              <a:rPr lang="en-US" sz="1600" dirty="0" err="1"/>
              <a:t>ms</a:t>
            </a:r>
            <a:r>
              <a:rPr lang="en-US" sz="1600" dirty="0"/>
              <a:t>	: Available</a:t>
            </a:r>
          </a:p>
          <a:p>
            <a:pPr marL="285750" indent="-285750">
              <a:buFont typeface="Arial" panose="020B0604020202020204" pitchFamily="34" charset="0"/>
              <a:buChar char="•"/>
            </a:pPr>
            <a:r>
              <a:rPr lang="en-US" sz="1600" dirty="0"/>
              <a:t>50 – 60ms	:  Available   </a:t>
            </a:r>
          </a:p>
          <a:p>
            <a:pPr marL="285750" indent="-285750">
              <a:buFont typeface="Arial" panose="020B0604020202020204" pitchFamily="34" charset="0"/>
              <a:buChar char="•"/>
            </a:pPr>
            <a:r>
              <a:rPr lang="en-US" sz="1600" dirty="0"/>
              <a:t>60 – 70 </a:t>
            </a:r>
            <a:r>
              <a:rPr lang="en-US" sz="1600" dirty="0" err="1"/>
              <a:t>ms</a:t>
            </a:r>
            <a:r>
              <a:rPr lang="en-US" sz="1600" dirty="0"/>
              <a:t>	: Available</a:t>
            </a:r>
          </a:p>
        </p:txBody>
      </p:sp>
      <p:sp>
        <p:nvSpPr>
          <p:cNvPr id="9" name="TextBox 8">
            <a:extLst>
              <a:ext uri="{FF2B5EF4-FFF2-40B4-BE49-F238E27FC236}">
                <a16:creationId xmlns:a16="http://schemas.microsoft.com/office/drawing/2014/main" id="{A4D746A0-6825-46CE-924B-E193888D6FA1}"/>
              </a:ext>
            </a:extLst>
          </p:cNvPr>
          <p:cNvSpPr txBox="1"/>
          <p:nvPr/>
        </p:nvSpPr>
        <p:spPr>
          <a:xfrm>
            <a:off x="5220072" y="4739660"/>
            <a:ext cx="3240360" cy="1815882"/>
          </a:xfrm>
          <a:prstGeom prst="rect">
            <a:avLst/>
          </a:prstGeom>
          <a:noFill/>
        </p:spPr>
        <p:txBody>
          <a:bodyPr wrap="square" rtlCol="0">
            <a:spAutoFit/>
          </a:bodyPr>
          <a:lstStyle/>
          <a:p>
            <a:pPr marL="285750" indent="-285750">
              <a:buFont typeface="Arial" panose="020B0604020202020204" pitchFamily="34" charset="0"/>
              <a:buChar char="•"/>
            </a:pPr>
            <a:r>
              <a:rPr lang="en-US" sz="1600" dirty="0"/>
              <a:t>70 – 80 </a:t>
            </a:r>
            <a:r>
              <a:rPr lang="en-US" sz="1600" dirty="0" err="1"/>
              <a:t>ms</a:t>
            </a:r>
            <a:r>
              <a:rPr lang="en-US" sz="1600" dirty="0"/>
              <a:t>	: Available</a:t>
            </a:r>
          </a:p>
          <a:p>
            <a:pPr marL="285750" indent="-285750">
              <a:buFont typeface="Arial" panose="020B0604020202020204" pitchFamily="34" charset="0"/>
              <a:buChar char="•"/>
            </a:pPr>
            <a:r>
              <a:rPr lang="en-US" sz="1600" dirty="0"/>
              <a:t>80 – 90 </a:t>
            </a:r>
            <a:r>
              <a:rPr lang="en-US" sz="1600" dirty="0" err="1"/>
              <a:t>ms</a:t>
            </a:r>
            <a:r>
              <a:rPr lang="en-US" sz="1600" dirty="0"/>
              <a:t>	: Available</a:t>
            </a:r>
          </a:p>
          <a:p>
            <a:pPr marL="285750" indent="-285750">
              <a:buFont typeface="Arial" panose="020B0604020202020204" pitchFamily="34" charset="0"/>
              <a:buChar char="•"/>
            </a:pPr>
            <a:r>
              <a:rPr lang="en-US" sz="1600" dirty="0"/>
              <a:t>90 – 100 </a:t>
            </a:r>
            <a:r>
              <a:rPr lang="en-US" sz="1600" dirty="0" err="1"/>
              <a:t>ms</a:t>
            </a:r>
            <a:r>
              <a:rPr lang="en-US" sz="1600" dirty="0"/>
              <a:t>	: Available</a:t>
            </a:r>
          </a:p>
          <a:p>
            <a:pPr marL="285750" indent="-285750">
              <a:buFont typeface="Arial" panose="020B0604020202020204" pitchFamily="34" charset="0"/>
              <a:buChar char="•"/>
            </a:pPr>
            <a:r>
              <a:rPr lang="en-US" sz="1600" dirty="0"/>
              <a:t>100 – 110 </a:t>
            </a:r>
            <a:r>
              <a:rPr lang="en-US" sz="1600" dirty="0" err="1"/>
              <a:t>ms</a:t>
            </a:r>
            <a:r>
              <a:rPr lang="en-US" sz="1600" dirty="0"/>
              <a:t>	: Available</a:t>
            </a:r>
          </a:p>
          <a:p>
            <a:pPr marL="285750" indent="-285750">
              <a:buFont typeface="Arial" panose="020B0604020202020204" pitchFamily="34" charset="0"/>
              <a:buChar char="•"/>
            </a:pPr>
            <a:r>
              <a:rPr lang="en-US" sz="1600" dirty="0"/>
              <a:t>110 – 120 </a:t>
            </a:r>
            <a:r>
              <a:rPr lang="en-US" sz="1600" dirty="0" err="1"/>
              <a:t>ms</a:t>
            </a:r>
            <a:r>
              <a:rPr lang="en-US" sz="1600" dirty="0"/>
              <a:t>	: Unavailable</a:t>
            </a:r>
          </a:p>
          <a:p>
            <a:pPr marL="285750" indent="-285750">
              <a:buFont typeface="Arial" panose="020B0604020202020204" pitchFamily="34" charset="0"/>
              <a:buChar char="•"/>
            </a:pPr>
            <a:r>
              <a:rPr lang="en-US" sz="1600" dirty="0"/>
              <a:t>120 – 130 </a:t>
            </a:r>
            <a:r>
              <a:rPr lang="en-US" sz="1600" dirty="0" err="1"/>
              <a:t>ms</a:t>
            </a:r>
            <a:r>
              <a:rPr lang="en-US" sz="1600" dirty="0"/>
              <a:t>	: Unavailable</a:t>
            </a:r>
          </a:p>
          <a:p>
            <a:pPr marL="285750" indent="-285750">
              <a:buFont typeface="Arial" panose="020B0604020202020204" pitchFamily="34" charset="0"/>
              <a:buChar char="•"/>
            </a:pPr>
            <a:r>
              <a:rPr lang="en-US" sz="1600" dirty="0"/>
              <a:t>130 – 140 </a:t>
            </a:r>
            <a:r>
              <a:rPr lang="en-US" sz="1600" dirty="0" err="1"/>
              <a:t>ms</a:t>
            </a:r>
            <a:r>
              <a:rPr lang="en-US" sz="1600" dirty="0"/>
              <a:t>	: Unavailable</a:t>
            </a:r>
          </a:p>
        </p:txBody>
      </p:sp>
    </p:spTree>
    <p:extLst>
      <p:ext uri="{BB962C8B-B14F-4D97-AF65-F5344CB8AC3E}">
        <p14:creationId xmlns:p14="http://schemas.microsoft.com/office/powerpoint/2010/main" val="3212701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DC7EA-B6C8-4B4F-977D-9B56BB7AFA29}"/>
              </a:ext>
            </a:extLst>
          </p:cNvPr>
          <p:cNvSpPr>
            <a:spLocks noGrp="1"/>
          </p:cNvSpPr>
          <p:nvPr>
            <p:ph type="title"/>
          </p:nvPr>
        </p:nvSpPr>
        <p:spPr/>
        <p:txBody>
          <a:bodyPr/>
          <a:lstStyle/>
          <a:p>
            <a:r>
              <a:rPr lang="en-US" dirty="0"/>
              <a:t>Unavailability Element</a:t>
            </a:r>
          </a:p>
        </p:txBody>
      </p:sp>
      <p:sp>
        <p:nvSpPr>
          <p:cNvPr id="3" name="Content Placeholder 2">
            <a:extLst>
              <a:ext uri="{FF2B5EF4-FFF2-40B4-BE49-F238E27FC236}">
                <a16:creationId xmlns:a16="http://schemas.microsoft.com/office/drawing/2014/main" id="{0EB1BCFD-2B3F-4F17-B177-54167693C0CD}"/>
              </a:ext>
            </a:extLst>
          </p:cNvPr>
          <p:cNvSpPr>
            <a:spLocks noGrp="1"/>
          </p:cNvSpPr>
          <p:nvPr>
            <p:ph idx="1"/>
          </p:nvPr>
        </p:nvSpPr>
        <p:spPr>
          <a:xfrm>
            <a:off x="685800" y="1628800"/>
            <a:ext cx="7772400" cy="4680520"/>
          </a:xfrm>
        </p:spPr>
        <p:txBody>
          <a:bodyPr/>
          <a:lstStyle/>
          <a:p>
            <a:r>
              <a:rPr lang="en-US" dirty="0"/>
              <a:t>Implies periodicity requested by ISTA</a:t>
            </a:r>
          </a:p>
          <a:p>
            <a:pPr lvl="1"/>
            <a:r>
              <a:rPr lang="en-US" dirty="0"/>
              <a:t>e.g., 1110000000111 =&gt; periodicity of 140 TUs.</a:t>
            </a:r>
          </a:p>
          <a:p>
            <a:pPr lvl="1"/>
            <a:r>
              <a:rPr lang="en-US" dirty="0"/>
              <a:t>Expects to be polled once per period</a:t>
            </a:r>
          </a:p>
          <a:p>
            <a:pPr lvl="1"/>
            <a:r>
              <a:rPr lang="en-US" dirty="0"/>
              <a:t>ISTA has the option to respond/not respond</a:t>
            </a:r>
          </a:p>
          <a:p>
            <a:r>
              <a:rPr lang="en-US" dirty="0"/>
              <a:t>Length: ceil(Count/8) + 2</a:t>
            </a:r>
          </a:p>
          <a:p>
            <a:r>
              <a:rPr lang="en-US" dirty="0"/>
              <a:t>Granularity is fixed at 10 TUs</a:t>
            </a:r>
          </a:p>
          <a:p>
            <a:r>
              <a:rPr lang="en-US" dirty="0"/>
              <a:t>Count (number of bits in the Unavailability bits): Availability: 1 Unavailable, 0 Available</a:t>
            </a:r>
          </a:p>
          <a:p>
            <a:pPr lvl="0"/>
            <a:r>
              <a:rPr lang="en-US" dirty="0">
                <a:highlight>
                  <a:srgbClr val="FFFF00"/>
                </a:highlight>
              </a:rPr>
              <a:t>Reference to the Unavailability field</a:t>
            </a:r>
          </a:p>
          <a:p>
            <a:pPr lvl="1"/>
            <a:r>
              <a:rPr lang="en-US" dirty="0">
                <a:highlight>
                  <a:srgbClr val="FFFF00"/>
                </a:highlight>
              </a:rPr>
              <a:t>TSF Synchronized to the start of the next Beacon of the corresponding RSTA</a:t>
            </a:r>
          </a:p>
          <a:p>
            <a:pPr lvl="1"/>
            <a:endParaRPr lang="en-US" dirty="0">
              <a:highlight>
                <a:srgbClr val="FFFF00"/>
              </a:highlight>
            </a:endParaRPr>
          </a:p>
        </p:txBody>
      </p:sp>
      <p:sp>
        <p:nvSpPr>
          <p:cNvPr id="4" name="Date Placeholder 3">
            <a:extLst>
              <a:ext uri="{FF2B5EF4-FFF2-40B4-BE49-F238E27FC236}">
                <a16:creationId xmlns:a16="http://schemas.microsoft.com/office/drawing/2014/main" id="{6A5534D1-1DD8-4A14-85E5-2FE3767D985E}"/>
              </a:ext>
            </a:extLst>
          </p:cNvPr>
          <p:cNvSpPr>
            <a:spLocks noGrp="1"/>
          </p:cNvSpPr>
          <p:nvPr>
            <p:ph type="dt" sz="half" idx="10"/>
          </p:nvPr>
        </p:nvSpPr>
        <p:spPr/>
        <p:txBody>
          <a:bodyPr/>
          <a:lstStyle/>
          <a:p>
            <a:r>
              <a:rPr lang="en-US"/>
              <a:t>July 2018</a:t>
            </a:r>
            <a:endParaRPr lang="en-CA" dirty="0"/>
          </a:p>
        </p:txBody>
      </p:sp>
      <p:sp>
        <p:nvSpPr>
          <p:cNvPr id="5" name="Footer Placeholder 4">
            <a:extLst>
              <a:ext uri="{FF2B5EF4-FFF2-40B4-BE49-F238E27FC236}">
                <a16:creationId xmlns:a16="http://schemas.microsoft.com/office/drawing/2014/main" id="{A1F09E23-3B47-4CD3-BC6F-C5BC6BE19C7B}"/>
              </a:ext>
            </a:extLst>
          </p:cNvPr>
          <p:cNvSpPr>
            <a:spLocks noGrp="1"/>
          </p:cNvSpPr>
          <p:nvPr>
            <p:ph type="ftr" sz="quarter" idx="11"/>
          </p:nvPr>
        </p:nvSpPr>
        <p:spPr/>
        <p:txBody>
          <a:bodyPr/>
          <a:lstStyle/>
          <a:p>
            <a:r>
              <a:rPr lang="en-CA"/>
              <a:t>Ganesh Venkatesan, et al, Intel Corporation </a:t>
            </a:r>
          </a:p>
        </p:txBody>
      </p:sp>
      <p:sp>
        <p:nvSpPr>
          <p:cNvPr id="6" name="Slide Number Placeholder 5">
            <a:extLst>
              <a:ext uri="{FF2B5EF4-FFF2-40B4-BE49-F238E27FC236}">
                <a16:creationId xmlns:a16="http://schemas.microsoft.com/office/drawing/2014/main" id="{3C7BEA38-D3DB-4F42-AF76-B6C3E17F6FAC}"/>
              </a:ext>
            </a:extLst>
          </p:cNvPr>
          <p:cNvSpPr>
            <a:spLocks noGrp="1"/>
          </p:cNvSpPr>
          <p:nvPr>
            <p:ph type="sldNum" sz="quarter" idx="12"/>
          </p:nvPr>
        </p:nvSpPr>
        <p:spPr/>
        <p:txBody>
          <a:bodyPr/>
          <a:lstStyle/>
          <a:p>
            <a:r>
              <a:rPr lang="en-CA"/>
              <a:t>Slide </a:t>
            </a:r>
            <a:fld id="{02FDE5AF-557C-4D9E-9BE3-8A50977121B0}" type="slidenum">
              <a:rPr lang="en-CA" smtClean="0"/>
              <a:pPr/>
              <a:t>9</a:t>
            </a:fld>
            <a:endParaRPr lang="en-CA"/>
          </a:p>
        </p:txBody>
      </p:sp>
    </p:spTree>
    <p:extLst>
      <p:ext uri="{BB962C8B-B14F-4D97-AF65-F5344CB8AC3E}">
        <p14:creationId xmlns:p14="http://schemas.microsoft.com/office/powerpoint/2010/main" val="38531696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CA"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74A6532D8EFC04BAE1B45E68A1C7708" ma:contentTypeVersion="2" ma:contentTypeDescription="Create a new document." ma:contentTypeScope="" ma:versionID="a760520e3580f23fb2e16ef1aded3f44">
  <xsd:schema xmlns:xsd="http://www.w3.org/2001/XMLSchema" xmlns:p="http://schemas.microsoft.com/office/2006/metadata/properties" xmlns:ns1="http://schemas.microsoft.com/sharepoint/v3" targetNamespace="http://schemas.microsoft.com/office/2006/metadata/properties" ma:root="true" ma:fieldsID="7b2659cdc06552897402ca31c6ff9b07" ns1:_="">
    <xsd:import namespace="http://schemas.microsoft.com/sharepoint/v3"/>
    <xsd:element name="properties">
      <xsd:complexType>
        <xsd:sequence>
          <xsd:element name="documentManagement">
            <xsd:complexType>
              <xsd:all>
                <xsd:element ref="ns1:SCEncryptBy" minOccurs="0"/>
                <xsd:element ref="ns1:SCEnDecrypt"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SCEncryptBy" ma:index="8" nillable="true" ma:displayName="Encrypt By" ma:list="UserInfo" ma:internalName="SCEncrypt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CEnDecrypt" ma:index="9" nillable="true" ma:displayName="En/Decrypt" ma:default="Not Encrypted" ma:format="RadioButtons" ma:internalName="SCEnDecrypt">
      <xsd:simpleType>
        <xsd:restriction base="dms:Choice">
          <xsd:enumeration value="Not Encrypted"/>
          <xsd:enumeration value="Encrypted"/>
          <xsd:enumeration value="Queu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CEnDecrypt xmlns="http://schemas.microsoft.com/sharepoint/v3">Not Encrypted</SCEnDecrypt>
    <SCEncryptBy xmlns="http://schemas.microsoft.com/sharepoint/v3">
      <UserInfo>
        <DisplayName/>
        <AccountId xsi:nil="true"/>
        <AccountType/>
      </UserInfo>
    </SCEncryptBy>
  </documentManagement>
</p:properties>
</file>

<file path=customXml/itemProps1.xml><?xml version="1.0" encoding="utf-8"?>
<ds:datastoreItem xmlns:ds="http://schemas.openxmlformats.org/officeDocument/2006/customXml" ds:itemID="{DD99E1A7-8408-4725-844F-1FA60413669E}">
  <ds:schemaRefs>
    <ds:schemaRef ds:uri="http://schemas.microsoft.com/sharepoint/v3/contenttype/forms"/>
  </ds:schemaRefs>
</ds:datastoreItem>
</file>

<file path=customXml/itemProps2.xml><?xml version="1.0" encoding="utf-8"?>
<ds:datastoreItem xmlns:ds="http://schemas.openxmlformats.org/officeDocument/2006/customXml" ds:itemID="{FC992D68-1B72-4FE0-B74F-01FA6B2BE2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659AC9DA-9D82-48CF-B50F-54B18938746C}">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87394</TotalTime>
  <Words>1092</Words>
  <Application>Microsoft Office PowerPoint</Application>
  <PresentationFormat>On-screen Show (4:3)</PresentationFormat>
  <Paragraphs>188</Paragraphs>
  <Slides>11</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802-11-Submission</vt:lpstr>
      <vt:lpstr>Document</vt:lpstr>
      <vt:lpstr>HEz Ranging Availability Window</vt:lpstr>
      <vt:lpstr>Motivation/Background</vt:lpstr>
      <vt:lpstr>Availability Window Assignment</vt:lpstr>
      <vt:lpstr>HEz Specific Subelement</vt:lpstr>
      <vt:lpstr>Availability Window Element</vt:lpstr>
      <vt:lpstr>Availability Window Information</vt:lpstr>
      <vt:lpstr>Partial TSF</vt:lpstr>
      <vt:lpstr>Unavailability Element</vt:lpstr>
      <vt:lpstr>Unavailability Element</vt:lpstr>
      <vt:lpstr>Straw Poll</vt:lpstr>
      <vt:lpstr>Motion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What Comes Next?</dc:title>
  <dc:creator>Osama Aboul-Magd</dc:creator>
  <cp:keywords>CTPClassification=CTP_PUBLIC:VisualMarkings=, CTPClassification=CTP_NT</cp:keywords>
  <cp:lastModifiedBy>Venkatesan, Ganesh</cp:lastModifiedBy>
  <cp:revision>424</cp:revision>
  <cp:lastPrinted>1998-02-10T13:28:06Z</cp:lastPrinted>
  <dcterms:created xsi:type="dcterms:W3CDTF">2013-01-06T12:40:29Z</dcterms:created>
  <dcterms:modified xsi:type="dcterms:W3CDTF">2018-07-11T16:43:41Z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(2)BSfH+S5WC3H1heJwMcWfGKJnX/NjH0AeZYwuDZi5K3haM3A0/0YlH9v5wdf9IOuqJDAlRV8L_x000d_
eYAIN2P7tgPs/XZRCpRPit7Z2UHGM2asABsMNoloVvEpIt7Ez0TVeG+YZ3gic7Mt6rE0jBpj_x000d_
bxftRYRqOMti1FDI/Wy3SB3GbqjETuS/Wkt/LEAi76Bs9v03Jl5PY2B9q+G6H1qtZID/XtGy_x000d_
Hu5UVOnRAaA+3LjbfA</vt:lpwstr>
  </property>
  <property fmtid="{D5CDD505-2E9C-101B-9397-08002B2CF9AE}" pid="3" name="_ms_pID_7253431">
    <vt:lpwstr>4SRBaKRc3srCDjd0BKYmpigSHEXmAOTFztjbchk3Br9H3Ah8ll+gqa_x000d_
iy+GdRhjURr3xxW5qIKnSLo8IMouZc3kueA3AaIX24oJq0XQwOq3B6Cqjm9asniNVLHLcU7S_x000d_
NO8=</vt:lpwstr>
  </property>
  <property fmtid="{D5CDD505-2E9C-101B-9397-08002B2CF9AE}" pid="4" name="_NewReviewCycle">
    <vt:lpwstr/>
  </property>
  <property fmtid="{D5CDD505-2E9C-101B-9397-08002B2CF9AE}" pid="5" name="ContentTypeId">
    <vt:lpwstr>0x010100A74A6532D8EFC04BAE1B45E68A1C7708</vt:lpwstr>
  </property>
  <property fmtid="{D5CDD505-2E9C-101B-9397-08002B2CF9AE}" pid="6" name="sflag">
    <vt:lpwstr>1368405942</vt:lpwstr>
  </property>
  <property fmtid="{D5CDD505-2E9C-101B-9397-08002B2CF9AE}" pid="7" name="TitusGUID">
    <vt:lpwstr>674b7641-d59a-4c89-8cbb-239510ee324a</vt:lpwstr>
  </property>
  <property fmtid="{D5CDD505-2E9C-101B-9397-08002B2CF9AE}" pid="8" name="CTP_TimeStamp">
    <vt:lpwstr>2018-07-11 16:43:21Z</vt:lpwstr>
  </property>
  <property fmtid="{D5CDD505-2E9C-101B-9397-08002B2CF9AE}" pid="9" name="CTP_BU">
    <vt:lpwstr>NA</vt:lpwstr>
  </property>
  <property fmtid="{D5CDD505-2E9C-101B-9397-08002B2CF9AE}" pid="10" name="CTP_IDSID">
    <vt:lpwstr>NA</vt:lpwstr>
  </property>
  <property fmtid="{D5CDD505-2E9C-101B-9397-08002B2CF9AE}" pid="11" name="CTP_WWID">
    <vt:lpwstr>NA</vt:lpwstr>
  </property>
  <property fmtid="{D5CDD505-2E9C-101B-9397-08002B2CF9AE}" pid="12" name="CTPClassification">
    <vt:lpwstr>CTP_NT</vt:lpwstr>
  </property>
</Properties>
</file>