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5" r:id="rId4"/>
    <p:sldId id="266" r:id="rId5"/>
    <p:sldId id="280" r:id="rId6"/>
    <p:sldId id="268" r:id="rId7"/>
    <p:sldId id="271" r:id="rId8"/>
    <p:sldId id="270" r:id="rId9"/>
    <p:sldId id="274" r:id="rId10"/>
    <p:sldId id="275" r:id="rId11"/>
    <p:sldId id="276" r:id="rId12"/>
    <p:sldId id="269" r:id="rId13"/>
    <p:sldId id="277" r:id="rId14"/>
    <p:sldId id="278" r:id="rId15"/>
    <p:sldId id="272" r:id="rId16"/>
    <p:sldId id="273" r:id="rId17"/>
    <p:sldId id="264" r:id="rId1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7" d="100"/>
          <a:sy n="87" d="100"/>
        </p:scale>
        <p:origin x="-1704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459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PJ 10/6/14</a:t>
            </a:r>
            <a:r>
              <a:rPr lang="en-US" baseline="0" dirty="0" smtClean="0"/>
              <a:t> PM – rewords and moves.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67232-BDE9-4A09-A3C2-D24ECB719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Removing AD</a:t>
            </a:r>
          </a:p>
          <a:p>
            <a:endParaRPr lang="en-US" dirty="0" smtClean="0"/>
          </a:p>
          <a:p>
            <a:r>
              <a:rPr lang="en-US" dirty="0" smtClean="0"/>
              <a:t>[YK] Speaker Notes: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The managed AP market is segmented into High-end high-performance, and Low-end hot-spot-oriented and some mid-range.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Here we are showing Ethernet edge switch port speeds, relative to AP bandwidth needs for the three segments.</a:t>
            </a:r>
          </a:p>
          <a:p>
            <a:pPr marL="173713" indent="-173713">
              <a:buFontTx/>
              <a:buChar char="-"/>
            </a:pPr>
            <a:endParaRPr lang="en-US" baseline="0" dirty="0" smtClean="0"/>
          </a:p>
          <a:p>
            <a:pPr marL="173713" indent="-173713">
              <a:buFontTx/>
              <a:buChar char="-"/>
            </a:pPr>
            <a:r>
              <a:rPr lang="en-US" baseline="0" dirty="0" smtClean="0"/>
              <a:t>802.11n is the LAST radio on 2.4 GHz band.  802.11ac does not work in 2.4 GHz band.</a:t>
            </a:r>
          </a:p>
          <a:p>
            <a:pPr marL="173713" indent="-173713">
              <a:buFontTx/>
              <a:buChar char="-"/>
            </a:pPr>
            <a:r>
              <a:rPr lang="en-US" dirty="0" smtClean="0"/>
              <a:t>High-end and Mid-Range APs</a:t>
            </a:r>
            <a:r>
              <a:rPr lang="en-US" baseline="0" dirty="0" smtClean="0"/>
              <a:t> support simultaneous 2.4 GHz and 5 GHz bands, </a:t>
            </a:r>
            <a:br>
              <a:rPr lang="en-US" baseline="0" dirty="0" smtClean="0"/>
            </a:br>
            <a:r>
              <a:rPr lang="en-US" baseline="0" dirty="0" smtClean="0"/>
              <a:t>so 802.11ac transition assumes 802.11n support @ 2.4 GHz band and .11ac transition @ 5 GHz band.</a:t>
            </a:r>
            <a:br>
              <a:rPr lang="en-US" baseline="0" dirty="0" smtClean="0"/>
            </a:br>
            <a:r>
              <a:rPr lang="en-US" baseline="0" dirty="0" smtClean="0"/>
              <a:t>Low End typically does not.  Low-end supports legacy 2.4 GHz b/g/n uses. 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But with proliferation of 802.3ac wireless clients, low-end transitions to support dual band.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[YK]</a:t>
            </a:r>
            <a:r>
              <a:rPr lang="en-US" baseline="0" dirty="0" smtClean="0"/>
              <a:t> Background info: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802.11 n radio rates are multiples of 72.2 Mb/s (20 MHz) or 150 Mb/s (40 MHz) per [MIMO] antenna.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802.11ac radio rates are multiple of 867 Mb/s (80 MHz) per [MIMO] antenna.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67232-BDE9-4A09-A3C2-D24ECB7196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7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11-18/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1124r3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wm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85-00-0000-ethernet-base-t-speed-upgrade-cfi-in-support-of-802-11ac-enterprise-aps.pptx" TargetMode="External"/><Relationship Id="rId4" Type="http://schemas.openxmlformats.org/officeDocument/2006/relationships/hyperlink" Target="http://chinog.org/wp-content/uploads/2018/05/chinog08_jones_ethernet.pdf" TargetMode="External"/><Relationship Id="rId5" Type="http://schemas.openxmlformats.org/officeDocument/2006/relationships/hyperlink" Target="https://mentor.ieee.org/802.11/dcn/13/11-13-0657-06-0hew-hew-sg-usage-models-and-requirements-liaison-with-wfa.ppt" TargetMode="External"/><Relationship Id="rId6" Type="http://schemas.openxmlformats.org/officeDocument/2006/relationships/hyperlink" Target="https://mentor.ieee.org/802.11/dcn/15/11-15-0625-07-00ay-ieee-802-11-tgay-usage-scenarios.ppt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ntor.ieee.org/802.11/dcn/18/11-18-0624-04-0000-may-2018-working-group-chair-supplementary-material.pp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ECR ad hoc Output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2018-07-02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93646"/>
              </p:ext>
            </p:extLst>
          </p:nvPr>
        </p:nvGraphicFramePr>
        <p:xfrm>
          <a:off x="508000" y="2463800"/>
          <a:ext cx="8156575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Document" r:id="rId4" imgW="8255000" imgH="2514600" progId="Word.Document.8">
                  <p:embed/>
                </p:oleObj>
              </mc:Choice>
              <mc:Fallback>
                <p:oleObj name="Document" r:id="rId4" imgW="8255000" imgH="2514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63800"/>
                        <a:ext cx="8156575" cy="247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802.11ax Use Cases [3]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2" descr="C:\work\80211\HEW SG\internal\Eaton_Centre_HDR_st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2514600" cy="167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erminal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38600"/>
            <a:ext cx="2514600" cy="182644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38600" y="2971800"/>
            <a:ext cx="4495800" cy="2286000"/>
          </a:xfrm>
        </p:spPr>
        <p:txBody>
          <a:bodyPr/>
          <a:lstStyle/>
          <a:p>
            <a:r>
              <a:rPr lang="en-US" dirty="0" smtClean="0"/>
              <a:t>Dense deployments including:</a:t>
            </a:r>
          </a:p>
          <a:p>
            <a:pPr lvl="1"/>
            <a:r>
              <a:rPr lang="en-US" dirty="0" smtClean="0"/>
              <a:t>Stadiums and sporting events</a:t>
            </a:r>
          </a:p>
          <a:p>
            <a:pPr lvl="1"/>
            <a:r>
              <a:rPr lang="en-US" dirty="0" smtClean="0"/>
              <a:t>Shopping centers</a:t>
            </a:r>
          </a:p>
          <a:p>
            <a:pPr lvl="1"/>
            <a:r>
              <a:rPr lang="en-US" dirty="0" smtClean="0"/>
              <a:t>Airports and public transportation.</a:t>
            </a:r>
          </a:p>
          <a:p>
            <a:pPr lvl="1"/>
            <a:r>
              <a:rPr lang="en-US" dirty="0" smtClean="0"/>
              <a:t>Large Enterprise.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7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802.11ay Use Cases 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81200"/>
            <a:ext cx="4418013" cy="4113213"/>
          </a:xfrm>
        </p:spPr>
        <p:txBody>
          <a:bodyPr/>
          <a:lstStyle/>
          <a:p>
            <a:r>
              <a:rPr lang="en-US" dirty="0" smtClean="0"/>
              <a:t>IEEE 802.11ay use cases include:</a:t>
            </a:r>
          </a:p>
          <a:p>
            <a:pPr lvl="1"/>
            <a:r>
              <a:rPr lang="en-US" dirty="0" smtClean="0"/>
              <a:t>Ultra Short-range communications</a:t>
            </a:r>
          </a:p>
          <a:p>
            <a:pPr lvl="1"/>
            <a:r>
              <a:rPr lang="en-US" dirty="0" smtClean="0"/>
              <a:t>Wireless backhaul/</a:t>
            </a:r>
            <a:r>
              <a:rPr lang="en-US" dirty="0" err="1" smtClean="0"/>
              <a:t>fronthaul</a:t>
            </a:r>
            <a:endParaRPr lang="en-US" dirty="0" smtClean="0"/>
          </a:p>
          <a:p>
            <a:pPr lvl="1"/>
            <a:r>
              <a:rPr lang="en-US" dirty="0" smtClean="0"/>
              <a:t>Data Centers</a:t>
            </a:r>
          </a:p>
          <a:p>
            <a:pPr lvl="1"/>
            <a:r>
              <a:rPr lang="en-US" dirty="0" smtClean="0"/>
              <a:t>Virtual Reality/Augmented 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762000" y="1752601"/>
            <a:ext cx="2590800" cy="1295400"/>
            <a:chOff x="319375" y="1579563"/>
            <a:chExt cx="4170075" cy="4918075"/>
          </a:xfrm>
        </p:grpSpPr>
        <p:pic>
          <p:nvPicPr>
            <p:cNvPr id="8" name="Picture 4" descr="shinjuku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63" y="1579563"/>
              <a:ext cx="4048125" cy="270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165350" y="2635250"/>
              <a:ext cx="674688" cy="60166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en-SG" altLang="en-US" sz="900" dirty="0">
                <a:latin typeface="+mn-lt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414588" y="4103688"/>
              <a:ext cx="2074862" cy="2393950"/>
            </a:xfrm>
            <a:prstGeom prst="wedgeRoundRectCallout">
              <a:avLst>
                <a:gd name="adj1" fmla="val -47782"/>
                <a:gd name="adj2" fmla="val -84551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900">
                <a:latin typeface="+mn-lt"/>
              </a:endParaRPr>
            </a:p>
          </p:txBody>
        </p:sp>
        <p:pic>
          <p:nvPicPr>
            <p:cNvPr id="11" name="Picture 7" descr="sui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963" y="4232275"/>
              <a:ext cx="1628775" cy="21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C:\Documents and Settings\akita\Local Settings\Temporary Internet Files\Content.IE5\UWTVV61J\MC90042606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88" y="4343400"/>
              <a:ext cx="762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MC90043481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" y="41910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MC900431607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8" y="4876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19375" y="5623663"/>
              <a:ext cx="2212746" cy="78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800" b="1" dirty="0" smtClean="0">
                  <a:latin typeface="+mn-lt"/>
                  <a:cs typeface="Arial" charset="0"/>
                </a:rPr>
                <a:t>Video/audio clip, magazine</a:t>
              </a:r>
              <a:r>
                <a:rPr lang="en-US" altLang="ja-JP" sz="800" b="1" dirty="0">
                  <a:latin typeface="+mn-lt"/>
                  <a:cs typeface="Arial" charset="0"/>
                </a:rPr>
                <a:t>, </a:t>
              </a:r>
              <a:r>
                <a:rPr lang="en-US" altLang="ja-JP" sz="800" b="1" dirty="0" smtClean="0">
                  <a:latin typeface="+mn-lt"/>
                  <a:cs typeface="Arial" charset="0"/>
                </a:rPr>
                <a:t>newspaper, etc</a:t>
              </a:r>
              <a:r>
                <a:rPr lang="en-US" altLang="ja-JP" sz="800" b="1" dirty="0">
                  <a:latin typeface="+mn-lt"/>
                  <a:cs typeface="Arial" charset="0"/>
                </a:rPr>
                <a:t>.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600199" y="1584326"/>
              <a:ext cx="1292411" cy="53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 b="1" dirty="0" smtClean="0">
                  <a:latin typeface="+mn-lt"/>
                  <a:cs typeface="Arial" charset="0"/>
                </a:rPr>
                <a:t>Train </a:t>
              </a:r>
              <a:r>
                <a:rPr lang="en-US" altLang="ja-JP" sz="900" b="1" dirty="0">
                  <a:latin typeface="+mn-lt"/>
                  <a:cs typeface="Arial" charset="0"/>
                </a:rPr>
                <a:t>Station</a:t>
              </a:r>
            </a:p>
          </p:txBody>
        </p:sp>
      </p:grpSp>
      <p:grpSp>
        <p:nvGrpSpPr>
          <p:cNvPr id="17" name="Shape 341"/>
          <p:cNvGrpSpPr/>
          <p:nvPr/>
        </p:nvGrpSpPr>
        <p:grpSpPr>
          <a:xfrm>
            <a:off x="762000" y="3352800"/>
            <a:ext cx="2838400" cy="1470248"/>
            <a:chOff x="899591" y="2555032"/>
            <a:chExt cx="5256584" cy="2530150"/>
          </a:xfrm>
        </p:grpSpPr>
        <p:grpSp>
          <p:nvGrpSpPr>
            <p:cNvPr id="18" name="Shape 342"/>
            <p:cNvGrpSpPr/>
            <p:nvPr/>
          </p:nvGrpSpPr>
          <p:grpSpPr>
            <a:xfrm>
              <a:off x="971600" y="2555032"/>
              <a:ext cx="5184576" cy="2530150"/>
              <a:chOff x="1691680" y="3027015"/>
              <a:chExt cx="3816424" cy="1626120"/>
            </a:xfrm>
          </p:grpSpPr>
          <p:grpSp>
            <p:nvGrpSpPr>
              <p:cNvPr id="28" name="Shape 343"/>
              <p:cNvGrpSpPr/>
              <p:nvPr/>
            </p:nvGrpSpPr>
            <p:grpSpPr>
              <a:xfrm>
                <a:off x="1758545" y="3573015"/>
                <a:ext cx="1939072" cy="1080119"/>
                <a:chOff x="5724128" y="404663"/>
                <a:chExt cx="1656183" cy="942045"/>
              </a:xfrm>
            </p:grpSpPr>
            <p:sp>
              <p:nvSpPr>
                <p:cNvPr id="58" name="Shape 344"/>
                <p:cNvSpPr/>
                <p:nvPr/>
              </p:nvSpPr>
              <p:spPr>
                <a:xfrm>
                  <a:off x="5724128" y="836712"/>
                  <a:ext cx="1656183" cy="509997"/>
                </a:xfrm>
                <a:prstGeom prst="ellipse">
                  <a:avLst/>
                </a:prstGeom>
                <a:solidFill>
                  <a:srgbClr val="D8D8D8">
                    <a:alpha val="80000"/>
                  </a:srgbClr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Shape 345"/>
                <p:cNvSpPr/>
                <p:nvPr/>
              </p:nvSpPr>
              <p:spPr>
                <a:xfrm>
                  <a:off x="5724128" y="404663"/>
                  <a:ext cx="1656183" cy="64807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7620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9900"/>
                    </a:buClr>
                    <a:buFont typeface="Noto Symbol"/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Shape 346"/>
              <p:cNvGrpSpPr/>
              <p:nvPr/>
            </p:nvGrpSpPr>
            <p:grpSpPr>
              <a:xfrm>
                <a:off x="3430159" y="3501006"/>
                <a:ext cx="2005937" cy="1152129"/>
                <a:chOff x="5724128" y="404663"/>
                <a:chExt cx="1656183" cy="942045"/>
              </a:xfrm>
            </p:grpSpPr>
            <p:sp>
              <p:nvSpPr>
                <p:cNvPr id="56" name="Shape 347"/>
                <p:cNvSpPr/>
                <p:nvPr/>
              </p:nvSpPr>
              <p:spPr>
                <a:xfrm>
                  <a:off x="5724128" y="836712"/>
                  <a:ext cx="1656183" cy="509997"/>
                </a:xfrm>
                <a:prstGeom prst="ellipse">
                  <a:avLst/>
                </a:prstGeom>
                <a:solidFill>
                  <a:srgbClr val="D8D8D8">
                    <a:alpha val="80000"/>
                  </a:srgbClr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Shape 348"/>
                <p:cNvSpPr/>
                <p:nvPr/>
              </p:nvSpPr>
              <p:spPr>
                <a:xfrm>
                  <a:off x="5724128" y="404663"/>
                  <a:ext cx="1656183" cy="64807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7620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9900"/>
                    </a:buClr>
                    <a:buFont typeface="Noto Symbol"/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" name="Shape 349"/>
              <p:cNvGrpSpPr/>
              <p:nvPr/>
            </p:nvGrpSpPr>
            <p:grpSpPr>
              <a:xfrm>
                <a:off x="4098792" y="3212976"/>
                <a:ext cx="404838" cy="1141141"/>
                <a:chOff x="5148064" y="4190325"/>
                <a:chExt cx="435980" cy="937142"/>
              </a:xfrm>
            </p:grpSpPr>
            <p:cxnSp>
              <p:nvCxnSpPr>
                <p:cNvPr id="52" name="Shape 350"/>
                <p:cNvCxnSpPr/>
                <p:nvPr/>
              </p:nvCxnSpPr>
              <p:spPr>
                <a:xfrm flipH="1">
                  <a:off x="5484945" y="4190325"/>
                  <a:ext cx="17961" cy="937142"/>
                </a:xfrm>
                <a:prstGeom prst="straightConnector1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" name="Shape 351"/>
                <p:cNvCxnSpPr/>
                <p:nvPr/>
              </p:nvCxnSpPr>
              <p:spPr>
                <a:xfrm rot="10800000" flipH="1">
                  <a:off x="5148064" y="4194840"/>
                  <a:ext cx="371354" cy="3607"/>
                </a:xfrm>
                <a:prstGeom prst="straightConnector1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4" name="Shape 352"/>
                <p:cNvSpPr/>
                <p:nvPr/>
              </p:nvSpPr>
              <p:spPr>
                <a:xfrm>
                  <a:off x="5151694" y="4194841"/>
                  <a:ext cx="135665" cy="69275"/>
                </a:xfrm>
                <a:prstGeom prst="rect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Shape 353"/>
                <p:cNvSpPr/>
                <p:nvPr/>
              </p:nvSpPr>
              <p:spPr>
                <a:xfrm>
                  <a:off x="5524351" y="4385260"/>
                  <a:ext cx="59692" cy="112574"/>
                </a:xfrm>
                <a:prstGeom prst="rect">
                  <a:avLst/>
                </a:prstGeom>
                <a:solidFill>
                  <a:srgbClr val="FF2728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1" name="Shape 354"/>
              <p:cNvCxnSpPr/>
              <p:nvPr/>
            </p:nvCxnSpPr>
            <p:spPr>
              <a:xfrm rot="10800000" flipH="1">
                <a:off x="1691680" y="4365104"/>
                <a:ext cx="3816424" cy="15823"/>
              </a:xfrm>
              <a:prstGeom prst="straightConnector1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" name="Shape 355"/>
              <p:cNvSpPr txBox="1"/>
              <p:nvPr/>
            </p:nvSpPr>
            <p:spPr>
              <a:xfrm>
                <a:off x="4572000" y="3449873"/>
                <a:ext cx="459050" cy="98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11ay </a:t>
                </a: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AP</a:t>
                </a:r>
              </a:p>
            </p:txBody>
          </p:sp>
          <p:cxnSp>
            <p:nvCxnSpPr>
              <p:cNvPr id="33" name="Shape 356"/>
              <p:cNvCxnSpPr>
                <a:stCxn id="39" idx="2"/>
              </p:cNvCxnSpPr>
              <p:nvPr/>
            </p:nvCxnSpPr>
            <p:spPr>
              <a:xfrm flipH="1">
                <a:off x="4076840" y="3785358"/>
                <a:ext cx="991500" cy="173700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pic>
            <p:nvPicPr>
              <p:cNvPr id="34" name="Shape 35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94527" y="3861350"/>
                <a:ext cx="334323" cy="5315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Shape 359"/>
              <p:cNvSpPr txBox="1"/>
              <p:nvPr/>
            </p:nvSpPr>
            <p:spPr>
              <a:xfrm>
                <a:off x="2274744" y="3449873"/>
                <a:ext cx="435047" cy="98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11ay </a:t>
                </a: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AP</a:t>
                </a:r>
              </a:p>
            </p:txBody>
          </p:sp>
          <p:cxnSp>
            <p:nvCxnSpPr>
              <p:cNvPr id="36" name="Shape 360"/>
              <p:cNvCxnSpPr>
                <a:stCxn id="55" idx="2"/>
              </p:cNvCxnSpPr>
              <p:nvPr/>
            </p:nvCxnSpPr>
            <p:spPr>
              <a:xfrm>
                <a:off x="4475916" y="3587427"/>
                <a:ext cx="450900" cy="583800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stealth" w="lg" len="lg"/>
                <a:tailEnd type="stealth" w="lg" len="lg"/>
              </a:ln>
            </p:spPr>
          </p:cxnSp>
          <p:pic>
            <p:nvPicPr>
              <p:cNvPr id="37" name="Shape 36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705903" y="4188667"/>
                <a:ext cx="192306" cy="18679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8" name="Shape 362"/>
              <p:cNvCxnSpPr>
                <a:stCxn id="55" idx="2"/>
                <a:endCxn id="37" idx="0"/>
              </p:cNvCxnSpPr>
              <p:nvPr/>
            </p:nvCxnSpPr>
            <p:spPr>
              <a:xfrm flipH="1">
                <a:off x="3802116" y="3587427"/>
                <a:ext cx="673800" cy="601200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stealth" w="lg" len="lg"/>
                <a:tailEnd type="stealth" w="lg" len="lg"/>
              </a:ln>
            </p:spPr>
          </p:cxnSp>
          <p:sp>
            <p:nvSpPr>
              <p:cNvPr id="39" name="Shape 357"/>
              <p:cNvSpPr txBox="1"/>
              <p:nvPr/>
            </p:nvSpPr>
            <p:spPr>
              <a:xfrm>
                <a:off x="4700585" y="3686455"/>
                <a:ext cx="735509" cy="98903"/>
              </a:xfrm>
              <a:prstGeom prst="rect">
                <a:avLst/>
              </a:prstGeom>
              <a:solidFill>
                <a:srgbClr val="A3A3E9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LOS Access</a:t>
                </a:r>
              </a:p>
            </p:txBody>
          </p:sp>
          <p:sp>
            <p:nvSpPr>
              <p:cNvPr id="40" name="Shape 363"/>
              <p:cNvSpPr txBox="1"/>
              <p:nvPr/>
            </p:nvSpPr>
            <p:spPr>
              <a:xfrm>
                <a:off x="3054689" y="3592962"/>
                <a:ext cx="869239" cy="98903"/>
              </a:xfrm>
              <a:prstGeom prst="rect">
                <a:avLst/>
              </a:prstGeom>
              <a:solidFill>
                <a:srgbClr val="A3A3E9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N-LOS Access</a:t>
                </a:r>
              </a:p>
            </p:txBody>
          </p:sp>
          <p:cxnSp>
            <p:nvCxnSpPr>
              <p:cNvPr id="41" name="Shape 364"/>
              <p:cNvCxnSpPr/>
              <p:nvPr/>
            </p:nvCxnSpPr>
            <p:spPr>
              <a:xfrm flipH="1">
                <a:off x="4872033" y="3773828"/>
                <a:ext cx="159018" cy="277676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sp>
            <p:nvSpPr>
              <p:cNvPr id="42" name="Shape 365"/>
              <p:cNvSpPr txBox="1"/>
              <p:nvPr/>
            </p:nvSpPr>
            <p:spPr>
              <a:xfrm>
                <a:off x="2954106" y="3027015"/>
                <a:ext cx="1069833" cy="98903"/>
              </a:xfrm>
              <a:prstGeom prst="rect">
                <a:avLst/>
              </a:prstGeom>
              <a:solidFill>
                <a:srgbClr val="A3A3E9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Backhaul @60GHz</a:t>
                </a:r>
              </a:p>
            </p:txBody>
          </p:sp>
          <p:cxnSp>
            <p:nvCxnSpPr>
              <p:cNvPr id="43" name="Shape 366"/>
              <p:cNvCxnSpPr/>
              <p:nvPr/>
            </p:nvCxnSpPr>
            <p:spPr>
              <a:xfrm>
                <a:off x="3491880" y="3140967"/>
                <a:ext cx="0" cy="360040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grpSp>
            <p:nvGrpSpPr>
              <p:cNvPr id="44" name="Shape 367"/>
              <p:cNvGrpSpPr/>
              <p:nvPr/>
            </p:nvGrpSpPr>
            <p:grpSpPr>
              <a:xfrm>
                <a:off x="2360326" y="3212975"/>
                <a:ext cx="404839" cy="1168888"/>
                <a:chOff x="5148064" y="4190325"/>
                <a:chExt cx="435980" cy="937142"/>
              </a:xfrm>
            </p:grpSpPr>
            <p:cxnSp>
              <p:nvCxnSpPr>
                <p:cNvPr id="48" name="Shape 368"/>
                <p:cNvCxnSpPr/>
                <p:nvPr/>
              </p:nvCxnSpPr>
              <p:spPr>
                <a:xfrm flipH="1">
                  <a:off x="5484945" y="4190325"/>
                  <a:ext cx="17961" cy="937142"/>
                </a:xfrm>
                <a:prstGeom prst="straightConnector1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" name="Shape 369"/>
                <p:cNvCxnSpPr/>
                <p:nvPr/>
              </p:nvCxnSpPr>
              <p:spPr>
                <a:xfrm rot="10800000" flipH="1">
                  <a:off x="5148064" y="4194734"/>
                  <a:ext cx="371354" cy="3607"/>
                </a:xfrm>
                <a:prstGeom prst="straightConnector1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0" name="Shape 370"/>
                <p:cNvSpPr/>
                <p:nvPr/>
              </p:nvSpPr>
              <p:spPr>
                <a:xfrm>
                  <a:off x="5151680" y="4194735"/>
                  <a:ext cx="135665" cy="69275"/>
                </a:xfrm>
                <a:prstGeom prst="rect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Shape 371"/>
                <p:cNvSpPr/>
                <p:nvPr/>
              </p:nvSpPr>
              <p:spPr>
                <a:xfrm>
                  <a:off x="5524351" y="4385260"/>
                  <a:ext cx="59692" cy="112574"/>
                </a:xfrm>
                <a:prstGeom prst="rect">
                  <a:avLst/>
                </a:prstGeom>
                <a:solidFill>
                  <a:srgbClr val="FF2728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5" name="Shape 372"/>
              <p:cNvCxnSpPr/>
              <p:nvPr/>
            </p:nvCxnSpPr>
            <p:spPr>
              <a:xfrm>
                <a:off x="2771800" y="3501007"/>
                <a:ext cx="1584175" cy="0"/>
              </a:xfrm>
              <a:prstGeom prst="straightConnector1">
                <a:avLst/>
              </a:prstGeom>
              <a:noFill/>
              <a:ln w="25400" cap="flat">
                <a:solidFill>
                  <a:srgbClr val="A5A5A5"/>
                </a:solidFill>
                <a:prstDash val="dash"/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46" name="Shape 373"/>
              <p:cNvCxnSpPr>
                <a:stCxn id="59" idx="0"/>
              </p:cNvCxnSpPr>
              <p:nvPr/>
            </p:nvCxnSpPr>
            <p:spPr>
              <a:xfrm>
                <a:off x="2728081" y="3573015"/>
                <a:ext cx="553799" cy="700200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dash"/>
                <a:round/>
                <a:headEnd type="stealth" w="lg" len="lg"/>
                <a:tailEnd type="stealth" w="lg" len="lg"/>
              </a:ln>
            </p:spPr>
          </p:cxnSp>
          <p:cxnSp>
            <p:nvCxnSpPr>
              <p:cNvPr id="47" name="Shape 374"/>
              <p:cNvCxnSpPr>
                <a:stCxn id="40" idx="2"/>
              </p:cNvCxnSpPr>
              <p:nvPr/>
            </p:nvCxnSpPr>
            <p:spPr>
              <a:xfrm flipH="1">
                <a:off x="3228908" y="3691865"/>
                <a:ext cx="260400" cy="435300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  <p:pic>
          <p:nvPicPr>
            <p:cNvPr id="19" name="Shape 37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59632" y="4149078"/>
              <a:ext cx="792087" cy="460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37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403648" y="4356596"/>
              <a:ext cx="266552" cy="2965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" name="Shape 377"/>
            <p:cNvGrpSpPr/>
            <p:nvPr/>
          </p:nvGrpSpPr>
          <p:grpSpPr>
            <a:xfrm>
              <a:off x="899591" y="3933056"/>
              <a:ext cx="504056" cy="720080"/>
              <a:chOff x="467543" y="3717032"/>
              <a:chExt cx="504056" cy="720080"/>
            </a:xfrm>
          </p:grpSpPr>
          <p:sp>
            <p:nvSpPr>
              <p:cNvPr id="26" name="Shape 378"/>
              <p:cNvSpPr/>
              <p:nvPr/>
            </p:nvSpPr>
            <p:spPr>
              <a:xfrm>
                <a:off x="467543" y="3717032"/>
                <a:ext cx="504056" cy="144016"/>
              </a:xfrm>
              <a:prstGeom prst="flowChartAlternateProcess">
                <a:avLst/>
              </a:prstGeom>
              <a:solidFill>
                <a:srgbClr val="FFC000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600" b="1" i="0" u="none" strike="noStrike" cap="none" baseline="0" dirty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BUS STOP</a:t>
                </a:r>
              </a:p>
            </p:txBody>
          </p:sp>
          <p:cxnSp>
            <p:nvCxnSpPr>
              <p:cNvPr id="27" name="Shape 379"/>
              <p:cNvCxnSpPr/>
              <p:nvPr/>
            </p:nvCxnSpPr>
            <p:spPr>
              <a:xfrm>
                <a:off x="719572" y="3861048"/>
                <a:ext cx="0" cy="576064"/>
              </a:xfrm>
              <a:prstGeom prst="straightConnector1">
                <a:avLst/>
              </a:prstGeom>
              <a:noFill/>
              <a:ln w="2857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2" name="Shape 380"/>
            <p:cNvCxnSpPr>
              <a:stCxn id="51" idx="2"/>
              <a:endCxn id="20" idx="3"/>
            </p:cNvCxnSpPr>
            <p:nvPr/>
          </p:nvCxnSpPr>
          <p:spPr>
            <a:xfrm flipH="1">
              <a:off x="1670169" y="3441167"/>
              <a:ext cx="722100" cy="1063800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dash"/>
              <a:round/>
              <a:headEnd type="stealth" w="lg" len="lg"/>
              <a:tailEnd type="stealth" w="lg" len="lg"/>
            </a:ln>
          </p:spPr>
        </p:cxnSp>
        <p:cxnSp>
          <p:nvCxnSpPr>
            <p:cNvPr id="23" name="Shape 381"/>
            <p:cNvCxnSpPr/>
            <p:nvPr/>
          </p:nvCxnSpPr>
          <p:spPr>
            <a:xfrm flipH="1">
              <a:off x="1979712" y="3573016"/>
              <a:ext cx="1433949" cy="432047"/>
            </a:xfrm>
            <a:prstGeom prst="straightConnector1">
              <a:avLst/>
            </a:prstGeom>
            <a:noFill/>
            <a:ln w="19050" cap="flat">
              <a:solidFill>
                <a:srgbClr val="00B05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pic>
          <p:nvPicPr>
            <p:cNvPr id="24" name="Shape 38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58625" y="4365103"/>
              <a:ext cx="261245" cy="290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38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92080" y="4362498"/>
              <a:ext cx="261245" cy="2906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Shape 1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3400" y="4953000"/>
            <a:ext cx="2895600" cy="1542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10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477000" cy="245662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Trends - I [2]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4116387"/>
            <a:ext cx="7770813" cy="1979613"/>
          </a:xfrm>
        </p:spPr>
        <p:txBody>
          <a:bodyPr/>
          <a:lstStyle/>
          <a:p>
            <a:r>
              <a:rPr lang="en-US" sz="1800" dirty="0" smtClean="0"/>
              <a:t>802.11ac Wave 2 is replacing 802.11n and 802.11ac Wave 1.</a:t>
            </a:r>
          </a:p>
          <a:p>
            <a:r>
              <a:rPr lang="en-US" sz="1800" dirty="0" smtClean="0"/>
              <a:t>Eventually (starting at 2020) enterprise is expected to upgrade to 802.11ax.</a:t>
            </a:r>
          </a:p>
          <a:p>
            <a:r>
              <a:rPr lang="en-US" sz="1800" dirty="0" smtClean="0"/>
              <a:t>11ax is focusing on the improvement (at least 4 times) on the average per  user throughput. </a:t>
            </a:r>
          </a:p>
          <a:p>
            <a:pPr lvl="1"/>
            <a:r>
              <a:rPr lang="en-US" sz="1600" dirty="0" smtClean="0"/>
              <a:t>802.11ax doesn’t have the goal of a significant peak throughput improvement compared to 802.11ac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16002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650 Group WLAN Long-Term Forecast 2017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3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Trends II – </a:t>
            </a:r>
            <a:r>
              <a:rPr lang="en-US" dirty="0" err="1" smtClean="0"/>
              <a:t>TriBand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858000" cy="4563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19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Tri-band devices including 11ay are expected around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0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Trends III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3213"/>
          </a:xfrm>
        </p:spPr>
        <p:txBody>
          <a:bodyPr/>
          <a:lstStyle/>
          <a:p>
            <a:r>
              <a:rPr lang="en-US" dirty="0" smtClean="0"/>
              <a:t>The IEEE 802.11 WG is looking beyond 802.11ax.</a:t>
            </a:r>
          </a:p>
          <a:p>
            <a:r>
              <a:rPr lang="en-US" dirty="0" smtClean="0"/>
              <a:t>Extremely High Throughput activity (EHT) was discussed during the May 2018 </a:t>
            </a:r>
            <a:r>
              <a:rPr lang="en-US" dirty="0"/>
              <a:t>i</a:t>
            </a:r>
            <a:r>
              <a:rPr lang="en-US" dirty="0" smtClean="0"/>
              <a:t>nterim meeting with the goal to investigate the feasibility of:</a:t>
            </a:r>
          </a:p>
          <a:p>
            <a:pPr lvl="1"/>
            <a:r>
              <a:rPr lang="en-US" dirty="0" smtClean="0"/>
              <a:t>Wider bandwidth at 320 MHz enabled by the availability of a new spectrum (6 GHz)</a:t>
            </a:r>
          </a:p>
          <a:p>
            <a:pPr lvl="1"/>
            <a:r>
              <a:rPr lang="en-US" dirty="0" smtClean="0"/>
              <a:t>Support for 16 spatial streams doubling the number in 802.11ax and 802.11ac</a:t>
            </a:r>
          </a:p>
          <a:p>
            <a:pPr lvl="1"/>
            <a:r>
              <a:rPr lang="en-US" dirty="0" smtClean="0"/>
              <a:t>Other technologies</a:t>
            </a:r>
          </a:p>
          <a:p>
            <a:r>
              <a:rPr lang="en-US" dirty="0" smtClean="0"/>
              <a:t>The net effect is to improve the peak throughput by a factor of 4 compared to 802.11ax.</a:t>
            </a:r>
          </a:p>
          <a:p>
            <a:pPr lvl="1"/>
            <a:r>
              <a:rPr lang="en-US" dirty="0" smtClean="0"/>
              <a:t>An increase of the peak rate up to about 36 </a:t>
            </a:r>
            <a:r>
              <a:rPr lang="en-US" dirty="0" err="1" smtClean="0"/>
              <a:t>Gbps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84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Future Evolution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38200" y="5334000"/>
            <a:ext cx="7770813" cy="150813"/>
          </a:xfrm>
        </p:spPr>
        <p:txBody>
          <a:bodyPr/>
          <a:lstStyle/>
          <a:p>
            <a:r>
              <a:rPr lang="en-US" dirty="0" smtClean="0"/>
              <a:t>2021 seems to be the year where an increase in the Ethernet speed is needed to support emerging IEEE 802.11 technologies and beyond.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85800" y="1600200"/>
            <a:ext cx="8229600" cy="5334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682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2017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3267" y="1682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2018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3733800" y="1682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2019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724400" y="1682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5562600" y="1684867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477000" y="1682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7331078" y="1682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733" y="2363787"/>
            <a:ext cx="524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2.4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&amp;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5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GHz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143000" y="2283619"/>
            <a:ext cx="3581400" cy="1066800"/>
          </a:xfrm>
          <a:prstGeom prst="right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2357" y="2586186"/>
            <a:ext cx="123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802.11ac Wave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 – 6.9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732" y="396240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60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GHz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724400" y="2283619"/>
            <a:ext cx="1396481" cy="106680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281" y="2590800"/>
            <a:ext cx="124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802.11ax Wave 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2.4 - 4.8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120881" y="2286000"/>
            <a:ext cx="1396481" cy="10668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5762" y="2593181"/>
            <a:ext cx="124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802.11ax Wave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4.8 – 9.6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1232452" y="3644519"/>
            <a:ext cx="1967948" cy="1066800"/>
          </a:xfrm>
          <a:prstGeom prst="rightArrow">
            <a:avLst/>
          </a:prstGeom>
          <a:solidFill>
            <a:schemeClr val="accent3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9332" y="3773269"/>
            <a:ext cx="124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802.11ad Wave 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2.5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Striped Right Arrow 30"/>
          <p:cNvSpPr/>
          <p:nvPr/>
        </p:nvSpPr>
        <p:spPr bwMode="auto">
          <a:xfrm>
            <a:off x="7683775" y="3656838"/>
            <a:ext cx="1384025" cy="9833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3200400" y="3652986"/>
            <a:ext cx="2438400" cy="1066800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TextBox 26"/>
          <p:cNvSpPr txBox="1"/>
          <p:nvPr/>
        </p:nvSpPr>
        <p:spPr>
          <a:xfrm>
            <a:off x="3215787" y="3962400"/>
            <a:ext cx="17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802.11ad Wave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4.6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5638800" y="3644519"/>
            <a:ext cx="2057400" cy="10668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TextBox 26"/>
          <p:cNvSpPr txBox="1"/>
          <p:nvPr/>
        </p:nvSpPr>
        <p:spPr>
          <a:xfrm>
            <a:off x="5727829" y="3947086"/>
            <a:ext cx="14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802.11ay Wave 1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16 </a:t>
            </a:r>
            <a:r>
              <a:rPr lang="en-US" sz="1200" dirty="0" err="1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TextBox 26"/>
          <p:cNvSpPr txBox="1"/>
          <p:nvPr/>
        </p:nvSpPr>
        <p:spPr>
          <a:xfrm>
            <a:off x="7696200" y="3962400"/>
            <a:ext cx="14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802.11ay Wave 2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32 </a:t>
            </a:r>
            <a:r>
              <a:rPr lang="en-US" sz="1200" dirty="0" err="1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Striped Right Arrow 36"/>
          <p:cNvSpPr/>
          <p:nvPr/>
        </p:nvSpPr>
        <p:spPr bwMode="auto">
          <a:xfrm>
            <a:off x="7517362" y="2261425"/>
            <a:ext cx="1384025" cy="1047257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4391" y="2477869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EHT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4x rate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16 – 38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019800" y="1371600"/>
            <a:ext cx="0" cy="36576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57200" y="49530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802.11ay rates are the expected data rates in products. 802.11ay spec allows for higher rates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534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802.3bz is sufficient to satisfy current 802.11ac and 802.11ax generations.</a:t>
            </a:r>
          </a:p>
          <a:p>
            <a:r>
              <a:rPr lang="en-US" dirty="0" smtClean="0"/>
              <a:t>Given the expected increase in WLAN speed around the year 2021, a higher cabling speed is needed.</a:t>
            </a:r>
          </a:p>
          <a:p>
            <a:r>
              <a:rPr lang="en-US" dirty="0" smtClean="0"/>
              <a:t>Using the 75% rule of thumb the cabling speed requirement is in the range of 25-27 </a:t>
            </a:r>
            <a:r>
              <a:rPr lang="en-US" dirty="0" err="1" smtClean="0"/>
              <a:t>Gbps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11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08463"/>
          </a:xfrm>
          <a:ln/>
        </p:spPr>
        <p:txBody>
          <a:bodyPr/>
          <a:lstStyle/>
          <a:p>
            <a:r>
              <a:rPr lang="en-US" sz="1800" dirty="0" smtClean="0"/>
              <a:t>[1]	</a:t>
            </a:r>
            <a:r>
              <a:rPr lang="en-US" sz="1800" dirty="0">
                <a:hlinkClick r:id="rId3"/>
              </a:rPr>
              <a:t>https://mentor.ieee.org/802.11/dcn/14/11-14-1385-00-0000-ethernet-base-t-speed-upgrade-cfi-in-support-of-802-11ac-enterprise-</a:t>
            </a:r>
            <a:r>
              <a:rPr lang="en-US" sz="1800" dirty="0" smtClean="0">
                <a:hlinkClick r:id="rId3"/>
              </a:rPr>
              <a:t>aps.pptx</a:t>
            </a:r>
            <a:r>
              <a:rPr lang="en-US" sz="1800" dirty="0" smtClean="0"/>
              <a:t> </a:t>
            </a:r>
          </a:p>
          <a:p>
            <a:r>
              <a:rPr lang="en-US" sz="1800" dirty="0"/>
              <a:t>[2]	</a:t>
            </a:r>
            <a:r>
              <a:rPr lang="en-US" sz="1800" dirty="0" smtClean="0"/>
              <a:t> Peter Jones, Ethernet Past and Future- Finding the Right </a:t>
            </a:r>
            <a:r>
              <a:rPr lang="en-US" sz="1800" dirty="0" err="1" smtClean="0"/>
              <a:t>Lever</a:t>
            </a:r>
            <a:r>
              <a:rPr lang="en-US" sz="1800" dirty="0" err="1" smtClean="0">
                <a:hlinkClick r:id="rId4"/>
              </a:rPr>
              <a:t>http</a:t>
            </a:r>
            <a:r>
              <a:rPr lang="en-US" sz="1800" dirty="0" smtClean="0">
                <a:hlinkClick r:id="rId4"/>
              </a:rPr>
              <a:t>://chinog.org/wp-content/uploads/2018/05/chinog08_jones_ethernet.pdf</a:t>
            </a:r>
            <a:r>
              <a:rPr lang="en-US" sz="1800" dirty="0" smtClean="0"/>
              <a:t>	</a:t>
            </a:r>
          </a:p>
          <a:p>
            <a:r>
              <a:rPr lang="en-US" sz="1800" dirty="0"/>
              <a:t>[3] </a:t>
            </a:r>
            <a:r>
              <a:rPr lang="en-US" sz="1800" dirty="0">
                <a:hlinkClick r:id="rId5"/>
              </a:rPr>
              <a:t>https://mentor.ieee.org/802.11/dcn/13/11-13-0657-06-0hew-hew-sg-usage-models-and-requirements-liaison-with-</a:t>
            </a:r>
            <a:r>
              <a:rPr lang="en-US" sz="1800" dirty="0" smtClean="0">
                <a:hlinkClick r:id="rId5"/>
              </a:rPr>
              <a:t>wfa.ppt</a:t>
            </a:r>
            <a:r>
              <a:rPr lang="en-US" sz="1800" dirty="0" smtClean="0"/>
              <a:t> </a:t>
            </a:r>
          </a:p>
          <a:p>
            <a:r>
              <a:rPr lang="en-US" sz="1800" dirty="0"/>
              <a:t>[4] </a:t>
            </a:r>
            <a:r>
              <a:rPr lang="en-US" sz="1800" dirty="0">
                <a:hlinkClick r:id="rId6"/>
              </a:rPr>
              <a:t>https://mentor.ieee.org/802.11/dcn/15/11-15-0625-07-00ay-ieee-802-11-tgay-usage-</a:t>
            </a:r>
            <a:r>
              <a:rPr lang="en-US" sz="1800" dirty="0" smtClean="0">
                <a:hlinkClick r:id="rId6"/>
              </a:rPr>
              <a:t>scenarios.pptx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document is the ECR ad hoc group output and recommendation to the IEEE 802.11 WG.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Revision History: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R0: Initial draft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R1: changes made based on July 3</a:t>
            </a:r>
            <a:r>
              <a:rPr lang="en-GB" baseline="30000" dirty="0" smtClean="0"/>
              <a:t>rd</a:t>
            </a:r>
            <a:r>
              <a:rPr lang="en-GB" dirty="0" smtClean="0"/>
              <a:t> teleconference. Added a couple of slides on tri-band and EHT.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R2: changes made based on the discussion on Tuesday </a:t>
            </a:r>
            <a:r>
              <a:rPr lang="en-GB" dirty="0" smtClean="0"/>
              <a:t>AM1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R3: minor changes based on comments received after the presentation during 802.11mid-week plenary.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770813" cy="1752600"/>
          </a:xfrm>
        </p:spPr>
        <p:txBody>
          <a:bodyPr/>
          <a:lstStyle/>
          <a:p>
            <a:r>
              <a:rPr lang="en-US" sz="2000" dirty="0" smtClean="0"/>
              <a:t>In October 2014 members of IEEE 802.3 took the initiative to start a group </a:t>
            </a:r>
            <a:r>
              <a:rPr lang="en-GB" sz="2000" dirty="0"/>
              <a:t>new Ethernet speed(s) between 1 Gb/s and 10 Gb/s over 100 meters of installed base of Cat 5e or better, in support of data rates needed for Enterprise Access Points using </a:t>
            </a:r>
            <a:r>
              <a:rPr lang="en-GB" sz="2000" dirty="0" smtClean="0"/>
              <a:t>802.11ac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This effort resulted in 802.3bz amendment to 802.3-2015.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70806" y="416817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333333"/>
                </a:solidFill>
                <a:latin typeface="Verdana" panose="020B0604030504040204" pitchFamily="34" charset="0"/>
              </a:rPr>
              <a:t>Ethernet Media Access Control (MAC) parameters, Physical Layer specifications, and management objects for the transfer of Ethernet format frames at 2.5 Gb/s and 5 Gb/s over balanced twisted-pair transmission media used in structured cabling are defined in this amendment to IEEE Std 802.3-2015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2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ECR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https://mentor.ieee.org/802.11/dcn/18/11-18-0624-04-0000-may-2018-working-group-chair-supplementary-material.ppt</a:t>
            </a:r>
            <a:r>
              <a:rPr lang="en-US" dirty="0"/>
              <a:t> </a:t>
            </a:r>
          </a:p>
          <a:p>
            <a:r>
              <a:rPr lang="en-GB" altLang="en-US" dirty="0"/>
              <a:t>Request from David Law, 802.3 Chair, to 802.11 to </a:t>
            </a:r>
            <a:r>
              <a:rPr lang="en-GB" altLang="en-US" u="sng" dirty="0"/>
              <a:t>identify the potential need for new 802.3 standards to support cabling requirements of future 802.11ax/ad/ay systems</a:t>
            </a:r>
            <a:r>
              <a:rPr lang="en-GB" altLang="en-US" dirty="0"/>
              <a:t>. Target timeframe: July 2018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29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Related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20574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dentify at the peak throughput supported by current and future 802.11 amendment in the next 5-10 years.</a:t>
            </a:r>
          </a:p>
          <a:p>
            <a:pPr lvl="1"/>
            <a:r>
              <a:rPr lang="en-US" dirty="0" smtClean="0"/>
              <a:t>As a rule of thumb the cabling speed is set at 75% of the peak throughput.</a:t>
            </a:r>
          </a:p>
          <a:p>
            <a:r>
              <a:rPr lang="en-US" dirty="0" smtClean="0"/>
              <a:t>Power requirements </a:t>
            </a:r>
          </a:p>
          <a:p>
            <a:r>
              <a:rPr lang="en-US" dirty="0" smtClean="0"/>
              <a:t>Cable Reach.</a:t>
            </a:r>
          </a:p>
          <a:p>
            <a:r>
              <a:rPr lang="en-US" dirty="0" smtClean="0"/>
              <a:t>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4895672"/>
            <a:ext cx="6248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focus of this report is on the peak throughput. Power and cable reach are not addressed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96756" y="792162"/>
            <a:ext cx="7986896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Enterprise Network Structure [1]</a:t>
            </a:r>
            <a:r>
              <a:rPr lang="en-US" dirty="0" smtClean="0">
                <a:solidFill>
                  <a:schemeClr val="tx1"/>
                </a:solidFill>
              </a:rPr>
              <a:t> Network Structure today [1]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24000"/>
            <a:ext cx="4225341" cy="4602163"/>
          </a:xfrm>
        </p:spPr>
        <p:txBody>
          <a:bodyPr>
            <a:normAutofit/>
          </a:bodyPr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Enterprise campus networks are typically built using a three tier design shown at the right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This design (very different to DC spine/leaf) has proven stable and durable over a number of technology evolutions.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kern="1200" dirty="0">
                <a:solidFill>
                  <a:srgbClr val="9BBB59"/>
                </a:solidFill>
                <a:latin typeface="Calibri"/>
              </a:rPr>
              <a:t>links</a:t>
            </a: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 between the Enterprise Access switches and the APs are the key focus of this presentation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45" name="Group 1044"/>
          <p:cNvGrpSpPr/>
          <p:nvPr/>
        </p:nvGrpSpPr>
        <p:grpSpPr>
          <a:xfrm>
            <a:off x="4798262" y="1621469"/>
            <a:ext cx="4227506" cy="3485495"/>
            <a:chOff x="4327626" y="1631868"/>
            <a:chExt cx="4698140" cy="3694197"/>
          </a:xfrm>
        </p:grpSpPr>
        <p:grpSp>
          <p:nvGrpSpPr>
            <p:cNvPr id="1034" name="Group 1033"/>
            <p:cNvGrpSpPr/>
            <p:nvPr/>
          </p:nvGrpSpPr>
          <p:grpSpPr>
            <a:xfrm>
              <a:off x="4328160" y="1790700"/>
              <a:ext cx="3262803" cy="3535365"/>
              <a:chOff x="5339120" y="1790700"/>
              <a:chExt cx="3262803" cy="353536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339120" y="3926487"/>
                <a:ext cx="3261819" cy="913687"/>
                <a:chOff x="1597641" y="4405051"/>
                <a:chExt cx="3261820" cy="913686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597641" y="4405051"/>
                  <a:ext cx="467246" cy="913686"/>
                  <a:chOff x="1477065" y="4405051"/>
                  <a:chExt cx="467246" cy="913686"/>
                </a:xfrm>
              </p:grpSpPr>
              <p:sp>
                <p:nvSpPr>
                  <p:cNvPr id="3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065" y="5139324"/>
                    <a:ext cx="301624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32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44311" y="4405051"/>
                    <a:ext cx="0" cy="740664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499901" y="4416205"/>
                  <a:ext cx="483066" cy="902532"/>
                  <a:chOff x="2429565" y="4416205"/>
                  <a:chExt cx="483066" cy="902532"/>
                </a:xfrm>
              </p:grpSpPr>
              <p:sp>
                <p:nvSpPr>
                  <p:cNvPr id="2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29565" y="5139324"/>
                    <a:ext cx="301625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29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2630" y="4416205"/>
                    <a:ext cx="1" cy="740664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404253" y="4420269"/>
                  <a:ext cx="487344" cy="898468"/>
                  <a:chOff x="3343965" y="4420269"/>
                  <a:chExt cx="487344" cy="898468"/>
                </a:xfrm>
              </p:grpSpPr>
              <p:sp>
                <p:nvSpPr>
                  <p:cNvPr id="2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3965" y="5139324"/>
                    <a:ext cx="301624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26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831309" y="4420269"/>
                    <a:ext cx="0" cy="736600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4398514" y="4416205"/>
                  <a:ext cx="460947" cy="902532"/>
                  <a:chOff x="4267890" y="4416205"/>
                  <a:chExt cx="460947" cy="902532"/>
                </a:xfrm>
              </p:grpSpPr>
              <p:sp>
                <p:nvSpPr>
                  <p:cNvPr id="2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67890" y="5139324"/>
                    <a:ext cx="301624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23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28836" y="4416205"/>
                    <a:ext cx="1" cy="740664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5810681" y="2133600"/>
                <a:ext cx="2791242" cy="1603934"/>
                <a:chOff x="2069202" y="2550856"/>
                <a:chExt cx="2791242" cy="1603934"/>
              </a:xfrm>
            </p:grpSpPr>
            <p:cxnSp>
              <p:nvCxnSpPr>
                <p:cNvPr id="34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2223748" y="3379801"/>
                  <a:ext cx="576072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4110221" y="3370276"/>
                  <a:ext cx="576072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00915" y="3875391"/>
                  <a:ext cx="538162" cy="1587"/>
                </a:xfrm>
                <a:prstGeom prst="line">
                  <a:avLst/>
                </a:prstGeom>
                <a:noFill/>
                <a:ln w="19050">
                  <a:solidFill>
                    <a:srgbClr val="0096D6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20078" y="3880153"/>
                  <a:ext cx="547687" cy="1587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" name="Straight Connector 9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258115" y="3419777"/>
                  <a:ext cx="547687" cy="922338"/>
                </a:xfrm>
                <a:prstGeom prst="line">
                  <a:avLst/>
                </a:prstGeom>
                <a:noFill/>
                <a:ln w="19050">
                  <a:solidFill>
                    <a:srgbClr val="0096D6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62877" y="3413428"/>
                  <a:ext cx="538162" cy="925512"/>
                </a:xfrm>
                <a:prstGeom prst="line">
                  <a:avLst/>
                </a:prstGeom>
                <a:noFill/>
                <a:ln w="19050">
                  <a:solidFill>
                    <a:srgbClr val="0096D6"/>
                  </a:solidFill>
                  <a:round/>
                  <a:headEnd/>
                  <a:tailEnd/>
                </a:ln>
              </p:spPr>
            </p:cxnSp>
            <p:grpSp>
              <p:nvGrpSpPr>
                <p:cNvPr id="43" name="Group 42"/>
                <p:cNvGrpSpPr/>
                <p:nvPr/>
              </p:nvGrpSpPr>
              <p:grpSpPr>
                <a:xfrm>
                  <a:off x="3851863" y="3587530"/>
                  <a:ext cx="1008581" cy="557734"/>
                  <a:chOff x="3905529" y="3637770"/>
                  <a:chExt cx="944974" cy="557734"/>
                </a:xfrm>
              </p:grpSpPr>
              <p:cxnSp>
                <p:nvCxnSpPr>
                  <p:cNvPr id="51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677340" y="3916106"/>
                    <a:ext cx="538162" cy="1587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4537354" y="3910820"/>
                    <a:ext cx="547687" cy="1587"/>
                  </a:xfrm>
                  <a:prstGeom prst="line">
                    <a:avLst/>
                  </a:prstGeom>
                  <a:noFill/>
                  <a:ln w="19050">
                    <a:solidFill>
                      <a:srgbClr val="0096D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3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4125015" y="3470017"/>
                    <a:ext cx="547687" cy="903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96D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4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4089679" y="3453621"/>
                    <a:ext cx="538162" cy="906462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44" name="Straight Connector 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70789" y="2550856"/>
                  <a:ext cx="1800324" cy="56145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" name="Straight Connector 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94714" y="2550856"/>
                  <a:ext cx="876399" cy="56145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3871113" y="2550856"/>
                  <a:ext cx="76101" cy="5519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3871113" y="2550856"/>
                  <a:ext cx="938178" cy="5519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5799539" y="4824906"/>
                <a:ext cx="1879879" cy="501159"/>
                <a:chOff x="2058058" y="5202985"/>
                <a:chExt cx="1879879" cy="501158"/>
              </a:xfrm>
            </p:grpSpPr>
            <p:sp>
              <p:nvSpPr>
                <p:cNvPr id="76" name="Lightning Bolt 75"/>
                <p:cNvSpPr/>
                <p:nvPr/>
              </p:nvSpPr>
              <p:spPr>
                <a:xfrm rot="559320">
                  <a:off x="2922730" y="5251010"/>
                  <a:ext cx="104775" cy="400050"/>
                </a:xfrm>
                <a:prstGeom prst="lightningBol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4" rIns="91428" bIns="45714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7" name="Lightning Bolt 76"/>
                <p:cNvSpPr/>
                <p:nvPr/>
              </p:nvSpPr>
              <p:spPr>
                <a:xfrm rot="740238">
                  <a:off x="3833162" y="5251010"/>
                  <a:ext cx="104775" cy="400050"/>
                </a:xfrm>
                <a:prstGeom prst="lightningBol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4" rIns="91428" bIns="45714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9" name="Lightning Bolt 78"/>
                <p:cNvSpPr/>
                <p:nvPr/>
              </p:nvSpPr>
              <p:spPr>
                <a:xfrm rot="593446">
                  <a:off x="2058058" y="5202985"/>
                  <a:ext cx="143111" cy="501158"/>
                </a:xfrm>
                <a:prstGeom prst="lightningBol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4" rIns="91428" bIns="45714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29" name="Straight Connector 96"/>
              <p:cNvCxnSpPr>
                <a:cxnSpLocks noChangeShapeType="1"/>
              </p:cNvCxnSpPr>
              <p:nvPr/>
            </p:nvCxnSpPr>
            <p:spPr bwMode="auto">
              <a:xfrm flipH="1">
                <a:off x="5786499" y="2133600"/>
                <a:ext cx="970695" cy="5519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1" name="Straight Connector 96"/>
              <p:cNvCxnSpPr>
                <a:cxnSpLocks noChangeShapeType="1"/>
              </p:cNvCxnSpPr>
              <p:nvPr/>
            </p:nvCxnSpPr>
            <p:spPr bwMode="auto">
              <a:xfrm flipH="1">
                <a:off x="6736193" y="2133600"/>
                <a:ext cx="21001" cy="56145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4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6798349" y="2133600"/>
                <a:ext cx="890344" cy="5519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6746693" y="2133600"/>
                <a:ext cx="1804077" cy="5519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0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7010400" y="1790700"/>
                <a:ext cx="34898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171" name="Straight Connector 170"/>
            <p:cNvCxnSpPr/>
            <p:nvPr/>
          </p:nvCxnSpPr>
          <p:spPr>
            <a:xfrm>
              <a:off x="4403826" y="2438400"/>
              <a:ext cx="458777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327626" y="3435639"/>
              <a:ext cx="466397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343400" y="4269831"/>
              <a:ext cx="46482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4" name="Group 1043"/>
            <p:cNvGrpSpPr/>
            <p:nvPr/>
          </p:nvGrpSpPr>
          <p:grpSpPr>
            <a:xfrm>
              <a:off x="7924800" y="1631868"/>
              <a:ext cx="1100966" cy="3374221"/>
              <a:chOff x="8043034" y="1631868"/>
              <a:chExt cx="1100966" cy="3374221"/>
            </a:xfrm>
          </p:grpSpPr>
          <p:sp>
            <p:nvSpPr>
              <p:cNvPr id="1040" name="TextBox 1039"/>
              <p:cNvSpPr txBox="1"/>
              <p:nvPr/>
            </p:nvSpPr>
            <p:spPr>
              <a:xfrm>
                <a:off x="8059773" y="1631868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Enterprise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Core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8059773" y="2697294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Enterprise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Distribution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8043035" y="3563139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Enterprise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Access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8043034" y="4516781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APs and 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End Devices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7" name="Lightning Bolt 186"/>
          <p:cNvSpPr/>
          <p:nvPr/>
        </p:nvSpPr>
        <p:spPr>
          <a:xfrm rot="593446" flipH="1">
            <a:off x="5043681" y="4668682"/>
            <a:ext cx="138063" cy="44783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004603" y="4467612"/>
            <a:ext cx="457200" cy="200025"/>
            <a:chOff x="1074" y="3223"/>
            <a:chExt cx="288" cy="12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4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5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6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7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8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9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0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1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2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3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5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6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7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8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9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1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2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3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6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7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8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9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0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1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2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3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4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5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2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Group 4"/>
          <p:cNvGrpSpPr>
            <a:grpSpLocks noChangeAspect="1"/>
          </p:cNvGrpSpPr>
          <p:nvPr/>
        </p:nvGrpSpPr>
        <p:grpSpPr bwMode="auto">
          <a:xfrm>
            <a:off x="5846920" y="4495800"/>
            <a:ext cx="457200" cy="200025"/>
            <a:chOff x="1074" y="3223"/>
            <a:chExt cx="288" cy="126"/>
          </a:xfrm>
        </p:grpSpPr>
        <p:sp>
          <p:nvSpPr>
            <p:cNvPr id="1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3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7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8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9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0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3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6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7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9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0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1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2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3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4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6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7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8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9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0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1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2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3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4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7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8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9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0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1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2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3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4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6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7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8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9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0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1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2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3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4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5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7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8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9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0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1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2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3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4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5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6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7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8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9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0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1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2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3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4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5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6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7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8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9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0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2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4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5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6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7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8" name="Group 4"/>
          <p:cNvGrpSpPr>
            <a:grpSpLocks noChangeAspect="1"/>
          </p:cNvGrpSpPr>
          <p:nvPr/>
        </p:nvGrpSpPr>
        <p:grpSpPr bwMode="auto">
          <a:xfrm>
            <a:off x="6629400" y="4495800"/>
            <a:ext cx="457200" cy="200025"/>
            <a:chOff x="1074" y="3223"/>
            <a:chExt cx="288" cy="126"/>
          </a:xfrm>
        </p:grpSpPr>
        <p:sp>
          <p:nvSpPr>
            <p:cNvPr id="28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0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1" name="Freeform 290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2" name="Freeform 291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0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1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2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3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4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5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6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7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1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2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3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4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5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6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7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8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9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0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1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2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3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4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5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6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7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8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9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0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1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2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3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4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5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6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7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8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9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0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1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2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3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4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5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6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7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8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9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0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1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2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3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4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5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6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7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8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9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0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1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2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3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4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5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6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7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8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9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0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1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2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3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4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5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6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7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8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9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0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1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2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3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4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5" name="Group 4"/>
          <p:cNvGrpSpPr>
            <a:grpSpLocks noChangeAspect="1"/>
          </p:cNvGrpSpPr>
          <p:nvPr/>
        </p:nvGrpSpPr>
        <p:grpSpPr bwMode="auto">
          <a:xfrm>
            <a:off x="7467600" y="4495800"/>
            <a:ext cx="457200" cy="200025"/>
            <a:chOff x="1074" y="3223"/>
            <a:chExt cx="288" cy="126"/>
          </a:xfrm>
        </p:grpSpPr>
        <p:sp>
          <p:nvSpPr>
            <p:cNvPr id="38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7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3" name="Freeform 392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4" name="Freeform 393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5" name="Freeform 394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7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8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9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0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1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2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3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4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5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6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7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8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9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0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2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3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4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5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6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7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8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9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0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1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2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3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4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5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6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7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8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9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0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1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2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3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4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5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6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7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8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9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0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1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2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3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4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5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6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7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8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9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0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1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2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3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4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5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6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7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8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9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0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1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2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3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4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5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6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7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8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9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0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1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2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3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4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5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6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7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8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9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0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1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02"/>
          <p:cNvGrpSpPr>
            <a:grpSpLocks noChangeAspect="1"/>
          </p:cNvGrpSpPr>
          <p:nvPr/>
        </p:nvGrpSpPr>
        <p:grpSpPr bwMode="auto">
          <a:xfrm>
            <a:off x="4839503" y="3580724"/>
            <a:ext cx="727075" cy="277813"/>
            <a:chOff x="1056" y="2654"/>
            <a:chExt cx="458" cy="175"/>
          </a:xfrm>
        </p:grpSpPr>
        <p:sp>
          <p:nvSpPr>
            <p:cNvPr id="153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8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5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6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8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0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5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7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8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2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3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8" name="Group 102"/>
          <p:cNvGrpSpPr>
            <a:grpSpLocks noChangeAspect="1"/>
          </p:cNvGrpSpPr>
          <p:nvPr/>
        </p:nvGrpSpPr>
        <p:grpSpPr bwMode="auto">
          <a:xfrm>
            <a:off x="5687235" y="3581400"/>
            <a:ext cx="727075" cy="277813"/>
            <a:chOff x="1056" y="2654"/>
            <a:chExt cx="458" cy="175"/>
          </a:xfrm>
        </p:grpSpPr>
        <p:sp>
          <p:nvSpPr>
            <p:cNvPr id="509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0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1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2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3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4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5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6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7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8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9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0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1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2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3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4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5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6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7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8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9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0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1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2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3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4" name="Group 102"/>
          <p:cNvGrpSpPr>
            <a:grpSpLocks noChangeAspect="1"/>
          </p:cNvGrpSpPr>
          <p:nvPr/>
        </p:nvGrpSpPr>
        <p:grpSpPr bwMode="auto">
          <a:xfrm>
            <a:off x="6544469" y="3581400"/>
            <a:ext cx="727075" cy="277813"/>
            <a:chOff x="1056" y="2654"/>
            <a:chExt cx="458" cy="175"/>
          </a:xfrm>
        </p:grpSpPr>
        <p:sp>
          <p:nvSpPr>
            <p:cNvPr id="535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6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7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8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9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0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1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2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3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4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5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6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7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8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9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0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1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2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3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4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5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6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7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8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9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0" name="Group 102"/>
          <p:cNvGrpSpPr>
            <a:grpSpLocks noChangeAspect="1"/>
          </p:cNvGrpSpPr>
          <p:nvPr/>
        </p:nvGrpSpPr>
        <p:grpSpPr bwMode="auto">
          <a:xfrm>
            <a:off x="7399337" y="3581400"/>
            <a:ext cx="727075" cy="277813"/>
            <a:chOff x="1056" y="2654"/>
            <a:chExt cx="458" cy="175"/>
          </a:xfrm>
        </p:grpSpPr>
        <p:sp>
          <p:nvSpPr>
            <p:cNvPr id="561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2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3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4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5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6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7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8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9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0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1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2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3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4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5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6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7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8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9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0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1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2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3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4" name="Group 129"/>
          <p:cNvGrpSpPr>
            <a:grpSpLocks noChangeAspect="1"/>
          </p:cNvGrpSpPr>
          <p:nvPr/>
        </p:nvGrpSpPr>
        <p:grpSpPr bwMode="auto">
          <a:xfrm>
            <a:off x="5836602" y="1447800"/>
            <a:ext cx="506412" cy="685800"/>
            <a:chOff x="4097" y="912"/>
            <a:chExt cx="319" cy="432"/>
          </a:xfrm>
        </p:grpSpPr>
        <p:sp>
          <p:nvSpPr>
            <p:cNvPr id="185" name="AutoShape 128"/>
            <p:cNvSpPr>
              <a:spLocks noChangeAspect="1" noChangeArrowheads="1" noTextEdit="1"/>
            </p:cNvSpPr>
            <p:nvPr/>
          </p:nvSpPr>
          <p:spPr bwMode="auto">
            <a:xfrm>
              <a:off x="4097" y="912"/>
              <a:ext cx="31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6" name="Rectangle 130"/>
            <p:cNvSpPr>
              <a:spLocks noChangeArrowheads="1"/>
            </p:cNvSpPr>
            <p:nvPr/>
          </p:nvSpPr>
          <p:spPr bwMode="auto">
            <a:xfrm>
              <a:off x="4100" y="1084"/>
              <a:ext cx="276" cy="258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131"/>
            <p:cNvSpPr>
              <a:spLocks noChangeArrowheads="1"/>
            </p:cNvSpPr>
            <p:nvPr/>
          </p:nvSpPr>
          <p:spPr bwMode="auto">
            <a:xfrm>
              <a:off x="4101" y="1085"/>
              <a:ext cx="274" cy="256"/>
            </a:xfrm>
            <a:prstGeom prst="rect">
              <a:avLst/>
            </a:prstGeom>
            <a:solidFill>
              <a:srgbClr val="0096D5"/>
            </a:solidFill>
            <a:ln w="4763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Freeform 132"/>
            <p:cNvSpPr>
              <a:spLocks/>
            </p:cNvSpPr>
            <p:nvPr/>
          </p:nvSpPr>
          <p:spPr bwMode="auto">
            <a:xfrm>
              <a:off x="4100" y="1054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Freeform 133"/>
            <p:cNvSpPr>
              <a:spLocks/>
            </p:cNvSpPr>
            <p:nvPr/>
          </p:nvSpPr>
          <p:spPr bwMode="auto">
            <a:xfrm>
              <a:off x="4100" y="1054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2" name="Freeform 134"/>
            <p:cNvSpPr>
              <a:spLocks/>
            </p:cNvSpPr>
            <p:nvPr/>
          </p:nvSpPr>
          <p:spPr bwMode="auto">
            <a:xfrm>
              <a:off x="4376" y="1054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3" name="Freeform 135"/>
            <p:cNvSpPr>
              <a:spLocks/>
            </p:cNvSpPr>
            <p:nvPr/>
          </p:nvSpPr>
          <p:spPr bwMode="auto">
            <a:xfrm>
              <a:off x="4376" y="1054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4" name="Freeform 136"/>
            <p:cNvSpPr>
              <a:spLocks/>
            </p:cNvSpPr>
            <p:nvPr/>
          </p:nvSpPr>
          <p:spPr bwMode="auto">
            <a:xfrm>
              <a:off x="4112" y="1191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5" name="Freeform 137"/>
            <p:cNvSpPr>
              <a:spLocks/>
            </p:cNvSpPr>
            <p:nvPr/>
          </p:nvSpPr>
          <p:spPr bwMode="auto">
            <a:xfrm>
              <a:off x="4112" y="1191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6" name="Freeform 138"/>
            <p:cNvSpPr>
              <a:spLocks/>
            </p:cNvSpPr>
            <p:nvPr/>
          </p:nvSpPr>
          <p:spPr bwMode="auto">
            <a:xfrm>
              <a:off x="4147" y="1129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7" name="Freeform 139"/>
            <p:cNvSpPr>
              <a:spLocks/>
            </p:cNvSpPr>
            <p:nvPr/>
          </p:nvSpPr>
          <p:spPr bwMode="auto">
            <a:xfrm>
              <a:off x="4147" y="1129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8" name="Freeform 140"/>
            <p:cNvSpPr>
              <a:spLocks/>
            </p:cNvSpPr>
            <p:nvPr/>
          </p:nvSpPr>
          <p:spPr bwMode="auto">
            <a:xfrm>
              <a:off x="4213" y="1096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9" name="Freeform 141"/>
            <p:cNvSpPr>
              <a:spLocks/>
            </p:cNvSpPr>
            <p:nvPr/>
          </p:nvSpPr>
          <p:spPr bwMode="auto">
            <a:xfrm>
              <a:off x="4213" y="1096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0" name="Freeform 142"/>
            <p:cNvSpPr>
              <a:spLocks/>
            </p:cNvSpPr>
            <p:nvPr/>
          </p:nvSpPr>
          <p:spPr bwMode="auto">
            <a:xfrm>
              <a:off x="4245" y="1129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1" name="Freeform 143"/>
            <p:cNvSpPr>
              <a:spLocks/>
            </p:cNvSpPr>
            <p:nvPr/>
          </p:nvSpPr>
          <p:spPr bwMode="auto">
            <a:xfrm>
              <a:off x="4245" y="1129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2" name="Freeform 144"/>
            <p:cNvSpPr>
              <a:spLocks/>
            </p:cNvSpPr>
            <p:nvPr/>
          </p:nvSpPr>
          <p:spPr bwMode="auto">
            <a:xfrm>
              <a:off x="4260" y="1191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3" name="Freeform 145"/>
            <p:cNvSpPr>
              <a:spLocks/>
            </p:cNvSpPr>
            <p:nvPr/>
          </p:nvSpPr>
          <p:spPr bwMode="auto">
            <a:xfrm>
              <a:off x="4260" y="1191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4" name="Freeform 146"/>
            <p:cNvSpPr>
              <a:spLocks/>
            </p:cNvSpPr>
            <p:nvPr/>
          </p:nvSpPr>
          <p:spPr bwMode="auto">
            <a:xfrm>
              <a:off x="4245" y="1221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5" name="Freeform 147"/>
            <p:cNvSpPr>
              <a:spLocks/>
            </p:cNvSpPr>
            <p:nvPr/>
          </p:nvSpPr>
          <p:spPr bwMode="auto">
            <a:xfrm>
              <a:off x="4245" y="1221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6" name="Freeform 148"/>
            <p:cNvSpPr>
              <a:spLocks/>
            </p:cNvSpPr>
            <p:nvPr/>
          </p:nvSpPr>
          <p:spPr bwMode="auto">
            <a:xfrm>
              <a:off x="4213" y="1235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7" name="Freeform 149"/>
            <p:cNvSpPr>
              <a:spLocks/>
            </p:cNvSpPr>
            <p:nvPr/>
          </p:nvSpPr>
          <p:spPr bwMode="auto">
            <a:xfrm>
              <a:off x="4213" y="1235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8" name="Freeform 150"/>
            <p:cNvSpPr>
              <a:spLocks/>
            </p:cNvSpPr>
            <p:nvPr/>
          </p:nvSpPr>
          <p:spPr bwMode="auto">
            <a:xfrm>
              <a:off x="4147" y="1221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9" name="Freeform 151"/>
            <p:cNvSpPr>
              <a:spLocks/>
            </p:cNvSpPr>
            <p:nvPr/>
          </p:nvSpPr>
          <p:spPr bwMode="auto">
            <a:xfrm>
              <a:off x="4147" y="1221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0" name="Freeform 152"/>
            <p:cNvSpPr>
              <a:spLocks/>
            </p:cNvSpPr>
            <p:nvPr/>
          </p:nvSpPr>
          <p:spPr bwMode="auto">
            <a:xfrm>
              <a:off x="4115" y="1193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1" name="Freeform 153"/>
            <p:cNvSpPr>
              <a:spLocks/>
            </p:cNvSpPr>
            <p:nvPr/>
          </p:nvSpPr>
          <p:spPr bwMode="auto">
            <a:xfrm>
              <a:off x="4115" y="1193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2" name="Freeform 154"/>
            <p:cNvSpPr>
              <a:spLocks/>
            </p:cNvSpPr>
            <p:nvPr/>
          </p:nvSpPr>
          <p:spPr bwMode="auto">
            <a:xfrm>
              <a:off x="4150" y="1132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3" name="Freeform 155"/>
            <p:cNvSpPr>
              <a:spLocks/>
            </p:cNvSpPr>
            <p:nvPr/>
          </p:nvSpPr>
          <p:spPr bwMode="auto">
            <a:xfrm>
              <a:off x="4150" y="1132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4" name="Freeform 156"/>
            <p:cNvSpPr>
              <a:spLocks/>
            </p:cNvSpPr>
            <p:nvPr/>
          </p:nvSpPr>
          <p:spPr bwMode="auto">
            <a:xfrm>
              <a:off x="4215" y="1098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5" name="Freeform 157"/>
            <p:cNvSpPr>
              <a:spLocks/>
            </p:cNvSpPr>
            <p:nvPr/>
          </p:nvSpPr>
          <p:spPr bwMode="auto">
            <a:xfrm>
              <a:off x="4215" y="1098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6" name="Freeform 158"/>
            <p:cNvSpPr>
              <a:spLocks/>
            </p:cNvSpPr>
            <p:nvPr/>
          </p:nvSpPr>
          <p:spPr bwMode="auto">
            <a:xfrm>
              <a:off x="4248" y="1132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7" name="Freeform 159"/>
            <p:cNvSpPr>
              <a:spLocks/>
            </p:cNvSpPr>
            <p:nvPr/>
          </p:nvSpPr>
          <p:spPr bwMode="auto">
            <a:xfrm>
              <a:off x="4248" y="1132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4263" y="1193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4263" y="1193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" name="Freeform 162"/>
            <p:cNvSpPr>
              <a:spLocks/>
            </p:cNvSpPr>
            <p:nvPr/>
          </p:nvSpPr>
          <p:spPr bwMode="auto">
            <a:xfrm>
              <a:off x="4248" y="1224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4248" y="1224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4215" y="1238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4215" y="1238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4150" y="1224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4150" y="1224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4" name="Oval 168"/>
            <p:cNvSpPr>
              <a:spLocks noChangeArrowheads="1"/>
            </p:cNvSpPr>
            <p:nvPr/>
          </p:nvSpPr>
          <p:spPr bwMode="auto">
            <a:xfrm>
              <a:off x="4192" y="1174"/>
              <a:ext cx="83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5" name="Oval 169"/>
            <p:cNvSpPr>
              <a:spLocks noChangeArrowheads="1"/>
            </p:cNvSpPr>
            <p:nvPr/>
          </p:nvSpPr>
          <p:spPr bwMode="auto">
            <a:xfrm>
              <a:off x="4197" y="1179"/>
              <a:ext cx="83" cy="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6" name="Oval 170"/>
            <p:cNvSpPr>
              <a:spLocks noChangeArrowheads="1"/>
            </p:cNvSpPr>
            <p:nvPr/>
          </p:nvSpPr>
          <p:spPr bwMode="auto">
            <a:xfrm>
              <a:off x="4195" y="1176"/>
              <a:ext cx="83" cy="78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7" name="Rectangle 171"/>
            <p:cNvSpPr>
              <a:spLocks noChangeArrowheads="1"/>
            </p:cNvSpPr>
            <p:nvPr/>
          </p:nvSpPr>
          <p:spPr bwMode="auto">
            <a:xfrm>
              <a:off x="4100" y="945"/>
              <a:ext cx="276" cy="139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8" name="Rectangle 172"/>
            <p:cNvSpPr>
              <a:spLocks noChangeArrowheads="1"/>
            </p:cNvSpPr>
            <p:nvPr/>
          </p:nvSpPr>
          <p:spPr bwMode="auto">
            <a:xfrm>
              <a:off x="4101" y="946"/>
              <a:ext cx="274" cy="137"/>
            </a:xfrm>
            <a:prstGeom prst="rect">
              <a:avLst/>
            </a:prstGeom>
            <a:solidFill>
              <a:srgbClr val="CF0E30"/>
            </a:solidFill>
            <a:ln w="4763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4100" y="914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4100" y="914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4376" y="914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4376" y="914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03" name="Group 185"/>
            <p:cNvGrpSpPr>
              <a:grpSpLocks/>
            </p:cNvGrpSpPr>
            <p:nvPr/>
          </p:nvGrpSpPr>
          <p:grpSpPr bwMode="auto">
            <a:xfrm>
              <a:off x="4118" y="963"/>
              <a:ext cx="229" cy="99"/>
              <a:chOff x="4118" y="963"/>
              <a:chExt cx="229" cy="99"/>
            </a:xfrm>
          </p:grpSpPr>
          <p:sp>
            <p:nvSpPr>
              <p:cNvPr id="1061" name="Line 177"/>
              <p:cNvSpPr>
                <a:spLocks noChangeShapeType="1"/>
              </p:cNvSpPr>
              <p:nvPr/>
            </p:nvSpPr>
            <p:spPr bwMode="auto">
              <a:xfrm>
                <a:off x="4172" y="986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2" name="Line 178"/>
              <p:cNvSpPr>
                <a:spLocks noChangeShapeType="1"/>
              </p:cNvSpPr>
              <p:nvPr/>
            </p:nvSpPr>
            <p:spPr bwMode="auto">
              <a:xfrm>
                <a:off x="4135" y="976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3" name="Line 179"/>
              <p:cNvSpPr>
                <a:spLocks noChangeShapeType="1"/>
              </p:cNvSpPr>
              <p:nvPr/>
            </p:nvSpPr>
            <p:spPr bwMode="auto">
              <a:xfrm>
                <a:off x="4135" y="1047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4" name="Rectangle 180"/>
              <p:cNvSpPr>
                <a:spLocks noChangeArrowheads="1"/>
              </p:cNvSpPr>
              <p:nvPr/>
            </p:nvSpPr>
            <p:spPr bwMode="auto">
              <a:xfrm>
                <a:off x="4118" y="963"/>
                <a:ext cx="61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5" name="Rectangle 181"/>
              <p:cNvSpPr>
                <a:spLocks noChangeArrowheads="1"/>
              </p:cNvSpPr>
              <p:nvPr/>
            </p:nvSpPr>
            <p:spPr bwMode="auto">
              <a:xfrm>
                <a:off x="4289" y="963"/>
                <a:ext cx="58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6" name="Rectangle 182"/>
              <p:cNvSpPr>
                <a:spLocks noChangeArrowheads="1"/>
              </p:cNvSpPr>
              <p:nvPr/>
            </p:nvSpPr>
            <p:spPr bwMode="auto">
              <a:xfrm>
                <a:off x="4118" y="1033"/>
                <a:ext cx="61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7" name="Rectangle 183"/>
              <p:cNvSpPr>
                <a:spLocks noChangeArrowheads="1"/>
              </p:cNvSpPr>
              <p:nvPr/>
            </p:nvSpPr>
            <p:spPr bwMode="auto">
              <a:xfrm>
                <a:off x="4289" y="1033"/>
                <a:ext cx="58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8" name="Line 184"/>
              <p:cNvSpPr>
                <a:spLocks noChangeShapeType="1"/>
              </p:cNvSpPr>
              <p:nvPr/>
            </p:nvSpPr>
            <p:spPr bwMode="auto">
              <a:xfrm flipH="1">
                <a:off x="4170" y="986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4" name="Group 194"/>
            <p:cNvGrpSpPr>
              <a:grpSpLocks/>
            </p:cNvGrpSpPr>
            <p:nvPr/>
          </p:nvGrpSpPr>
          <p:grpSpPr bwMode="auto">
            <a:xfrm>
              <a:off x="4121" y="965"/>
              <a:ext cx="229" cy="99"/>
              <a:chOff x="4121" y="965"/>
              <a:chExt cx="229" cy="99"/>
            </a:xfrm>
          </p:grpSpPr>
          <p:sp>
            <p:nvSpPr>
              <p:cNvPr id="605" name="Line 186"/>
              <p:cNvSpPr>
                <a:spLocks noChangeShapeType="1"/>
              </p:cNvSpPr>
              <p:nvPr/>
            </p:nvSpPr>
            <p:spPr bwMode="auto">
              <a:xfrm>
                <a:off x="4175" y="988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Line 187"/>
              <p:cNvSpPr>
                <a:spLocks noChangeShapeType="1"/>
              </p:cNvSpPr>
              <p:nvPr/>
            </p:nvSpPr>
            <p:spPr bwMode="auto">
              <a:xfrm>
                <a:off x="4137" y="978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" name="Line 188"/>
              <p:cNvSpPr>
                <a:spLocks noChangeShapeType="1"/>
              </p:cNvSpPr>
              <p:nvPr/>
            </p:nvSpPr>
            <p:spPr bwMode="auto">
              <a:xfrm>
                <a:off x="4137" y="1049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6" name="Rectangle 189"/>
              <p:cNvSpPr>
                <a:spLocks noChangeArrowheads="1"/>
              </p:cNvSpPr>
              <p:nvPr/>
            </p:nvSpPr>
            <p:spPr bwMode="auto">
              <a:xfrm>
                <a:off x="4121" y="965"/>
                <a:ext cx="60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7" name="Rectangle 190"/>
              <p:cNvSpPr>
                <a:spLocks noChangeArrowheads="1"/>
              </p:cNvSpPr>
              <p:nvPr/>
            </p:nvSpPr>
            <p:spPr bwMode="auto">
              <a:xfrm>
                <a:off x="4291" y="965"/>
                <a:ext cx="59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8" name="Rectangle 191"/>
              <p:cNvSpPr>
                <a:spLocks noChangeArrowheads="1"/>
              </p:cNvSpPr>
              <p:nvPr/>
            </p:nvSpPr>
            <p:spPr bwMode="auto">
              <a:xfrm>
                <a:off x="4121" y="1036"/>
                <a:ext cx="60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9" name="Rectangle 192"/>
              <p:cNvSpPr>
                <a:spLocks noChangeArrowheads="1"/>
              </p:cNvSpPr>
              <p:nvPr/>
            </p:nvSpPr>
            <p:spPr bwMode="auto">
              <a:xfrm>
                <a:off x="4291" y="1036"/>
                <a:ext cx="59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0" name="Line 193"/>
              <p:cNvSpPr>
                <a:spLocks noChangeShapeType="1"/>
              </p:cNvSpPr>
              <p:nvPr/>
            </p:nvSpPr>
            <p:spPr bwMode="auto">
              <a:xfrm flipH="1">
                <a:off x="4172" y="988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69" name="Group 197"/>
          <p:cNvGrpSpPr>
            <a:grpSpLocks noChangeAspect="1"/>
          </p:cNvGrpSpPr>
          <p:nvPr/>
        </p:nvGrpSpPr>
        <p:grpSpPr bwMode="auto">
          <a:xfrm>
            <a:off x="6627813" y="1447800"/>
            <a:ext cx="506412" cy="685800"/>
            <a:chOff x="2279" y="1175"/>
            <a:chExt cx="319" cy="432"/>
          </a:xfrm>
        </p:grpSpPr>
        <p:sp>
          <p:nvSpPr>
            <p:cNvPr id="1070" name="AutoShape 196"/>
            <p:cNvSpPr>
              <a:spLocks noChangeAspect="1" noChangeArrowheads="1" noTextEdit="1"/>
            </p:cNvSpPr>
            <p:nvPr/>
          </p:nvSpPr>
          <p:spPr bwMode="auto">
            <a:xfrm>
              <a:off x="2279" y="1175"/>
              <a:ext cx="31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1" name="Rectangle 198"/>
            <p:cNvSpPr>
              <a:spLocks noChangeArrowheads="1"/>
            </p:cNvSpPr>
            <p:nvPr/>
          </p:nvSpPr>
          <p:spPr bwMode="auto">
            <a:xfrm>
              <a:off x="2282" y="1347"/>
              <a:ext cx="276" cy="258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2" name="Rectangle 199"/>
            <p:cNvSpPr>
              <a:spLocks noChangeArrowheads="1"/>
            </p:cNvSpPr>
            <p:nvPr/>
          </p:nvSpPr>
          <p:spPr bwMode="auto">
            <a:xfrm>
              <a:off x="2283" y="1348"/>
              <a:ext cx="274" cy="256"/>
            </a:xfrm>
            <a:prstGeom prst="rect">
              <a:avLst/>
            </a:prstGeom>
            <a:solidFill>
              <a:srgbClr val="0096D5"/>
            </a:solidFill>
            <a:ln w="4763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3" name="Freeform 200"/>
            <p:cNvSpPr>
              <a:spLocks/>
            </p:cNvSpPr>
            <p:nvPr/>
          </p:nvSpPr>
          <p:spPr bwMode="auto">
            <a:xfrm>
              <a:off x="2282" y="1317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4" name="Freeform 201"/>
            <p:cNvSpPr>
              <a:spLocks/>
            </p:cNvSpPr>
            <p:nvPr/>
          </p:nvSpPr>
          <p:spPr bwMode="auto">
            <a:xfrm>
              <a:off x="2282" y="1317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5" name="Freeform 202"/>
            <p:cNvSpPr>
              <a:spLocks/>
            </p:cNvSpPr>
            <p:nvPr/>
          </p:nvSpPr>
          <p:spPr bwMode="auto">
            <a:xfrm>
              <a:off x="2558" y="1317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6" name="Freeform 203"/>
            <p:cNvSpPr>
              <a:spLocks/>
            </p:cNvSpPr>
            <p:nvPr/>
          </p:nvSpPr>
          <p:spPr bwMode="auto">
            <a:xfrm>
              <a:off x="2558" y="1317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7" name="Freeform 204"/>
            <p:cNvSpPr>
              <a:spLocks/>
            </p:cNvSpPr>
            <p:nvPr/>
          </p:nvSpPr>
          <p:spPr bwMode="auto">
            <a:xfrm>
              <a:off x="2294" y="1454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8" name="Freeform 205"/>
            <p:cNvSpPr>
              <a:spLocks/>
            </p:cNvSpPr>
            <p:nvPr/>
          </p:nvSpPr>
          <p:spPr bwMode="auto">
            <a:xfrm>
              <a:off x="2294" y="1454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9" name="Freeform 206"/>
            <p:cNvSpPr>
              <a:spLocks/>
            </p:cNvSpPr>
            <p:nvPr/>
          </p:nvSpPr>
          <p:spPr bwMode="auto">
            <a:xfrm>
              <a:off x="2329" y="1392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0" name="Freeform 207"/>
            <p:cNvSpPr>
              <a:spLocks/>
            </p:cNvSpPr>
            <p:nvPr/>
          </p:nvSpPr>
          <p:spPr bwMode="auto">
            <a:xfrm>
              <a:off x="2329" y="1392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1" name="Freeform 208"/>
            <p:cNvSpPr>
              <a:spLocks/>
            </p:cNvSpPr>
            <p:nvPr/>
          </p:nvSpPr>
          <p:spPr bwMode="auto">
            <a:xfrm>
              <a:off x="2395" y="1359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2" name="Freeform 209"/>
            <p:cNvSpPr>
              <a:spLocks/>
            </p:cNvSpPr>
            <p:nvPr/>
          </p:nvSpPr>
          <p:spPr bwMode="auto">
            <a:xfrm>
              <a:off x="2395" y="1359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3" name="Freeform 210"/>
            <p:cNvSpPr>
              <a:spLocks/>
            </p:cNvSpPr>
            <p:nvPr/>
          </p:nvSpPr>
          <p:spPr bwMode="auto">
            <a:xfrm>
              <a:off x="2427" y="1392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4" name="Freeform 211"/>
            <p:cNvSpPr>
              <a:spLocks/>
            </p:cNvSpPr>
            <p:nvPr/>
          </p:nvSpPr>
          <p:spPr bwMode="auto">
            <a:xfrm>
              <a:off x="2427" y="1392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" name="Freeform 212"/>
            <p:cNvSpPr>
              <a:spLocks/>
            </p:cNvSpPr>
            <p:nvPr/>
          </p:nvSpPr>
          <p:spPr bwMode="auto">
            <a:xfrm>
              <a:off x="2442" y="1454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6" name="Freeform 213"/>
            <p:cNvSpPr>
              <a:spLocks/>
            </p:cNvSpPr>
            <p:nvPr/>
          </p:nvSpPr>
          <p:spPr bwMode="auto">
            <a:xfrm>
              <a:off x="2442" y="1454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7" name="Freeform 214"/>
            <p:cNvSpPr>
              <a:spLocks/>
            </p:cNvSpPr>
            <p:nvPr/>
          </p:nvSpPr>
          <p:spPr bwMode="auto">
            <a:xfrm>
              <a:off x="2427" y="1484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8" name="Freeform 215"/>
            <p:cNvSpPr>
              <a:spLocks/>
            </p:cNvSpPr>
            <p:nvPr/>
          </p:nvSpPr>
          <p:spPr bwMode="auto">
            <a:xfrm>
              <a:off x="2427" y="1484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9" name="Freeform 216"/>
            <p:cNvSpPr>
              <a:spLocks/>
            </p:cNvSpPr>
            <p:nvPr/>
          </p:nvSpPr>
          <p:spPr bwMode="auto">
            <a:xfrm>
              <a:off x="2395" y="1498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0" name="Freeform 217"/>
            <p:cNvSpPr>
              <a:spLocks/>
            </p:cNvSpPr>
            <p:nvPr/>
          </p:nvSpPr>
          <p:spPr bwMode="auto">
            <a:xfrm>
              <a:off x="2395" y="1498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1" name="Freeform 218"/>
            <p:cNvSpPr>
              <a:spLocks/>
            </p:cNvSpPr>
            <p:nvPr/>
          </p:nvSpPr>
          <p:spPr bwMode="auto">
            <a:xfrm>
              <a:off x="2329" y="1484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2" name="Freeform 219"/>
            <p:cNvSpPr>
              <a:spLocks/>
            </p:cNvSpPr>
            <p:nvPr/>
          </p:nvSpPr>
          <p:spPr bwMode="auto">
            <a:xfrm>
              <a:off x="2329" y="1484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3" name="Freeform 220"/>
            <p:cNvSpPr>
              <a:spLocks/>
            </p:cNvSpPr>
            <p:nvPr/>
          </p:nvSpPr>
          <p:spPr bwMode="auto">
            <a:xfrm>
              <a:off x="2297" y="1456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4" name="Freeform 221"/>
            <p:cNvSpPr>
              <a:spLocks/>
            </p:cNvSpPr>
            <p:nvPr/>
          </p:nvSpPr>
          <p:spPr bwMode="auto">
            <a:xfrm>
              <a:off x="2297" y="1456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5" name="Freeform 222"/>
            <p:cNvSpPr>
              <a:spLocks/>
            </p:cNvSpPr>
            <p:nvPr/>
          </p:nvSpPr>
          <p:spPr bwMode="auto">
            <a:xfrm>
              <a:off x="2332" y="1395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" name="Freeform 223"/>
            <p:cNvSpPr>
              <a:spLocks/>
            </p:cNvSpPr>
            <p:nvPr/>
          </p:nvSpPr>
          <p:spPr bwMode="auto">
            <a:xfrm>
              <a:off x="2332" y="1395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7" name="Freeform 224"/>
            <p:cNvSpPr>
              <a:spLocks/>
            </p:cNvSpPr>
            <p:nvPr/>
          </p:nvSpPr>
          <p:spPr bwMode="auto">
            <a:xfrm>
              <a:off x="2397" y="1361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8" name="Freeform 225"/>
            <p:cNvSpPr>
              <a:spLocks/>
            </p:cNvSpPr>
            <p:nvPr/>
          </p:nvSpPr>
          <p:spPr bwMode="auto">
            <a:xfrm>
              <a:off x="2397" y="1361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9" name="Freeform 226"/>
            <p:cNvSpPr>
              <a:spLocks/>
            </p:cNvSpPr>
            <p:nvPr/>
          </p:nvSpPr>
          <p:spPr bwMode="auto">
            <a:xfrm>
              <a:off x="2430" y="1395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0" name="Freeform 227"/>
            <p:cNvSpPr>
              <a:spLocks/>
            </p:cNvSpPr>
            <p:nvPr/>
          </p:nvSpPr>
          <p:spPr bwMode="auto">
            <a:xfrm>
              <a:off x="2430" y="1395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1" name="Freeform 228"/>
            <p:cNvSpPr>
              <a:spLocks/>
            </p:cNvSpPr>
            <p:nvPr/>
          </p:nvSpPr>
          <p:spPr bwMode="auto">
            <a:xfrm>
              <a:off x="2445" y="1456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2" name="Freeform 229"/>
            <p:cNvSpPr>
              <a:spLocks/>
            </p:cNvSpPr>
            <p:nvPr/>
          </p:nvSpPr>
          <p:spPr bwMode="auto">
            <a:xfrm>
              <a:off x="2445" y="1456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3" name="Freeform 230"/>
            <p:cNvSpPr>
              <a:spLocks/>
            </p:cNvSpPr>
            <p:nvPr/>
          </p:nvSpPr>
          <p:spPr bwMode="auto">
            <a:xfrm>
              <a:off x="2430" y="1487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4" name="Freeform 231"/>
            <p:cNvSpPr>
              <a:spLocks/>
            </p:cNvSpPr>
            <p:nvPr/>
          </p:nvSpPr>
          <p:spPr bwMode="auto">
            <a:xfrm>
              <a:off x="2430" y="1487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5" name="Freeform 232"/>
            <p:cNvSpPr>
              <a:spLocks/>
            </p:cNvSpPr>
            <p:nvPr/>
          </p:nvSpPr>
          <p:spPr bwMode="auto">
            <a:xfrm>
              <a:off x="2397" y="1501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6" name="Freeform 233"/>
            <p:cNvSpPr>
              <a:spLocks/>
            </p:cNvSpPr>
            <p:nvPr/>
          </p:nvSpPr>
          <p:spPr bwMode="auto">
            <a:xfrm>
              <a:off x="2397" y="1501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7" name="Freeform 234"/>
            <p:cNvSpPr>
              <a:spLocks/>
            </p:cNvSpPr>
            <p:nvPr/>
          </p:nvSpPr>
          <p:spPr bwMode="auto">
            <a:xfrm>
              <a:off x="2332" y="1487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8" name="Freeform 235"/>
            <p:cNvSpPr>
              <a:spLocks/>
            </p:cNvSpPr>
            <p:nvPr/>
          </p:nvSpPr>
          <p:spPr bwMode="auto">
            <a:xfrm>
              <a:off x="2332" y="1487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9" name="Oval 236"/>
            <p:cNvSpPr>
              <a:spLocks noChangeArrowheads="1"/>
            </p:cNvSpPr>
            <p:nvPr/>
          </p:nvSpPr>
          <p:spPr bwMode="auto">
            <a:xfrm>
              <a:off x="2374" y="1437"/>
              <a:ext cx="83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0" name="Oval 237"/>
            <p:cNvSpPr>
              <a:spLocks noChangeArrowheads="1"/>
            </p:cNvSpPr>
            <p:nvPr/>
          </p:nvSpPr>
          <p:spPr bwMode="auto">
            <a:xfrm>
              <a:off x="2379" y="1442"/>
              <a:ext cx="83" cy="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1" name="Oval 238"/>
            <p:cNvSpPr>
              <a:spLocks noChangeArrowheads="1"/>
            </p:cNvSpPr>
            <p:nvPr/>
          </p:nvSpPr>
          <p:spPr bwMode="auto">
            <a:xfrm>
              <a:off x="2377" y="1439"/>
              <a:ext cx="83" cy="78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2" name="Rectangle 239"/>
            <p:cNvSpPr>
              <a:spLocks noChangeArrowheads="1"/>
            </p:cNvSpPr>
            <p:nvPr/>
          </p:nvSpPr>
          <p:spPr bwMode="auto">
            <a:xfrm>
              <a:off x="2282" y="1208"/>
              <a:ext cx="276" cy="139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3" name="Rectangle 240"/>
            <p:cNvSpPr>
              <a:spLocks noChangeArrowheads="1"/>
            </p:cNvSpPr>
            <p:nvPr/>
          </p:nvSpPr>
          <p:spPr bwMode="auto">
            <a:xfrm>
              <a:off x="2283" y="1209"/>
              <a:ext cx="274" cy="137"/>
            </a:xfrm>
            <a:prstGeom prst="rect">
              <a:avLst/>
            </a:prstGeom>
            <a:solidFill>
              <a:srgbClr val="CF0E30"/>
            </a:solidFill>
            <a:ln w="4763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4" name="Freeform 241"/>
            <p:cNvSpPr>
              <a:spLocks/>
            </p:cNvSpPr>
            <p:nvPr/>
          </p:nvSpPr>
          <p:spPr bwMode="auto">
            <a:xfrm>
              <a:off x="2282" y="1177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5" name="Freeform 242"/>
            <p:cNvSpPr>
              <a:spLocks/>
            </p:cNvSpPr>
            <p:nvPr/>
          </p:nvSpPr>
          <p:spPr bwMode="auto">
            <a:xfrm>
              <a:off x="2282" y="1177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6" name="Freeform 243"/>
            <p:cNvSpPr>
              <a:spLocks/>
            </p:cNvSpPr>
            <p:nvPr/>
          </p:nvSpPr>
          <p:spPr bwMode="auto">
            <a:xfrm>
              <a:off x="2558" y="1177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7" name="Freeform 244"/>
            <p:cNvSpPr>
              <a:spLocks/>
            </p:cNvSpPr>
            <p:nvPr/>
          </p:nvSpPr>
          <p:spPr bwMode="auto">
            <a:xfrm>
              <a:off x="2558" y="1177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18" name="Group 253"/>
            <p:cNvGrpSpPr>
              <a:grpSpLocks/>
            </p:cNvGrpSpPr>
            <p:nvPr/>
          </p:nvGrpSpPr>
          <p:grpSpPr bwMode="auto">
            <a:xfrm>
              <a:off x="2300" y="1226"/>
              <a:ext cx="229" cy="99"/>
              <a:chOff x="2300" y="1226"/>
              <a:chExt cx="229" cy="99"/>
            </a:xfrm>
          </p:grpSpPr>
          <p:sp>
            <p:nvSpPr>
              <p:cNvPr id="1128" name="Line 245"/>
              <p:cNvSpPr>
                <a:spLocks noChangeShapeType="1"/>
              </p:cNvSpPr>
              <p:nvPr/>
            </p:nvSpPr>
            <p:spPr bwMode="auto">
              <a:xfrm>
                <a:off x="2354" y="1249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9" name="Line 246"/>
              <p:cNvSpPr>
                <a:spLocks noChangeShapeType="1"/>
              </p:cNvSpPr>
              <p:nvPr/>
            </p:nvSpPr>
            <p:spPr bwMode="auto">
              <a:xfrm>
                <a:off x="2317" y="1239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0" name="Line 247"/>
              <p:cNvSpPr>
                <a:spLocks noChangeShapeType="1"/>
              </p:cNvSpPr>
              <p:nvPr/>
            </p:nvSpPr>
            <p:spPr bwMode="auto">
              <a:xfrm>
                <a:off x="2317" y="1310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1" name="Rectangle 248"/>
              <p:cNvSpPr>
                <a:spLocks noChangeArrowheads="1"/>
              </p:cNvSpPr>
              <p:nvPr/>
            </p:nvSpPr>
            <p:spPr bwMode="auto">
              <a:xfrm>
                <a:off x="2300" y="1226"/>
                <a:ext cx="61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2" name="Rectangle 249"/>
              <p:cNvSpPr>
                <a:spLocks noChangeArrowheads="1"/>
              </p:cNvSpPr>
              <p:nvPr/>
            </p:nvSpPr>
            <p:spPr bwMode="auto">
              <a:xfrm>
                <a:off x="2471" y="1226"/>
                <a:ext cx="58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3" name="Rectangle 250"/>
              <p:cNvSpPr>
                <a:spLocks noChangeArrowheads="1"/>
              </p:cNvSpPr>
              <p:nvPr/>
            </p:nvSpPr>
            <p:spPr bwMode="auto">
              <a:xfrm>
                <a:off x="2300" y="1296"/>
                <a:ext cx="61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4" name="Rectangle 251"/>
              <p:cNvSpPr>
                <a:spLocks noChangeArrowheads="1"/>
              </p:cNvSpPr>
              <p:nvPr/>
            </p:nvSpPr>
            <p:spPr bwMode="auto">
              <a:xfrm>
                <a:off x="2471" y="1296"/>
                <a:ext cx="58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5" name="Line 252"/>
              <p:cNvSpPr>
                <a:spLocks noChangeShapeType="1"/>
              </p:cNvSpPr>
              <p:nvPr/>
            </p:nvSpPr>
            <p:spPr bwMode="auto">
              <a:xfrm flipH="1">
                <a:off x="2352" y="1249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9" name="Group 262"/>
            <p:cNvGrpSpPr>
              <a:grpSpLocks/>
            </p:cNvGrpSpPr>
            <p:nvPr/>
          </p:nvGrpSpPr>
          <p:grpSpPr bwMode="auto">
            <a:xfrm>
              <a:off x="2303" y="1228"/>
              <a:ext cx="229" cy="99"/>
              <a:chOff x="2303" y="1228"/>
              <a:chExt cx="229" cy="99"/>
            </a:xfrm>
          </p:grpSpPr>
          <p:sp>
            <p:nvSpPr>
              <p:cNvPr id="1120" name="Line 254"/>
              <p:cNvSpPr>
                <a:spLocks noChangeShapeType="1"/>
              </p:cNvSpPr>
              <p:nvPr/>
            </p:nvSpPr>
            <p:spPr bwMode="auto">
              <a:xfrm>
                <a:off x="2357" y="1251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1" name="Line 255"/>
              <p:cNvSpPr>
                <a:spLocks noChangeShapeType="1"/>
              </p:cNvSpPr>
              <p:nvPr/>
            </p:nvSpPr>
            <p:spPr bwMode="auto">
              <a:xfrm>
                <a:off x="2319" y="1241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2" name="Line 256"/>
              <p:cNvSpPr>
                <a:spLocks noChangeShapeType="1"/>
              </p:cNvSpPr>
              <p:nvPr/>
            </p:nvSpPr>
            <p:spPr bwMode="auto">
              <a:xfrm>
                <a:off x="2319" y="1312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3" name="Rectangle 257"/>
              <p:cNvSpPr>
                <a:spLocks noChangeArrowheads="1"/>
              </p:cNvSpPr>
              <p:nvPr/>
            </p:nvSpPr>
            <p:spPr bwMode="auto">
              <a:xfrm>
                <a:off x="2303" y="1228"/>
                <a:ext cx="60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4" name="Rectangle 258"/>
              <p:cNvSpPr>
                <a:spLocks noChangeArrowheads="1"/>
              </p:cNvSpPr>
              <p:nvPr/>
            </p:nvSpPr>
            <p:spPr bwMode="auto">
              <a:xfrm>
                <a:off x="2473" y="1228"/>
                <a:ext cx="59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5" name="Rectangle 259"/>
              <p:cNvSpPr>
                <a:spLocks noChangeArrowheads="1"/>
              </p:cNvSpPr>
              <p:nvPr/>
            </p:nvSpPr>
            <p:spPr bwMode="auto">
              <a:xfrm>
                <a:off x="2303" y="1299"/>
                <a:ext cx="60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6" name="Rectangle 260"/>
              <p:cNvSpPr>
                <a:spLocks noChangeArrowheads="1"/>
              </p:cNvSpPr>
              <p:nvPr/>
            </p:nvSpPr>
            <p:spPr bwMode="auto">
              <a:xfrm>
                <a:off x="2473" y="1299"/>
                <a:ext cx="59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7" name="Line 261"/>
              <p:cNvSpPr>
                <a:spLocks noChangeShapeType="1"/>
              </p:cNvSpPr>
              <p:nvPr/>
            </p:nvSpPr>
            <p:spPr bwMode="auto">
              <a:xfrm flipH="1">
                <a:off x="2354" y="1251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87" name="Group 265"/>
          <p:cNvGrpSpPr>
            <a:grpSpLocks noChangeAspect="1"/>
          </p:cNvGrpSpPr>
          <p:nvPr/>
        </p:nvGrpSpPr>
        <p:grpSpPr bwMode="auto">
          <a:xfrm>
            <a:off x="5015981" y="2590800"/>
            <a:ext cx="406400" cy="534987"/>
            <a:chOff x="1176" y="1961"/>
            <a:chExt cx="256" cy="337"/>
          </a:xfrm>
        </p:grpSpPr>
        <p:sp>
          <p:nvSpPr>
            <p:cNvPr id="788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9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0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1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2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3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4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5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6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7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8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9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0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1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2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3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4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5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7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8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9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0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1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2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3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4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5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6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7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8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9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0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1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2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3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4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5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6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7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8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9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0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1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2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3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4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5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36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846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7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8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9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0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1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2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3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7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838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9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0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1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2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3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5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54" name="Group 265"/>
          <p:cNvGrpSpPr>
            <a:grpSpLocks noChangeAspect="1"/>
          </p:cNvGrpSpPr>
          <p:nvPr/>
        </p:nvGrpSpPr>
        <p:grpSpPr bwMode="auto">
          <a:xfrm>
            <a:off x="5867400" y="2590800"/>
            <a:ext cx="406400" cy="534987"/>
            <a:chOff x="1176" y="1961"/>
            <a:chExt cx="256" cy="337"/>
          </a:xfrm>
        </p:grpSpPr>
        <p:sp>
          <p:nvSpPr>
            <p:cNvPr id="855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6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7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8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9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0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1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2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3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4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5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6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7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8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9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0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1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2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3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4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5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6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7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8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9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0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1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2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3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4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5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6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7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8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9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0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1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2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3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4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5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6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7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8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9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0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1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2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03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913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4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5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6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7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8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9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0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4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905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6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7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8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9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0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1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2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1" name="Group 265"/>
          <p:cNvGrpSpPr>
            <a:grpSpLocks noChangeAspect="1"/>
          </p:cNvGrpSpPr>
          <p:nvPr/>
        </p:nvGrpSpPr>
        <p:grpSpPr bwMode="auto">
          <a:xfrm>
            <a:off x="6705600" y="2590800"/>
            <a:ext cx="406400" cy="534987"/>
            <a:chOff x="1176" y="1961"/>
            <a:chExt cx="256" cy="337"/>
          </a:xfrm>
        </p:grpSpPr>
        <p:sp>
          <p:nvSpPr>
            <p:cNvPr id="922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3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4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5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6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7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8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9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0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1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2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3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4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5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6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7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8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9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0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1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2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3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4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5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6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7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8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9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0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1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2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3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4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5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6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7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8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9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0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1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2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3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4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5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6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7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8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9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70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980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1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2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3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4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5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6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7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1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972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3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4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5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6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7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8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9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88" name="Group 265"/>
          <p:cNvGrpSpPr>
            <a:grpSpLocks noChangeAspect="1"/>
          </p:cNvGrpSpPr>
          <p:nvPr/>
        </p:nvGrpSpPr>
        <p:grpSpPr bwMode="auto">
          <a:xfrm>
            <a:off x="7543800" y="2590800"/>
            <a:ext cx="406400" cy="534987"/>
            <a:chOff x="1176" y="1961"/>
            <a:chExt cx="256" cy="337"/>
          </a:xfrm>
        </p:grpSpPr>
        <p:sp>
          <p:nvSpPr>
            <p:cNvPr id="989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0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1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2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3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4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5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6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7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8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9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0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1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2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3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4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5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6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7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8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9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0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1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2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3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4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5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7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8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9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0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1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2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3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3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4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5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6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7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8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9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0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1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2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3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4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5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16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1226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7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8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0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1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2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3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17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1218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9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0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1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2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3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4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5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51" name="Group 1250"/>
          <p:cNvGrpSpPr/>
          <p:nvPr/>
        </p:nvGrpSpPr>
        <p:grpSpPr>
          <a:xfrm>
            <a:off x="6629400" y="5105400"/>
            <a:ext cx="434975" cy="684212"/>
            <a:chOff x="2514600" y="5562600"/>
            <a:chExt cx="434975" cy="684212"/>
          </a:xfrm>
        </p:grpSpPr>
        <p:grpSp>
          <p:nvGrpSpPr>
            <p:cNvPr id="769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770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4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35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245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6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7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8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36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7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8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9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0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1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2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3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4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49" name="Picture 124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250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55" name="Group 1254"/>
          <p:cNvGrpSpPr/>
          <p:nvPr/>
        </p:nvGrpSpPr>
        <p:grpSpPr>
          <a:xfrm>
            <a:off x="5791200" y="5106988"/>
            <a:ext cx="434975" cy="684212"/>
            <a:chOff x="2514600" y="5562600"/>
            <a:chExt cx="434975" cy="684212"/>
          </a:xfrm>
        </p:grpSpPr>
        <p:grpSp>
          <p:nvGrpSpPr>
            <p:cNvPr id="1256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259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0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1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2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3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4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5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6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7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8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9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0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1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2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3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4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5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6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7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287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8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9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0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78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9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0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1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2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3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4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5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6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57" name="Picture 125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258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91" name="Group 1290"/>
          <p:cNvGrpSpPr/>
          <p:nvPr/>
        </p:nvGrpSpPr>
        <p:grpSpPr>
          <a:xfrm>
            <a:off x="5131403" y="5105400"/>
            <a:ext cx="434975" cy="684212"/>
            <a:chOff x="2514600" y="5562600"/>
            <a:chExt cx="434975" cy="684212"/>
          </a:xfrm>
        </p:grpSpPr>
        <p:grpSp>
          <p:nvGrpSpPr>
            <p:cNvPr id="1292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295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6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7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8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9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0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1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2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3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4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5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6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7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8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9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0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1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2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13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323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4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5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6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14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5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6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7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8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9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0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1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2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93" name="Picture 129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294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27" name="Group 1326"/>
          <p:cNvGrpSpPr/>
          <p:nvPr/>
        </p:nvGrpSpPr>
        <p:grpSpPr>
          <a:xfrm>
            <a:off x="4677737" y="5105400"/>
            <a:ext cx="434975" cy="684212"/>
            <a:chOff x="2514600" y="5562600"/>
            <a:chExt cx="434975" cy="684212"/>
          </a:xfrm>
        </p:grpSpPr>
        <p:grpSp>
          <p:nvGrpSpPr>
            <p:cNvPr id="1328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331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2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3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4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5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6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7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8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9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0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1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2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3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4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5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6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7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8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49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359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0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1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2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50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1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2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3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4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5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6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7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8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29" name="Picture 13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330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5" name="Lightning Bolt 1434"/>
          <p:cNvSpPr/>
          <p:nvPr/>
        </p:nvSpPr>
        <p:spPr>
          <a:xfrm rot="593446" flipH="1">
            <a:off x="7581236" y="4668682"/>
            <a:ext cx="138063" cy="44783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436" name="Group 1435"/>
          <p:cNvGrpSpPr/>
          <p:nvPr/>
        </p:nvGrpSpPr>
        <p:grpSpPr>
          <a:xfrm>
            <a:off x="7620000" y="5105400"/>
            <a:ext cx="434975" cy="684212"/>
            <a:chOff x="2514600" y="5562600"/>
            <a:chExt cx="434975" cy="684212"/>
          </a:xfrm>
        </p:grpSpPr>
        <p:grpSp>
          <p:nvGrpSpPr>
            <p:cNvPr id="1437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440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1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2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3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4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5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6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7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8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9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0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1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2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3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4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5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6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7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58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468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9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0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1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59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0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1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2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3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4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5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6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7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438" name="Picture 143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439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72" name="Group 1471"/>
          <p:cNvGrpSpPr/>
          <p:nvPr/>
        </p:nvGrpSpPr>
        <p:grpSpPr>
          <a:xfrm>
            <a:off x="7215292" y="5105400"/>
            <a:ext cx="434975" cy="684212"/>
            <a:chOff x="2514600" y="5562600"/>
            <a:chExt cx="434975" cy="684212"/>
          </a:xfrm>
        </p:grpSpPr>
        <p:grpSp>
          <p:nvGrpSpPr>
            <p:cNvPr id="1473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476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7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8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9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0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1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2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3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4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5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6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7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8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9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0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1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2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3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94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504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5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6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7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95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6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7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8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9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0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1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2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3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474" name="Picture 147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475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08" name="Lightning Bolt 1507"/>
          <p:cNvSpPr/>
          <p:nvPr/>
        </p:nvSpPr>
        <p:spPr>
          <a:xfrm rot="593446">
            <a:off x="7753464" y="4680209"/>
            <a:ext cx="128775" cy="472846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45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802.11ac Enterprise AP Radio Bandwidth Trends [1]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92700"/>
            <a:ext cx="8719308" cy="50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2" y="1600200"/>
            <a:ext cx="7050088" cy="301853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Switch Ports [2]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105400"/>
            <a:ext cx="7770813" cy="989013"/>
          </a:xfrm>
        </p:spPr>
        <p:txBody>
          <a:bodyPr/>
          <a:lstStyle/>
          <a:p>
            <a:r>
              <a:rPr lang="en-US" dirty="0" smtClean="0"/>
              <a:t>1000BASE-T is still the dominate link in the enterprise.</a:t>
            </a:r>
          </a:p>
          <a:p>
            <a:r>
              <a:rPr lang="en-US" dirty="0" smtClean="0"/>
              <a:t>803.bz (2.5 and 5 </a:t>
            </a:r>
            <a:r>
              <a:rPr lang="en-US" dirty="0" err="1" smtClean="0"/>
              <a:t>Gbps</a:t>
            </a:r>
            <a:r>
              <a:rPr lang="en-US" dirty="0" smtClean="0"/>
              <a:t>) is slowly finding its way to the enterprise.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4343400"/>
            <a:ext cx="533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 err="1"/>
              <a:t>Dell’OroGroup</a:t>
            </a:r>
            <a:r>
              <a:rPr lang="en-US" sz="1600" dirty="0"/>
              <a:t> Ethernet Switch 5-year Forecast Jan 2018 </a:t>
            </a:r>
          </a:p>
        </p:txBody>
      </p:sp>
    </p:spTree>
    <p:extLst>
      <p:ext uri="{BB962C8B-B14F-4D97-AF65-F5344CB8AC3E}">
        <p14:creationId xmlns:p14="http://schemas.microsoft.com/office/powerpoint/2010/main" val="213519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PHY/MAC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113213"/>
          </a:xfrm>
        </p:spPr>
        <p:txBody>
          <a:bodyPr/>
          <a:lstStyle/>
          <a:p>
            <a:r>
              <a:rPr lang="en-US" dirty="0" smtClean="0"/>
              <a:t>Two new 802.11 amendments are on the horizon</a:t>
            </a:r>
          </a:p>
          <a:p>
            <a:pPr lvl="1"/>
            <a:r>
              <a:rPr lang="en-US" dirty="0" smtClean="0"/>
              <a:t>IEEE 802.11ax: </a:t>
            </a:r>
            <a:r>
              <a:rPr lang="en-US" b="0" dirty="0"/>
              <a:t> </a:t>
            </a:r>
            <a:r>
              <a:rPr lang="en-US" sz="1400" b="0" dirty="0"/>
              <a:t>This amendment defines standardized modifications to both the IEEE 802.11 physical layers (PHY) and the </a:t>
            </a:r>
            <a:r>
              <a:rPr lang="en-US" sz="1400" b="0" dirty="0" smtClean="0"/>
              <a:t>IEEE 802.11 </a:t>
            </a:r>
            <a:r>
              <a:rPr lang="en-US" sz="1400" b="0" dirty="0"/>
              <a:t>Medium Access Control layer (MAC) that enable at least one mode of operation capable of supporting </a:t>
            </a:r>
            <a:r>
              <a:rPr lang="en-US" sz="1400" b="0" u="sng" dirty="0"/>
              <a:t>at least four times </a:t>
            </a:r>
            <a:r>
              <a:rPr lang="en-US" sz="1400" b="0" u="sng" dirty="0" smtClean="0"/>
              <a:t>improvement in </a:t>
            </a:r>
            <a:r>
              <a:rPr lang="en-US" sz="1400" b="0" u="sng" dirty="0"/>
              <a:t>the average throughput per station (measured at the MAC data service access point) in a dense deployment scenario, </a:t>
            </a:r>
            <a:r>
              <a:rPr lang="en-US" sz="1400" b="0" dirty="0"/>
              <a:t>while maintaining </a:t>
            </a:r>
            <a:r>
              <a:rPr lang="en-US" sz="1400" b="0" dirty="0" smtClean="0"/>
              <a:t>or improving </a:t>
            </a:r>
            <a:r>
              <a:rPr lang="en-US" sz="1400" b="0" dirty="0"/>
              <a:t>the power efficiency per </a:t>
            </a:r>
            <a:r>
              <a:rPr lang="en-US" sz="1400" b="0" dirty="0" smtClean="0"/>
              <a:t>station.</a:t>
            </a:r>
          </a:p>
          <a:p>
            <a:pPr marL="457200" lvl="1" indent="0">
              <a:buNone/>
            </a:pPr>
            <a:endParaRPr lang="en-US" sz="1400" b="0" dirty="0" smtClean="0"/>
          </a:p>
          <a:p>
            <a:pPr lvl="1"/>
            <a:r>
              <a:rPr lang="en-US" dirty="0" smtClean="0"/>
              <a:t>IEEE 802.11ay: </a:t>
            </a:r>
            <a:r>
              <a:rPr lang="en-US" sz="1600" dirty="0" smtClean="0"/>
              <a:t> </a:t>
            </a:r>
            <a:r>
              <a:rPr lang="en-US" sz="1200" b="0" dirty="0"/>
              <a:t> </a:t>
            </a:r>
            <a:r>
              <a:rPr lang="en-US" sz="1400" b="0" dirty="0"/>
              <a:t>This amendment defines standardized modifications to both the IEEE 802.11 physical layers (PHY) and the </a:t>
            </a:r>
            <a:r>
              <a:rPr lang="en-US" sz="1400" b="0" dirty="0" smtClean="0"/>
              <a:t>IEEE 802.11 </a:t>
            </a:r>
            <a:r>
              <a:rPr lang="en-US" sz="1400" b="0" dirty="0"/>
              <a:t>medium access control layer (MAC) that enables at least one mode of operation capable </a:t>
            </a:r>
            <a:r>
              <a:rPr lang="en-US" sz="1400" b="0" u="sng" dirty="0"/>
              <a:t>of supporting a maximum throughput of </a:t>
            </a:r>
            <a:r>
              <a:rPr lang="en-US" sz="1400" b="0" u="sng" dirty="0" smtClean="0"/>
              <a:t>at least </a:t>
            </a:r>
            <a:r>
              <a:rPr lang="en-US" sz="1400" b="0" u="sng" dirty="0"/>
              <a:t>20 gigabits per second (measured at the MAC data service access point), </a:t>
            </a:r>
            <a:r>
              <a:rPr lang="en-US" sz="1400" b="0" dirty="0"/>
              <a:t>while maintaining or improving the power efficiency per </a:t>
            </a:r>
            <a:r>
              <a:rPr lang="en-US" sz="1400" b="0" dirty="0" smtClean="0"/>
              <a:t>station. This </a:t>
            </a:r>
            <a:r>
              <a:rPr lang="en-US" sz="1400" b="0" dirty="0"/>
              <a:t>amendment defines operations for license-exempt bands above 45 GHz while ensuring backward compatibility and coexistence </a:t>
            </a:r>
            <a:r>
              <a:rPr lang="en-US" sz="1400" b="0" dirty="0" smtClean="0"/>
              <a:t>with legacy </a:t>
            </a:r>
            <a:r>
              <a:rPr lang="en-US" sz="1400" b="0" dirty="0"/>
              <a:t>directional multi-gigabit stations (defined by the IEEE 802.11ad amendment) operating in the same </a:t>
            </a:r>
            <a:r>
              <a:rPr lang="en-US" sz="1400" b="0" dirty="0" smtClean="0"/>
              <a:t>band</a:t>
            </a:r>
            <a:endParaRPr lang="en-US" sz="1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6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740</TotalTime>
  <Words>1485</Words>
  <Application>Microsoft Macintosh PowerPoint</Application>
  <PresentationFormat>On-screen Show (4:3)</PresentationFormat>
  <Paragraphs>211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ECR ad hoc Output Report</vt:lpstr>
      <vt:lpstr>Abstract</vt:lpstr>
      <vt:lpstr>Background</vt:lpstr>
      <vt:lpstr>ECR Scope</vt:lpstr>
      <vt:lpstr>List of Related Issues</vt:lpstr>
      <vt:lpstr>Enterprise Network Structure [1] Network Structure today [1]</vt:lpstr>
      <vt:lpstr>802.11ac Enterprise AP Radio Bandwidth Trends [1]</vt:lpstr>
      <vt:lpstr>Ethernet Switch Ports [2]</vt:lpstr>
      <vt:lpstr>IEEE 802.11 PHY/MAC Amendments</vt:lpstr>
      <vt:lpstr>IEEE 802.11ax Use Cases [3]</vt:lpstr>
      <vt:lpstr>IEEE 802.11ay Use Cases [4]</vt:lpstr>
      <vt:lpstr>WLAN Trends - I [2]</vt:lpstr>
      <vt:lpstr>WLAN Trends II – TriBand Devices</vt:lpstr>
      <vt:lpstr>WLAN Trends III </vt:lpstr>
      <vt:lpstr>WLAN Future Evolution</vt:lpstr>
      <vt:lpstr>Recommendations</vt:lpstr>
      <vt:lpstr>References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Osama AboulMagd</dc:creator>
  <cp:lastModifiedBy>Osama  Aboul-Magd</cp:lastModifiedBy>
  <cp:revision>49</cp:revision>
  <cp:lastPrinted>1601-01-01T00:00:00Z</cp:lastPrinted>
  <dcterms:created xsi:type="dcterms:W3CDTF">2018-06-19T12:39:27Z</dcterms:created>
  <dcterms:modified xsi:type="dcterms:W3CDTF">2018-07-12T13:53:12Z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1530107430</vt:lpwstr>
  </property>
</Properties>
</file>