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51" r:id="rId2"/>
    <p:sldId id="378" r:id="rId3"/>
    <p:sldId id="415" r:id="rId4"/>
    <p:sldId id="396" r:id="rId5"/>
    <p:sldId id="424" r:id="rId6"/>
    <p:sldId id="430" r:id="rId7"/>
    <p:sldId id="399" r:id="rId8"/>
    <p:sldId id="425" r:id="rId9"/>
    <p:sldId id="368" r:id="rId10"/>
    <p:sldId id="432" r:id="rId11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4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서욱/선임연구원/차세대표준(연)IoT팀(suhwook.kim@lge.com)" initials="김" lastIdx="1" clrIdx="0">
    <p:extLst>
      <p:ext uri="{19B8F6BF-5375-455C-9EA6-DF929625EA0E}">
        <p15:presenceInfo xmlns:p15="http://schemas.microsoft.com/office/powerpoint/2012/main" userId="S-1-5-21-2543426832-1914326140-3112152631-754692" providerId="AD"/>
      </p:ext>
    </p:extLst>
  </p:cmAuthor>
  <p:cmAuthor id="2" name="Taewon Song" initials="T. Song" lastIdx="1" clrIdx="1">
    <p:extLst>
      <p:ext uri="{19B8F6BF-5375-455C-9EA6-DF929625EA0E}">
        <p15:presenceInfo xmlns:p15="http://schemas.microsoft.com/office/powerpoint/2012/main" userId="Taewon So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CD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45" autoAdjust="0"/>
    <p:restoredTop sz="95128" autoAdjust="0"/>
  </p:normalViewPr>
  <p:slideViewPr>
    <p:cSldViewPr>
      <p:cViewPr varScale="1">
        <p:scale>
          <a:sx n="116" d="100"/>
          <a:sy n="116" d="100"/>
        </p:scale>
        <p:origin x="1758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762" y="192"/>
      </p:cViewPr>
      <p:guideLst>
        <p:guide orient="horz" pos="3084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59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443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713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5211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810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208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4535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793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July,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000"/>
            </a:lvl1pPr>
            <a:lvl2pPr marL="742950" indent="-285750">
              <a:buFont typeface="Times New Roman" panose="02020603050405020304" pitchFamily="18" charset="0"/>
              <a:buChar char="‒"/>
              <a:defRPr sz="1800"/>
            </a:lvl2pPr>
            <a:lvl3pPr marL="1200150" indent="-285750">
              <a:buFont typeface="Wingdings" panose="05000000000000000000" pitchFamily="2" charset="2"/>
              <a:buChar char="ü"/>
              <a:defRPr sz="1600"/>
            </a:lvl3pPr>
            <a:lvl4pPr marL="1657350" indent="-285750">
              <a:buFont typeface="Arial" panose="020B0604020202020204" pitchFamily="34" charset="0"/>
              <a:buChar char="•"/>
              <a:defRPr sz="1400"/>
            </a:lvl4pPr>
            <a:lvl5pPr marL="2114550" indent="-285750">
              <a:buFont typeface="Arial" panose="020B0604020202020204" pitchFamily="34" charset="0"/>
              <a:buChar char="•"/>
              <a:defRPr sz="14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July,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July,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4784"/>
            <a:ext cx="3808413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4784"/>
            <a:ext cx="3810000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July, 2018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July, 2018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July, 2018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July, 2018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July,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July,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549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4784"/>
            <a:ext cx="7770813" cy="46096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July,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Taewon Song, LGE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802.11-18/1119r1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July, 2018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685800"/>
            <a:ext cx="80648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/>
              <a:t>Channel Access </a:t>
            </a:r>
            <a:r>
              <a:rPr lang="en-US" altLang="ko-KR" smtClean="0"/>
              <a:t>for </a:t>
            </a:r>
            <a:r>
              <a:rPr lang="en-US" altLang="ko-KR"/>
              <a:t>WUR FDMA</a:t>
            </a:r>
            <a:endParaRPr lang="en-GB" sz="28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52400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</a:t>
            </a:r>
            <a:r>
              <a:rPr lang="en-GB" sz="2000" kern="0"/>
              <a:t>:</a:t>
            </a:r>
            <a:r>
              <a:rPr lang="en-GB" sz="2000" b="0" kern="0"/>
              <a:t> 2018-07-09</a:t>
            </a:r>
            <a:endParaRPr lang="en-GB" sz="2000" b="0" kern="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4411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079330"/>
              </p:ext>
            </p:extLst>
          </p:nvPr>
        </p:nvGraphicFramePr>
        <p:xfrm>
          <a:off x="703181" y="2852936"/>
          <a:ext cx="7620000" cy="272635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019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26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직사각형 59"/>
          <p:cNvSpPr/>
          <p:nvPr/>
        </p:nvSpPr>
        <p:spPr bwMode="auto">
          <a:xfrm>
            <a:off x="2632682" y="3249269"/>
            <a:ext cx="2083331" cy="288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4784"/>
            <a:ext cx="7770813" cy="4609629"/>
          </a:xfrm>
        </p:spPr>
        <p:txBody>
          <a:bodyPr/>
          <a:lstStyle/>
          <a:p>
            <a:pPr marL="0" indent="0">
              <a:buNone/>
            </a:pPr>
            <a:endParaRPr lang="en-US" altLang="ko-KR">
              <a:solidFill>
                <a:schemeClr val="tx1"/>
              </a:solidFill>
            </a:endParaRPr>
          </a:p>
          <a:p>
            <a:r>
              <a:rPr lang="en-US" altLang="ko-KR" smtClean="0">
                <a:solidFill>
                  <a:schemeClr val="tx1"/>
                </a:solidFill>
              </a:rPr>
              <a:t>An example of Option 3</a:t>
            </a:r>
          </a:p>
          <a:p>
            <a:pPr lvl="1"/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July, 2018</a:t>
            </a:r>
            <a:endParaRPr lang="en-GB" dirty="0"/>
          </a:p>
        </p:txBody>
      </p:sp>
      <p:sp>
        <p:nvSpPr>
          <p:cNvPr id="40" name="제목 1">
            <a:extLst>
              <a:ext uri="{FF2B5EF4-FFF2-40B4-BE49-F238E27FC236}">
                <a16:creationId xmlns:a16="http://schemas.microsoft.com/office/drawing/2014/main" xmlns="" id="{1AC3632D-1146-4BA6-A4FE-8F1E8120971F}"/>
              </a:ext>
            </a:extLst>
          </p:cNvPr>
          <p:cNvSpPr txBox="1">
            <a:spLocks/>
          </p:cNvSpPr>
          <p:nvPr/>
        </p:nvSpPr>
        <p:spPr bwMode="auto">
          <a:xfrm>
            <a:off x="685800" y="940580"/>
            <a:ext cx="7770813" cy="6549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ko-KR" sz="2800" smtClean="0">
                <a:solidFill>
                  <a:schemeClr val="tx1"/>
                </a:solidFill>
              </a:rPr>
              <a:t>Appendix</a:t>
            </a:r>
            <a:endParaRPr lang="ko-KR" altLang="en-US" sz="2800" kern="0" dirty="0">
              <a:solidFill>
                <a:schemeClr val="tx1"/>
              </a:solidFill>
            </a:endParaRPr>
          </a:p>
        </p:txBody>
      </p:sp>
      <p:cxnSp>
        <p:nvCxnSpPr>
          <p:cNvPr id="55" name="직선 연결선 54">
            <a:extLst>
              <a:ext uri="{FF2B5EF4-FFF2-40B4-BE49-F238E27FC236}">
                <a16:creationId xmlns:a16="http://schemas.microsoft.com/office/drawing/2014/main" xmlns="" id="{77ED3A4F-ABCE-4441-9507-74994FC766DD}"/>
              </a:ext>
            </a:extLst>
          </p:cNvPr>
          <p:cNvCxnSpPr/>
          <p:nvPr/>
        </p:nvCxnSpPr>
        <p:spPr bwMode="auto">
          <a:xfrm>
            <a:off x="880303" y="3026393"/>
            <a:ext cx="7200000" cy="0"/>
          </a:xfrm>
          <a:prstGeom prst="line">
            <a:avLst/>
          </a:prstGeom>
          <a:solidFill>
            <a:srgbClr val="BBE0E3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직선 연결선 65">
            <a:extLst>
              <a:ext uri="{FF2B5EF4-FFF2-40B4-BE49-F238E27FC236}">
                <a16:creationId xmlns:a16="http://schemas.microsoft.com/office/drawing/2014/main" xmlns="" id="{231748DB-DAF5-4709-A53A-03FD63538DAF}"/>
              </a:ext>
            </a:extLst>
          </p:cNvPr>
          <p:cNvCxnSpPr/>
          <p:nvPr/>
        </p:nvCxnSpPr>
        <p:spPr bwMode="auto">
          <a:xfrm>
            <a:off x="880303" y="3530449"/>
            <a:ext cx="7200000" cy="0"/>
          </a:xfrm>
          <a:prstGeom prst="line">
            <a:avLst/>
          </a:prstGeom>
          <a:solidFill>
            <a:srgbClr val="BBE0E3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xmlns="" id="{B6A54138-75FC-4DD3-9CC0-6444C26975E1}"/>
              </a:ext>
            </a:extLst>
          </p:cNvPr>
          <p:cNvSpPr txBox="1"/>
          <p:nvPr/>
        </p:nvSpPr>
        <p:spPr>
          <a:xfrm>
            <a:off x="674959" y="2810037"/>
            <a:ext cx="410689" cy="246221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P20</a:t>
            </a:r>
            <a:endParaRPr kumimoji="1" lang="ko-KR" altLang="en-US" sz="1000" b="1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E756C83A-EE25-4FAE-918F-C193B47058F4}"/>
              </a:ext>
            </a:extLst>
          </p:cNvPr>
          <p:cNvSpPr txBox="1"/>
          <p:nvPr/>
        </p:nvSpPr>
        <p:spPr>
          <a:xfrm>
            <a:off x="674959" y="3314093"/>
            <a:ext cx="410689" cy="246221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S20</a:t>
            </a:r>
            <a:endParaRPr kumimoji="1" lang="ko-KR" altLang="en-US" sz="1000" b="1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69" name="직선 연결선 68">
            <a:extLst>
              <a:ext uri="{FF2B5EF4-FFF2-40B4-BE49-F238E27FC236}">
                <a16:creationId xmlns:a16="http://schemas.microsoft.com/office/drawing/2014/main" xmlns="" id="{215A340C-8D4B-40F6-93D5-8B123A8B0CEC}"/>
              </a:ext>
            </a:extLst>
          </p:cNvPr>
          <p:cNvCxnSpPr/>
          <p:nvPr/>
        </p:nvCxnSpPr>
        <p:spPr bwMode="auto">
          <a:xfrm>
            <a:off x="3607961" y="2738361"/>
            <a:ext cx="0" cy="97200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직선 연결선 69">
            <a:extLst>
              <a:ext uri="{FF2B5EF4-FFF2-40B4-BE49-F238E27FC236}">
                <a16:creationId xmlns:a16="http://schemas.microsoft.com/office/drawing/2014/main" xmlns="" id="{E4B3261E-B290-415A-9CA2-AF4FC3A793C0}"/>
              </a:ext>
            </a:extLst>
          </p:cNvPr>
          <p:cNvCxnSpPr/>
          <p:nvPr/>
        </p:nvCxnSpPr>
        <p:spPr bwMode="auto">
          <a:xfrm>
            <a:off x="6595019" y="2738361"/>
            <a:ext cx="0" cy="97200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1" name="모서리가 둥근 직사각형 180">
            <a:extLst>
              <a:ext uri="{FF2B5EF4-FFF2-40B4-BE49-F238E27FC236}">
                <a16:creationId xmlns:a16="http://schemas.microsoft.com/office/drawing/2014/main" xmlns="" id="{77FE697E-D3E3-4DDA-860C-36707A69C725}"/>
              </a:ext>
            </a:extLst>
          </p:cNvPr>
          <p:cNvSpPr/>
          <p:nvPr/>
        </p:nvSpPr>
        <p:spPr bwMode="auto">
          <a:xfrm>
            <a:off x="6595029" y="3243025"/>
            <a:ext cx="1152000" cy="288000"/>
          </a:xfrm>
          <a:prstGeom prst="round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r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WUR PPDU</a:t>
            </a:r>
            <a:endParaRPr kumimoji="1" lang="ko-KR" alt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72" name="모서리가 둥근 직사각형 181">
            <a:extLst>
              <a:ext uri="{FF2B5EF4-FFF2-40B4-BE49-F238E27FC236}">
                <a16:creationId xmlns:a16="http://schemas.microsoft.com/office/drawing/2014/main" xmlns="" id="{0EB4AFC1-2483-42B1-AF11-24C75CD45754}"/>
              </a:ext>
            </a:extLst>
          </p:cNvPr>
          <p:cNvSpPr/>
          <p:nvPr/>
        </p:nvSpPr>
        <p:spPr bwMode="auto">
          <a:xfrm>
            <a:off x="3610729" y="2740472"/>
            <a:ext cx="1152000" cy="288000"/>
          </a:xfrm>
          <a:prstGeom prst="round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r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WUR PPDU</a:t>
            </a:r>
            <a:endParaRPr kumimoji="1" lang="ko-KR" alt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75" name="직선 연결선 74">
            <a:extLst>
              <a:ext uri="{FF2B5EF4-FFF2-40B4-BE49-F238E27FC236}">
                <a16:creationId xmlns:a16="http://schemas.microsoft.com/office/drawing/2014/main" xmlns="" id="{E452A6E8-90F5-484C-BAC8-5CCE956EFA8D}"/>
              </a:ext>
            </a:extLst>
          </p:cNvPr>
          <p:cNvCxnSpPr>
            <a:cxnSpLocks/>
          </p:cNvCxnSpPr>
          <p:nvPr/>
        </p:nvCxnSpPr>
        <p:spPr bwMode="auto">
          <a:xfrm>
            <a:off x="5750478" y="2711598"/>
            <a:ext cx="0" cy="312922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직선 연결선 75">
            <a:extLst>
              <a:ext uri="{FF2B5EF4-FFF2-40B4-BE49-F238E27FC236}">
                <a16:creationId xmlns:a16="http://schemas.microsoft.com/office/drawing/2014/main" xmlns="" id="{30E83CA5-2ACA-4E13-832D-783EF82C8743}"/>
              </a:ext>
            </a:extLst>
          </p:cNvPr>
          <p:cNvCxnSpPr/>
          <p:nvPr/>
        </p:nvCxnSpPr>
        <p:spPr bwMode="auto">
          <a:xfrm>
            <a:off x="3027061" y="2730496"/>
            <a:ext cx="0" cy="3007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77" name="그룹 76">
            <a:extLst>
              <a:ext uri="{FF2B5EF4-FFF2-40B4-BE49-F238E27FC236}">
                <a16:creationId xmlns:a16="http://schemas.microsoft.com/office/drawing/2014/main" xmlns="" id="{38089AB0-7695-48B9-BD86-9535B50AC86E}"/>
              </a:ext>
            </a:extLst>
          </p:cNvPr>
          <p:cNvGrpSpPr/>
          <p:nvPr/>
        </p:nvGrpSpPr>
        <p:grpSpPr>
          <a:xfrm>
            <a:off x="3033089" y="2880063"/>
            <a:ext cx="569972" cy="144457"/>
            <a:chOff x="6035225" y="4794548"/>
            <a:chExt cx="569972" cy="144457"/>
          </a:xfrm>
        </p:grpSpPr>
        <p:sp>
          <p:nvSpPr>
            <p:cNvPr id="78" name="평행 사변형 77">
              <a:extLst>
                <a:ext uri="{FF2B5EF4-FFF2-40B4-BE49-F238E27FC236}">
                  <a16:creationId xmlns:a16="http://schemas.microsoft.com/office/drawing/2014/main" xmlns="" id="{C4C8211A-1984-4397-B794-52C47781041C}"/>
                </a:ext>
              </a:extLst>
            </p:cNvPr>
            <p:cNvSpPr/>
            <p:nvPr/>
          </p:nvSpPr>
          <p:spPr bwMode="auto">
            <a:xfrm>
              <a:off x="6035225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9" name="타원 78">
              <a:extLst>
                <a:ext uri="{FF2B5EF4-FFF2-40B4-BE49-F238E27FC236}">
                  <a16:creationId xmlns:a16="http://schemas.microsoft.com/office/drawing/2014/main" xmlns="" id="{4C53ABA7-B179-4745-9899-807209712D64}"/>
                </a:ext>
              </a:extLst>
            </p:cNvPr>
            <p:cNvSpPr/>
            <p:nvPr/>
          </p:nvSpPr>
          <p:spPr bwMode="auto">
            <a:xfrm>
              <a:off x="6251781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0" name="타원 79">
              <a:extLst>
                <a:ext uri="{FF2B5EF4-FFF2-40B4-BE49-F238E27FC236}">
                  <a16:creationId xmlns:a16="http://schemas.microsoft.com/office/drawing/2014/main" xmlns="" id="{B78F948F-A662-4B18-99DD-833E69E90C94}"/>
                </a:ext>
              </a:extLst>
            </p:cNvPr>
            <p:cNvSpPr/>
            <p:nvPr/>
          </p:nvSpPr>
          <p:spPr bwMode="auto">
            <a:xfrm>
              <a:off x="6332597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1" name="타원 80">
              <a:extLst>
                <a:ext uri="{FF2B5EF4-FFF2-40B4-BE49-F238E27FC236}">
                  <a16:creationId xmlns:a16="http://schemas.microsoft.com/office/drawing/2014/main" xmlns="" id="{54A93A00-12F3-49E3-B141-00ADF91DE6F1}"/>
                </a:ext>
              </a:extLst>
            </p:cNvPr>
            <p:cNvSpPr/>
            <p:nvPr/>
          </p:nvSpPr>
          <p:spPr bwMode="auto">
            <a:xfrm>
              <a:off x="6413412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2" name="평행 사변형 81">
              <a:extLst>
                <a:ext uri="{FF2B5EF4-FFF2-40B4-BE49-F238E27FC236}">
                  <a16:creationId xmlns:a16="http://schemas.microsoft.com/office/drawing/2014/main" xmlns="" id="{E820A34C-1431-4590-BF6E-6762F11B5454}"/>
                </a:ext>
              </a:extLst>
            </p:cNvPr>
            <p:cNvSpPr/>
            <p:nvPr/>
          </p:nvSpPr>
          <p:spPr bwMode="auto">
            <a:xfrm>
              <a:off x="6108504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3" name="평행 사변형 82">
              <a:extLst>
                <a:ext uri="{FF2B5EF4-FFF2-40B4-BE49-F238E27FC236}">
                  <a16:creationId xmlns:a16="http://schemas.microsoft.com/office/drawing/2014/main" xmlns="" id="{EAB9AE93-85A4-4115-AEC9-2DA2E8ADCBD9}"/>
                </a:ext>
              </a:extLst>
            </p:cNvPr>
            <p:cNvSpPr/>
            <p:nvPr/>
          </p:nvSpPr>
          <p:spPr bwMode="auto">
            <a:xfrm>
              <a:off x="6503284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84" name="직사각형 83">
            <a:extLst>
              <a:ext uri="{FF2B5EF4-FFF2-40B4-BE49-F238E27FC236}">
                <a16:creationId xmlns:a16="http://schemas.microsoft.com/office/drawing/2014/main" xmlns="" id="{A919E05C-C647-49E5-8D0A-7B095E045C3F}"/>
              </a:ext>
            </a:extLst>
          </p:cNvPr>
          <p:cNvSpPr/>
          <p:nvPr/>
        </p:nvSpPr>
        <p:spPr>
          <a:xfrm>
            <a:off x="2744244" y="2711598"/>
            <a:ext cx="282818" cy="338554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AIFS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[AC]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85" name="직사각형 84">
            <a:extLst>
              <a:ext uri="{FF2B5EF4-FFF2-40B4-BE49-F238E27FC236}">
                <a16:creationId xmlns:a16="http://schemas.microsoft.com/office/drawing/2014/main" xmlns="" id="{A83CC1C8-7A00-4E46-BDB3-73C0B9DF5CB8}"/>
              </a:ext>
            </a:extLst>
          </p:cNvPr>
          <p:cNvSpPr/>
          <p:nvPr/>
        </p:nvSpPr>
        <p:spPr>
          <a:xfrm>
            <a:off x="3055273" y="2711598"/>
            <a:ext cx="52931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Backoff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grpSp>
        <p:nvGrpSpPr>
          <p:cNvPr id="86" name="그룹 85">
            <a:extLst>
              <a:ext uri="{FF2B5EF4-FFF2-40B4-BE49-F238E27FC236}">
                <a16:creationId xmlns:a16="http://schemas.microsoft.com/office/drawing/2014/main" xmlns="" id="{5E976D3D-211E-4CC8-A646-10D115913123}"/>
              </a:ext>
            </a:extLst>
          </p:cNvPr>
          <p:cNvGrpSpPr/>
          <p:nvPr/>
        </p:nvGrpSpPr>
        <p:grpSpPr>
          <a:xfrm>
            <a:off x="589908" y="3574324"/>
            <a:ext cx="1151276" cy="381421"/>
            <a:chOff x="4389414" y="5300045"/>
            <a:chExt cx="1151276" cy="381421"/>
          </a:xfrm>
        </p:grpSpPr>
        <p:sp>
          <p:nvSpPr>
            <p:cNvPr id="87" name="위쪽 화살표 7">
              <a:extLst>
                <a:ext uri="{FF2B5EF4-FFF2-40B4-BE49-F238E27FC236}">
                  <a16:creationId xmlns:a16="http://schemas.microsoft.com/office/drawing/2014/main" xmlns="" id="{4B6A4A9B-58C9-44F3-9381-CE111A2C9031}"/>
                </a:ext>
              </a:extLst>
            </p:cNvPr>
            <p:cNvSpPr/>
            <p:nvPr/>
          </p:nvSpPr>
          <p:spPr bwMode="auto">
            <a:xfrm>
              <a:off x="4903359" y="5300045"/>
              <a:ext cx="144016" cy="173986"/>
            </a:xfrm>
            <a:prstGeom prst="upArrow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xmlns="" id="{EA63E0BD-870C-434C-9365-7C2CE6D1DEFE}"/>
                </a:ext>
              </a:extLst>
            </p:cNvPr>
            <p:cNvSpPr txBox="1"/>
            <p:nvPr/>
          </p:nvSpPr>
          <p:spPr>
            <a:xfrm>
              <a:off x="4389414" y="5466022"/>
              <a:ext cx="115127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800" b="1">
                  <a:solidFill>
                    <a:schemeClr val="tx1"/>
                  </a:solidFill>
                </a:rPr>
                <a:t>WUR packet buffered</a:t>
              </a:r>
            </a:p>
          </p:txBody>
        </p:sp>
      </p:grpSp>
      <p:cxnSp>
        <p:nvCxnSpPr>
          <p:cNvPr id="89" name="직선 연결선 88">
            <a:extLst>
              <a:ext uri="{FF2B5EF4-FFF2-40B4-BE49-F238E27FC236}">
                <a16:creationId xmlns:a16="http://schemas.microsoft.com/office/drawing/2014/main" xmlns="" id="{B632B357-0FB3-4849-819C-D4D1F8D85BBE}"/>
              </a:ext>
            </a:extLst>
          </p:cNvPr>
          <p:cNvCxnSpPr/>
          <p:nvPr/>
        </p:nvCxnSpPr>
        <p:spPr bwMode="auto">
          <a:xfrm>
            <a:off x="1174365" y="2738361"/>
            <a:ext cx="0" cy="97200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직선 연결선 89">
            <a:extLst>
              <a:ext uri="{FF2B5EF4-FFF2-40B4-BE49-F238E27FC236}">
                <a16:creationId xmlns:a16="http://schemas.microsoft.com/office/drawing/2014/main" xmlns="" id="{7F5FC902-761D-4244-9BB7-FE606CFB59FF}"/>
              </a:ext>
            </a:extLst>
          </p:cNvPr>
          <p:cNvCxnSpPr>
            <a:cxnSpLocks/>
          </p:cNvCxnSpPr>
          <p:nvPr/>
        </p:nvCxnSpPr>
        <p:spPr bwMode="auto">
          <a:xfrm>
            <a:off x="3319871" y="3253601"/>
            <a:ext cx="0" cy="28750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직사각형 90">
            <a:extLst>
              <a:ext uri="{FF2B5EF4-FFF2-40B4-BE49-F238E27FC236}">
                <a16:creationId xmlns:a16="http://schemas.microsoft.com/office/drawing/2014/main" xmlns="" id="{A9753B5F-A459-4779-A4A6-D6517208FA19}"/>
              </a:ext>
            </a:extLst>
          </p:cNvPr>
          <p:cNvSpPr/>
          <p:nvPr/>
        </p:nvSpPr>
        <p:spPr>
          <a:xfrm>
            <a:off x="3268917" y="3217397"/>
            <a:ext cx="41389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PIFS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92" name="직선 연결선 91">
            <a:extLst>
              <a:ext uri="{FF2B5EF4-FFF2-40B4-BE49-F238E27FC236}">
                <a16:creationId xmlns:a16="http://schemas.microsoft.com/office/drawing/2014/main" xmlns="" id="{106273EE-AA7B-4B85-96DD-C802096ADC75}"/>
              </a:ext>
            </a:extLst>
          </p:cNvPr>
          <p:cNvCxnSpPr>
            <a:cxnSpLocks/>
          </p:cNvCxnSpPr>
          <p:nvPr/>
        </p:nvCxnSpPr>
        <p:spPr bwMode="auto">
          <a:xfrm>
            <a:off x="6308078" y="3253601"/>
            <a:ext cx="0" cy="28750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3" name="직사각형 92">
            <a:extLst>
              <a:ext uri="{FF2B5EF4-FFF2-40B4-BE49-F238E27FC236}">
                <a16:creationId xmlns:a16="http://schemas.microsoft.com/office/drawing/2014/main" xmlns="" id="{99C3A885-5ACB-4903-A089-6F71342097C6}"/>
              </a:ext>
            </a:extLst>
          </p:cNvPr>
          <p:cNvSpPr/>
          <p:nvPr/>
        </p:nvSpPr>
        <p:spPr>
          <a:xfrm>
            <a:off x="6257124" y="3217397"/>
            <a:ext cx="41389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PIFS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xmlns="" id="{638A7705-2AE4-44B4-9AD9-57E1220A00DF}"/>
              </a:ext>
            </a:extLst>
          </p:cNvPr>
          <p:cNvCxnSpPr/>
          <p:nvPr/>
        </p:nvCxnSpPr>
        <p:spPr bwMode="auto">
          <a:xfrm>
            <a:off x="6019019" y="2730496"/>
            <a:ext cx="0" cy="3007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95" name="그룹 94">
            <a:extLst>
              <a:ext uri="{FF2B5EF4-FFF2-40B4-BE49-F238E27FC236}">
                <a16:creationId xmlns:a16="http://schemas.microsoft.com/office/drawing/2014/main" xmlns="" id="{52930A30-89E8-4ACA-876A-272909F91179}"/>
              </a:ext>
            </a:extLst>
          </p:cNvPr>
          <p:cNvGrpSpPr/>
          <p:nvPr/>
        </p:nvGrpSpPr>
        <p:grpSpPr>
          <a:xfrm>
            <a:off x="6025047" y="2880063"/>
            <a:ext cx="569972" cy="144457"/>
            <a:chOff x="6035225" y="4794548"/>
            <a:chExt cx="569972" cy="144457"/>
          </a:xfrm>
        </p:grpSpPr>
        <p:sp>
          <p:nvSpPr>
            <p:cNvPr id="96" name="평행 사변형 95">
              <a:extLst>
                <a:ext uri="{FF2B5EF4-FFF2-40B4-BE49-F238E27FC236}">
                  <a16:creationId xmlns:a16="http://schemas.microsoft.com/office/drawing/2014/main" xmlns="" id="{292FB8AE-08CE-4F42-83CC-1E236C348974}"/>
                </a:ext>
              </a:extLst>
            </p:cNvPr>
            <p:cNvSpPr/>
            <p:nvPr/>
          </p:nvSpPr>
          <p:spPr bwMode="auto">
            <a:xfrm>
              <a:off x="6035225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7" name="타원 96">
              <a:extLst>
                <a:ext uri="{FF2B5EF4-FFF2-40B4-BE49-F238E27FC236}">
                  <a16:creationId xmlns:a16="http://schemas.microsoft.com/office/drawing/2014/main" xmlns="" id="{719E7292-D001-4C8A-AB28-5CA620F20387}"/>
                </a:ext>
              </a:extLst>
            </p:cNvPr>
            <p:cNvSpPr/>
            <p:nvPr/>
          </p:nvSpPr>
          <p:spPr bwMode="auto">
            <a:xfrm>
              <a:off x="6251781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8" name="타원 97">
              <a:extLst>
                <a:ext uri="{FF2B5EF4-FFF2-40B4-BE49-F238E27FC236}">
                  <a16:creationId xmlns:a16="http://schemas.microsoft.com/office/drawing/2014/main" xmlns="" id="{DFB1333E-664D-40DF-B32E-4586DB45DBC6}"/>
                </a:ext>
              </a:extLst>
            </p:cNvPr>
            <p:cNvSpPr/>
            <p:nvPr/>
          </p:nvSpPr>
          <p:spPr bwMode="auto">
            <a:xfrm>
              <a:off x="6332597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9" name="타원 98">
              <a:extLst>
                <a:ext uri="{FF2B5EF4-FFF2-40B4-BE49-F238E27FC236}">
                  <a16:creationId xmlns:a16="http://schemas.microsoft.com/office/drawing/2014/main" xmlns="" id="{9A7BAB67-B42A-470D-A51C-CEF32F7729AA}"/>
                </a:ext>
              </a:extLst>
            </p:cNvPr>
            <p:cNvSpPr/>
            <p:nvPr/>
          </p:nvSpPr>
          <p:spPr bwMode="auto">
            <a:xfrm>
              <a:off x="6413412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0" name="평행 사변형 99">
              <a:extLst>
                <a:ext uri="{FF2B5EF4-FFF2-40B4-BE49-F238E27FC236}">
                  <a16:creationId xmlns:a16="http://schemas.microsoft.com/office/drawing/2014/main" xmlns="" id="{BCA4D39A-F1F5-45F9-9E6B-D0198A832432}"/>
                </a:ext>
              </a:extLst>
            </p:cNvPr>
            <p:cNvSpPr/>
            <p:nvPr/>
          </p:nvSpPr>
          <p:spPr bwMode="auto">
            <a:xfrm>
              <a:off x="6108504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1" name="평행 사변형 100">
              <a:extLst>
                <a:ext uri="{FF2B5EF4-FFF2-40B4-BE49-F238E27FC236}">
                  <a16:creationId xmlns:a16="http://schemas.microsoft.com/office/drawing/2014/main" xmlns="" id="{C0EA0C39-5FD2-4B42-9151-D9ADCD3A5033}"/>
                </a:ext>
              </a:extLst>
            </p:cNvPr>
            <p:cNvSpPr/>
            <p:nvPr/>
          </p:nvSpPr>
          <p:spPr bwMode="auto">
            <a:xfrm>
              <a:off x="6503284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02" name="직사각형 101">
            <a:extLst>
              <a:ext uri="{FF2B5EF4-FFF2-40B4-BE49-F238E27FC236}">
                <a16:creationId xmlns:a16="http://schemas.microsoft.com/office/drawing/2014/main" xmlns="" id="{9E8206B1-32C0-45FE-A408-44A8A714CFA3}"/>
              </a:ext>
            </a:extLst>
          </p:cNvPr>
          <p:cNvSpPr/>
          <p:nvPr/>
        </p:nvSpPr>
        <p:spPr>
          <a:xfrm>
            <a:off x="5736202" y="2711598"/>
            <a:ext cx="282818" cy="338554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AIFS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[AC]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03" name="직사각형 102">
            <a:extLst>
              <a:ext uri="{FF2B5EF4-FFF2-40B4-BE49-F238E27FC236}">
                <a16:creationId xmlns:a16="http://schemas.microsoft.com/office/drawing/2014/main" xmlns="" id="{18EBB54D-9AE1-4538-89BB-8AA2B73E2489}"/>
              </a:ext>
            </a:extLst>
          </p:cNvPr>
          <p:cNvSpPr/>
          <p:nvPr/>
        </p:nvSpPr>
        <p:spPr>
          <a:xfrm>
            <a:off x="6047231" y="2711598"/>
            <a:ext cx="52931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Backoff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grpSp>
        <p:nvGrpSpPr>
          <p:cNvPr id="108" name="그룹 107">
            <a:extLst>
              <a:ext uri="{FF2B5EF4-FFF2-40B4-BE49-F238E27FC236}">
                <a16:creationId xmlns:a16="http://schemas.microsoft.com/office/drawing/2014/main" xmlns="" id="{DFC9E6F8-6375-40D1-B59C-549CB8F1E1E0}"/>
              </a:ext>
            </a:extLst>
          </p:cNvPr>
          <p:cNvGrpSpPr/>
          <p:nvPr/>
        </p:nvGrpSpPr>
        <p:grpSpPr>
          <a:xfrm>
            <a:off x="2134554" y="3044582"/>
            <a:ext cx="1151276" cy="381421"/>
            <a:chOff x="4389414" y="5300045"/>
            <a:chExt cx="1151276" cy="381421"/>
          </a:xfrm>
        </p:grpSpPr>
        <p:sp>
          <p:nvSpPr>
            <p:cNvPr id="109" name="위쪽 화살표 7">
              <a:extLst>
                <a:ext uri="{FF2B5EF4-FFF2-40B4-BE49-F238E27FC236}">
                  <a16:creationId xmlns:a16="http://schemas.microsoft.com/office/drawing/2014/main" xmlns="" id="{BE7D09E1-6C58-42E6-9D24-5AABB4E58118}"/>
                </a:ext>
              </a:extLst>
            </p:cNvPr>
            <p:cNvSpPr/>
            <p:nvPr/>
          </p:nvSpPr>
          <p:spPr bwMode="auto">
            <a:xfrm>
              <a:off x="4903359" y="5300045"/>
              <a:ext cx="144016" cy="173986"/>
            </a:xfrm>
            <a:prstGeom prst="upArrow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xmlns="" id="{C5BBBAF9-6D46-42CD-B28A-8D7BA39C3771}"/>
                </a:ext>
              </a:extLst>
            </p:cNvPr>
            <p:cNvSpPr txBox="1"/>
            <p:nvPr/>
          </p:nvSpPr>
          <p:spPr>
            <a:xfrm>
              <a:off x="4389414" y="5466022"/>
              <a:ext cx="115127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800" b="1">
                  <a:solidFill>
                    <a:schemeClr val="tx1"/>
                  </a:solidFill>
                </a:rPr>
                <a:t>WUR packet buffered</a:t>
              </a:r>
            </a:p>
          </p:txBody>
        </p:sp>
      </p:grpSp>
      <p:cxnSp>
        <p:nvCxnSpPr>
          <p:cNvPr id="112" name="직선 연결선 111">
            <a:extLst>
              <a:ext uri="{FF2B5EF4-FFF2-40B4-BE49-F238E27FC236}">
                <a16:creationId xmlns:a16="http://schemas.microsoft.com/office/drawing/2014/main" xmlns="" id="{72C451A8-A6A5-4006-B34A-FFC939D697B1}"/>
              </a:ext>
            </a:extLst>
          </p:cNvPr>
          <p:cNvCxnSpPr>
            <a:cxnSpLocks/>
          </p:cNvCxnSpPr>
          <p:nvPr/>
        </p:nvCxnSpPr>
        <p:spPr bwMode="auto">
          <a:xfrm>
            <a:off x="2714820" y="2738361"/>
            <a:ext cx="0" cy="286159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13" name="그룹 112">
            <a:extLst>
              <a:ext uri="{FF2B5EF4-FFF2-40B4-BE49-F238E27FC236}">
                <a16:creationId xmlns:a16="http://schemas.microsoft.com/office/drawing/2014/main" xmlns="" id="{9F36148D-5BB9-4041-8465-EB946E3497FB}"/>
              </a:ext>
            </a:extLst>
          </p:cNvPr>
          <p:cNvGrpSpPr/>
          <p:nvPr/>
        </p:nvGrpSpPr>
        <p:grpSpPr>
          <a:xfrm>
            <a:off x="5166185" y="3044582"/>
            <a:ext cx="1151276" cy="381421"/>
            <a:chOff x="4389413" y="5300045"/>
            <a:chExt cx="1151276" cy="381421"/>
          </a:xfrm>
        </p:grpSpPr>
        <p:sp>
          <p:nvSpPr>
            <p:cNvPr id="114" name="위쪽 화살표 7">
              <a:extLst>
                <a:ext uri="{FF2B5EF4-FFF2-40B4-BE49-F238E27FC236}">
                  <a16:creationId xmlns:a16="http://schemas.microsoft.com/office/drawing/2014/main" xmlns="" id="{4FEFBB3A-F90D-4938-B20F-D605F3C0B604}"/>
                </a:ext>
              </a:extLst>
            </p:cNvPr>
            <p:cNvSpPr/>
            <p:nvPr/>
          </p:nvSpPr>
          <p:spPr bwMode="auto">
            <a:xfrm>
              <a:off x="4903359" y="5300045"/>
              <a:ext cx="144016" cy="173986"/>
            </a:xfrm>
            <a:prstGeom prst="upArrow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xmlns="" id="{32AA87BA-0261-4B1F-A201-AA4624A1748E}"/>
                </a:ext>
              </a:extLst>
            </p:cNvPr>
            <p:cNvSpPr txBox="1"/>
            <p:nvPr/>
          </p:nvSpPr>
          <p:spPr>
            <a:xfrm>
              <a:off x="4389413" y="5466022"/>
              <a:ext cx="115127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800" b="1">
                  <a:solidFill>
                    <a:schemeClr val="tx1"/>
                  </a:solidFill>
                </a:rPr>
                <a:t>WUR packet buffered</a:t>
              </a:r>
            </a:p>
          </p:txBody>
        </p:sp>
      </p:grpSp>
      <p:sp>
        <p:nvSpPr>
          <p:cNvPr id="116" name="모서리가 둥근 직사각형 180">
            <a:extLst>
              <a:ext uri="{FF2B5EF4-FFF2-40B4-BE49-F238E27FC236}">
                <a16:creationId xmlns:a16="http://schemas.microsoft.com/office/drawing/2014/main" xmlns="" id="{610ED24F-1BCD-442A-93B6-6E84C1002F9A}"/>
              </a:ext>
            </a:extLst>
          </p:cNvPr>
          <p:cNvSpPr/>
          <p:nvPr/>
        </p:nvSpPr>
        <p:spPr bwMode="auto">
          <a:xfrm>
            <a:off x="6595029" y="2743255"/>
            <a:ext cx="1152000" cy="288000"/>
          </a:xfrm>
          <a:prstGeom prst="round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r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WUR PPDU</a:t>
            </a:r>
            <a:endParaRPr kumimoji="1" lang="ko-KR" alt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CE1BD159-B7F2-49AF-95F9-7C97B05470D7}"/>
              </a:ext>
            </a:extLst>
          </p:cNvPr>
          <p:cNvSpPr txBox="1"/>
          <p:nvPr/>
        </p:nvSpPr>
        <p:spPr>
          <a:xfrm>
            <a:off x="2825765" y="3613892"/>
            <a:ext cx="7152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Latency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grpSp>
        <p:nvGrpSpPr>
          <p:cNvPr id="118" name="그룹 117">
            <a:extLst>
              <a:ext uri="{FF2B5EF4-FFF2-40B4-BE49-F238E27FC236}">
                <a16:creationId xmlns:a16="http://schemas.microsoft.com/office/drawing/2014/main" xmlns="" id="{7D81082A-3702-408D-82DA-6C1E0787E60C}"/>
              </a:ext>
            </a:extLst>
          </p:cNvPr>
          <p:cNvGrpSpPr/>
          <p:nvPr/>
        </p:nvGrpSpPr>
        <p:grpSpPr>
          <a:xfrm>
            <a:off x="4913402" y="2840601"/>
            <a:ext cx="408237" cy="103437"/>
            <a:chOff x="4324547" y="4157464"/>
            <a:chExt cx="408237" cy="103437"/>
          </a:xfrm>
        </p:grpSpPr>
        <p:sp>
          <p:nvSpPr>
            <p:cNvPr id="119" name="타원 118">
              <a:extLst>
                <a:ext uri="{FF2B5EF4-FFF2-40B4-BE49-F238E27FC236}">
                  <a16:creationId xmlns:a16="http://schemas.microsoft.com/office/drawing/2014/main" xmlns="" id="{72A967CF-2C82-4D60-ADC2-E1913156035C}"/>
                </a:ext>
              </a:extLst>
            </p:cNvPr>
            <p:cNvSpPr/>
            <p:nvPr/>
          </p:nvSpPr>
          <p:spPr bwMode="auto">
            <a:xfrm>
              <a:off x="4324547" y="4157464"/>
              <a:ext cx="103437" cy="103437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0" name="타원 119">
              <a:extLst>
                <a:ext uri="{FF2B5EF4-FFF2-40B4-BE49-F238E27FC236}">
                  <a16:creationId xmlns:a16="http://schemas.microsoft.com/office/drawing/2014/main" xmlns="" id="{3DE73F7D-C97D-43D0-84F1-DD1D61BEF6AB}"/>
                </a:ext>
              </a:extLst>
            </p:cNvPr>
            <p:cNvSpPr/>
            <p:nvPr/>
          </p:nvSpPr>
          <p:spPr bwMode="auto">
            <a:xfrm>
              <a:off x="4476947" y="4157464"/>
              <a:ext cx="103437" cy="103437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1" name="타원 120">
              <a:extLst>
                <a:ext uri="{FF2B5EF4-FFF2-40B4-BE49-F238E27FC236}">
                  <a16:creationId xmlns:a16="http://schemas.microsoft.com/office/drawing/2014/main" xmlns="" id="{FFC58E48-0C2D-464B-8180-86A6FDBD3B13}"/>
                </a:ext>
              </a:extLst>
            </p:cNvPr>
            <p:cNvSpPr/>
            <p:nvPr/>
          </p:nvSpPr>
          <p:spPr bwMode="auto">
            <a:xfrm>
              <a:off x="4629347" y="4157464"/>
              <a:ext cx="103437" cy="103437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59" name="왼쪽/오른쪽 화살표 12">
            <a:extLst>
              <a:ext uri="{FF2B5EF4-FFF2-40B4-BE49-F238E27FC236}">
                <a16:creationId xmlns:a16="http://schemas.microsoft.com/office/drawing/2014/main" xmlns="" id="{E6F60712-54AC-4808-A56B-684C73ADE84B}"/>
              </a:ext>
            </a:extLst>
          </p:cNvPr>
          <p:cNvSpPr/>
          <p:nvPr/>
        </p:nvSpPr>
        <p:spPr bwMode="auto">
          <a:xfrm>
            <a:off x="1174357" y="3460768"/>
            <a:ext cx="4576122" cy="160684"/>
          </a:xfrm>
          <a:prstGeom prst="left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105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직사각형 60"/>
          <p:cNvSpPr/>
          <p:nvPr/>
        </p:nvSpPr>
        <p:spPr bwMode="auto">
          <a:xfrm>
            <a:off x="5960945" y="3617727"/>
            <a:ext cx="346447" cy="13760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287322" y="3548030"/>
            <a:ext cx="10518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chemeClr val="tx1"/>
                </a:solidFill>
              </a:rPr>
              <a:t>: Channel </a:t>
            </a:r>
            <a:r>
              <a:rPr lang="en-US" altLang="ko-KR" sz="1200" smtClean="0">
                <a:solidFill>
                  <a:schemeClr val="tx1"/>
                </a:solidFill>
              </a:rPr>
              <a:t>idle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63" name="직사각형 62"/>
          <p:cNvSpPr/>
          <p:nvPr/>
        </p:nvSpPr>
        <p:spPr bwMode="auto">
          <a:xfrm>
            <a:off x="5960945" y="3858737"/>
            <a:ext cx="346447" cy="137606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287322" y="3789040"/>
            <a:ext cx="11095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chemeClr val="tx1"/>
                </a:solidFill>
              </a:rPr>
              <a:t>: Channel </a:t>
            </a:r>
            <a:r>
              <a:rPr lang="en-US" altLang="ko-KR" sz="1200" smtClean="0">
                <a:solidFill>
                  <a:schemeClr val="tx1"/>
                </a:solidFill>
              </a:rPr>
              <a:t>busy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65" name="직선 화살표 연결선 64"/>
          <p:cNvCxnSpPr/>
          <p:nvPr/>
        </p:nvCxnSpPr>
        <p:spPr bwMode="auto">
          <a:xfrm>
            <a:off x="3323632" y="3426003"/>
            <a:ext cx="2870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3" name="직선 화살표 연결선 72"/>
          <p:cNvCxnSpPr/>
          <p:nvPr/>
        </p:nvCxnSpPr>
        <p:spPr bwMode="auto">
          <a:xfrm>
            <a:off x="6317461" y="3426003"/>
            <a:ext cx="2870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18088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T</a:t>
            </a:r>
            <a:r>
              <a:rPr lang="en-GB" altLang="ko-KR"/>
              <a:t>he concept of FDMA transmission scheme</a:t>
            </a:r>
            <a:r>
              <a:rPr lang="ko-KR" altLang="ko-KR"/>
              <a:t> </a:t>
            </a:r>
            <a:r>
              <a:rPr lang="en-US" altLang="ko-KR"/>
              <a:t>has been proposed in the current </a:t>
            </a:r>
            <a:r>
              <a:rPr lang="en-US" altLang="ko-KR" smtClean="0"/>
              <a:t>draft </a:t>
            </a:r>
            <a:r>
              <a:rPr lang="en-US" altLang="ko-KR"/>
              <a:t>[1], [2]</a:t>
            </a:r>
          </a:p>
          <a:p>
            <a:pPr lvl="1"/>
            <a:r>
              <a:rPr lang="en-US" altLang="ko-KR"/>
              <a:t>Each 20MHz only contains one 4MHz sub-channel for wake-up signal </a:t>
            </a:r>
            <a:r>
              <a:rPr lang="en-US" altLang="ko-KR" smtClean="0"/>
              <a:t>transmission</a:t>
            </a:r>
            <a:endParaRPr lang="en-US" altLang="ko-KR"/>
          </a:p>
          <a:p>
            <a:r>
              <a:rPr lang="en-US" altLang="ko-KR"/>
              <a:t>As long as WUR FDMA follows primary transmission rule, some problems need to be dealt with</a:t>
            </a:r>
          </a:p>
          <a:p>
            <a:r>
              <a:rPr lang="en-US" altLang="ko-KR"/>
              <a:t>In this contribution, we suggest how to operate when there are WUR PPDUs only on secondary channels and the secondary channels are busy during PIFS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July,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48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직사각형 61"/>
          <p:cNvSpPr/>
          <p:nvPr/>
        </p:nvSpPr>
        <p:spPr bwMode="auto">
          <a:xfrm>
            <a:off x="5357818" y="4984059"/>
            <a:ext cx="1086390" cy="288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3" name="직선 연결선 62"/>
          <p:cNvCxnSpPr/>
          <p:nvPr/>
        </p:nvCxnSpPr>
        <p:spPr bwMode="auto">
          <a:xfrm>
            <a:off x="6182712" y="4984059"/>
            <a:ext cx="0" cy="3007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직사각형 47"/>
          <p:cNvSpPr/>
          <p:nvPr/>
        </p:nvSpPr>
        <p:spPr bwMode="auto">
          <a:xfrm>
            <a:off x="4967080" y="4472387"/>
            <a:ext cx="354734" cy="288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타원 6"/>
          <p:cNvSpPr/>
          <p:nvPr/>
        </p:nvSpPr>
        <p:spPr bwMode="auto">
          <a:xfrm>
            <a:off x="1147878" y="4708760"/>
            <a:ext cx="2786281" cy="998041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Problem definition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smtClean="0"/>
              <a:t>Assume the AP wants to wake up STA2, which is residing on S20 channel</a:t>
            </a:r>
          </a:p>
          <a:p>
            <a:r>
              <a:rPr lang="en-US" altLang="ko-KR" sz="1800" smtClean="0"/>
              <a:t>According to the primary transmission rule, the WUR AP shall look into its WUR primary channel even when the AP transmits a WUR frame only for STAs on WUR secondary </a:t>
            </a:r>
            <a:r>
              <a:rPr lang="en-US" altLang="ko-KR" sz="1800"/>
              <a:t>channel while the AP does not have a buffered WUR </a:t>
            </a:r>
            <a:r>
              <a:rPr lang="en-US" altLang="ko-KR" sz="1800" smtClean="0"/>
              <a:t>packet on the primary channel</a:t>
            </a:r>
          </a:p>
          <a:p>
            <a:pPr lvl="1"/>
            <a:r>
              <a:rPr lang="en-US" altLang="ko-KR" sz="1600" smtClean="0">
                <a:solidFill>
                  <a:schemeClr val="tx1"/>
                </a:solidFill>
              </a:rPr>
              <a:t>The WUR PPDU shall include any WUR signal (i.e., null frame or all padding frame) on the primary channel in [3, 4]</a:t>
            </a:r>
          </a:p>
          <a:p>
            <a:r>
              <a:rPr lang="en-US" altLang="ko-KR" sz="1800" smtClean="0"/>
              <a:t>In this situation, what if the secondary channels are busy during PIFS?</a:t>
            </a:r>
          </a:p>
          <a:p>
            <a:r>
              <a:rPr lang="en-US" altLang="ko-KR" sz="1800" smtClean="0"/>
              <a:t>The procedure for this case needs to be clarified</a:t>
            </a:r>
            <a:endParaRPr lang="en-US" altLang="ko-KR" sz="180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July, 2018</a:t>
            </a:r>
            <a:endParaRPr lang="en-GB" dirty="0"/>
          </a:p>
        </p:txBody>
      </p:sp>
      <p:cxnSp>
        <p:nvCxnSpPr>
          <p:cNvPr id="34" name="직선 연결선 33"/>
          <p:cNvCxnSpPr/>
          <p:nvPr/>
        </p:nvCxnSpPr>
        <p:spPr bwMode="auto">
          <a:xfrm>
            <a:off x="4454817" y="4768574"/>
            <a:ext cx="3240000" cy="0"/>
          </a:xfrm>
          <a:prstGeom prst="line">
            <a:avLst/>
          </a:prstGeom>
          <a:solidFill>
            <a:srgbClr val="BBE0E3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직선 연결선 34"/>
          <p:cNvCxnSpPr/>
          <p:nvPr/>
        </p:nvCxnSpPr>
        <p:spPr bwMode="auto">
          <a:xfrm>
            <a:off x="4454817" y="5272630"/>
            <a:ext cx="3240000" cy="0"/>
          </a:xfrm>
          <a:prstGeom prst="line">
            <a:avLst/>
          </a:prstGeom>
          <a:solidFill>
            <a:srgbClr val="BBE0E3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4352049" y="4536451"/>
            <a:ext cx="410689" cy="246221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P20</a:t>
            </a:r>
            <a:endParaRPr kumimoji="1" lang="ko-KR" altLang="en-US" sz="1000" b="1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352049" y="5040507"/>
            <a:ext cx="410689" cy="246221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S20</a:t>
            </a:r>
            <a:endParaRPr kumimoji="1" lang="ko-KR" altLang="en-US" sz="1000" b="1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41" name="모서리가 둥근 직사각형 40"/>
          <p:cNvSpPr/>
          <p:nvPr/>
        </p:nvSpPr>
        <p:spPr bwMode="auto">
          <a:xfrm>
            <a:off x="6189342" y="4472845"/>
            <a:ext cx="1152000" cy="288000"/>
          </a:xfrm>
          <a:prstGeom prst="round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wrap="square" lIns="0" r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WUR signal</a:t>
            </a:r>
            <a:endParaRPr kumimoji="1" lang="ko-KR" alt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47" name="직선 연결선 46"/>
          <p:cNvCxnSpPr/>
          <p:nvPr/>
        </p:nvCxnSpPr>
        <p:spPr bwMode="auto">
          <a:xfrm>
            <a:off x="6189342" y="4562621"/>
            <a:ext cx="0" cy="8166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21" name="그림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405" y="4841035"/>
            <a:ext cx="460022" cy="766704"/>
          </a:xfrm>
          <a:prstGeom prst="rect">
            <a:avLst/>
          </a:prstGeom>
        </p:spPr>
      </p:pic>
      <p:pic>
        <p:nvPicPr>
          <p:cNvPr id="22" name="그림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88053" y="4153658"/>
            <a:ext cx="1627525" cy="834954"/>
          </a:xfrm>
          <a:prstGeom prst="rect">
            <a:avLst/>
          </a:prstGeom>
        </p:spPr>
      </p:pic>
      <p:pic>
        <p:nvPicPr>
          <p:cNvPr id="23" name="그림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7907" y="4865265"/>
            <a:ext cx="460022" cy="766704"/>
          </a:xfrm>
          <a:prstGeom prst="rect">
            <a:avLst/>
          </a:prstGeom>
        </p:spPr>
      </p:pic>
      <p:sp>
        <p:nvSpPr>
          <p:cNvPr id="9" name="모서리가 둥근 사각형 설명선 8"/>
          <p:cNvSpPr/>
          <p:nvPr/>
        </p:nvSpPr>
        <p:spPr bwMode="auto">
          <a:xfrm>
            <a:off x="1247993" y="5958002"/>
            <a:ext cx="1080120" cy="432048"/>
          </a:xfrm>
          <a:prstGeom prst="wedgeRoundRectCallout">
            <a:avLst>
              <a:gd name="adj1" fmla="val -4993"/>
              <a:gd name="adj2" fmla="val -97663"/>
              <a:gd name="adj3" fmla="val 16667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ko-KR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WUR of STA1 in P20 channel</a:t>
            </a:r>
            <a:endParaRPr lang="ko-KR" alt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모서리가 둥근 사각형 설명선 27"/>
          <p:cNvSpPr/>
          <p:nvPr/>
        </p:nvSpPr>
        <p:spPr bwMode="auto">
          <a:xfrm>
            <a:off x="2841952" y="5958002"/>
            <a:ext cx="1080120" cy="432048"/>
          </a:xfrm>
          <a:prstGeom prst="wedgeRoundRectCallout">
            <a:avLst>
              <a:gd name="adj1" fmla="val -4993"/>
              <a:gd name="adj2" fmla="val -97663"/>
              <a:gd name="adj3" fmla="val 16667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ko-KR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WUR of STA2 in S20 channel</a:t>
            </a:r>
            <a:endParaRPr lang="ko-KR" alt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curled arrowì ëí ì´ë¯¸ì§ ê²ìê²°ê³¼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1538" b="86982" l="0" r="100000">
                        <a14:foregroundMark x1="27219" y1="50888" x2="27219" y2="50888"/>
                        <a14:backgroundMark x1="18343" y1="25740" x2="18343" y2="2574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574954" y="4742232"/>
            <a:ext cx="700435" cy="70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952949" y="5252746"/>
            <a:ext cx="1344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AP wants to wake up only STA2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cxnSp>
        <p:nvCxnSpPr>
          <p:cNvPr id="31" name="직선 연결선 30"/>
          <p:cNvCxnSpPr/>
          <p:nvPr/>
        </p:nvCxnSpPr>
        <p:spPr bwMode="auto">
          <a:xfrm>
            <a:off x="4977426" y="4562621"/>
            <a:ext cx="0" cy="8166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5" name="그룹 14">
            <a:extLst>
              <a:ext uri="{FF2B5EF4-FFF2-40B4-BE49-F238E27FC236}">
                <a16:creationId xmlns:a16="http://schemas.microsoft.com/office/drawing/2014/main" xmlns="" id="{8D42820E-96ED-446D-9746-8CD3144CDB36}"/>
              </a:ext>
            </a:extLst>
          </p:cNvPr>
          <p:cNvGrpSpPr/>
          <p:nvPr/>
        </p:nvGrpSpPr>
        <p:grpSpPr>
          <a:xfrm>
            <a:off x="4265984" y="5300045"/>
            <a:ext cx="1398140" cy="412198"/>
            <a:chOff x="4265984" y="5300045"/>
            <a:chExt cx="1398140" cy="412198"/>
          </a:xfrm>
        </p:grpSpPr>
        <p:sp>
          <p:nvSpPr>
            <p:cNvPr id="8" name="위쪽 화살표 7"/>
            <p:cNvSpPr/>
            <p:nvPr/>
          </p:nvSpPr>
          <p:spPr bwMode="auto">
            <a:xfrm>
              <a:off x="4903359" y="5300045"/>
              <a:ext cx="144016" cy="173986"/>
            </a:xfrm>
            <a:prstGeom prst="upArrow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265984" y="5466022"/>
              <a:ext cx="139814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000" b="1">
                  <a:solidFill>
                    <a:schemeClr val="tx1"/>
                  </a:solidFill>
                </a:rPr>
                <a:t>WUR </a:t>
              </a:r>
              <a:r>
                <a:rPr lang="en-US" altLang="ko-KR" sz="1000" b="1" smtClean="0">
                  <a:solidFill>
                    <a:schemeClr val="tx1"/>
                  </a:solidFill>
                </a:rPr>
                <a:t>packet buffered</a:t>
              </a:r>
              <a:endParaRPr lang="en-US" altLang="ko-KR" sz="1000" b="1">
                <a:solidFill>
                  <a:schemeClr val="tx1"/>
                </a:solidFill>
              </a:endParaRPr>
            </a:p>
          </p:txBody>
        </p:sp>
      </p:grpSp>
      <p:cxnSp>
        <p:nvCxnSpPr>
          <p:cNvPr id="20" name="직선 연결선 19"/>
          <p:cNvCxnSpPr/>
          <p:nvPr/>
        </p:nvCxnSpPr>
        <p:spPr bwMode="auto">
          <a:xfrm>
            <a:off x="5321814" y="4472387"/>
            <a:ext cx="0" cy="3007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직선 연결선 43"/>
          <p:cNvCxnSpPr/>
          <p:nvPr/>
        </p:nvCxnSpPr>
        <p:spPr bwMode="auto">
          <a:xfrm>
            <a:off x="5610389" y="4472387"/>
            <a:ext cx="0" cy="3007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1" name="그룹 50"/>
          <p:cNvGrpSpPr/>
          <p:nvPr/>
        </p:nvGrpSpPr>
        <p:grpSpPr>
          <a:xfrm>
            <a:off x="5616417" y="4621954"/>
            <a:ext cx="569972" cy="144457"/>
            <a:chOff x="6035225" y="4794548"/>
            <a:chExt cx="569972" cy="144457"/>
          </a:xfrm>
        </p:grpSpPr>
        <p:sp>
          <p:nvSpPr>
            <p:cNvPr id="30" name="평행 사변형 29"/>
            <p:cNvSpPr/>
            <p:nvPr/>
          </p:nvSpPr>
          <p:spPr bwMode="auto">
            <a:xfrm>
              <a:off x="6035225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2" name="타원 31"/>
            <p:cNvSpPr/>
            <p:nvPr/>
          </p:nvSpPr>
          <p:spPr bwMode="auto">
            <a:xfrm>
              <a:off x="6251781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2" name="타원 51"/>
            <p:cNvSpPr/>
            <p:nvPr/>
          </p:nvSpPr>
          <p:spPr bwMode="auto">
            <a:xfrm>
              <a:off x="6332597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3" name="타원 52"/>
            <p:cNvSpPr/>
            <p:nvPr/>
          </p:nvSpPr>
          <p:spPr bwMode="auto">
            <a:xfrm>
              <a:off x="6413412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4" name="평행 사변형 53"/>
            <p:cNvSpPr/>
            <p:nvPr/>
          </p:nvSpPr>
          <p:spPr bwMode="auto">
            <a:xfrm>
              <a:off x="6108504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5" name="평행 사변형 54"/>
            <p:cNvSpPr/>
            <p:nvPr/>
          </p:nvSpPr>
          <p:spPr bwMode="auto">
            <a:xfrm>
              <a:off x="6503284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56" name="직사각형 55"/>
          <p:cNvSpPr/>
          <p:nvPr/>
        </p:nvSpPr>
        <p:spPr>
          <a:xfrm>
            <a:off x="5265451" y="4453489"/>
            <a:ext cx="41389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AIFS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[AC]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5638601" y="4453489"/>
            <a:ext cx="52931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Backoff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60" name="직선 연결선 59"/>
          <p:cNvCxnSpPr/>
          <p:nvPr/>
        </p:nvCxnSpPr>
        <p:spPr bwMode="auto">
          <a:xfrm>
            <a:off x="5901342" y="4971871"/>
            <a:ext cx="0" cy="3007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직사각형 60"/>
          <p:cNvSpPr/>
          <p:nvPr/>
        </p:nvSpPr>
        <p:spPr>
          <a:xfrm>
            <a:off x="5850388" y="4948917"/>
            <a:ext cx="41389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PIFS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49" name="직사각형 48"/>
          <p:cNvSpPr/>
          <p:nvPr/>
        </p:nvSpPr>
        <p:spPr bwMode="auto">
          <a:xfrm>
            <a:off x="4883708" y="5716992"/>
            <a:ext cx="346447" cy="13760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210085" y="5647295"/>
            <a:ext cx="10518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chemeClr val="tx1"/>
                </a:solidFill>
              </a:rPr>
              <a:t>: Channel </a:t>
            </a:r>
            <a:r>
              <a:rPr lang="en-US" altLang="ko-KR" sz="1200" smtClean="0">
                <a:solidFill>
                  <a:schemeClr val="tx1"/>
                </a:solidFill>
              </a:rPr>
              <a:t>idle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57" name="직사각형 56"/>
          <p:cNvSpPr/>
          <p:nvPr/>
        </p:nvSpPr>
        <p:spPr bwMode="auto">
          <a:xfrm>
            <a:off x="4883708" y="5958002"/>
            <a:ext cx="346447" cy="137606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210085" y="5888305"/>
            <a:ext cx="11095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chemeClr val="tx1"/>
                </a:solidFill>
              </a:rPr>
              <a:t>: Channel </a:t>
            </a:r>
            <a:r>
              <a:rPr lang="en-US" altLang="ko-KR" sz="1200" smtClean="0">
                <a:solidFill>
                  <a:schemeClr val="tx1"/>
                </a:solidFill>
              </a:rPr>
              <a:t>busy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65" name="직선 화살표 연결선 64"/>
          <p:cNvCxnSpPr/>
          <p:nvPr/>
        </p:nvCxnSpPr>
        <p:spPr bwMode="auto">
          <a:xfrm>
            <a:off x="5900043" y="5173707"/>
            <a:ext cx="2870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56723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직사각형 44"/>
          <p:cNvSpPr/>
          <p:nvPr/>
        </p:nvSpPr>
        <p:spPr bwMode="auto">
          <a:xfrm>
            <a:off x="2632682" y="5142686"/>
            <a:ext cx="2083331" cy="288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943126"/>
            <a:ext cx="7770813" cy="654968"/>
          </a:xfrm>
        </p:spPr>
        <p:txBody>
          <a:bodyPr/>
          <a:lstStyle/>
          <a:p>
            <a:r>
              <a:rPr lang="en-US" altLang="ko-KR" sz="2800"/>
              <a:t>Option 1: </a:t>
            </a:r>
            <a:r>
              <a:rPr lang="en-US" altLang="ko-KR" sz="2800" smtClean="0"/>
              <a:t>Re-invoke </a:t>
            </a:r>
            <a:r>
              <a:rPr lang="en-US" altLang="ko-KR" sz="2800"/>
              <a:t>backoff procedure immediately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/>
          </a:p>
          <a:p>
            <a:r>
              <a:rPr lang="en-US" altLang="ko-KR"/>
              <a:t>When an AP has a WUR frame to be sent only on a secondary channel and the back-off counter is 0, if the secondary channel is </a:t>
            </a:r>
            <a:r>
              <a:rPr lang="en-US" altLang="ko-KR" smtClean="0"/>
              <a:t>busy </a:t>
            </a:r>
            <a:r>
              <a:rPr lang="en-US" altLang="ko-KR"/>
              <a:t>during PIFS, </a:t>
            </a:r>
            <a:r>
              <a:rPr lang="en-US" altLang="ko-KR" smtClean="0"/>
              <a:t>the AP does not send the WUR PPDU and invokes the </a:t>
            </a:r>
            <a:r>
              <a:rPr lang="en-US" altLang="ko-KR"/>
              <a:t>backoff procedure </a:t>
            </a:r>
            <a:r>
              <a:rPr lang="en-US" altLang="ko-KR" smtClean="0"/>
              <a:t>again with </a:t>
            </a:r>
            <a:r>
              <a:rPr lang="en-US" altLang="ko-KR"/>
              <a:t>the same </a:t>
            </a:r>
            <a:r>
              <a:rPr lang="en-US" altLang="ko-KR" smtClean="0"/>
              <a:t>CW</a:t>
            </a:r>
          </a:p>
          <a:p>
            <a:pPr lvl="1"/>
            <a:r>
              <a:rPr lang="en-US" altLang="ko-KR" smtClean="0">
                <a:solidFill>
                  <a:schemeClr val="tx1"/>
                </a:solidFill>
              </a:rPr>
              <a:t>Between the backoffs, channel status of the secondary channel might not vary</a:t>
            </a:r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July, 2018</a:t>
            </a:r>
            <a:endParaRPr lang="en-GB" dirty="0"/>
          </a:p>
        </p:txBody>
      </p:sp>
      <p:cxnSp>
        <p:nvCxnSpPr>
          <p:cNvPr id="73" name="직선 연결선 72"/>
          <p:cNvCxnSpPr/>
          <p:nvPr/>
        </p:nvCxnSpPr>
        <p:spPr bwMode="auto">
          <a:xfrm>
            <a:off x="1763688" y="4930084"/>
            <a:ext cx="5400000" cy="0"/>
          </a:xfrm>
          <a:prstGeom prst="line">
            <a:avLst/>
          </a:prstGeom>
          <a:solidFill>
            <a:srgbClr val="BBE0E3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직선 연결선 73"/>
          <p:cNvCxnSpPr/>
          <p:nvPr/>
        </p:nvCxnSpPr>
        <p:spPr bwMode="auto">
          <a:xfrm>
            <a:off x="1763688" y="5434140"/>
            <a:ext cx="5400000" cy="0"/>
          </a:xfrm>
          <a:prstGeom prst="line">
            <a:avLst/>
          </a:prstGeom>
          <a:solidFill>
            <a:srgbClr val="BBE0E3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직선 연결선 79"/>
          <p:cNvCxnSpPr/>
          <p:nvPr/>
        </p:nvCxnSpPr>
        <p:spPr bwMode="auto">
          <a:xfrm>
            <a:off x="3275200" y="4642052"/>
            <a:ext cx="0" cy="97200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9" name="모서리가 둥근 직사각형 88"/>
          <p:cNvSpPr/>
          <p:nvPr/>
        </p:nvSpPr>
        <p:spPr bwMode="auto">
          <a:xfrm>
            <a:off x="5722478" y="5148107"/>
            <a:ext cx="1152002" cy="288000"/>
          </a:xfrm>
          <a:prstGeom prst="round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r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WUR PPDU</a:t>
            </a:r>
            <a:endParaRPr kumimoji="1" lang="ko-KR" alt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90" name="모서리가 둥근 직사각형 89"/>
          <p:cNvSpPr/>
          <p:nvPr/>
        </p:nvSpPr>
        <p:spPr bwMode="auto">
          <a:xfrm>
            <a:off x="5722478" y="4628454"/>
            <a:ext cx="1152002" cy="288000"/>
          </a:xfrm>
          <a:prstGeom prst="round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r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WUR PPDU</a:t>
            </a:r>
            <a:endParaRPr kumimoji="1" lang="ko-KR" alt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663395" y="4688799"/>
            <a:ext cx="410689" cy="246221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P20</a:t>
            </a:r>
            <a:endParaRPr kumimoji="1" lang="ko-KR" altLang="en-US" sz="1000" b="1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663395" y="5192855"/>
            <a:ext cx="410689" cy="246221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S20</a:t>
            </a:r>
            <a:endParaRPr kumimoji="1" lang="ko-KR" altLang="en-US" sz="1000" b="1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50" name="직선 연결선 49"/>
          <p:cNvCxnSpPr/>
          <p:nvPr/>
        </p:nvCxnSpPr>
        <p:spPr bwMode="auto">
          <a:xfrm>
            <a:off x="2413043" y="4642052"/>
            <a:ext cx="0" cy="97200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직사각형 50"/>
          <p:cNvSpPr/>
          <p:nvPr/>
        </p:nvSpPr>
        <p:spPr bwMode="auto">
          <a:xfrm>
            <a:off x="2926710" y="5716992"/>
            <a:ext cx="346447" cy="13760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253087" y="5647295"/>
            <a:ext cx="10518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chemeClr val="tx1"/>
                </a:solidFill>
              </a:rPr>
              <a:t>: Channel </a:t>
            </a:r>
            <a:r>
              <a:rPr lang="en-US" altLang="ko-KR" sz="1200" smtClean="0">
                <a:solidFill>
                  <a:schemeClr val="tx1"/>
                </a:solidFill>
              </a:rPr>
              <a:t>idle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53" name="직사각형 52"/>
          <p:cNvSpPr/>
          <p:nvPr/>
        </p:nvSpPr>
        <p:spPr bwMode="auto">
          <a:xfrm>
            <a:off x="2926710" y="5958002"/>
            <a:ext cx="346447" cy="137606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253087" y="5888305"/>
            <a:ext cx="11095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chemeClr val="tx1"/>
                </a:solidFill>
              </a:rPr>
              <a:t>: Channel </a:t>
            </a:r>
            <a:r>
              <a:rPr lang="en-US" altLang="ko-KR" sz="1200" smtClean="0">
                <a:solidFill>
                  <a:schemeClr val="tx1"/>
                </a:solidFill>
              </a:rPr>
              <a:t>busy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30" name="직선 연결선 29">
            <a:extLst>
              <a:ext uri="{FF2B5EF4-FFF2-40B4-BE49-F238E27FC236}">
                <a16:creationId xmlns:a16="http://schemas.microsoft.com/office/drawing/2014/main" xmlns="" id="{B8E86D8C-AC51-4905-B591-1A9BF28B22EF}"/>
              </a:ext>
            </a:extLst>
          </p:cNvPr>
          <p:cNvCxnSpPr/>
          <p:nvPr/>
        </p:nvCxnSpPr>
        <p:spPr bwMode="auto">
          <a:xfrm>
            <a:off x="2695563" y="4638254"/>
            <a:ext cx="0" cy="3007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1" name="그룹 30">
            <a:extLst>
              <a:ext uri="{FF2B5EF4-FFF2-40B4-BE49-F238E27FC236}">
                <a16:creationId xmlns:a16="http://schemas.microsoft.com/office/drawing/2014/main" xmlns="" id="{1F7C32D2-8538-45D0-A907-710618A70412}"/>
              </a:ext>
            </a:extLst>
          </p:cNvPr>
          <p:cNvGrpSpPr/>
          <p:nvPr/>
        </p:nvGrpSpPr>
        <p:grpSpPr>
          <a:xfrm>
            <a:off x="2701591" y="4771345"/>
            <a:ext cx="569972" cy="144457"/>
            <a:chOff x="6035225" y="4794548"/>
            <a:chExt cx="569972" cy="144457"/>
          </a:xfrm>
        </p:grpSpPr>
        <p:sp>
          <p:nvSpPr>
            <p:cNvPr id="32" name="평행 사변형 31">
              <a:extLst>
                <a:ext uri="{FF2B5EF4-FFF2-40B4-BE49-F238E27FC236}">
                  <a16:creationId xmlns:a16="http://schemas.microsoft.com/office/drawing/2014/main" xmlns="" id="{B51AC47C-87AB-4DFD-8B70-1ED011D03D5A}"/>
                </a:ext>
              </a:extLst>
            </p:cNvPr>
            <p:cNvSpPr/>
            <p:nvPr/>
          </p:nvSpPr>
          <p:spPr bwMode="auto">
            <a:xfrm>
              <a:off x="6035225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4" name="타원 33">
              <a:extLst>
                <a:ext uri="{FF2B5EF4-FFF2-40B4-BE49-F238E27FC236}">
                  <a16:creationId xmlns:a16="http://schemas.microsoft.com/office/drawing/2014/main" xmlns="" id="{F10F9EA7-15C3-4F98-892A-04FFE2AE1D29}"/>
                </a:ext>
              </a:extLst>
            </p:cNvPr>
            <p:cNvSpPr/>
            <p:nvPr/>
          </p:nvSpPr>
          <p:spPr bwMode="auto">
            <a:xfrm>
              <a:off x="6251781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5" name="타원 34">
              <a:extLst>
                <a:ext uri="{FF2B5EF4-FFF2-40B4-BE49-F238E27FC236}">
                  <a16:creationId xmlns:a16="http://schemas.microsoft.com/office/drawing/2014/main" xmlns="" id="{D45B6C5F-1F18-42B2-823F-0FACCF61BDBA}"/>
                </a:ext>
              </a:extLst>
            </p:cNvPr>
            <p:cNvSpPr/>
            <p:nvPr/>
          </p:nvSpPr>
          <p:spPr bwMode="auto">
            <a:xfrm>
              <a:off x="6332597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6" name="타원 35">
              <a:extLst>
                <a:ext uri="{FF2B5EF4-FFF2-40B4-BE49-F238E27FC236}">
                  <a16:creationId xmlns:a16="http://schemas.microsoft.com/office/drawing/2014/main" xmlns="" id="{C1FD7394-DD7D-426E-8BA5-FC71B36FBF47}"/>
                </a:ext>
              </a:extLst>
            </p:cNvPr>
            <p:cNvSpPr/>
            <p:nvPr/>
          </p:nvSpPr>
          <p:spPr bwMode="auto">
            <a:xfrm>
              <a:off x="6413412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7" name="평행 사변형 36">
              <a:extLst>
                <a:ext uri="{FF2B5EF4-FFF2-40B4-BE49-F238E27FC236}">
                  <a16:creationId xmlns:a16="http://schemas.microsoft.com/office/drawing/2014/main" xmlns="" id="{0EF39BAF-6FD0-4BCE-B4E2-230FF96150E4}"/>
                </a:ext>
              </a:extLst>
            </p:cNvPr>
            <p:cNvSpPr/>
            <p:nvPr/>
          </p:nvSpPr>
          <p:spPr bwMode="auto">
            <a:xfrm>
              <a:off x="6108504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8" name="평행 사변형 37">
              <a:extLst>
                <a:ext uri="{FF2B5EF4-FFF2-40B4-BE49-F238E27FC236}">
                  <a16:creationId xmlns:a16="http://schemas.microsoft.com/office/drawing/2014/main" xmlns="" id="{48BB66B2-823A-416C-93D0-9EA56972F1A0}"/>
                </a:ext>
              </a:extLst>
            </p:cNvPr>
            <p:cNvSpPr/>
            <p:nvPr/>
          </p:nvSpPr>
          <p:spPr bwMode="auto">
            <a:xfrm>
              <a:off x="6503284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39" name="직사각형 38">
            <a:extLst>
              <a:ext uri="{FF2B5EF4-FFF2-40B4-BE49-F238E27FC236}">
                <a16:creationId xmlns:a16="http://schemas.microsoft.com/office/drawing/2014/main" xmlns="" id="{65A7BBC8-931C-4CB7-BD20-A8F6365387F1}"/>
              </a:ext>
            </a:extLst>
          </p:cNvPr>
          <p:cNvSpPr/>
          <p:nvPr/>
        </p:nvSpPr>
        <p:spPr>
          <a:xfrm>
            <a:off x="2412746" y="4619356"/>
            <a:ext cx="282818" cy="338554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AIFS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[AC]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xmlns="" id="{C24EF5C3-7A93-48D4-ADBB-A6B196B59EDB}"/>
              </a:ext>
            </a:extLst>
          </p:cNvPr>
          <p:cNvSpPr/>
          <p:nvPr/>
        </p:nvSpPr>
        <p:spPr>
          <a:xfrm>
            <a:off x="2723775" y="4619356"/>
            <a:ext cx="52931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Backoff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xmlns="" id="{6C410AC4-9CB5-4BC7-938A-4AAE91BE18CD}"/>
              </a:ext>
            </a:extLst>
          </p:cNvPr>
          <p:cNvCxnSpPr/>
          <p:nvPr/>
        </p:nvCxnSpPr>
        <p:spPr bwMode="auto">
          <a:xfrm>
            <a:off x="5148769" y="4638254"/>
            <a:ext cx="0" cy="3007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2" name="그룹 41">
            <a:extLst>
              <a:ext uri="{FF2B5EF4-FFF2-40B4-BE49-F238E27FC236}">
                <a16:creationId xmlns:a16="http://schemas.microsoft.com/office/drawing/2014/main" xmlns="" id="{5B07A7CF-2D6B-41E5-8495-CEEAE6096F57}"/>
              </a:ext>
            </a:extLst>
          </p:cNvPr>
          <p:cNvGrpSpPr/>
          <p:nvPr/>
        </p:nvGrpSpPr>
        <p:grpSpPr>
          <a:xfrm>
            <a:off x="5154797" y="4771345"/>
            <a:ext cx="569972" cy="144457"/>
            <a:chOff x="6035225" y="4794548"/>
            <a:chExt cx="569972" cy="144457"/>
          </a:xfrm>
        </p:grpSpPr>
        <p:sp>
          <p:nvSpPr>
            <p:cNvPr id="43" name="평행 사변형 42">
              <a:extLst>
                <a:ext uri="{FF2B5EF4-FFF2-40B4-BE49-F238E27FC236}">
                  <a16:creationId xmlns:a16="http://schemas.microsoft.com/office/drawing/2014/main" xmlns="" id="{8823C0D1-8C92-4C8F-AD7D-3D09EE0B8E2C}"/>
                </a:ext>
              </a:extLst>
            </p:cNvPr>
            <p:cNvSpPr/>
            <p:nvPr/>
          </p:nvSpPr>
          <p:spPr bwMode="auto">
            <a:xfrm>
              <a:off x="6035225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4" name="타원 43">
              <a:extLst>
                <a:ext uri="{FF2B5EF4-FFF2-40B4-BE49-F238E27FC236}">
                  <a16:creationId xmlns:a16="http://schemas.microsoft.com/office/drawing/2014/main" xmlns="" id="{9D9ECEDD-8CCC-473C-BB30-788E06751228}"/>
                </a:ext>
              </a:extLst>
            </p:cNvPr>
            <p:cNvSpPr/>
            <p:nvPr/>
          </p:nvSpPr>
          <p:spPr bwMode="auto">
            <a:xfrm>
              <a:off x="6251781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5" name="타원 54">
              <a:extLst>
                <a:ext uri="{FF2B5EF4-FFF2-40B4-BE49-F238E27FC236}">
                  <a16:creationId xmlns:a16="http://schemas.microsoft.com/office/drawing/2014/main" xmlns="" id="{CAEFBA83-F6DB-47E4-9D23-5C86717D4BC4}"/>
                </a:ext>
              </a:extLst>
            </p:cNvPr>
            <p:cNvSpPr/>
            <p:nvPr/>
          </p:nvSpPr>
          <p:spPr bwMode="auto">
            <a:xfrm>
              <a:off x="6332597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6" name="타원 55">
              <a:extLst>
                <a:ext uri="{FF2B5EF4-FFF2-40B4-BE49-F238E27FC236}">
                  <a16:creationId xmlns:a16="http://schemas.microsoft.com/office/drawing/2014/main" xmlns="" id="{B6293838-4B27-493E-B88D-6A57BC18EDF9}"/>
                </a:ext>
              </a:extLst>
            </p:cNvPr>
            <p:cNvSpPr/>
            <p:nvPr/>
          </p:nvSpPr>
          <p:spPr bwMode="auto">
            <a:xfrm>
              <a:off x="6413412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7" name="평행 사변형 56">
              <a:extLst>
                <a:ext uri="{FF2B5EF4-FFF2-40B4-BE49-F238E27FC236}">
                  <a16:creationId xmlns:a16="http://schemas.microsoft.com/office/drawing/2014/main" xmlns="" id="{EEB601E8-8431-49BB-9413-C05589DC3EDF}"/>
                </a:ext>
              </a:extLst>
            </p:cNvPr>
            <p:cNvSpPr/>
            <p:nvPr/>
          </p:nvSpPr>
          <p:spPr bwMode="auto">
            <a:xfrm>
              <a:off x="6108504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8" name="평행 사변형 57">
              <a:extLst>
                <a:ext uri="{FF2B5EF4-FFF2-40B4-BE49-F238E27FC236}">
                  <a16:creationId xmlns:a16="http://schemas.microsoft.com/office/drawing/2014/main" xmlns="" id="{2ADB2C0A-FBED-4916-9467-319F04C22F23}"/>
                </a:ext>
              </a:extLst>
            </p:cNvPr>
            <p:cNvSpPr/>
            <p:nvPr/>
          </p:nvSpPr>
          <p:spPr bwMode="auto">
            <a:xfrm>
              <a:off x="6503284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59" name="직사각형 58">
            <a:extLst>
              <a:ext uri="{FF2B5EF4-FFF2-40B4-BE49-F238E27FC236}">
                <a16:creationId xmlns:a16="http://schemas.microsoft.com/office/drawing/2014/main" xmlns="" id="{2580E2EC-9D67-4BA9-9343-680353232F55}"/>
              </a:ext>
            </a:extLst>
          </p:cNvPr>
          <p:cNvSpPr/>
          <p:nvPr/>
        </p:nvSpPr>
        <p:spPr>
          <a:xfrm>
            <a:off x="4865952" y="4619356"/>
            <a:ext cx="282818" cy="338554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AIFS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[AC]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xmlns="" id="{B7A41785-E3A3-405D-816E-5E208078EB2B}"/>
              </a:ext>
            </a:extLst>
          </p:cNvPr>
          <p:cNvSpPr/>
          <p:nvPr/>
        </p:nvSpPr>
        <p:spPr>
          <a:xfrm>
            <a:off x="5176981" y="4619356"/>
            <a:ext cx="52931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Backoff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xmlns="" id="{78CB3E82-1749-4970-8157-588B05CF493F}"/>
              </a:ext>
            </a:extLst>
          </p:cNvPr>
          <p:cNvCxnSpPr>
            <a:cxnSpLocks/>
          </p:cNvCxnSpPr>
          <p:nvPr/>
        </p:nvCxnSpPr>
        <p:spPr bwMode="auto">
          <a:xfrm>
            <a:off x="2984466" y="5139719"/>
            <a:ext cx="0" cy="28750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직사각형 64">
            <a:extLst>
              <a:ext uri="{FF2B5EF4-FFF2-40B4-BE49-F238E27FC236}">
                <a16:creationId xmlns:a16="http://schemas.microsoft.com/office/drawing/2014/main" xmlns="" id="{D755EF7D-1309-4CE7-AD64-544361D6CBD4}"/>
              </a:ext>
            </a:extLst>
          </p:cNvPr>
          <p:cNvSpPr/>
          <p:nvPr/>
        </p:nvSpPr>
        <p:spPr>
          <a:xfrm>
            <a:off x="2933512" y="5103515"/>
            <a:ext cx="41389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PIFS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66" name="직선 연결선 65">
            <a:extLst>
              <a:ext uri="{FF2B5EF4-FFF2-40B4-BE49-F238E27FC236}">
                <a16:creationId xmlns:a16="http://schemas.microsoft.com/office/drawing/2014/main" xmlns="" id="{E4D39AEF-A313-40CB-B9F2-82A9DF45AC66}"/>
              </a:ext>
            </a:extLst>
          </p:cNvPr>
          <p:cNvCxnSpPr>
            <a:cxnSpLocks/>
          </p:cNvCxnSpPr>
          <p:nvPr/>
        </p:nvCxnSpPr>
        <p:spPr bwMode="auto">
          <a:xfrm>
            <a:off x="5437567" y="5139719"/>
            <a:ext cx="0" cy="28750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7" name="직사각형 66">
            <a:extLst>
              <a:ext uri="{FF2B5EF4-FFF2-40B4-BE49-F238E27FC236}">
                <a16:creationId xmlns:a16="http://schemas.microsoft.com/office/drawing/2014/main" xmlns="" id="{6FE5F080-C78F-46CB-865C-7D1D2D470F5B}"/>
              </a:ext>
            </a:extLst>
          </p:cNvPr>
          <p:cNvSpPr/>
          <p:nvPr/>
        </p:nvSpPr>
        <p:spPr>
          <a:xfrm>
            <a:off x="5386613" y="5103515"/>
            <a:ext cx="41389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PIFS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68" name="직선 연결선 67">
            <a:extLst>
              <a:ext uri="{FF2B5EF4-FFF2-40B4-BE49-F238E27FC236}">
                <a16:creationId xmlns:a16="http://schemas.microsoft.com/office/drawing/2014/main" xmlns="" id="{08DEFC15-A3EB-4C82-96CE-03FADBC28595}"/>
              </a:ext>
            </a:extLst>
          </p:cNvPr>
          <p:cNvCxnSpPr/>
          <p:nvPr/>
        </p:nvCxnSpPr>
        <p:spPr bwMode="auto">
          <a:xfrm>
            <a:off x="5728578" y="4642052"/>
            <a:ext cx="0" cy="97200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0" name="그룹 9">
            <a:extLst>
              <a:ext uri="{FF2B5EF4-FFF2-40B4-BE49-F238E27FC236}">
                <a16:creationId xmlns:a16="http://schemas.microsoft.com/office/drawing/2014/main" xmlns="" id="{3198D4DA-EEE6-41B7-B0E9-EA579EFCD0AF}"/>
              </a:ext>
            </a:extLst>
          </p:cNvPr>
          <p:cNvGrpSpPr/>
          <p:nvPr/>
        </p:nvGrpSpPr>
        <p:grpSpPr>
          <a:xfrm>
            <a:off x="4343029" y="4718351"/>
            <a:ext cx="408237" cy="103437"/>
            <a:chOff x="4324547" y="4157464"/>
            <a:chExt cx="408237" cy="103437"/>
          </a:xfrm>
        </p:grpSpPr>
        <p:sp>
          <p:nvSpPr>
            <p:cNvPr id="9" name="타원 8">
              <a:extLst>
                <a:ext uri="{FF2B5EF4-FFF2-40B4-BE49-F238E27FC236}">
                  <a16:creationId xmlns:a16="http://schemas.microsoft.com/office/drawing/2014/main" xmlns="" id="{A5E094EA-D96C-4902-B00B-9B278CF0F8E6}"/>
                </a:ext>
              </a:extLst>
            </p:cNvPr>
            <p:cNvSpPr/>
            <p:nvPr/>
          </p:nvSpPr>
          <p:spPr bwMode="auto">
            <a:xfrm>
              <a:off x="4324547" y="4157464"/>
              <a:ext cx="103437" cy="103437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9" name="타원 68">
              <a:extLst>
                <a:ext uri="{FF2B5EF4-FFF2-40B4-BE49-F238E27FC236}">
                  <a16:creationId xmlns:a16="http://schemas.microsoft.com/office/drawing/2014/main" xmlns="" id="{5683C9C6-6C85-423F-A109-BEA18F5EC759}"/>
                </a:ext>
              </a:extLst>
            </p:cNvPr>
            <p:cNvSpPr/>
            <p:nvPr/>
          </p:nvSpPr>
          <p:spPr bwMode="auto">
            <a:xfrm>
              <a:off x="4476947" y="4157464"/>
              <a:ext cx="103437" cy="103437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0" name="타원 69">
              <a:extLst>
                <a:ext uri="{FF2B5EF4-FFF2-40B4-BE49-F238E27FC236}">
                  <a16:creationId xmlns:a16="http://schemas.microsoft.com/office/drawing/2014/main" xmlns="" id="{0B26887B-0A19-4DA1-A36A-E246F61BA35F}"/>
                </a:ext>
              </a:extLst>
            </p:cNvPr>
            <p:cNvSpPr/>
            <p:nvPr/>
          </p:nvSpPr>
          <p:spPr bwMode="auto">
            <a:xfrm>
              <a:off x="4629347" y="4157464"/>
              <a:ext cx="103437" cy="103437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71" name="직선 연결선 70">
            <a:extLst>
              <a:ext uri="{FF2B5EF4-FFF2-40B4-BE49-F238E27FC236}">
                <a16:creationId xmlns:a16="http://schemas.microsoft.com/office/drawing/2014/main" xmlns="" id="{1138C7AC-B472-4116-AB33-596334FFBCF4}"/>
              </a:ext>
            </a:extLst>
          </p:cNvPr>
          <p:cNvCxnSpPr/>
          <p:nvPr/>
        </p:nvCxnSpPr>
        <p:spPr bwMode="auto">
          <a:xfrm>
            <a:off x="4853886" y="4642052"/>
            <a:ext cx="0" cy="97200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72" name="그룹 71">
            <a:extLst>
              <a:ext uri="{FF2B5EF4-FFF2-40B4-BE49-F238E27FC236}">
                <a16:creationId xmlns:a16="http://schemas.microsoft.com/office/drawing/2014/main" xmlns="" id="{79EE7669-AE2E-4B12-BE1E-70867682A9B8}"/>
              </a:ext>
            </a:extLst>
          </p:cNvPr>
          <p:cNvGrpSpPr/>
          <p:nvPr/>
        </p:nvGrpSpPr>
        <p:grpSpPr>
          <a:xfrm>
            <a:off x="1823768" y="5516125"/>
            <a:ext cx="1151276" cy="381421"/>
            <a:chOff x="4389414" y="5300045"/>
            <a:chExt cx="1151276" cy="381421"/>
          </a:xfrm>
        </p:grpSpPr>
        <p:sp>
          <p:nvSpPr>
            <p:cNvPr id="75" name="위쪽 화살표 7">
              <a:extLst>
                <a:ext uri="{FF2B5EF4-FFF2-40B4-BE49-F238E27FC236}">
                  <a16:creationId xmlns:a16="http://schemas.microsoft.com/office/drawing/2014/main" xmlns="" id="{B3823E8F-69A3-4901-A1CF-F76ADF2CDE82}"/>
                </a:ext>
              </a:extLst>
            </p:cNvPr>
            <p:cNvSpPr/>
            <p:nvPr/>
          </p:nvSpPr>
          <p:spPr bwMode="auto">
            <a:xfrm>
              <a:off x="4903359" y="5300045"/>
              <a:ext cx="144016" cy="173986"/>
            </a:xfrm>
            <a:prstGeom prst="upArrow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xmlns="" id="{812B1173-B81F-48F6-8451-F2207476A3A6}"/>
                </a:ext>
              </a:extLst>
            </p:cNvPr>
            <p:cNvSpPr txBox="1"/>
            <p:nvPr/>
          </p:nvSpPr>
          <p:spPr>
            <a:xfrm>
              <a:off x="4389414" y="5466022"/>
              <a:ext cx="115127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800" b="1">
                  <a:solidFill>
                    <a:schemeClr val="tx1"/>
                  </a:solidFill>
                </a:rPr>
                <a:t>WUR packet buffered</a:t>
              </a:r>
            </a:p>
          </p:txBody>
        </p:sp>
      </p:grpSp>
      <p:cxnSp>
        <p:nvCxnSpPr>
          <p:cNvPr id="99" name="직선 연결선 98">
            <a:extLst>
              <a:ext uri="{FF2B5EF4-FFF2-40B4-BE49-F238E27FC236}">
                <a16:creationId xmlns:a16="http://schemas.microsoft.com/office/drawing/2014/main" xmlns="" id="{A3BF26CE-DE59-45EE-8C65-5403C2054CB7}"/>
              </a:ext>
            </a:extLst>
          </p:cNvPr>
          <p:cNvCxnSpPr/>
          <p:nvPr/>
        </p:nvCxnSpPr>
        <p:spPr bwMode="auto">
          <a:xfrm>
            <a:off x="4134549" y="4642052"/>
            <a:ext cx="0" cy="97200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직선 연결선 99">
            <a:extLst>
              <a:ext uri="{FF2B5EF4-FFF2-40B4-BE49-F238E27FC236}">
                <a16:creationId xmlns:a16="http://schemas.microsoft.com/office/drawing/2014/main" xmlns="" id="{2CCEB337-0101-49B7-B8EC-41B1F1E6C384}"/>
              </a:ext>
            </a:extLst>
          </p:cNvPr>
          <p:cNvCxnSpPr/>
          <p:nvPr/>
        </p:nvCxnSpPr>
        <p:spPr bwMode="auto">
          <a:xfrm>
            <a:off x="3554912" y="4638254"/>
            <a:ext cx="0" cy="3007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01" name="그룹 100">
            <a:extLst>
              <a:ext uri="{FF2B5EF4-FFF2-40B4-BE49-F238E27FC236}">
                <a16:creationId xmlns:a16="http://schemas.microsoft.com/office/drawing/2014/main" xmlns="" id="{0056A22E-D21C-4589-B7F4-F8225874E038}"/>
              </a:ext>
            </a:extLst>
          </p:cNvPr>
          <p:cNvGrpSpPr/>
          <p:nvPr/>
        </p:nvGrpSpPr>
        <p:grpSpPr>
          <a:xfrm>
            <a:off x="3560940" y="4771345"/>
            <a:ext cx="569972" cy="144457"/>
            <a:chOff x="6035225" y="4794548"/>
            <a:chExt cx="569972" cy="144457"/>
          </a:xfrm>
        </p:grpSpPr>
        <p:sp>
          <p:nvSpPr>
            <p:cNvPr id="102" name="평행 사변형 101">
              <a:extLst>
                <a:ext uri="{FF2B5EF4-FFF2-40B4-BE49-F238E27FC236}">
                  <a16:creationId xmlns:a16="http://schemas.microsoft.com/office/drawing/2014/main" xmlns="" id="{7E17D2BD-C0CF-4A72-9980-D3EB7301F1AE}"/>
                </a:ext>
              </a:extLst>
            </p:cNvPr>
            <p:cNvSpPr/>
            <p:nvPr/>
          </p:nvSpPr>
          <p:spPr bwMode="auto">
            <a:xfrm>
              <a:off x="6035225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3" name="타원 102">
              <a:extLst>
                <a:ext uri="{FF2B5EF4-FFF2-40B4-BE49-F238E27FC236}">
                  <a16:creationId xmlns:a16="http://schemas.microsoft.com/office/drawing/2014/main" xmlns="" id="{025957A5-94D5-4BBA-9DAF-06809890D4E5}"/>
                </a:ext>
              </a:extLst>
            </p:cNvPr>
            <p:cNvSpPr/>
            <p:nvPr/>
          </p:nvSpPr>
          <p:spPr bwMode="auto">
            <a:xfrm>
              <a:off x="6251781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4" name="타원 103">
              <a:extLst>
                <a:ext uri="{FF2B5EF4-FFF2-40B4-BE49-F238E27FC236}">
                  <a16:creationId xmlns:a16="http://schemas.microsoft.com/office/drawing/2014/main" xmlns="" id="{D11C3353-6AB6-4162-B31F-696F33652853}"/>
                </a:ext>
              </a:extLst>
            </p:cNvPr>
            <p:cNvSpPr/>
            <p:nvPr/>
          </p:nvSpPr>
          <p:spPr bwMode="auto">
            <a:xfrm>
              <a:off x="6332597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5" name="타원 104">
              <a:extLst>
                <a:ext uri="{FF2B5EF4-FFF2-40B4-BE49-F238E27FC236}">
                  <a16:creationId xmlns:a16="http://schemas.microsoft.com/office/drawing/2014/main" xmlns="" id="{4B97E0FA-AD5C-44A0-BE55-986B483E48CA}"/>
                </a:ext>
              </a:extLst>
            </p:cNvPr>
            <p:cNvSpPr/>
            <p:nvPr/>
          </p:nvSpPr>
          <p:spPr bwMode="auto">
            <a:xfrm>
              <a:off x="6413412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6" name="평행 사변형 105">
              <a:extLst>
                <a:ext uri="{FF2B5EF4-FFF2-40B4-BE49-F238E27FC236}">
                  <a16:creationId xmlns:a16="http://schemas.microsoft.com/office/drawing/2014/main" xmlns="" id="{EB6EEC81-8B09-4FF9-A1D5-C657A2E39432}"/>
                </a:ext>
              </a:extLst>
            </p:cNvPr>
            <p:cNvSpPr/>
            <p:nvPr/>
          </p:nvSpPr>
          <p:spPr bwMode="auto">
            <a:xfrm>
              <a:off x="6108504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7" name="평행 사변형 106">
              <a:extLst>
                <a:ext uri="{FF2B5EF4-FFF2-40B4-BE49-F238E27FC236}">
                  <a16:creationId xmlns:a16="http://schemas.microsoft.com/office/drawing/2014/main" xmlns="" id="{58AEA4B8-5561-4813-9E92-7833908FC816}"/>
                </a:ext>
              </a:extLst>
            </p:cNvPr>
            <p:cNvSpPr/>
            <p:nvPr/>
          </p:nvSpPr>
          <p:spPr bwMode="auto">
            <a:xfrm>
              <a:off x="6503284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08" name="직사각형 107">
            <a:extLst>
              <a:ext uri="{FF2B5EF4-FFF2-40B4-BE49-F238E27FC236}">
                <a16:creationId xmlns:a16="http://schemas.microsoft.com/office/drawing/2014/main" xmlns="" id="{59C994EB-9408-46CC-9457-CBD580867E77}"/>
              </a:ext>
            </a:extLst>
          </p:cNvPr>
          <p:cNvSpPr/>
          <p:nvPr/>
        </p:nvSpPr>
        <p:spPr>
          <a:xfrm>
            <a:off x="3272095" y="4619356"/>
            <a:ext cx="282818" cy="338554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AIFS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[AC]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09" name="직사각형 108">
            <a:extLst>
              <a:ext uri="{FF2B5EF4-FFF2-40B4-BE49-F238E27FC236}">
                <a16:creationId xmlns:a16="http://schemas.microsoft.com/office/drawing/2014/main" xmlns="" id="{0EBA93AB-9E05-4461-83BC-8F50BCB8AA9C}"/>
              </a:ext>
            </a:extLst>
          </p:cNvPr>
          <p:cNvSpPr/>
          <p:nvPr/>
        </p:nvSpPr>
        <p:spPr>
          <a:xfrm>
            <a:off x="3583124" y="4619356"/>
            <a:ext cx="52931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Backoff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110" name="직선 연결선 109">
            <a:extLst>
              <a:ext uri="{FF2B5EF4-FFF2-40B4-BE49-F238E27FC236}">
                <a16:creationId xmlns:a16="http://schemas.microsoft.com/office/drawing/2014/main" xmlns="" id="{9F8FB876-C614-4436-9BD0-DC0746885D90}"/>
              </a:ext>
            </a:extLst>
          </p:cNvPr>
          <p:cNvCxnSpPr>
            <a:cxnSpLocks/>
          </p:cNvCxnSpPr>
          <p:nvPr/>
        </p:nvCxnSpPr>
        <p:spPr bwMode="auto">
          <a:xfrm>
            <a:off x="3843815" y="5139719"/>
            <a:ext cx="0" cy="28750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1" name="직사각형 110">
            <a:extLst>
              <a:ext uri="{FF2B5EF4-FFF2-40B4-BE49-F238E27FC236}">
                <a16:creationId xmlns:a16="http://schemas.microsoft.com/office/drawing/2014/main" xmlns="" id="{1568EB0F-5ED0-48F2-8068-1C2D6281FFF4}"/>
              </a:ext>
            </a:extLst>
          </p:cNvPr>
          <p:cNvSpPr/>
          <p:nvPr/>
        </p:nvSpPr>
        <p:spPr>
          <a:xfrm>
            <a:off x="3792861" y="5103515"/>
            <a:ext cx="41389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PIFS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8" name="직선 화살표 연결선 7"/>
          <p:cNvCxnSpPr/>
          <p:nvPr/>
        </p:nvCxnSpPr>
        <p:spPr bwMode="auto">
          <a:xfrm>
            <a:off x="2984466" y="5318959"/>
            <a:ext cx="2870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7" name="직선 화살표 연결선 76"/>
          <p:cNvCxnSpPr/>
          <p:nvPr/>
        </p:nvCxnSpPr>
        <p:spPr bwMode="auto">
          <a:xfrm>
            <a:off x="3843815" y="5318959"/>
            <a:ext cx="2870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8" name="직선 화살표 연결선 77"/>
          <p:cNvCxnSpPr/>
          <p:nvPr/>
        </p:nvCxnSpPr>
        <p:spPr bwMode="auto">
          <a:xfrm>
            <a:off x="5437567" y="5318959"/>
            <a:ext cx="2870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54273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직사각형 44">
            <a:extLst>
              <a:ext uri="{FF2B5EF4-FFF2-40B4-BE49-F238E27FC236}">
                <a16:creationId xmlns:a16="http://schemas.microsoft.com/office/drawing/2014/main" xmlns="" id="{D68BC96C-921F-4AA3-BE9B-ED41D250BD47}"/>
              </a:ext>
            </a:extLst>
          </p:cNvPr>
          <p:cNvSpPr/>
          <p:nvPr/>
        </p:nvSpPr>
        <p:spPr bwMode="auto">
          <a:xfrm>
            <a:off x="2728399" y="5341714"/>
            <a:ext cx="1569096" cy="288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940580"/>
            <a:ext cx="7770813" cy="654968"/>
          </a:xfrm>
        </p:spPr>
        <p:txBody>
          <a:bodyPr/>
          <a:lstStyle/>
          <a:p>
            <a:r>
              <a:rPr lang="en-US" altLang="ko-KR" sz="2800"/>
              <a:t>Option </a:t>
            </a:r>
            <a:r>
              <a:rPr lang="en-US" altLang="ko-KR" sz="2800" smtClean="0"/>
              <a:t>2: Re-invoke </a:t>
            </a:r>
            <a:r>
              <a:rPr lang="en-US" altLang="ko-KR" sz="2800"/>
              <a:t>backoff procedure after timeout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/>
          </a:p>
          <a:p>
            <a:r>
              <a:rPr lang="en-US" altLang="ko-KR"/>
              <a:t>When an AP has a WUR frame to be sent only on a secondary channel and the back-off counter is 0, if the secondary channel is busy during PIFS, the AP does not send the WUR PPDU and invokes the backoff procedure after a timeout with the same </a:t>
            </a:r>
            <a:r>
              <a:rPr lang="en-US" altLang="ko-KR" smtClean="0"/>
              <a:t>CW</a:t>
            </a:r>
          </a:p>
          <a:p>
            <a:pPr lvl="1"/>
            <a:r>
              <a:rPr lang="en-US" altLang="ko-KR"/>
              <a:t>Compared to option 1, the </a:t>
            </a:r>
            <a:r>
              <a:rPr lang="en-US" altLang="ko-KR" smtClean="0"/>
              <a:t>trial number </a:t>
            </a:r>
            <a:r>
              <a:rPr lang="en-US" altLang="ko-KR"/>
              <a:t>of EDCA </a:t>
            </a:r>
            <a:r>
              <a:rPr lang="en-US" altLang="ko-KR" smtClean="0"/>
              <a:t>may </a:t>
            </a:r>
            <a:r>
              <a:rPr lang="en-US" altLang="ko-KR"/>
              <a:t>decrease but the </a:t>
            </a:r>
            <a:r>
              <a:rPr lang="en-US" altLang="ko-KR" smtClean="0"/>
              <a:t>latency on </a:t>
            </a:r>
            <a:r>
              <a:rPr lang="en-US" altLang="ko-KR"/>
              <a:t>the secondary channel may be </a:t>
            </a:r>
            <a:r>
              <a:rPr lang="en-US" altLang="ko-KR" smtClean="0"/>
              <a:t>longer</a:t>
            </a:r>
          </a:p>
          <a:p>
            <a:pPr lvl="1"/>
            <a:r>
              <a:rPr lang="en-US" altLang="ko-KR" smtClean="0"/>
              <a:t>If the duration for timeout is long enough, channel </a:t>
            </a:r>
            <a:r>
              <a:rPr lang="en-US" altLang="ko-KR"/>
              <a:t>status of the secondary channel might be changed from busy to idle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July, 2018</a:t>
            </a:r>
            <a:endParaRPr lang="en-GB" dirty="0"/>
          </a:p>
        </p:txBody>
      </p:sp>
      <p:cxnSp>
        <p:nvCxnSpPr>
          <p:cNvPr id="171" name="직선 연결선 170"/>
          <p:cNvCxnSpPr/>
          <p:nvPr/>
        </p:nvCxnSpPr>
        <p:spPr bwMode="auto">
          <a:xfrm>
            <a:off x="2325826" y="5125658"/>
            <a:ext cx="4860000" cy="0"/>
          </a:xfrm>
          <a:prstGeom prst="line">
            <a:avLst/>
          </a:prstGeom>
          <a:solidFill>
            <a:srgbClr val="BBE0E3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2" name="직선 연결선 171"/>
          <p:cNvCxnSpPr/>
          <p:nvPr/>
        </p:nvCxnSpPr>
        <p:spPr bwMode="auto">
          <a:xfrm>
            <a:off x="2325826" y="5629714"/>
            <a:ext cx="4860000" cy="0"/>
          </a:xfrm>
          <a:prstGeom prst="line">
            <a:avLst/>
          </a:prstGeom>
          <a:solidFill>
            <a:srgbClr val="BBE0E3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3" name="TextBox 172"/>
          <p:cNvSpPr txBox="1"/>
          <p:nvPr/>
        </p:nvSpPr>
        <p:spPr>
          <a:xfrm>
            <a:off x="2120482" y="4909302"/>
            <a:ext cx="410689" cy="246221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P20</a:t>
            </a:r>
            <a:endParaRPr kumimoji="1" lang="ko-KR" altLang="en-US" sz="1000" b="1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2120482" y="5413358"/>
            <a:ext cx="410689" cy="246221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S20</a:t>
            </a:r>
            <a:endParaRPr kumimoji="1" lang="ko-KR" altLang="en-US" sz="1000" b="1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178" name="직선 연결선 177"/>
          <p:cNvCxnSpPr/>
          <p:nvPr/>
        </p:nvCxnSpPr>
        <p:spPr bwMode="auto">
          <a:xfrm>
            <a:off x="3487475" y="4837626"/>
            <a:ext cx="0" cy="97200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9" name="직선 연결선 178"/>
          <p:cNvCxnSpPr/>
          <p:nvPr/>
        </p:nvCxnSpPr>
        <p:spPr bwMode="auto">
          <a:xfrm>
            <a:off x="6062023" y="4837626"/>
            <a:ext cx="0" cy="97200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1" name="모서리가 둥근 직사각형 180"/>
          <p:cNvSpPr/>
          <p:nvPr/>
        </p:nvSpPr>
        <p:spPr bwMode="auto">
          <a:xfrm>
            <a:off x="6062033" y="5342290"/>
            <a:ext cx="1152000" cy="288000"/>
          </a:xfrm>
          <a:prstGeom prst="round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r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WUR PPDU</a:t>
            </a:r>
            <a:endParaRPr kumimoji="1" lang="ko-KR" alt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82" name="모서리가 둥근 직사각형 181"/>
          <p:cNvSpPr/>
          <p:nvPr/>
        </p:nvSpPr>
        <p:spPr bwMode="auto">
          <a:xfrm>
            <a:off x="6062033" y="4839737"/>
            <a:ext cx="1152000" cy="288000"/>
          </a:xfrm>
          <a:prstGeom prst="round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r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WUR PPDU</a:t>
            </a:r>
            <a:endParaRPr kumimoji="1" lang="ko-KR" alt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183" name="직선 화살표 연결선 182"/>
          <p:cNvCxnSpPr/>
          <p:nvPr/>
        </p:nvCxnSpPr>
        <p:spPr bwMode="auto">
          <a:xfrm>
            <a:off x="3487475" y="4832687"/>
            <a:ext cx="1728256" cy="0"/>
          </a:xfrm>
          <a:prstGeom prst="straightConnector1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lgDash"/>
            <a:round/>
            <a:headEnd type="triangle"/>
            <a:tailEnd type="triangle"/>
          </a:ln>
          <a:effectLst/>
        </p:spPr>
      </p:cxnSp>
      <p:sp>
        <p:nvSpPr>
          <p:cNvPr id="184" name="TextBox 183"/>
          <p:cNvSpPr txBox="1"/>
          <p:nvPr/>
        </p:nvSpPr>
        <p:spPr>
          <a:xfrm>
            <a:off x="4109458" y="4635025"/>
            <a:ext cx="633507" cy="230832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9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Timeout</a:t>
            </a:r>
            <a:endParaRPr kumimoji="1" lang="ko-KR" altLang="en-US" sz="900" b="1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185" name="직선 연결선 184"/>
          <p:cNvCxnSpPr/>
          <p:nvPr/>
        </p:nvCxnSpPr>
        <p:spPr bwMode="auto">
          <a:xfrm>
            <a:off x="5217482" y="4837626"/>
            <a:ext cx="0" cy="97200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직선 연결선 28">
            <a:extLst>
              <a:ext uri="{FF2B5EF4-FFF2-40B4-BE49-F238E27FC236}">
                <a16:creationId xmlns:a16="http://schemas.microsoft.com/office/drawing/2014/main" xmlns="" id="{F7CF6CC1-73A4-450B-9CED-62395E6E9219}"/>
              </a:ext>
            </a:extLst>
          </p:cNvPr>
          <p:cNvCxnSpPr/>
          <p:nvPr/>
        </p:nvCxnSpPr>
        <p:spPr bwMode="auto">
          <a:xfrm>
            <a:off x="2906575" y="4829761"/>
            <a:ext cx="0" cy="3007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0" name="그룹 29">
            <a:extLst>
              <a:ext uri="{FF2B5EF4-FFF2-40B4-BE49-F238E27FC236}">
                <a16:creationId xmlns:a16="http://schemas.microsoft.com/office/drawing/2014/main" xmlns="" id="{3A0D8D38-BC3A-4593-B911-9C18646AF195}"/>
              </a:ext>
            </a:extLst>
          </p:cNvPr>
          <p:cNvGrpSpPr/>
          <p:nvPr/>
        </p:nvGrpSpPr>
        <p:grpSpPr>
          <a:xfrm>
            <a:off x="2912603" y="4979328"/>
            <a:ext cx="569972" cy="144457"/>
            <a:chOff x="6035225" y="4794548"/>
            <a:chExt cx="569972" cy="144457"/>
          </a:xfrm>
        </p:grpSpPr>
        <p:sp>
          <p:nvSpPr>
            <p:cNvPr id="31" name="평행 사변형 30">
              <a:extLst>
                <a:ext uri="{FF2B5EF4-FFF2-40B4-BE49-F238E27FC236}">
                  <a16:creationId xmlns:a16="http://schemas.microsoft.com/office/drawing/2014/main" xmlns="" id="{02D96279-7F60-4C3B-8579-3D8D5B5F435E}"/>
                </a:ext>
              </a:extLst>
            </p:cNvPr>
            <p:cNvSpPr/>
            <p:nvPr/>
          </p:nvSpPr>
          <p:spPr bwMode="auto">
            <a:xfrm>
              <a:off x="6035225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2" name="타원 31">
              <a:extLst>
                <a:ext uri="{FF2B5EF4-FFF2-40B4-BE49-F238E27FC236}">
                  <a16:creationId xmlns:a16="http://schemas.microsoft.com/office/drawing/2014/main" xmlns="" id="{D587E80F-4DFE-44EC-B164-EE8F60554430}"/>
                </a:ext>
              </a:extLst>
            </p:cNvPr>
            <p:cNvSpPr/>
            <p:nvPr/>
          </p:nvSpPr>
          <p:spPr bwMode="auto">
            <a:xfrm>
              <a:off x="6251781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3" name="타원 32">
              <a:extLst>
                <a:ext uri="{FF2B5EF4-FFF2-40B4-BE49-F238E27FC236}">
                  <a16:creationId xmlns:a16="http://schemas.microsoft.com/office/drawing/2014/main" xmlns="" id="{3772454F-671B-4E4F-9FCA-BC2FD640FB04}"/>
                </a:ext>
              </a:extLst>
            </p:cNvPr>
            <p:cNvSpPr/>
            <p:nvPr/>
          </p:nvSpPr>
          <p:spPr bwMode="auto">
            <a:xfrm>
              <a:off x="6332597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4" name="타원 33">
              <a:extLst>
                <a:ext uri="{FF2B5EF4-FFF2-40B4-BE49-F238E27FC236}">
                  <a16:creationId xmlns:a16="http://schemas.microsoft.com/office/drawing/2014/main" xmlns="" id="{F5A35A1C-EC21-4C59-99FE-1B090B930E17}"/>
                </a:ext>
              </a:extLst>
            </p:cNvPr>
            <p:cNvSpPr/>
            <p:nvPr/>
          </p:nvSpPr>
          <p:spPr bwMode="auto">
            <a:xfrm>
              <a:off x="6413412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5" name="평행 사변형 34">
              <a:extLst>
                <a:ext uri="{FF2B5EF4-FFF2-40B4-BE49-F238E27FC236}">
                  <a16:creationId xmlns:a16="http://schemas.microsoft.com/office/drawing/2014/main" xmlns="" id="{8EA4B334-723C-4C6D-924D-2B4AE84DD61B}"/>
                </a:ext>
              </a:extLst>
            </p:cNvPr>
            <p:cNvSpPr/>
            <p:nvPr/>
          </p:nvSpPr>
          <p:spPr bwMode="auto">
            <a:xfrm>
              <a:off x="6108504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6" name="평행 사변형 35">
              <a:extLst>
                <a:ext uri="{FF2B5EF4-FFF2-40B4-BE49-F238E27FC236}">
                  <a16:creationId xmlns:a16="http://schemas.microsoft.com/office/drawing/2014/main" xmlns="" id="{4D104947-6CB9-4871-823E-A80201A01054}"/>
                </a:ext>
              </a:extLst>
            </p:cNvPr>
            <p:cNvSpPr/>
            <p:nvPr/>
          </p:nvSpPr>
          <p:spPr bwMode="auto">
            <a:xfrm>
              <a:off x="6503284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37" name="직사각형 36">
            <a:extLst>
              <a:ext uri="{FF2B5EF4-FFF2-40B4-BE49-F238E27FC236}">
                <a16:creationId xmlns:a16="http://schemas.microsoft.com/office/drawing/2014/main" xmlns="" id="{51A4CF8C-6376-4D3C-B32E-B3C39C758F37}"/>
              </a:ext>
            </a:extLst>
          </p:cNvPr>
          <p:cNvSpPr/>
          <p:nvPr/>
        </p:nvSpPr>
        <p:spPr>
          <a:xfrm>
            <a:off x="2623758" y="4810863"/>
            <a:ext cx="282818" cy="338554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AIFS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[AC]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xmlns="" id="{3C79C754-7581-4440-9672-D70AC2DEDF5F}"/>
              </a:ext>
            </a:extLst>
          </p:cNvPr>
          <p:cNvSpPr/>
          <p:nvPr/>
        </p:nvSpPr>
        <p:spPr>
          <a:xfrm>
            <a:off x="2934787" y="4810863"/>
            <a:ext cx="52931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Backoff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grpSp>
        <p:nvGrpSpPr>
          <p:cNvPr id="39" name="그룹 38">
            <a:extLst>
              <a:ext uri="{FF2B5EF4-FFF2-40B4-BE49-F238E27FC236}">
                <a16:creationId xmlns:a16="http://schemas.microsoft.com/office/drawing/2014/main" xmlns="" id="{B62F8510-3D36-40CA-AFF9-3F1C5EF88B30}"/>
              </a:ext>
            </a:extLst>
          </p:cNvPr>
          <p:cNvGrpSpPr/>
          <p:nvPr/>
        </p:nvGrpSpPr>
        <p:grpSpPr>
          <a:xfrm>
            <a:off x="2035431" y="5673589"/>
            <a:ext cx="1151276" cy="381421"/>
            <a:chOff x="4389414" y="5300045"/>
            <a:chExt cx="1151276" cy="381421"/>
          </a:xfrm>
        </p:grpSpPr>
        <p:sp>
          <p:nvSpPr>
            <p:cNvPr id="40" name="위쪽 화살표 7">
              <a:extLst>
                <a:ext uri="{FF2B5EF4-FFF2-40B4-BE49-F238E27FC236}">
                  <a16:creationId xmlns:a16="http://schemas.microsoft.com/office/drawing/2014/main" xmlns="" id="{897DB5E1-1D0C-49D6-BF4F-D502B3BE1414}"/>
                </a:ext>
              </a:extLst>
            </p:cNvPr>
            <p:cNvSpPr/>
            <p:nvPr/>
          </p:nvSpPr>
          <p:spPr bwMode="auto">
            <a:xfrm>
              <a:off x="4903359" y="5300045"/>
              <a:ext cx="144016" cy="173986"/>
            </a:xfrm>
            <a:prstGeom prst="upArrow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xmlns="" id="{B438E1ED-2524-4D75-AAA9-765A3022442F}"/>
                </a:ext>
              </a:extLst>
            </p:cNvPr>
            <p:cNvSpPr txBox="1"/>
            <p:nvPr/>
          </p:nvSpPr>
          <p:spPr>
            <a:xfrm>
              <a:off x="4389414" y="5466022"/>
              <a:ext cx="115127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800" b="1">
                  <a:solidFill>
                    <a:schemeClr val="tx1"/>
                  </a:solidFill>
                </a:rPr>
                <a:t>WUR packet buffered</a:t>
              </a:r>
            </a:p>
          </p:txBody>
        </p:sp>
      </p:grpSp>
      <p:cxnSp>
        <p:nvCxnSpPr>
          <p:cNvPr id="42" name="직선 연결선 41">
            <a:extLst>
              <a:ext uri="{FF2B5EF4-FFF2-40B4-BE49-F238E27FC236}">
                <a16:creationId xmlns:a16="http://schemas.microsoft.com/office/drawing/2014/main" xmlns="" id="{D484D031-6E7F-48B8-B9EB-EC51767770A9}"/>
              </a:ext>
            </a:extLst>
          </p:cNvPr>
          <p:cNvCxnSpPr/>
          <p:nvPr/>
        </p:nvCxnSpPr>
        <p:spPr bwMode="auto">
          <a:xfrm>
            <a:off x="2619888" y="4837626"/>
            <a:ext cx="0" cy="97200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직선 연결선 42">
            <a:extLst>
              <a:ext uri="{FF2B5EF4-FFF2-40B4-BE49-F238E27FC236}">
                <a16:creationId xmlns:a16="http://schemas.microsoft.com/office/drawing/2014/main" xmlns="" id="{9A734EC8-1859-47D4-B6DA-2872086A6C62}"/>
              </a:ext>
            </a:extLst>
          </p:cNvPr>
          <p:cNvCxnSpPr>
            <a:cxnSpLocks/>
          </p:cNvCxnSpPr>
          <p:nvPr/>
        </p:nvCxnSpPr>
        <p:spPr bwMode="auto">
          <a:xfrm>
            <a:off x="3199385" y="5352866"/>
            <a:ext cx="0" cy="28750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직사각형 43">
            <a:extLst>
              <a:ext uri="{FF2B5EF4-FFF2-40B4-BE49-F238E27FC236}">
                <a16:creationId xmlns:a16="http://schemas.microsoft.com/office/drawing/2014/main" xmlns="" id="{FD0ACFFD-19F3-4412-99EF-12BF38EB0E43}"/>
              </a:ext>
            </a:extLst>
          </p:cNvPr>
          <p:cNvSpPr/>
          <p:nvPr/>
        </p:nvSpPr>
        <p:spPr>
          <a:xfrm>
            <a:off x="3148431" y="5316662"/>
            <a:ext cx="41389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PIFS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49" name="직선 연결선 48">
            <a:extLst>
              <a:ext uri="{FF2B5EF4-FFF2-40B4-BE49-F238E27FC236}">
                <a16:creationId xmlns:a16="http://schemas.microsoft.com/office/drawing/2014/main" xmlns="" id="{A05D1ABE-3BC5-4A99-B434-24BDC1E3F734}"/>
              </a:ext>
            </a:extLst>
          </p:cNvPr>
          <p:cNvCxnSpPr>
            <a:cxnSpLocks/>
          </p:cNvCxnSpPr>
          <p:nvPr/>
        </p:nvCxnSpPr>
        <p:spPr bwMode="auto">
          <a:xfrm>
            <a:off x="5775082" y="5352866"/>
            <a:ext cx="0" cy="28750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직사각형 49">
            <a:extLst>
              <a:ext uri="{FF2B5EF4-FFF2-40B4-BE49-F238E27FC236}">
                <a16:creationId xmlns:a16="http://schemas.microsoft.com/office/drawing/2014/main" xmlns="" id="{831B954F-C243-4B0F-9CA6-5F04F2EC66DA}"/>
              </a:ext>
            </a:extLst>
          </p:cNvPr>
          <p:cNvSpPr/>
          <p:nvPr/>
        </p:nvSpPr>
        <p:spPr>
          <a:xfrm>
            <a:off x="5724128" y="5316662"/>
            <a:ext cx="41389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PIFS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51" name="직선 연결선 50">
            <a:extLst>
              <a:ext uri="{FF2B5EF4-FFF2-40B4-BE49-F238E27FC236}">
                <a16:creationId xmlns:a16="http://schemas.microsoft.com/office/drawing/2014/main" xmlns="" id="{F756D543-708D-422F-AC5C-19D1745A9130}"/>
              </a:ext>
            </a:extLst>
          </p:cNvPr>
          <p:cNvCxnSpPr/>
          <p:nvPr/>
        </p:nvCxnSpPr>
        <p:spPr bwMode="auto">
          <a:xfrm>
            <a:off x="5486023" y="4829761"/>
            <a:ext cx="0" cy="3007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2" name="그룹 51">
            <a:extLst>
              <a:ext uri="{FF2B5EF4-FFF2-40B4-BE49-F238E27FC236}">
                <a16:creationId xmlns:a16="http://schemas.microsoft.com/office/drawing/2014/main" xmlns="" id="{880F78EA-FD44-4BF0-BAFF-635A697D0039}"/>
              </a:ext>
            </a:extLst>
          </p:cNvPr>
          <p:cNvGrpSpPr/>
          <p:nvPr/>
        </p:nvGrpSpPr>
        <p:grpSpPr>
          <a:xfrm>
            <a:off x="5492051" y="4979328"/>
            <a:ext cx="569972" cy="144457"/>
            <a:chOff x="6035225" y="4794548"/>
            <a:chExt cx="569972" cy="144457"/>
          </a:xfrm>
        </p:grpSpPr>
        <p:sp>
          <p:nvSpPr>
            <p:cNvPr id="54" name="평행 사변형 53">
              <a:extLst>
                <a:ext uri="{FF2B5EF4-FFF2-40B4-BE49-F238E27FC236}">
                  <a16:creationId xmlns:a16="http://schemas.microsoft.com/office/drawing/2014/main" xmlns="" id="{6B482CBD-02C7-4C5D-A662-027131320A7C}"/>
                </a:ext>
              </a:extLst>
            </p:cNvPr>
            <p:cNvSpPr/>
            <p:nvPr/>
          </p:nvSpPr>
          <p:spPr bwMode="auto">
            <a:xfrm>
              <a:off x="6035225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5" name="타원 54">
              <a:extLst>
                <a:ext uri="{FF2B5EF4-FFF2-40B4-BE49-F238E27FC236}">
                  <a16:creationId xmlns:a16="http://schemas.microsoft.com/office/drawing/2014/main" xmlns="" id="{DEB8D84A-FA6D-440B-9CCB-1D29B8DE662E}"/>
                </a:ext>
              </a:extLst>
            </p:cNvPr>
            <p:cNvSpPr/>
            <p:nvPr/>
          </p:nvSpPr>
          <p:spPr bwMode="auto">
            <a:xfrm>
              <a:off x="6251781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6" name="타원 55">
              <a:extLst>
                <a:ext uri="{FF2B5EF4-FFF2-40B4-BE49-F238E27FC236}">
                  <a16:creationId xmlns:a16="http://schemas.microsoft.com/office/drawing/2014/main" xmlns="" id="{734BBB1B-A6D5-4F2C-97A2-77CCB469DE9B}"/>
                </a:ext>
              </a:extLst>
            </p:cNvPr>
            <p:cNvSpPr/>
            <p:nvPr/>
          </p:nvSpPr>
          <p:spPr bwMode="auto">
            <a:xfrm>
              <a:off x="6332597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7" name="타원 56">
              <a:extLst>
                <a:ext uri="{FF2B5EF4-FFF2-40B4-BE49-F238E27FC236}">
                  <a16:creationId xmlns:a16="http://schemas.microsoft.com/office/drawing/2014/main" xmlns="" id="{E97129C3-29F6-4724-8121-3AC7DD917B7C}"/>
                </a:ext>
              </a:extLst>
            </p:cNvPr>
            <p:cNvSpPr/>
            <p:nvPr/>
          </p:nvSpPr>
          <p:spPr bwMode="auto">
            <a:xfrm>
              <a:off x="6413412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8" name="평행 사변형 57">
              <a:extLst>
                <a:ext uri="{FF2B5EF4-FFF2-40B4-BE49-F238E27FC236}">
                  <a16:creationId xmlns:a16="http://schemas.microsoft.com/office/drawing/2014/main" xmlns="" id="{D424BDBF-03DA-492F-BCF0-1126EA9E4D0F}"/>
                </a:ext>
              </a:extLst>
            </p:cNvPr>
            <p:cNvSpPr/>
            <p:nvPr/>
          </p:nvSpPr>
          <p:spPr bwMode="auto">
            <a:xfrm>
              <a:off x="6108504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9" name="평행 사변형 58">
              <a:extLst>
                <a:ext uri="{FF2B5EF4-FFF2-40B4-BE49-F238E27FC236}">
                  <a16:creationId xmlns:a16="http://schemas.microsoft.com/office/drawing/2014/main" xmlns="" id="{0F283891-8B84-4FA9-966F-3EEE4F1F275B}"/>
                </a:ext>
              </a:extLst>
            </p:cNvPr>
            <p:cNvSpPr/>
            <p:nvPr/>
          </p:nvSpPr>
          <p:spPr bwMode="auto">
            <a:xfrm>
              <a:off x="6503284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60" name="직사각형 59">
            <a:extLst>
              <a:ext uri="{FF2B5EF4-FFF2-40B4-BE49-F238E27FC236}">
                <a16:creationId xmlns:a16="http://schemas.microsoft.com/office/drawing/2014/main" xmlns="" id="{DAEAC41E-3B55-4881-85D6-23BA3FFBBE69}"/>
              </a:ext>
            </a:extLst>
          </p:cNvPr>
          <p:cNvSpPr/>
          <p:nvPr/>
        </p:nvSpPr>
        <p:spPr>
          <a:xfrm>
            <a:off x="5203206" y="4810863"/>
            <a:ext cx="282818" cy="338554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AIFS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[AC]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61" name="직사각형 60">
            <a:extLst>
              <a:ext uri="{FF2B5EF4-FFF2-40B4-BE49-F238E27FC236}">
                <a16:creationId xmlns:a16="http://schemas.microsoft.com/office/drawing/2014/main" xmlns="" id="{6E1FDCF3-897F-44A7-8D56-127861D73D1B}"/>
              </a:ext>
            </a:extLst>
          </p:cNvPr>
          <p:cNvSpPr/>
          <p:nvPr/>
        </p:nvSpPr>
        <p:spPr>
          <a:xfrm>
            <a:off x="5514235" y="4810863"/>
            <a:ext cx="52931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Backoff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3" name="직사각형 52"/>
          <p:cNvSpPr/>
          <p:nvPr/>
        </p:nvSpPr>
        <p:spPr bwMode="auto">
          <a:xfrm>
            <a:off x="3283443" y="5716992"/>
            <a:ext cx="346447" cy="13760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609820" y="5647295"/>
            <a:ext cx="10518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chemeClr val="tx1"/>
                </a:solidFill>
              </a:rPr>
              <a:t>: Channel </a:t>
            </a:r>
            <a:r>
              <a:rPr lang="en-US" altLang="ko-KR" sz="1200" smtClean="0">
                <a:solidFill>
                  <a:schemeClr val="tx1"/>
                </a:solidFill>
              </a:rPr>
              <a:t>idle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67" name="직사각형 66"/>
          <p:cNvSpPr/>
          <p:nvPr/>
        </p:nvSpPr>
        <p:spPr bwMode="auto">
          <a:xfrm>
            <a:off x="3283443" y="5958002"/>
            <a:ext cx="346447" cy="137606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609820" y="5888305"/>
            <a:ext cx="11095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chemeClr val="tx1"/>
                </a:solidFill>
              </a:rPr>
              <a:t>: Channel </a:t>
            </a:r>
            <a:r>
              <a:rPr lang="en-US" altLang="ko-KR" sz="1200" smtClean="0">
                <a:solidFill>
                  <a:schemeClr val="tx1"/>
                </a:solidFill>
              </a:rPr>
              <a:t>busy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69" name="직선 화살표 연결선 68"/>
          <p:cNvCxnSpPr/>
          <p:nvPr/>
        </p:nvCxnSpPr>
        <p:spPr bwMode="auto">
          <a:xfrm>
            <a:off x="3204783" y="5532106"/>
            <a:ext cx="2870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0" name="직선 화살표 연결선 69"/>
          <p:cNvCxnSpPr/>
          <p:nvPr/>
        </p:nvCxnSpPr>
        <p:spPr bwMode="auto">
          <a:xfrm>
            <a:off x="5772408" y="5532106"/>
            <a:ext cx="2870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94883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4784"/>
            <a:ext cx="7770813" cy="4609629"/>
          </a:xfrm>
        </p:spPr>
        <p:txBody>
          <a:bodyPr/>
          <a:lstStyle/>
          <a:p>
            <a:pPr marL="0" indent="0">
              <a:buNone/>
            </a:pPr>
            <a:endParaRPr lang="en-US" altLang="ko-KR">
              <a:solidFill>
                <a:schemeClr val="tx1"/>
              </a:solidFill>
            </a:endParaRPr>
          </a:p>
          <a:p>
            <a:r>
              <a:rPr lang="en-US" altLang="ko-KR" smtClean="0">
                <a:solidFill>
                  <a:schemeClr val="tx1"/>
                </a:solidFill>
              </a:rPr>
              <a:t>A </a:t>
            </a:r>
            <a:r>
              <a:rPr lang="en-US" altLang="ko-KR">
                <a:solidFill>
                  <a:schemeClr val="tx1"/>
                </a:solidFill>
              </a:rPr>
              <a:t>WUR FDMA PPDU is sent only when there is a WUR frame to be sent on the primary channel</a:t>
            </a:r>
          </a:p>
          <a:p>
            <a:r>
              <a:rPr lang="en-US" altLang="ko-KR">
                <a:solidFill>
                  <a:schemeClr val="tx1"/>
                </a:solidFill>
              </a:rPr>
              <a:t>Simple but a STA on a secondary channel will suffer longer delay</a:t>
            </a:r>
          </a:p>
          <a:p>
            <a:pPr lvl="1"/>
            <a:r>
              <a:rPr lang="en-US" altLang="ko-KR">
                <a:solidFill>
                  <a:schemeClr val="tx1"/>
                </a:solidFill>
              </a:rPr>
              <a:t>The STA </a:t>
            </a:r>
            <a:r>
              <a:rPr lang="en-US" altLang="ko-KR" smtClean="0">
                <a:solidFill>
                  <a:schemeClr val="tx1"/>
                </a:solidFill>
              </a:rPr>
              <a:t>will </a:t>
            </a:r>
            <a:r>
              <a:rPr lang="en-US" altLang="ko-KR">
                <a:solidFill>
                  <a:schemeClr val="tx1"/>
                </a:solidFill>
              </a:rPr>
              <a:t>receive a WUR frame until there is a WUR frame to be sent on primary channel </a:t>
            </a:r>
          </a:p>
          <a:p>
            <a:pPr lvl="1"/>
            <a:endParaRPr lang="en-US" altLang="ko-KR" smtClean="0">
              <a:solidFill>
                <a:schemeClr val="tx1"/>
              </a:solidFill>
            </a:endParaRPr>
          </a:p>
          <a:p>
            <a:pPr lvl="1"/>
            <a:endParaRPr lang="en-US" altLang="ko-KR">
              <a:solidFill>
                <a:schemeClr val="tx1"/>
              </a:solidFill>
            </a:endParaRPr>
          </a:p>
          <a:p>
            <a:pPr lvl="1"/>
            <a:endParaRPr lang="en-US" altLang="ko-KR" smtClean="0">
              <a:solidFill>
                <a:schemeClr val="tx1"/>
              </a:solidFill>
            </a:endParaRPr>
          </a:p>
          <a:p>
            <a:pPr lvl="1"/>
            <a:endParaRPr lang="en-US" altLang="ko-KR" smtClean="0">
              <a:solidFill>
                <a:schemeClr val="tx1"/>
              </a:solidFill>
            </a:endParaRPr>
          </a:p>
          <a:p>
            <a:pPr lvl="1"/>
            <a:r>
              <a:rPr lang="en-US" altLang="ko-KR" smtClean="0">
                <a:solidFill>
                  <a:schemeClr val="tx1"/>
                </a:solidFill>
              </a:rPr>
              <a:t>The STA will still not receive a WUR frame when the </a:t>
            </a:r>
            <a:r>
              <a:rPr lang="en-US" altLang="ko-KR">
                <a:solidFill>
                  <a:schemeClr val="tx1"/>
                </a:solidFill>
              </a:rPr>
              <a:t>secondary channel might be busy or the STA might be not within On-duration</a:t>
            </a:r>
          </a:p>
          <a:p>
            <a:pPr lvl="2"/>
            <a:r>
              <a:rPr lang="en-US" altLang="ko-KR">
                <a:solidFill>
                  <a:schemeClr val="tx1"/>
                </a:solidFill>
              </a:rPr>
              <a:t>In this case, the STA will wait for long time for receive the WUR FDMA PPDU for the </a:t>
            </a:r>
            <a:r>
              <a:rPr lang="en-US" altLang="ko-KR" smtClean="0">
                <a:solidFill>
                  <a:schemeClr val="tx1"/>
                </a:solidFill>
              </a:rPr>
              <a:t>STA (See the Appendix)</a:t>
            </a:r>
            <a:endParaRPr lang="en-US" altLang="ko-KR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July, 2018</a:t>
            </a:r>
            <a:endParaRPr lang="en-GB" dirty="0"/>
          </a:p>
        </p:txBody>
      </p:sp>
      <p:sp>
        <p:nvSpPr>
          <p:cNvPr id="40" name="제목 1">
            <a:extLst>
              <a:ext uri="{FF2B5EF4-FFF2-40B4-BE49-F238E27FC236}">
                <a16:creationId xmlns:a16="http://schemas.microsoft.com/office/drawing/2014/main" xmlns="" id="{1AC3632D-1146-4BA6-A4FE-8F1E8120971F}"/>
              </a:ext>
            </a:extLst>
          </p:cNvPr>
          <p:cNvSpPr txBox="1">
            <a:spLocks/>
          </p:cNvSpPr>
          <p:nvPr/>
        </p:nvSpPr>
        <p:spPr bwMode="auto">
          <a:xfrm>
            <a:off x="685800" y="940580"/>
            <a:ext cx="7770813" cy="6549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ko-KR" sz="2800">
                <a:solidFill>
                  <a:schemeClr val="tx1"/>
                </a:solidFill>
              </a:rPr>
              <a:t>Option </a:t>
            </a:r>
            <a:r>
              <a:rPr lang="en-US" altLang="ko-KR" sz="2800" smtClean="0">
                <a:solidFill>
                  <a:schemeClr val="tx1"/>
                </a:solidFill>
              </a:rPr>
              <a:t>3: Transmit </a:t>
            </a:r>
            <a:r>
              <a:rPr lang="en-US" altLang="ko-KR" sz="2800">
                <a:solidFill>
                  <a:schemeClr val="tx1"/>
                </a:solidFill>
              </a:rPr>
              <a:t>a WUR PPDU </a:t>
            </a:r>
            <a:r>
              <a:rPr lang="en-US" altLang="ko-KR" sz="2800" smtClean="0">
                <a:solidFill>
                  <a:schemeClr val="tx1"/>
                </a:solidFill>
              </a:rPr>
              <a:t>with a buffered frame </a:t>
            </a:r>
            <a:r>
              <a:rPr lang="en-US" altLang="ko-KR" sz="2800">
                <a:solidFill>
                  <a:schemeClr val="tx1"/>
                </a:solidFill>
              </a:rPr>
              <a:t>on </a:t>
            </a:r>
            <a:r>
              <a:rPr lang="en-US" altLang="ko-KR" sz="2800" smtClean="0">
                <a:solidFill>
                  <a:schemeClr val="tx1"/>
                </a:solidFill>
              </a:rPr>
              <a:t>primary </a:t>
            </a:r>
            <a:r>
              <a:rPr lang="en-US" altLang="ko-KR" sz="2800">
                <a:solidFill>
                  <a:schemeClr val="tx1"/>
                </a:solidFill>
              </a:rPr>
              <a:t>channel</a:t>
            </a:r>
            <a:endParaRPr lang="ko-KR" altLang="en-US" sz="2800" kern="0" dirty="0">
              <a:solidFill>
                <a:schemeClr val="tx1"/>
              </a:solidFill>
            </a:endParaRPr>
          </a:p>
        </p:txBody>
      </p:sp>
      <p:cxnSp>
        <p:nvCxnSpPr>
          <p:cNvPr id="55" name="직선 연결선 54">
            <a:extLst>
              <a:ext uri="{FF2B5EF4-FFF2-40B4-BE49-F238E27FC236}">
                <a16:creationId xmlns:a16="http://schemas.microsoft.com/office/drawing/2014/main" xmlns="" id="{77ED3A4F-ABCE-4441-9507-74994FC766DD}"/>
              </a:ext>
            </a:extLst>
          </p:cNvPr>
          <p:cNvCxnSpPr/>
          <p:nvPr/>
        </p:nvCxnSpPr>
        <p:spPr bwMode="auto">
          <a:xfrm>
            <a:off x="2566695" y="3903054"/>
            <a:ext cx="4212000" cy="0"/>
          </a:xfrm>
          <a:prstGeom prst="line">
            <a:avLst/>
          </a:prstGeom>
          <a:solidFill>
            <a:srgbClr val="BBE0E3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직선 연결선 65">
            <a:extLst>
              <a:ext uri="{FF2B5EF4-FFF2-40B4-BE49-F238E27FC236}">
                <a16:creationId xmlns:a16="http://schemas.microsoft.com/office/drawing/2014/main" xmlns="" id="{231748DB-DAF5-4709-A53A-03FD63538DAF}"/>
              </a:ext>
            </a:extLst>
          </p:cNvPr>
          <p:cNvCxnSpPr/>
          <p:nvPr/>
        </p:nvCxnSpPr>
        <p:spPr bwMode="auto">
          <a:xfrm>
            <a:off x="2566695" y="4407110"/>
            <a:ext cx="4212000" cy="0"/>
          </a:xfrm>
          <a:prstGeom prst="line">
            <a:avLst/>
          </a:prstGeom>
          <a:solidFill>
            <a:srgbClr val="BBE0E3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xmlns="" id="{B6A54138-75FC-4DD3-9CC0-6444C26975E1}"/>
              </a:ext>
            </a:extLst>
          </p:cNvPr>
          <p:cNvSpPr txBox="1"/>
          <p:nvPr/>
        </p:nvSpPr>
        <p:spPr>
          <a:xfrm>
            <a:off x="2566478" y="3686698"/>
            <a:ext cx="410689" cy="246221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P20</a:t>
            </a:r>
            <a:endParaRPr kumimoji="1" lang="ko-KR" altLang="en-US" sz="1000" b="1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E756C83A-EE25-4FAE-918F-C193B47058F4}"/>
              </a:ext>
            </a:extLst>
          </p:cNvPr>
          <p:cNvSpPr txBox="1"/>
          <p:nvPr/>
        </p:nvSpPr>
        <p:spPr>
          <a:xfrm>
            <a:off x="2566478" y="4190754"/>
            <a:ext cx="410689" cy="246221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S20</a:t>
            </a:r>
            <a:endParaRPr kumimoji="1" lang="ko-KR" altLang="en-US" sz="1000" b="1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70" name="직선 연결선 69">
            <a:extLst>
              <a:ext uri="{FF2B5EF4-FFF2-40B4-BE49-F238E27FC236}">
                <a16:creationId xmlns:a16="http://schemas.microsoft.com/office/drawing/2014/main" xmlns="" id="{E4B3261E-B290-415A-9CA2-AF4FC3A793C0}"/>
              </a:ext>
            </a:extLst>
          </p:cNvPr>
          <p:cNvCxnSpPr/>
          <p:nvPr/>
        </p:nvCxnSpPr>
        <p:spPr bwMode="auto">
          <a:xfrm>
            <a:off x="5258882" y="3615022"/>
            <a:ext cx="0" cy="97200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1" name="모서리가 둥근 직사각형 180">
            <a:extLst>
              <a:ext uri="{FF2B5EF4-FFF2-40B4-BE49-F238E27FC236}">
                <a16:creationId xmlns:a16="http://schemas.microsoft.com/office/drawing/2014/main" xmlns="" id="{77FE697E-D3E3-4DDA-860C-36707A69C725}"/>
              </a:ext>
            </a:extLst>
          </p:cNvPr>
          <p:cNvSpPr/>
          <p:nvPr/>
        </p:nvSpPr>
        <p:spPr bwMode="auto">
          <a:xfrm>
            <a:off x="5258892" y="4119686"/>
            <a:ext cx="1152000" cy="288000"/>
          </a:xfrm>
          <a:prstGeom prst="round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r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WUR PPDU</a:t>
            </a:r>
            <a:endParaRPr kumimoji="1" lang="ko-KR" alt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75" name="직선 연결선 74">
            <a:extLst>
              <a:ext uri="{FF2B5EF4-FFF2-40B4-BE49-F238E27FC236}">
                <a16:creationId xmlns:a16="http://schemas.microsoft.com/office/drawing/2014/main" xmlns="" id="{E452A6E8-90F5-484C-BAC8-5CCE956EFA8D}"/>
              </a:ext>
            </a:extLst>
          </p:cNvPr>
          <p:cNvCxnSpPr>
            <a:cxnSpLocks/>
          </p:cNvCxnSpPr>
          <p:nvPr/>
        </p:nvCxnSpPr>
        <p:spPr bwMode="auto">
          <a:xfrm>
            <a:off x="4414341" y="3588259"/>
            <a:ext cx="0" cy="312922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86" name="그룹 85">
            <a:extLst>
              <a:ext uri="{FF2B5EF4-FFF2-40B4-BE49-F238E27FC236}">
                <a16:creationId xmlns:a16="http://schemas.microsoft.com/office/drawing/2014/main" xmlns="" id="{5E976D3D-211E-4CC8-A646-10D115913123}"/>
              </a:ext>
            </a:extLst>
          </p:cNvPr>
          <p:cNvGrpSpPr/>
          <p:nvPr/>
        </p:nvGrpSpPr>
        <p:grpSpPr>
          <a:xfrm>
            <a:off x="2474971" y="4450985"/>
            <a:ext cx="1151276" cy="381421"/>
            <a:chOff x="4389414" y="5300045"/>
            <a:chExt cx="1151276" cy="381421"/>
          </a:xfrm>
        </p:grpSpPr>
        <p:sp>
          <p:nvSpPr>
            <p:cNvPr id="87" name="위쪽 화살표 7">
              <a:extLst>
                <a:ext uri="{FF2B5EF4-FFF2-40B4-BE49-F238E27FC236}">
                  <a16:creationId xmlns:a16="http://schemas.microsoft.com/office/drawing/2014/main" xmlns="" id="{4B6A4A9B-58C9-44F3-9381-CE111A2C9031}"/>
                </a:ext>
              </a:extLst>
            </p:cNvPr>
            <p:cNvSpPr/>
            <p:nvPr/>
          </p:nvSpPr>
          <p:spPr bwMode="auto">
            <a:xfrm>
              <a:off x="4903359" y="5300045"/>
              <a:ext cx="144016" cy="173986"/>
            </a:xfrm>
            <a:prstGeom prst="upArrow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xmlns="" id="{EA63E0BD-870C-434C-9365-7C2CE6D1DEFE}"/>
                </a:ext>
              </a:extLst>
            </p:cNvPr>
            <p:cNvSpPr txBox="1"/>
            <p:nvPr/>
          </p:nvSpPr>
          <p:spPr>
            <a:xfrm>
              <a:off x="4389414" y="5466022"/>
              <a:ext cx="115127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800" b="1">
                  <a:solidFill>
                    <a:schemeClr val="tx1"/>
                  </a:solidFill>
                </a:rPr>
                <a:t>WUR packet buffered</a:t>
              </a:r>
            </a:p>
          </p:txBody>
        </p:sp>
      </p:grpSp>
      <p:cxnSp>
        <p:nvCxnSpPr>
          <p:cNvPr id="89" name="직선 연결선 88">
            <a:extLst>
              <a:ext uri="{FF2B5EF4-FFF2-40B4-BE49-F238E27FC236}">
                <a16:creationId xmlns:a16="http://schemas.microsoft.com/office/drawing/2014/main" xmlns="" id="{B632B357-0FB3-4849-819C-D4D1F8D85BBE}"/>
              </a:ext>
            </a:extLst>
          </p:cNvPr>
          <p:cNvCxnSpPr/>
          <p:nvPr/>
        </p:nvCxnSpPr>
        <p:spPr bwMode="auto">
          <a:xfrm>
            <a:off x="3065884" y="3615022"/>
            <a:ext cx="0" cy="97200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직선 연결선 91">
            <a:extLst>
              <a:ext uri="{FF2B5EF4-FFF2-40B4-BE49-F238E27FC236}">
                <a16:creationId xmlns:a16="http://schemas.microsoft.com/office/drawing/2014/main" xmlns="" id="{106273EE-AA7B-4B85-96DD-C802096ADC75}"/>
              </a:ext>
            </a:extLst>
          </p:cNvPr>
          <p:cNvCxnSpPr>
            <a:cxnSpLocks/>
          </p:cNvCxnSpPr>
          <p:nvPr/>
        </p:nvCxnSpPr>
        <p:spPr bwMode="auto">
          <a:xfrm>
            <a:off x="4971941" y="4130262"/>
            <a:ext cx="0" cy="28750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3" name="직사각형 92">
            <a:extLst>
              <a:ext uri="{FF2B5EF4-FFF2-40B4-BE49-F238E27FC236}">
                <a16:creationId xmlns:a16="http://schemas.microsoft.com/office/drawing/2014/main" xmlns="" id="{99C3A885-5ACB-4903-A089-6F71342097C6}"/>
              </a:ext>
            </a:extLst>
          </p:cNvPr>
          <p:cNvSpPr/>
          <p:nvPr/>
        </p:nvSpPr>
        <p:spPr>
          <a:xfrm>
            <a:off x="4920987" y="4094058"/>
            <a:ext cx="41389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PIFS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xmlns="" id="{638A7705-2AE4-44B4-9AD9-57E1220A00DF}"/>
              </a:ext>
            </a:extLst>
          </p:cNvPr>
          <p:cNvCxnSpPr/>
          <p:nvPr/>
        </p:nvCxnSpPr>
        <p:spPr bwMode="auto">
          <a:xfrm>
            <a:off x="4682882" y="3607157"/>
            <a:ext cx="0" cy="3007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95" name="그룹 94">
            <a:extLst>
              <a:ext uri="{FF2B5EF4-FFF2-40B4-BE49-F238E27FC236}">
                <a16:creationId xmlns:a16="http://schemas.microsoft.com/office/drawing/2014/main" xmlns="" id="{52930A30-89E8-4ACA-876A-272909F91179}"/>
              </a:ext>
            </a:extLst>
          </p:cNvPr>
          <p:cNvGrpSpPr/>
          <p:nvPr/>
        </p:nvGrpSpPr>
        <p:grpSpPr>
          <a:xfrm>
            <a:off x="4688910" y="3756724"/>
            <a:ext cx="569972" cy="144457"/>
            <a:chOff x="6035225" y="4794548"/>
            <a:chExt cx="569972" cy="144457"/>
          </a:xfrm>
        </p:grpSpPr>
        <p:sp>
          <p:nvSpPr>
            <p:cNvPr id="96" name="평행 사변형 95">
              <a:extLst>
                <a:ext uri="{FF2B5EF4-FFF2-40B4-BE49-F238E27FC236}">
                  <a16:creationId xmlns:a16="http://schemas.microsoft.com/office/drawing/2014/main" xmlns="" id="{292FB8AE-08CE-4F42-83CC-1E236C348974}"/>
                </a:ext>
              </a:extLst>
            </p:cNvPr>
            <p:cNvSpPr/>
            <p:nvPr/>
          </p:nvSpPr>
          <p:spPr bwMode="auto">
            <a:xfrm>
              <a:off x="6035225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7" name="타원 96">
              <a:extLst>
                <a:ext uri="{FF2B5EF4-FFF2-40B4-BE49-F238E27FC236}">
                  <a16:creationId xmlns:a16="http://schemas.microsoft.com/office/drawing/2014/main" xmlns="" id="{719E7292-D001-4C8A-AB28-5CA620F20387}"/>
                </a:ext>
              </a:extLst>
            </p:cNvPr>
            <p:cNvSpPr/>
            <p:nvPr/>
          </p:nvSpPr>
          <p:spPr bwMode="auto">
            <a:xfrm>
              <a:off x="6251781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8" name="타원 97">
              <a:extLst>
                <a:ext uri="{FF2B5EF4-FFF2-40B4-BE49-F238E27FC236}">
                  <a16:creationId xmlns:a16="http://schemas.microsoft.com/office/drawing/2014/main" xmlns="" id="{DFB1333E-664D-40DF-B32E-4586DB45DBC6}"/>
                </a:ext>
              </a:extLst>
            </p:cNvPr>
            <p:cNvSpPr/>
            <p:nvPr/>
          </p:nvSpPr>
          <p:spPr bwMode="auto">
            <a:xfrm>
              <a:off x="6332597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9" name="타원 98">
              <a:extLst>
                <a:ext uri="{FF2B5EF4-FFF2-40B4-BE49-F238E27FC236}">
                  <a16:creationId xmlns:a16="http://schemas.microsoft.com/office/drawing/2014/main" xmlns="" id="{9A7BAB67-B42A-470D-A51C-CEF32F7729AA}"/>
                </a:ext>
              </a:extLst>
            </p:cNvPr>
            <p:cNvSpPr/>
            <p:nvPr/>
          </p:nvSpPr>
          <p:spPr bwMode="auto">
            <a:xfrm>
              <a:off x="6413412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0" name="평행 사변형 99">
              <a:extLst>
                <a:ext uri="{FF2B5EF4-FFF2-40B4-BE49-F238E27FC236}">
                  <a16:creationId xmlns:a16="http://schemas.microsoft.com/office/drawing/2014/main" xmlns="" id="{BCA4D39A-F1F5-45F9-9E6B-D0198A832432}"/>
                </a:ext>
              </a:extLst>
            </p:cNvPr>
            <p:cNvSpPr/>
            <p:nvPr/>
          </p:nvSpPr>
          <p:spPr bwMode="auto">
            <a:xfrm>
              <a:off x="6108504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1" name="평행 사변형 100">
              <a:extLst>
                <a:ext uri="{FF2B5EF4-FFF2-40B4-BE49-F238E27FC236}">
                  <a16:creationId xmlns:a16="http://schemas.microsoft.com/office/drawing/2014/main" xmlns="" id="{C0EA0C39-5FD2-4B42-9151-D9ADCD3A5033}"/>
                </a:ext>
              </a:extLst>
            </p:cNvPr>
            <p:cNvSpPr/>
            <p:nvPr/>
          </p:nvSpPr>
          <p:spPr bwMode="auto">
            <a:xfrm>
              <a:off x="6503284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02" name="직사각형 101">
            <a:extLst>
              <a:ext uri="{FF2B5EF4-FFF2-40B4-BE49-F238E27FC236}">
                <a16:creationId xmlns:a16="http://schemas.microsoft.com/office/drawing/2014/main" xmlns="" id="{9E8206B1-32C0-45FE-A408-44A8A714CFA3}"/>
              </a:ext>
            </a:extLst>
          </p:cNvPr>
          <p:cNvSpPr/>
          <p:nvPr/>
        </p:nvSpPr>
        <p:spPr>
          <a:xfrm>
            <a:off x="4400065" y="3588259"/>
            <a:ext cx="282818" cy="338554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AIFS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[AC]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03" name="직사각형 102">
            <a:extLst>
              <a:ext uri="{FF2B5EF4-FFF2-40B4-BE49-F238E27FC236}">
                <a16:creationId xmlns:a16="http://schemas.microsoft.com/office/drawing/2014/main" xmlns="" id="{18EBB54D-9AE1-4538-89BB-8AA2B73E2489}"/>
              </a:ext>
            </a:extLst>
          </p:cNvPr>
          <p:cNvSpPr/>
          <p:nvPr/>
        </p:nvSpPr>
        <p:spPr>
          <a:xfrm>
            <a:off x="4711094" y="3588259"/>
            <a:ext cx="52931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Backoff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grpSp>
        <p:nvGrpSpPr>
          <p:cNvPr id="113" name="그룹 112">
            <a:extLst>
              <a:ext uri="{FF2B5EF4-FFF2-40B4-BE49-F238E27FC236}">
                <a16:creationId xmlns:a16="http://schemas.microsoft.com/office/drawing/2014/main" xmlns="" id="{9F36148D-5BB9-4041-8465-EB946E3497FB}"/>
              </a:ext>
            </a:extLst>
          </p:cNvPr>
          <p:cNvGrpSpPr/>
          <p:nvPr/>
        </p:nvGrpSpPr>
        <p:grpSpPr>
          <a:xfrm>
            <a:off x="3830048" y="3921243"/>
            <a:ext cx="1151276" cy="381421"/>
            <a:chOff x="4389413" y="5300045"/>
            <a:chExt cx="1151276" cy="381421"/>
          </a:xfrm>
        </p:grpSpPr>
        <p:sp>
          <p:nvSpPr>
            <p:cNvPr id="114" name="위쪽 화살표 7">
              <a:extLst>
                <a:ext uri="{FF2B5EF4-FFF2-40B4-BE49-F238E27FC236}">
                  <a16:creationId xmlns:a16="http://schemas.microsoft.com/office/drawing/2014/main" xmlns="" id="{4FEFBB3A-F90D-4938-B20F-D605F3C0B604}"/>
                </a:ext>
              </a:extLst>
            </p:cNvPr>
            <p:cNvSpPr/>
            <p:nvPr/>
          </p:nvSpPr>
          <p:spPr bwMode="auto">
            <a:xfrm>
              <a:off x="4903359" y="5300045"/>
              <a:ext cx="144016" cy="173986"/>
            </a:xfrm>
            <a:prstGeom prst="upArrow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xmlns="" id="{32AA87BA-0261-4B1F-A201-AA4624A1748E}"/>
                </a:ext>
              </a:extLst>
            </p:cNvPr>
            <p:cNvSpPr txBox="1"/>
            <p:nvPr/>
          </p:nvSpPr>
          <p:spPr>
            <a:xfrm>
              <a:off x="4389413" y="5466022"/>
              <a:ext cx="115127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800" b="1">
                  <a:solidFill>
                    <a:schemeClr val="tx1"/>
                  </a:solidFill>
                </a:rPr>
                <a:t>WUR packet buffered</a:t>
              </a:r>
            </a:p>
          </p:txBody>
        </p:sp>
      </p:grpSp>
      <p:sp>
        <p:nvSpPr>
          <p:cNvPr id="116" name="모서리가 둥근 직사각형 180">
            <a:extLst>
              <a:ext uri="{FF2B5EF4-FFF2-40B4-BE49-F238E27FC236}">
                <a16:creationId xmlns:a16="http://schemas.microsoft.com/office/drawing/2014/main" xmlns="" id="{610ED24F-1BCD-442A-93B6-6E84C1002F9A}"/>
              </a:ext>
            </a:extLst>
          </p:cNvPr>
          <p:cNvSpPr/>
          <p:nvPr/>
        </p:nvSpPr>
        <p:spPr bwMode="auto">
          <a:xfrm>
            <a:off x="5258892" y="3619916"/>
            <a:ext cx="1152000" cy="288000"/>
          </a:xfrm>
          <a:prstGeom prst="round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r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WUR PPDU</a:t>
            </a:r>
            <a:endParaRPr kumimoji="1" lang="ko-KR" alt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9" name="왼쪽/오른쪽 화살표 12">
            <a:extLst>
              <a:ext uri="{FF2B5EF4-FFF2-40B4-BE49-F238E27FC236}">
                <a16:creationId xmlns:a16="http://schemas.microsoft.com/office/drawing/2014/main" xmlns="" id="{E6F60712-54AC-4808-A56B-684C73ADE84B}"/>
              </a:ext>
            </a:extLst>
          </p:cNvPr>
          <p:cNvSpPr/>
          <p:nvPr/>
        </p:nvSpPr>
        <p:spPr bwMode="auto">
          <a:xfrm>
            <a:off x="3040717" y="4337429"/>
            <a:ext cx="1373624" cy="160684"/>
          </a:xfrm>
          <a:prstGeom prst="left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105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3" name="직선 화살표 연결선 72"/>
          <p:cNvCxnSpPr/>
          <p:nvPr/>
        </p:nvCxnSpPr>
        <p:spPr bwMode="auto">
          <a:xfrm>
            <a:off x="4981324" y="4302664"/>
            <a:ext cx="2870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" name="TextBox 1"/>
          <p:cNvSpPr txBox="1"/>
          <p:nvPr/>
        </p:nvSpPr>
        <p:spPr>
          <a:xfrm>
            <a:off x="3419872" y="4384154"/>
            <a:ext cx="683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Latency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73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We </a:t>
            </a:r>
            <a:r>
              <a:rPr lang="en-US" altLang="ko-KR" smtClean="0"/>
              <a:t>mentioned that </a:t>
            </a:r>
            <a:r>
              <a:rPr lang="en-US" altLang="ko-KR"/>
              <a:t>the problem which can occur when there are WUR PPDUs only on secondary channels and the channels are busy during PIFS should be handled</a:t>
            </a:r>
          </a:p>
          <a:p>
            <a:r>
              <a:rPr lang="en-US" altLang="ko-KR"/>
              <a:t>We </a:t>
            </a:r>
            <a:r>
              <a:rPr lang="en-US" altLang="ko-KR" smtClean="0"/>
              <a:t>suggested three </a:t>
            </a:r>
            <a:r>
              <a:rPr lang="en-US" altLang="ko-KR"/>
              <a:t>ways to resolve it</a:t>
            </a:r>
          </a:p>
          <a:p>
            <a:pPr lvl="1"/>
            <a:r>
              <a:rPr lang="en-US" altLang="ko-KR"/>
              <a:t>Option 1: Re-invoke backoff procedure immediately</a:t>
            </a:r>
          </a:p>
          <a:p>
            <a:pPr lvl="1"/>
            <a:r>
              <a:rPr lang="en-US" altLang="ko-KR"/>
              <a:t>Option 2: Re-invoke backoff procedure after timeout</a:t>
            </a:r>
          </a:p>
          <a:p>
            <a:pPr lvl="1"/>
            <a:r>
              <a:rPr lang="en-US" altLang="ko-KR"/>
              <a:t>Option 3: Transmit a WUR PPDU with a buffered frame on primary </a:t>
            </a:r>
            <a:r>
              <a:rPr lang="en-US" altLang="ko-KR" smtClean="0"/>
              <a:t>channel</a:t>
            </a:r>
            <a:endParaRPr lang="en-US" altLang="ko-KR"/>
          </a:p>
          <a:p>
            <a:pPr lvl="1"/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July,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143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Straw </a:t>
            </a:r>
            <a:r>
              <a:rPr lang="en-US" altLang="ko-KR" smtClean="0"/>
              <a:t>Poll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Which option do you prefer to resolve the problem?</a:t>
            </a:r>
          </a:p>
          <a:p>
            <a:pPr lvl="1"/>
            <a:r>
              <a:rPr lang="en-US" altLang="ko-KR"/>
              <a:t>Option 1: Re-invoke backoff procedure immediately</a:t>
            </a:r>
          </a:p>
          <a:p>
            <a:pPr lvl="1"/>
            <a:r>
              <a:rPr lang="en-US" altLang="ko-KR"/>
              <a:t>Option 2: Re-invoke backoff procedure after timeout</a:t>
            </a:r>
          </a:p>
          <a:p>
            <a:pPr lvl="1"/>
            <a:r>
              <a:rPr lang="en-US" altLang="ko-KR"/>
              <a:t>Option 3: Transmit a WUR PPDU with a buffered frame on primary </a:t>
            </a:r>
            <a:r>
              <a:rPr lang="en-US" altLang="ko-KR" smtClean="0"/>
              <a:t>channel</a:t>
            </a: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July,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519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mtClean="0"/>
              <a:t>[1] “IEEE </a:t>
            </a:r>
            <a:r>
              <a:rPr lang="en-US" altLang="ko-KR"/>
              <a:t>P802.11ba/D0.3</a:t>
            </a:r>
            <a:r>
              <a:rPr lang="en-US" altLang="ko-KR" smtClean="0"/>
              <a:t>”</a:t>
            </a:r>
            <a:endParaRPr lang="en-US" altLang="ko-KR"/>
          </a:p>
          <a:p>
            <a:pPr marL="0" indent="0">
              <a:buNone/>
            </a:pPr>
            <a:r>
              <a:rPr lang="en-US" altLang="ko-KR"/>
              <a:t>[2] 11-17/1625r6, “Efficient FDMA Transmission Schemes for WUR WLAN</a:t>
            </a:r>
            <a:r>
              <a:rPr lang="en-US" altLang="ko-KR" smtClean="0"/>
              <a:t>”</a:t>
            </a:r>
          </a:p>
          <a:p>
            <a:pPr marL="0" indent="0">
              <a:buNone/>
            </a:pPr>
            <a:r>
              <a:rPr lang="en-US" altLang="ko-KR" smtClean="0"/>
              <a:t>[3] 11-18/0822r2, “WUR FDMA Channel Access”</a:t>
            </a:r>
          </a:p>
          <a:p>
            <a:pPr marL="0" indent="0">
              <a:buNone/>
            </a:pPr>
            <a:r>
              <a:rPr lang="en-US" altLang="ko-KR" smtClean="0"/>
              <a:t>[4] 11-18/0963r1, “Spec Text for WUR FDMA Channel Access”</a:t>
            </a: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July,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72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91359</TotalTime>
  <Words>1024</Words>
  <Application>Microsoft Office PowerPoint</Application>
  <PresentationFormat>화면 슬라이드 쇼(4:3)</PresentationFormat>
  <Paragraphs>214</Paragraphs>
  <Slides>10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9" baseType="lpstr">
      <vt:lpstr>Arial Unicode MS</vt:lpstr>
      <vt:lpstr>MS Gothic</vt:lpstr>
      <vt:lpstr>굴림</vt:lpstr>
      <vt:lpstr>돋움</vt:lpstr>
      <vt:lpstr>맑은 고딕</vt:lpstr>
      <vt:lpstr>Arial</vt:lpstr>
      <vt:lpstr>Times New Roman</vt:lpstr>
      <vt:lpstr>Wingdings</vt:lpstr>
      <vt:lpstr>Office 테마</vt:lpstr>
      <vt:lpstr>Channel Access for WUR FDMA</vt:lpstr>
      <vt:lpstr>Introduction</vt:lpstr>
      <vt:lpstr>Problem definition</vt:lpstr>
      <vt:lpstr>Option 1: Re-invoke backoff procedure immediately</vt:lpstr>
      <vt:lpstr>Option 2: Re-invoke backoff procedure after timeout</vt:lpstr>
      <vt:lpstr>PowerPoint 프레젠테이션</vt:lpstr>
      <vt:lpstr>Summary</vt:lpstr>
      <vt:lpstr>Straw Poll</vt:lpstr>
      <vt:lpstr>References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송태원/선임연구원/차세대표준(연)ICS팀(taewon.song@lge.com)</dc:creator>
  <cp:lastModifiedBy>Taewon Song</cp:lastModifiedBy>
  <cp:revision>1179</cp:revision>
  <cp:lastPrinted>2018-02-26T09:36:07Z</cp:lastPrinted>
  <dcterms:created xsi:type="dcterms:W3CDTF">2016-12-14T01:56:24Z</dcterms:created>
  <dcterms:modified xsi:type="dcterms:W3CDTF">2018-07-09T15:33:36Z</dcterms:modified>
</cp:coreProperties>
</file>