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77" r:id="rId3"/>
    <p:sldId id="278" r:id="rId4"/>
    <p:sldId id="279" r:id="rId5"/>
    <p:sldId id="280" r:id="rId6"/>
    <p:sldId id="281" r:id="rId7"/>
    <p:sldId id="282" r:id="rId8"/>
    <p:sldId id="284" r:id="rId9"/>
    <p:sldId id="289" r:id="rId10"/>
    <p:sldId id="288" r:id="rId11"/>
    <p:sldId id="287" r:id="rId12"/>
    <p:sldId id="264" r:id="rId1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116" d="100"/>
          <a:sy n="116" d="100"/>
        </p:scale>
        <p:origin x="138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7/12/2018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21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675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42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612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755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1646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0542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July 2018</a:t>
            </a:r>
            <a:endParaRPr lang="en-GB"/>
          </a:p>
        </p:txBody>
      </p:sp>
      <p:sp>
        <p:nvSpPr>
          <p:cNvPr id="6" name="Footer Placeholder 5"/>
          <p:cNvSpPr>
            <a:spLocks noGrp="1"/>
          </p:cNvSpPr>
          <p:nvPr>
            <p:ph type="ftr" idx="11"/>
          </p:nvPr>
        </p:nvSpPr>
        <p:spPr/>
        <p:txBody>
          <a:bodyPr/>
          <a:lstStyle>
            <a:lvl1pPr>
              <a:defRPr/>
            </a:lvl1pPr>
          </a:lstStyle>
          <a:p>
            <a:r>
              <a:rPr lang="en-GB" smtClean="0"/>
              <a:t>Oliver Pengfei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July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Oliver Pengfei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July 2018</a:t>
            </a:r>
            <a:endParaRPr lang="en-GB"/>
          </a:p>
        </p:txBody>
      </p:sp>
      <p:sp>
        <p:nvSpPr>
          <p:cNvPr id="4" name="Footer Placeholder 3"/>
          <p:cNvSpPr>
            <a:spLocks noGrp="1"/>
          </p:cNvSpPr>
          <p:nvPr>
            <p:ph type="ftr" idx="11"/>
          </p:nvPr>
        </p:nvSpPr>
        <p:spPr/>
        <p:txBody>
          <a:bodyPr/>
          <a:lstStyle>
            <a:lvl1pPr>
              <a:defRPr/>
            </a:lvl1pPr>
          </a:lstStyle>
          <a:p>
            <a:r>
              <a:rPr lang="en-GB" smtClean="0"/>
              <a:t>Oliver Pengfei Luo,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July 2018</a:t>
            </a:r>
            <a:endParaRPr lang="en-GB"/>
          </a:p>
        </p:txBody>
      </p:sp>
      <p:sp>
        <p:nvSpPr>
          <p:cNvPr id="3" name="Footer Placeholder 2"/>
          <p:cNvSpPr>
            <a:spLocks noGrp="1"/>
          </p:cNvSpPr>
          <p:nvPr>
            <p:ph type="ftr" idx="11"/>
          </p:nvPr>
        </p:nvSpPr>
        <p:spPr/>
        <p:txBody>
          <a:bodyPr/>
          <a:lstStyle>
            <a:lvl1pPr>
              <a:defRPr/>
            </a:lvl1pPr>
          </a:lstStyle>
          <a:p>
            <a:r>
              <a:rPr lang="en-GB" smtClean="0"/>
              <a:t>Oliver Pengfei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802.11-18/1109r5</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July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Usage Model Document</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2018-07-12</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2525190896"/>
              </p:ext>
            </p:extLst>
          </p:nvPr>
        </p:nvGraphicFramePr>
        <p:xfrm>
          <a:off x="539750" y="2462213"/>
          <a:ext cx="8194675" cy="4314825"/>
        </p:xfrm>
        <a:graphic>
          <a:graphicData uri="http://schemas.openxmlformats.org/presentationml/2006/ole">
            <mc:AlternateContent xmlns:mc="http://schemas.openxmlformats.org/markup-compatibility/2006">
              <mc:Choice xmlns:v="urn:schemas-microsoft-com:vml" Requires="v">
                <p:oleObj spid="_x0000_s3320" name="Document" r:id="rId4" imgW="8316720" imgH="4411080" progId="Word.Document.8">
                  <p:embed/>
                </p:oleObj>
              </mc:Choice>
              <mc:Fallback>
                <p:oleObj name="Document" r:id="rId4" imgW="8316720" imgH="4411080" progId="Word.Document.8">
                  <p:embed/>
                  <p:pic>
                    <p:nvPicPr>
                      <p:cNvPr id="0" name=""/>
                      <p:cNvPicPr>
                        <a:picLocks noChangeAspect="1" noChangeArrowheads="1"/>
                      </p:cNvPicPr>
                      <p:nvPr/>
                    </p:nvPicPr>
                    <p:blipFill>
                      <a:blip r:embed="rId5"/>
                      <a:srcRect/>
                      <a:stretch>
                        <a:fillRect/>
                      </a:stretch>
                    </p:blipFill>
                    <p:spPr bwMode="auto">
                      <a:xfrm>
                        <a:off x="539750" y="2462213"/>
                        <a:ext cx="8194675" cy="4314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0813" cy="1065213"/>
          </a:xfrm>
        </p:spPr>
        <p:txBody>
          <a:bodyPr/>
          <a:lstStyle/>
          <a:p>
            <a:r>
              <a:rPr lang="en-US" altLang="zh-CN" dirty="0"/>
              <a:t>Key assumptions on Major Traffic </a:t>
            </a:r>
            <a:r>
              <a:rPr lang="en-US" altLang="zh-CN" dirty="0" smtClean="0"/>
              <a:t>Types(2/2) [13]</a:t>
            </a:r>
            <a:endParaRPr lang="zh-CN" alt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graphicFrame>
        <p:nvGraphicFramePr>
          <p:cNvPr id="7" name="Group 4"/>
          <p:cNvGraphicFramePr>
            <a:graphicFrameLocks noGrp="1"/>
          </p:cNvGraphicFramePr>
          <p:nvPr>
            <p:ph idx="4294967295"/>
            <p:extLst>
              <p:ext uri="{D42A27DB-BD31-4B8C-83A1-F6EECF244321}">
                <p14:modId xmlns:p14="http://schemas.microsoft.com/office/powerpoint/2010/main" val="230600538"/>
              </p:ext>
            </p:extLst>
          </p:nvPr>
        </p:nvGraphicFramePr>
        <p:xfrm>
          <a:off x="395288" y="1933847"/>
          <a:ext cx="8280400" cy="3989070"/>
        </p:xfrm>
        <a:graphic>
          <a:graphicData uri="http://schemas.openxmlformats.org/drawingml/2006/table">
            <a:tbl>
              <a:tblPr/>
              <a:tblGrid>
                <a:gridCol w="647700"/>
                <a:gridCol w="1223962"/>
                <a:gridCol w="2881313"/>
                <a:gridCol w="935037"/>
                <a:gridCol w="1008063"/>
                <a:gridCol w="792162"/>
                <a:gridCol w="792163"/>
              </a:tblGrid>
              <a:tr h="2159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Traffic</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34" charset="-128"/>
                        </a:rPr>
                        <a:t>Subtype</a:t>
                      </a:r>
                      <a:endParaRPr kumimoji="0" lang="zh-CN" altLang="zh-CN" sz="12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Description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Rate, Mbps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Packet Error Rate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Jitter,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Delay,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47638">
                <a:tc rowSpan="14">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Videos</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 Uncompressed</a:t>
                      </a:r>
                      <a:r>
                        <a:rPr kumimoji="0" lang="en-US" altLang="zh-CN" sz="1000" b="0"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HD, 1920x1080 pixels, 12bits/pixels, 60fps</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1500</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VHD, 4k*2k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UHD, 8k*4k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23000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3D VHD, 4k*2k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3D UHD, 8k*4k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35000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 Lightly Compressed</a:t>
                      </a:r>
                      <a:r>
                        <a:rPr kumimoji="0" lang="en-US" altLang="zh-CN" sz="1000" b="0"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HD, 1920x1080 pixels</a:t>
                      </a: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VHD, 4k*2k, 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UHD, 8k*4k</a:t>
                      </a: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3D VHD, 4kp,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3D UHD, 8kp,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3600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vMerge="1">
                  <a:txBody>
                    <a:bodyPr/>
                    <a:lstStyle/>
                    <a:p>
                      <a:endParaRPr lang="zh-CN" altLang="en-US"/>
                    </a:p>
                  </a:txBody>
                  <a:tcPr/>
                </a:tc>
                <a:tc rowSpan="4">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 Compressed</a:t>
                      </a:r>
                      <a:r>
                        <a:rPr kumimoji="0" lang="en-US" altLang="zh-CN" sz="1000" b="0"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Blu-ray™ </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HD MPEG2</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VHD, 4k*2k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UHD, 8k*4k pixels, 60fps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250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8" name="Rectangle 3"/>
          <p:cNvSpPr txBox="1">
            <a:spLocks noChangeArrowheads="1"/>
          </p:cNvSpPr>
          <p:nvPr/>
        </p:nvSpPr>
        <p:spPr bwMode="auto">
          <a:xfrm>
            <a:off x="684213" y="5942285"/>
            <a:ext cx="7989887" cy="727075"/>
          </a:xfrm>
          <a:prstGeom prst="rect">
            <a:avLst/>
          </a:prstGeom>
          <a:noFill/>
          <a:ln w="9525">
            <a:noFill/>
            <a:miter lim="800000"/>
            <a:headEnd/>
            <a:tailEnd/>
          </a:ln>
          <a:effectLst/>
        </p:spPr>
        <p:txBody>
          <a:bodyPr lIns="92075" tIns="46038" rIns="92075" bIns="46038"/>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defRPr/>
            </a:pPr>
            <a:r>
              <a:rPr lang="en-US" altLang="zh-CN" sz="1400" b="0" baseline="30000" dirty="0" smtClean="0">
                <a:ea typeface="宋体" charset="-122"/>
              </a:rPr>
              <a:t>† </a:t>
            </a:r>
            <a:r>
              <a:rPr lang="en-US" sz="1400" b="0" kern="0" dirty="0" smtClean="0"/>
              <a:t> 1/10 </a:t>
            </a:r>
            <a:r>
              <a:rPr lang="en-US" sz="1400" b="0" kern="0" dirty="0"/>
              <a:t>compression rate for lightly compressed video and 1/100 for compressed video</a:t>
            </a:r>
          </a:p>
        </p:txBody>
      </p:sp>
    </p:spTree>
    <p:extLst>
      <p:ext uri="{BB962C8B-B14F-4D97-AF65-F5344CB8AC3E}">
        <p14:creationId xmlns:p14="http://schemas.microsoft.com/office/powerpoint/2010/main" val="226350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Usage Models [14] </a:t>
            </a:r>
            <a:endParaRPr lang="en-US" dirty="0"/>
          </a:p>
        </p:txBody>
      </p:sp>
      <p:sp>
        <p:nvSpPr>
          <p:cNvPr id="3" name="Content Placeholder 2"/>
          <p:cNvSpPr>
            <a:spLocks noGrp="1"/>
          </p:cNvSpPr>
          <p:nvPr>
            <p:ph idx="1"/>
          </p:nvPr>
        </p:nvSpPr>
        <p:spPr>
          <a:xfrm>
            <a:off x="685800" y="1628800"/>
            <a:ext cx="8134672" cy="4113213"/>
          </a:xfrm>
        </p:spPr>
        <p:txBody>
          <a:bodyPr/>
          <a:lstStyle/>
          <a:p>
            <a:pPr marL="0" indent="0"/>
            <a:r>
              <a:rPr lang="en-US" b="0" dirty="0" smtClean="0"/>
              <a:t>There are additional usage models that can be considered as secondary applications of light communications. They require high mobility or  special channel models. </a:t>
            </a:r>
            <a:r>
              <a:rPr lang="en-US" altLang="zh-CN" b="0" dirty="0" smtClean="0"/>
              <a:t>The Secondary Usage models will not be used to evaluate technical proposals or contributions moving forward. </a:t>
            </a:r>
            <a:endParaRPr lang="en-US" b="0" dirty="0" smtClean="0"/>
          </a:p>
          <a:p>
            <a:pPr marL="457200" indent="-457200">
              <a:buAutoNum type="arabicParenR"/>
            </a:pPr>
            <a:r>
              <a:rPr lang="en-US" b="0" dirty="0" smtClean="0"/>
              <a:t>Backhaul</a:t>
            </a:r>
          </a:p>
          <a:p>
            <a:pPr marL="457200" indent="-457200">
              <a:buAutoNum type="arabicParenR"/>
            </a:pPr>
            <a:r>
              <a:rPr lang="en-US" b="0" dirty="0" smtClean="0"/>
              <a:t>Vehicle to Vehicle Communication</a:t>
            </a:r>
          </a:p>
          <a:p>
            <a:pPr marL="457200" indent="-457200">
              <a:buAutoNum type="arabicParenR"/>
            </a:pPr>
            <a:r>
              <a:rPr lang="en-US" b="0" dirty="0" smtClean="0"/>
              <a:t>Vehicle to Infrastructure and Infrastructure to Vehicle Communication </a:t>
            </a:r>
          </a:p>
          <a:p>
            <a:pPr marL="457200" indent="-457200">
              <a:buAutoNum type="arabicParenR"/>
            </a:pPr>
            <a:r>
              <a:rPr lang="en-US" b="0" dirty="0" smtClean="0"/>
              <a:t>Underwater Communication</a:t>
            </a:r>
          </a:p>
          <a:p>
            <a:pPr marL="457200" indent="-457200">
              <a:buAutoNum type="arabicParenR"/>
            </a:pPr>
            <a:r>
              <a:rPr lang="en-US" b="0" dirty="0" smtClean="0"/>
              <a:t>Gas Pipeline Communication</a:t>
            </a:r>
          </a:p>
          <a:p>
            <a:pPr marL="457200" indent="-457200">
              <a:buAutoNum type="arabicParenR"/>
            </a:pPr>
            <a:endParaRPr lang="en-US" b="0" dirty="0"/>
          </a:p>
          <a:p>
            <a:pPr marL="0" indent="0"/>
            <a:endParaRPr lang="en-US" b="0" dirty="0" smtClean="0"/>
          </a:p>
          <a:p>
            <a:pPr marL="0"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spTree>
    <p:extLst>
      <p:ext uri="{BB962C8B-B14F-4D97-AF65-F5344CB8AC3E}">
        <p14:creationId xmlns:p14="http://schemas.microsoft.com/office/powerpoint/2010/main" val="36959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12</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t>11-17/1603r9 “A CSD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11-17/1604r10 “A PAR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Design Techniques for EMC – Part 2 Cables and Connectors http://www.compliance-club.com/archive/keitharmstrong/design_techniques2.html</a:t>
            </a:r>
          </a:p>
          <a:p>
            <a:pPr>
              <a:spcBef>
                <a:spcPts val="0"/>
              </a:spcBef>
              <a:buFont typeface="+mj-lt"/>
              <a:buAutoNum type="arabicPeriod"/>
            </a:pPr>
            <a:r>
              <a:rPr lang="en-US" altLang="zh-CN" sz="1100" b="0" dirty="0"/>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u="sng" dirty="0" smtClean="0">
                <a:solidFill>
                  <a:schemeClr val="tx1"/>
                </a:solidFill>
              </a:rPr>
              <a:t>IEC 60601-1-2, Medical </a:t>
            </a:r>
            <a:r>
              <a:rPr lang="en-US" altLang="zh-CN" sz="1100" b="0" u="sng" dirty="0">
                <a:solidFill>
                  <a:schemeClr val="tx1"/>
                </a:solidFill>
              </a:rPr>
              <a:t>electrical equipment — Part 1-2: General requirements for basic safety and essential performance — Collateral standard: Electromagnetic disturbances — Requirements and tests, 2014.</a:t>
            </a:r>
            <a:endParaRPr lang="en-US" altLang="zh-CN" sz="1100" b="0" u="sng" dirty="0" smtClean="0">
              <a:solidFill>
                <a:schemeClr val="tx1"/>
              </a:solidFill>
            </a:endParaRPr>
          </a:p>
          <a:p>
            <a:pPr>
              <a:spcBef>
                <a:spcPts val="0"/>
              </a:spcBef>
              <a:buFont typeface="+mj-lt"/>
              <a:buAutoNum type="arabicPeriod"/>
            </a:pPr>
            <a:r>
              <a:rPr lang="en-US" altLang="zh-CN" sz="1100" b="0" dirty="0" smtClean="0"/>
              <a:t>11-17/1631r1 </a:t>
            </a:r>
            <a:r>
              <a:rPr lang="en-US" altLang="zh-CN" sz="1100" b="0" dirty="0"/>
              <a:t>“Use Cases for 802.11 Light Communications” </a:t>
            </a:r>
            <a:r>
              <a:rPr lang="tr-TR" altLang="zh-CN" sz="1100" b="0" dirty="0"/>
              <a:t>Tuncer Baykas</a:t>
            </a:r>
            <a:r>
              <a:rPr lang="en-US" altLang="zh-CN" sz="1100" b="0" dirty="0"/>
              <a:t> (</a:t>
            </a:r>
            <a:r>
              <a:rPr lang="tr-TR" altLang="zh-CN" sz="1100" b="0" dirty="0"/>
              <a:t>Medipol University</a:t>
            </a:r>
            <a:r>
              <a:rPr lang="en-US" altLang="zh-CN" sz="1100" b="0" dirty="0"/>
              <a:t>)</a:t>
            </a:r>
          </a:p>
          <a:p>
            <a:pPr>
              <a:spcBef>
                <a:spcPts val="0"/>
              </a:spcBef>
              <a:buFont typeface="+mj-lt"/>
              <a:buAutoNum type="arabicPeriod"/>
            </a:pPr>
            <a:r>
              <a:rPr lang="en-US" altLang="zh-CN" sz="1100" b="0" dirty="0"/>
              <a:t>11-17/1500r1 “Light Communications Experience of a Lighting Systems Manufacturer” Christophe </a:t>
            </a:r>
            <a:r>
              <a:rPr lang="en-US" altLang="zh-CN" sz="1100" b="0" dirty="0" err="1"/>
              <a:t>Jurczak</a:t>
            </a:r>
            <a:r>
              <a:rPr lang="en-US" altLang="zh-CN" sz="1100" b="0" dirty="0"/>
              <a:t> (</a:t>
            </a:r>
            <a:r>
              <a:rPr lang="en-US" altLang="zh-CN" sz="1100" b="0" dirty="0" err="1"/>
              <a:t>Lucibel</a:t>
            </a:r>
            <a:r>
              <a:rPr lang="en-US" altLang="zh-CN" sz="1100" b="0" dirty="0"/>
              <a:t>)</a:t>
            </a:r>
          </a:p>
          <a:p>
            <a:pPr>
              <a:spcBef>
                <a:spcPts val="0"/>
              </a:spcBef>
              <a:buFont typeface="+mj-lt"/>
              <a:buAutoNum type="arabicPeriod"/>
            </a:pPr>
            <a:r>
              <a:rPr lang="en-US" altLang="zh-CN" sz="1100" b="0" dirty="0"/>
              <a:t>11-17/1609r0 “Light Communications opportunities for a Mobile Service Offering” Simon Clement (Liberty Global)</a:t>
            </a:r>
          </a:p>
          <a:p>
            <a:pPr>
              <a:spcBef>
                <a:spcPts val="0"/>
              </a:spcBef>
              <a:buFont typeface="+mj-lt"/>
              <a:buAutoNum type="arabicPeriod"/>
            </a:pPr>
            <a:r>
              <a:rPr lang="en-US" altLang="zh-CN" sz="1100" b="0" dirty="0"/>
              <a:t>11-17/1686r1 “Use Cases for Light Communications” Mohammad </a:t>
            </a:r>
            <a:r>
              <a:rPr lang="en-US" altLang="zh-CN" sz="1100" b="0" dirty="0" err="1"/>
              <a:t>Noshad</a:t>
            </a:r>
            <a:r>
              <a:rPr lang="en-US" altLang="zh-CN" sz="1100" b="0" dirty="0"/>
              <a:t> (</a:t>
            </a:r>
            <a:r>
              <a:rPr lang="en-US" altLang="zh-CN" sz="1100" b="0" dirty="0" err="1"/>
              <a:t>VLNComm</a:t>
            </a:r>
            <a:r>
              <a:rPr lang="en-US" altLang="zh-CN" sz="1100" b="0" dirty="0"/>
              <a:t> </a:t>
            </a:r>
            <a:r>
              <a:rPr lang="en-US" altLang="zh-CN" sz="1100" b="0" dirty="0" err="1"/>
              <a:t>Inc</a:t>
            </a:r>
            <a:r>
              <a:rPr lang="en-US" altLang="zh-CN" sz="1100" b="0" dirty="0"/>
              <a:t>)</a:t>
            </a:r>
          </a:p>
          <a:p>
            <a:pPr>
              <a:spcBef>
                <a:spcPts val="0"/>
              </a:spcBef>
              <a:buFont typeface="+mj-lt"/>
              <a:buAutoNum type="arabicPeriod"/>
            </a:pPr>
            <a:r>
              <a:rPr lang="en-US" altLang="zh-CN" sz="1100" b="0" dirty="0"/>
              <a:t>11-17/1643r1 “Light Communications High Throughputs Use cases” Olivier </a:t>
            </a:r>
            <a:r>
              <a:rPr lang="en-US" altLang="zh-CN" sz="1100" b="0" dirty="0" err="1"/>
              <a:t>Bouchet</a:t>
            </a:r>
            <a:r>
              <a:rPr lang="en-US" altLang="zh-CN" sz="1100" b="0" dirty="0"/>
              <a:t> (Orange)</a:t>
            </a:r>
          </a:p>
          <a:p>
            <a:pPr>
              <a:spcBef>
                <a:spcPts val="0"/>
              </a:spcBef>
              <a:buFont typeface="+mj-lt"/>
              <a:buAutoNum type="arabicPeriod"/>
            </a:pPr>
            <a:r>
              <a:rPr lang="en-US" altLang="zh-CN" sz="1100" b="0" dirty="0"/>
              <a:t>11-17/1710r0 “LC use cases &amp; requirements for PAR/CSD” Volker Jungnickel (Fraunhofer)</a:t>
            </a:r>
          </a:p>
          <a:p>
            <a:pPr>
              <a:spcBef>
                <a:spcPts val="0"/>
              </a:spcBef>
              <a:buFont typeface="+mj-lt"/>
              <a:buAutoNum type="arabicPeriod"/>
            </a:pPr>
            <a:r>
              <a:rPr lang="en-US" altLang="zh-CN" sz="1100" b="0" dirty="0" smtClean="0"/>
              <a:t>11-17/1778r1 </a:t>
            </a:r>
            <a:r>
              <a:rPr lang="en-US" altLang="zh-CN" sz="1100" b="0" dirty="0"/>
              <a:t>“Consolidated KPI for PAR/CSD” Nikola Serafimovski (</a:t>
            </a:r>
            <a:r>
              <a:rPr lang="en-US" altLang="zh-CN" sz="1100" b="0" dirty="0" err="1"/>
              <a:t>pureLiFi</a:t>
            </a:r>
            <a:r>
              <a:rPr lang="en-US" altLang="zh-CN" sz="1100" b="0" dirty="0" smtClean="0"/>
              <a:t>)</a:t>
            </a:r>
          </a:p>
          <a:p>
            <a:pPr>
              <a:spcBef>
                <a:spcPts val="0"/>
              </a:spcBef>
              <a:buFont typeface="+mj-lt"/>
              <a:buAutoNum type="arabicPeriod"/>
            </a:pPr>
            <a:r>
              <a:rPr lang="en-US" altLang="zh-CN" sz="1100" b="0" dirty="0" smtClean="0"/>
              <a:t>11-14</a:t>
            </a:r>
            <a:r>
              <a:rPr lang="en-US" altLang="zh-CN" sz="1100" b="0" dirty="0"/>
              <a:t>/0107r0 “HEW Evaluation Metrics</a:t>
            </a:r>
            <a:r>
              <a:rPr lang="en-US" altLang="zh-CN" sz="1100" b="0" dirty="0" smtClean="0"/>
              <a:t>” </a:t>
            </a:r>
            <a:r>
              <a:rPr lang="en-US" altLang="zh-CN" sz="1100" b="0" dirty="0" err="1"/>
              <a:t>Yonggang</a:t>
            </a:r>
            <a:r>
              <a:rPr lang="en-US" altLang="zh-CN" sz="1100" b="0" dirty="0"/>
              <a:t> Fang (ZTETX)</a:t>
            </a:r>
            <a:endParaRPr lang="en-US" altLang="zh-CN" sz="1100" b="0" dirty="0" smtClean="0"/>
          </a:p>
          <a:p>
            <a:pPr lvl="0">
              <a:spcBef>
                <a:spcPts val="0"/>
              </a:spcBef>
              <a:buFont typeface="+mj-lt"/>
              <a:buAutoNum type="arabicPeriod"/>
            </a:pPr>
            <a:r>
              <a:rPr lang="en-US" altLang="ko-KR" sz="1100" b="0" kern="1200" dirty="0" smtClean="0">
                <a:solidFill>
                  <a:schemeClr val="tx1"/>
                </a:solidFill>
                <a:ea typeface="Gulim" charset="0"/>
                <a:cs typeface="Times New Roman" charset="0"/>
              </a:rPr>
              <a:t>11-18/1109r2 “</a:t>
            </a:r>
            <a:r>
              <a:rPr lang="en-US" altLang="zh-CN" sz="1100" b="0" dirty="0"/>
              <a:t>LC Usage Model Document</a:t>
            </a:r>
            <a:r>
              <a:rPr lang="en-US" altLang="ko-KR" sz="1100" b="0" kern="1200" dirty="0" smtClean="0">
                <a:solidFill>
                  <a:schemeClr val="tx1"/>
                </a:solidFill>
                <a:ea typeface="Gulim" charset="0"/>
                <a:cs typeface="Times New Roman" charset="0"/>
              </a:rPr>
              <a:t>” </a:t>
            </a:r>
            <a:r>
              <a:rPr lang="en-US" altLang="zh-CN" sz="1100" b="0" dirty="0" err="1" smtClean="0"/>
              <a:t>Tuncer</a:t>
            </a:r>
            <a:r>
              <a:rPr lang="en-US" altLang="zh-CN" sz="1100" b="0" dirty="0" smtClean="0"/>
              <a:t> </a:t>
            </a:r>
            <a:r>
              <a:rPr lang="en-US" altLang="zh-CN" sz="1100" b="0" dirty="0" err="1"/>
              <a:t>Baykas</a:t>
            </a:r>
            <a:r>
              <a:rPr lang="en-US" altLang="zh-CN" sz="1100" b="0" dirty="0"/>
              <a:t> (IMU</a:t>
            </a:r>
            <a:r>
              <a:rPr lang="en-US" altLang="zh-CN" sz="1100" b="0" dirty="0" smtClean="0"/>
              <a:t>)</a:t>
            </a:r>
            <a:endParaRPr lang="en-US" altLang="ko-KR" sz="1100" b="0" dirty="0">
              <a:ea typeface="Gulim" charset="0"/>
              <a:cs typeface="Times New Roman" charset="0"/>
            </a:endParaRPr>
          </a:p>
          <a:p>
            <a:pPr>
              <a:spcBef>
                <a:spcPts val="0"/>
              </a:spcBef>
              <a:buFont typeface="+mj-lt"/>
              <a:buAutoNum type="arabicPeriod"/>
            </a:pPr>
            <a:endParaRPr lang="en-US" altLang="zh-CN" sz="1100" b="0" dirty="0"/>
          </a:p>
          <a:p>
            <a:pPr>
              <a:spcBef>
                <a:spcPts val="0"/>
              </a:spcBef>
              <a:buFont typeface="+mj-lt"/>
              <a:buAutoNum type="arabicPeriod"/>
            </a:pPr>
            <a:endParaRPr lang="en-US" altLang="zh-CN" sz="1100" b="0" dirty="0"/>
          </a:p>
          <a:p>
            <a:endParaRPr lang="en-US"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July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dirty="0">
                <a:solidFill>
                  <a:schemeClr val="tx1"/>
                </a:solidFill>
              </a:rPr>
              <a:t>To support the definition of </a:t>
            </a:r>
            <a:r>
              <a:rPr lang="en-US" altLang="zh-CN" dirty="0" smtClean="0">
                <a:solidFill>
                  <a:schemeClr val="tx1"/>
                </a:solidFill>
              </a:rPr>
              <a:t>light communication (LC) WLAN </a:t>
            </a:r>
            <a:r>
              <a:rPr lang="en-US" altLang="zh-CN" dirty="0">
                <a:solidFill>
                  <a:schemeClr val="tx1"/>
                </a:solidFill>
              </a:rPr>
              <a:t>standard, this document </a:t>
            </a:r>
            <a:r>
              <a:rPr lang="en-US" altLang="zh-CN" dirty="0" smtClean="0">
                <a:solidFill>
                  <a:schemeClr val="tx1"/>
                </a:solidFill>
              </a:rPr>
              <a:t>lists several </a:t>
            </a:r>
            <a:r>
              <a:rPr lang="en-US" altLang="zh-CN" dirty="0">
                <a:solidFill>
                  <a:schemeClr val="tx1"/>
                </a:solidFill>
              </a:rPr>
              <a:t>usage </a:t>
            </a:r>
            <a:r>
              <a:rPr lang="en-US" altLang="zh-CN" dirty="0" smtClean="0">
                <a:solidFill>
                  <a:schemeClr val="tx1"/>
                </a:solidFill>
              </a:rPr>
              <a:t>models which are to be used as baseline when developing the spec framework.</a:t>
            </a:r>
          </a:p>
          <a:p>
            <a:pPr marL="685800">
              <a:buFont typeface="Arial" panose="020B0604020202020204" pitchFamily="34" charset="0"/>
              <a:buChar char="•"/>
            </a:pPr>
            <a:endParaRPr lang="en-US" altLang="zh-CN" dirty="0" smtClean="0">
              <a:solidFill>
                <a:schemeClr val="tx1"/>
              </a:solidFill>
            </a:endParaRPr>
          </a:p>
        </p:txBody>
      </p:sp>
    </p:spTree>
    <p:extLst>
      <p:ext uri="{BB962C8B-B14F-4D97-AF65-F5344CB8AC3E}">
        <p14:creationId xmlns:p14="http://schemas.microsoft.com/office/powerpoint/2010/main" val="1359012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000760" y="6475413"/>
            <a:ext cx="2541578" cy="168297"/>
          </a:xfrm>
        </p:spPr>
        <p:txBody>
          <a:bodyPr/>
          <a:lstStyle/>
          <a:p>
            <a:r>
              <a:rPr lang="en-GB" smtClean="0"/>
              <a:t>Oliver Pengfei Luo, Huawei</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8" name="Rectangle 2"/>
          <p:cNvSpPr txBox="1">
            <a:spLocks noChangeArrowheads="1"/>
          </p:cNvSpPr>
          <p:nvPr/>
        </p:nvSpPr>
        <p:spPr bwMode="auto">
          <a:xfrm>
            <a:off x="685800" y="1981200"/>
            <a:ext cx="7772400" cy="430532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altLang="zh-CN"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kern="0" dirty="0" smtClean="0">
                <a:ea typeface="ＭＳ Ｐゴシック" pitchFamily="34" charset="-128"/>
              </a:rPr>
              <a:t>Pre-Conditions </a:t>
            </a:r>
            <a:r>
              <a:rPr lang="en-US" altLang="zh-CN" sz="1600" b="0" kern="0" dirty="0" smtClean="0">
                <a:ea typeface="ＭＳ Ｐゴシック" pitchFamily="34" charset="-128"/>
              </a:rPr>
              <a:t>– Initial conditions before the use case begins.</a:t>
            </a:r>
          </a:p>
          <a:p>
            <a:pPr>
              <a:defRPr/>
            </a:pPr>
            <a:r>
              <a:rPr lang="en-US" altLang="zh-CN" sz="1600" kern="0" dirty="0" smtClean="0">
                <a:ea typeface="ＭＳ Ｐゴシック" pitchFamily="34" charset="-128"/>
              </a:rPr>
              <a:t>Environment </a:t>
            </a:r>
            <a:r>
              <a:rPr lang="en-US" altLang="zh-CN" sz="1600" b="0" kern="0" dirty="0" smtClean="0">
                <a:ea typeface="ＭＳ Ｐゴシック" pitchFamily="34" charset="-128"/>
              </a:rPr>
              <a:t>– The type of place in which the network of the use case is deployed, such as home, outdoor, hot spot, enterprise, metropolitan area, etc.</a:t>
            </a:r>
          </a:p>
          <a:p>
            <a:pPr>
              <a:defRPr/>
            </a:pPr>
            <a:r>
              <a:rPr lang="en-US" altLang="zh-CN" sz="1600" kern="0" dirty="0" smtClean="0">
                <a:ea typeface="ＭＳ Ｐゴシック" pitchFamily="34" charset="-128"/>
              </a:rPr>
              <a:t>Application </a:t>
            </a:r>
            <a:r>
              <a:rPr lang="en-US" altLang="zh-CN" sz="1600" b="0" kern="0" dirty="0" smtClean="0">
                <a:ea typeface="ＭＳ Ｐゴシック" pitchFamily="34" charset="-128"/>
              </a:rPr>
              <a:t>– A source and/or sink of wireless data that relates to a particular type of user activity. Examples are streaming video and VoIP.</a:t>
            </a:r>
          </a:p>
          <a:p>
            <a:pPr>
              <a:defRPr/>
            </a:pPr>
            <a:r>
              <a:rPr lang="en-US" altLang="zh-CN" sz="1600" kern="0" dirty="0" smtClean="0">
                <a:ea typeface="ＭＳ Ｐゴシック" pitchFamily="34" charset="-128"/>
              </a:rPr>
              <a:t>Traffic Conditions </a:t>
            </a:r>
            <a:r>
              <a:rPr lang="en-US" altLang="zh-CN" sz="1600" b="0" kern="0" dirty="0" smtClean="0">
                <a:ea typeface="ＭＳ Ｐゴシック" pitchFamily="34" charset="-128"/>
              </a:rPr>
              <a:t>– General background traffic or interference that is expected while the use case steps are occurring. Overlapping BSSs (OBSSs), existing video streams, and interference from cordless phones are all examples of traffic conditions.</a:t>
            </a:r>
          </a:p>
          <a:p>
            <a:pPr>
              <a:defRPr/>
            </a:pPr>
            <a:r>
              <a:rPr lang="en-US" altLang="zh-CN" sz="1600" kern="0" dirty="0" smtClean="0">
                <a:ea typeface="ＭＳ Ｐゴシック" pitchFamily="34" charset="-128"/>
              </a:rPr>
              <a:t>Use case </a:t>
            </a:r>
            <a:r>
              <a:rPr lang="en-US" altLang="zh-CN" sz="1600" b="0" kern="0" dirty="0" smtClean="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kern="0" dirty="0"/>
          </a:p>
        </p:txBody>
      </p:sp>
    </p:spTree>
    <p:extLst>
      <p:ext uri="{BB962C8B-B14F-4D97-AF65-F5344CB8AC3E}">
        <p14:creationId xmlns:p14="http://schemas.microsoft.com/office/powerpoint/2010/main" val="3621537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332656"/>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1: Industrial wireless</a:t>
            </a:r>
            <a:endParaRPr lang="en-GB" dirty="0"/>
          </a:p>
        </p:txBody>
      </p:sp>
      <p:sp>
        <p:nvSpPr>
          <p:cNvPr id="8" name="Rectangle 3"/>
          <p:cNvSpPr txBox="1">
            <a:spLocks noChangeArrowheads="1"/>
          </p:cNvSpPr>
          <p:nvPr/>
        </p:nvSpPr>
        <p:spPr bwMode="auto">
          <a:xfrm>
            <a:off x="107504" y="1052736"/>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Devices may experience </a:t>
            </a:r>
            <a:r>
              <a:rPr lang="en-US" altLang="zh-CN" sz="1400" b="0" kern="0" dirty="0">
                <a:solidFill>
                  <a:schemeClr val="tx1"/>
                </a:solidFill>
              </a:rPr>
              <a:t>unstable radio frequency </a:t>
            </a:r>
            <a:r>
              <a:rPr lang="en-US" altLang="zh-CN" sz="1400" b="0" kern="0" dirty="0" smtClean="0">
                <a:solidFill>
                  <a:schemeClr val="tx1"/>
                </a:solidFill>
              </a:rPr>
              <a:t>(RF) connection </a:t>
            </a:r>
            <a:r>
              <a:rPr lang="en-US" altLang="zh-CN" sz="1400" b="0" kern="0" dirty="0">
                <a:solidFill>
                  <a:schemeClr val="tx1"/>
                </a:solidFill>
              </a:rPr>
              <a:t>due to </a:t>
            </a:r>
            <a:r>
              <a:rPr lang="en-US" altLang="zh-CN" sz="1400" b="0" kern="0" dirty="0" smtClean="0">
                <a:solidFill>
                  <a:schemeClr val="tx1"/>
                </a:solidFill>
              </a:rPr>
              <a:t>Electro-Magnetic Interference (EMI) in factories. LC is deployed to provide reliable wireless connectivity for industrial wireless networks.</a:t>
            </a:r>
          </a:p>
          <a:p>
            <a:pPr marL="0" indent="0"/>
            <a:r>
              <a:rPr lang="en-US" altLang="zh-CN" sz="1400" u="sng" kern="0" dirty="0" smtClean="0">
                <a:solidFill>
                  <a:schemeClr val="tx1"/>
                </a:solidFill>
              </a:rPr>
              <a:t>Environment </a:t>
            </a:r>
          </a:p>
          <a:p>
            <a:pPr marL="0" indent="0">
              <a:spcBef>
                <a:spcPts val="0"/>
              </a:spcBef>
            </a:pPr>
            <a:r>
              <a:rPr lang="en-US" altLang="zh-CN" sz="1400" b="0" kern="0" dirty="0" smtClean="0">
                <a:solidFill>
                  <a:schemeClr val="tx1"/>
                </a:solidFill>
              </a:rPr>
              <a:t>All communications are within a large metal building, industrial or automated work cell</a:t>
            </a:r>
            <a:r>
              <a:rPr lang="en-US" altLang="zh-CN" sz="1400" b="0" kern="0" dirty="0">
                <a:solidFill>
                  <a:schemeClr val="tx1"/>
                </a:solidFill>
              </a:rPr>
              <a:t>.</a:t>
            </a:r>
            <a:r>
              <a:rPr lang="en-US" altLang="zh-CN" sz="1400" b="0" kern="0" dirty="0" smtClean="0">
                <a:solidFill>
                  <a:schemeClr val="tx1"/>
                </a:solidFill>
              </a:rPr>
              <a:t> The area of these environments range from tens to thousands of square meters, equipped with industrial robot and other equipment. The environment has high levels of EMI. </a:t>
            </a:r>
            <a:r>
              <a:rPr lang="en-US" altLang="zh-CN" sz="1400" b="0" kern="0" dirty="0">
                <a:solidFill>
                  <a:schemeClr val="tx1"/>
                </a:solidFill>
              </a:rPr>
              <a:t>Lighting level of </a:t>
            </a:r>
            <a:r>
              <a:rPr lang="en-US" altLang="zh-CN" sz="1400" b="0" kern="0" dirty="0" smtClean="0">
                <a:solidFill>
                  <a:schemeClr val="tx1"/>
                </a:solidFill>
              </a:rPr>
              <a:t>150 lux </a:t>
            </a:r>
            <a:r>
              <a:rPr lang="en-US" altLang="zh-CN" sz="1400" b="0" kern="0" dirty="0">
                <a:solidFill>
                  <a:schemeClr val="tx1"/>
                </a:solidFill>
              </a:rPr>
              <a:t>is </a:t>
            </a:r>
            <a:r>
              <a:rPr lang="en-US" altLang="zh-CN" sz="1400" b="0" kern="0" dirty="0" smtClean="0">
                <a:solidFill>
                  <a:schemeClr val="tx1"/>
                </a:solidFill>
              </a:rPr>
              <a:t>recommended (1500 lux for dedicated work).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a:solidFill>
                  <a:schemeClr val="tx1"/>
                </a:solidFill>
              </a:rPr>
              <a:t>Ultra-high-definition </a:t>
            </a:r>
            <a:r>
              <a:rPr lang="en-US" altLang="zh-CN" sz="1400" b="0" kern="0" dirty="0" smtClean="0">
                <a:solidFill>
                  <a:schemeClr val="tx1"/>
                </a:solidFill>
              </a:rPr>
              <a:t>(UHD) video </a:t>
            </a:r>
            <a:r>
              <a:rPr lang="en-US" altLang="zh-CN" sz="1400" b="0" kern="0" dirty="0">
                <a:solidFill>
                  <a:schemeClr val="tx1"/>
                </a:solidFill>
              </a:rPr>
              <a:t>streaming </a:t>
            </a:r>
            <a:r>
              <a:rPr lang="en-US" altLang="zh-CN" sz="1400" b="0" kern="0" dirty="0" smtClean="0">
                <a:solidFill>
                  <a:schemeClr val="tx1"/>
                </a:solidFill>
              </a:rPr>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 as well as for video collaboration </a:t>
            </a:r>
            <a:r>
              <a:rPr lang="en-US" altLang="zh-CN" sz="1400" b="0" kern="0" dirty="0">
                <a:solidFill>
                  <a:schemeClr val="tx1"/>
                </a:solidFill>
              </a:rPr>
              <a:t>for team, customer, and supplier meetings</a:t>
            </a:r>
            <a:r>
              <a:rPr lang="en-US" altLang="zh-CN" sz="1400" b="0" kern="0" dirty="0" smtClean="0">
                <a:solidFill>
                  <a:schemeClr val="tx1"/>
                </a:solidFill>
              </a:rPr>
              <a:t>. Lightly compressed Video: ~</a:t>
            </a:r>
            <a:r>
              <a:rPr lang="en-US" altLang="zh-CN" sz="1400" b="0" kern="0" dirty="0">
                <a:solidFill>
                  <a:schemeClr val="tx1"/>
                </a:solidFill>
              </a:rPr>
              <a:t> </a:t>
            </a:r>
            <a:r>
              <a:rPr lang="en-US" altLang="zh-CN" sz="1400" b="0" kern="0" dirty="0" smtClean="0">
                <a:solidFill>
                  <a:schemeClr val="tx1"/>
                </a:solidFill>
              </a:rPr>
              <a:t>1Gbps, delay </a:t>
            </a:r>
            <a:r>
              <a:rPr lang="en-US" altLang="zh-CN" sz="1400" b="0" kern="0" dirty="0">
                <a:solidFill>
                  <a:schemeClr val="tx1"/>
                </a:solidFill>
              </a:rPr>
              <a:t>&lt; </a:t>
            </a:r>
            <a:r>
              <a:rPr lang="en-US" altLang="zh-CN" sz="1400" b="0" kern="0" dirty="0" smtClean="0">
                <a:solidFill>
                  <a:schemeClr val="tx1"/>
                </a:solidFill>
              </a:rPr>
              <a:t>5 </a:t>
            </a:r>
            <a:r>
              <a:rPr lang="en-US" altLang="zh-CN" sz="1400" b="0" kern="0" dirty="0" err="1" smtClean="0">
                <a:solidFill>
                  <a:schemeClr val="tx1"/>
                </a:solidFill>
              </a:rPr>
              <a:t>ms</a:t>
            </a:r>
            <a:r>
              <a:rPr lang="en-US" altLang="zh-CN" sz="1400" b="0" kern="0" dirty="0">
                <a:solidFill>
                  <a:schemeClr val="tx1"/>
                </a:solidFill>
              </a:rPr>
              <a:t>, </a:t>
            </a:r>
            <a:r>
              <a:rPr lang="en-US" altLang="zh-CN" sz="1400" b="0" kern="0" dirty="0" smtClean="0">
                <a:solidFill>
                  <a:schemeClr val="tx1"/>
                </a:solidFill>
              </a:rPr>
              <a:t>1x10</a:t>
            </a:r>
            <a:r>
              <a:rPr lang="en-US" altLang="zh-CN" sz="1400" b="0" kern="0" baseline="30000" dirty="0" smtClean="0">
                <a:solidFill>
                  <a:schemeClr val="tx1"/>
                </a:solidFill>
              </a:rPr>
              <a:t>-8</a:t>
            </a:r>
            <a:r>
              <a:rPr lang="en-US" altLang="zh-CN" sz="1400" b="0" kern="0" dirty="0" smtClean="0">
                <a:solidFill>
                  <a:schemeClr val="tx1"/>
                </a:solidFill>
              </a:rPr>
              <a:t> PER, 99.9% reliability. </a:t>
            </a:r>
            <a:endParaRPr lang="en-US" altLang="zh-CN" sz="1400" b="0" kern="0" dirty="0">
              <a:solidFill>
                <a:schemeClr val="tx1"/>
              </a:solidFill>
            </a:endParaRPr>
          </a:p>
          <a:p>
            <a:pPr marL="0" indent="0">
              <a:spcBef>
                <a:spcPts val="0"/>
              </a:spcBef>
            </a:pPr>
            <a:r>
              <a:rPr lang="en-US" altLang="zh-CN" sz="1400" b="0" kern="0" dirty="0">
                <a:solidFill>
                  <a:schemeClr val="tx1"/>
                </a:solidFill>
              </a:rPr>
              <a:t>Fully connected </a:t>
            </a:r>
            <a:r>
              <a:rPr lang="en-US" altLang="zh-CN" sz="1400" b="0" kern="0" dirty="0" smtClean="0">
                <a:solidFill>
                  <a:schemeClr val="tx1"/>
                </a:solidFill>
              </a:rPr>
              <a:t>factory—for </a:t>
            </a:r>
            <a:r>
              <a:rPr lang="en-US" altLang="zh-CN" sz="1400" b="0" kern="0" dirty="0">
                <a:solidFill>
                  <a:schemeClr val="tx1"/>
                </a:solidFill>
              </a:rPr>
              <a:t>real-time </a:t>
            </a:r>
            <a:r>
              <a:rPr lang="en-US" altLang="zh-CN" sz="1400" b="0" kern="0" dirty="0" smtClean="0">
                <a:solidFill>
                  <a:schemeClr val="tx1"/>
                </a:solidFill>
              </a:rPr>
              <a:t>communications, application execution</a:t>
            </a:r>
            <a:r>
              <a:rPr lang="en-US" altLang="zh-CN" sz="1400" b="0" kern="0" dirty="0">
                <a:solidFill>
                  <a:schemeClr val="tx1"/>
                </a:solidFill>
              </a:rPr>
              <a:t>, and remote </a:t>
            </a:r>
            <a:r>
              <a:rPr lang="en-US" altLang="zh-CN" sz="1400" b="0" kern="0" dirty="0" smtClean="0">
                <a:solidFill>
                  <a:schemeClr val="tx1"/>
                </a:solidFill>
              </a:rPr>
              <a:t>access.</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Distance between LC APs ranges from 2~20 meters.</a:t>
            </a:r>
            <a:endParaRPr lang="en-US" altLang="zh-CN" sz="12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9" name="Rectangle 3"/>
          <p:cNvSpPr txBox="1">
            <a:spLocks noChangeArrowheads="1"/>
          </p:cNvSpPr>
          <p:nvPr/>
        </p:nvSpPr>
        <p:spPr bwMode="auto">
          <a:xfrm>
            <a:off x="4293926" y="1293285"/>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a:t>
            </a:r>
            <a:r>
              <a:rPr lang="en-US" altLang="zh-CN" sz="1400" dirty="0" smtClean="0"/>
              <a:t>downlink traffic is using </a:t>
            </a:r>
            <a:r>
              <a:rPr lang="en-US" altLang="zh-CN" sz="1400" dirty="0"/>
              <a:t>LC.</a:t>
            </a:r>
          </a:p>
          <a:p>
            <a:pPr marL="0" indent="0">
              <a:buFontTx/>
              <a:buNone/>
              <a:defRPr/>
            </a:pPr>
            <a:r>
              <a:rPr lang="en-US" altLang="zh-CN" sz="1400" kern="0" dirty="0" smtClean="0"/>
              <a:t>High levels of OBSS </a:t>
            </a:r>
            <a:r>
              <a:rPr lang="en-US" altLang="zh-CN" sz="1400" kern="0" dirty="0"/>
              <a:t>i</a:t>
            </a:r>
            <a:r>
              <a:rPr lang="en-US" altLang="zh-CN" sz="1400" kern="0" dirty="0" smtClean="0"/>
              <a:t>nterference </a:t>
            </a:r>
            <a:r>
              <a:rPr lang="en-US" altLang="zh-CN" sz="1400" kern="0" dirty="0"/>
              <a:t>between LC </a:t>
            </a:r>
            <a:r>
              <a:rPr lang="en-US" altLang="zh-CN" sz="1400" kern="0" dirty="0" smtClean="0"/>
              <a:t>access points (APs) expected due </a:t>
            </a:r>
            <a:r>
              <a:rPr lang="en-US" altLang="zh-CN" sz="1400" kern="0" dirty="0"/>
              <a:t>to very high density </a:t>
            </a:r>
            <a:r>
              <a:rPr lang="en-US" altLang="zh-CN" sz="1400" kern="0" dirty="0" smtClean="0"/>
              <a:t>deployment.</a:t>
            </a:r>
            <a:endParaRPr lang="en-US" altLang="zh-CN" sz="1400" kern="0" dirty="0"/>
          </a:p>
          <a:p>
            <a:pPr>
              <a:defRPr/>
            </a:pPr>
            <a:r>
              <a:rPr lang="en-US" altLang="zh-CN" sz="1400" dirty="0" smtClean="0"/>
              <a:t>Potential non-LC </a:t>
            </a:r>
            <a:r>
              <a:rPr lang="en-US" altLang="zh-CN" sz="1400" dirty="0"/>
              <a:t>interference from surrounding environments such as </a:t>
            </a:r>
            <a:r>
              <a:rPr lang="en-US" altLang="zh-CN" sz="1400" dirty="0" smtClean="0"/>
              <a:t>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line-of</a:t>
            </a:r>
            <a:r>
              <a:rPr lang="en-US" altLang="zh-CN" sz="1400" dirty="0"/>
              <a:t>-sight </a:t>
            </a:r>
            <a:r>
              <a:rPr lang="en-US" altLang="zh-CN" sz="1400" dirty="0" smtClean="0"/>
              <a:t>(LOS) </a:t>
            </a:r>
            <a:r>
              <a:rPr lang="en-GB" altLang="zh-CN" sz="1400" dirty="0" smtClean="0"/>
              <a:t>link </a:t>
            </a:r>
            <a:r>
              <a:rPr lang="en-GB" altLang="zh-CN" sz="1400" dirty="0"/>
              <a:t>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(e.g., movement) 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a:t>
            </a:r>
            <a:r>
              <a:rPr lang="en-US" altLang="zh-CN" sz="1400" dirty="0" smtClean="0"/>
              <a:t>LC. Upon command, the robot finishes the task and is ready for the next one.</a:t>
            </a:r>
            <a:endParaRPr lang="en-US" altLang="zh-CN" sz="1600" dirty="0"/>
          </a:p>
        </p:txBody>
      </p:sp>
      <p:grpSp>
        <p:nvGrpSpPr>
          <p:cNvPr id="11" name="Gruppieren 11"/>
          <p:cNvGrpSpPr>
            <a:grpSpLocks/>
          </p:cNvGrpSpPr>
          <p:nvPr/>
        </p:nvGrpSpPr>
        <p:grpSpPr bwMode="auto">
          <a:xfrm>
            <a:off x="5803758" y="5085183"/>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5"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extLst>
      <p:ext uri="{BB962C8B-B14F-4D97-AF65-F5344CB8AC3E}">
        <p14:creationId xmlns:p14="http://schemas.microsoft.com/office/powerpoint/2010/main" val="4136819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07504" y="1484784"/>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IEC 60601-1-2 standard recommends the </a:t>
            </a:r>
            <a:r>
              <a:rPr lang="en-US" altLang="zh-CN" sz="1400" b="0" kern="0" dirty="0">
                <a:solidFill>
                  <a:schemeClr val="tx1"/>
                </a:solidFill>
              </a:rPr>
              <a:t>minimum </a:t>
            </a:r>
            <a:r>
              <a:rPr lang="en-US" altLang="zh-CN" sz="1400" b="0" kern="0" dirty="0" smtClean="0">
                <a:solidFill>
                  <a:schemeClr val="tx1"/>
                </a:solidFill>
              </a:rPr>
              <a:t>separation distance between medical </a:t>
            </a:r>
            <a:r>
              <a:rPr lang="en-US" altLang="zh-CN" sz="1400" b="0" kern="0" dirty="0">
                <a:solidFill>
                  <a:schemeClr val="tx1"/>
                </a:solidFill>
              </a:rPr>
              <a:t>electrical </a:t>
            </a:r>
            <a:r>
              <a:rPr lang="en-US" altLang="zh-CN" sz="1400" b="0" kern="0" dirty="0" smtClean="0">
                <a:solidFill>
                  <a:schemeClr val="tx1"/>
                </a:solidFill>
              </a:rPr>
              <a:t>(ME) equipment </a:t>
            </a:r>
            <a:r>
              <a:rPr lang="en-US" altLang="zh-CN" sz="1400" b="0" kern="0" dirty="0">
                <a:solidFill>
                  <a:schemeClr val="tx1"/>
                </a:solidFill>
              </a:rPr>
              <a:t>and RF wireless communications </a:t>
            </a:r>
            <a:r>
              <a:rPr lang="en-US" altLang="zh-CN" sz="1400" b="0" kern="0" dirty="0" smtClean="0">
                <a:solidFill>
                  <a:schemeClr val="tx1"/>
                </a:solidFill>
              </a:rPr>
              <a:t>equipment (e.g., </a:t>
            </a:r>
            <a:r>
              <a:rPr lang="en-US" altLang="zh-CN" sz="1400" b="0" kern="0" dirty="0">
                <a:solidFill>
                  <a:schemeClr val="tx1"/>
                </a:solidFill>
              </a:rPr>
              <a:t>wireless local area network (WLAN</a:t>
            </a:r>
            <a:r>
              <a:rPr lang="en-US" altLang="zh-CN" sz="1400" b="0" kern="0" dirty="0" smtClean="0">
                <a:solidFill>
                  <a:schemeClr val="tx1"/>
                </a:solidFill>
              </a:rPr>
              <a:t>)) be 30 cm </a:t>
            </a:r>
            <a:r>
              <a:rPr lang="en-US" altLang="zh-CN" sz="1400" b="0" kern="0" dirty="0">
                <a:solidFill>
                  <a:schemeClr val="tx1"/>
                </a:solidFill>
              </a:rPr>
              <a:t>to avoid </a:t>
            </a:r>
            <a:r>
              <a:rPr lang="en-US" altLang="zh-CN" sz="1400" b="0" kern="0" dirty="0" smtClean="0">
                <a:solidFill>
                  <a:schemeClr val="tx1"/>
                </a:solidFill>
              </a:rPr>
              <a:t> performance </a:t>
            </a:r>
            <a:r>
              <a:rPr lang="en-US" altLang="zh-CN" sz="1400" b="0" kern="0" dirty="0">
                <a:solidFill>
                  <a:schemeClr val="tx1"/>
                </a:solidFill>
              </a:rPr>
              <a:t>degradation </a:t>
            </a:r>
            <a:r>
              <a:rPr lang="en-US" altLang="zh-CN" sz="1400" b="0" kern="0" dirty="0" smtClean="0">
                <a:solidFill>
                  <a:schemeClr val="tx1"/>
                </a:solidFill>
              </a:rPr>
              <a:t>of the ME equipment. </a:t>
            </a:r>
            <a:r>
              <a:rPr lang="en-US" altLang="zh-CN" sz="1400" b="0" kern="0" dirty="0">
                <a:solidFill>
                  <a:schemeClr val="tx1"/>
                </a:solidFill>
              </a:rPr>
              <a:t>LC is deployed to </a:t>
            </a:r>
            <a:r>
              <a:rPr lang="en-US" altLang="zh-CN" sz="1400" b="0" kern="0" dirty="0" smtClean="0">
                <a:solidFill>
                  <a:schemeClr val="tx1"/>
                </a:solidFill>
              </a:rPr>
              <a:t>ensure </a:t>
            </a:r>
            <a:r>
              <a:rPr lang="en-US" altLang="zh-CN" sz="1400" b="0" kern="0" dirty="0">
                <a:solidFill>
                  <a:schemeClr val="tx1"/>
                </a:solidFill>
              </a:rPr>
              <a:t>the </a:t>
            </a:r>
            <a:r>
              <a:rPr lang="en-US" altLang="zh-CN" sz="1400" b="0" kern="0" dirty="0" smtClean="0">
                <a:solidFill>
                  <a:schemeClr val="tx1"/>
                </a:solidFill>
              </a:rPr>
              <a:t>performance </a:t>
            </a:r>
            <a:r>
              <a:rPr lang="en-US" altLang="zh-CN" sz="1400" b="0" kern="0" dirty="0">
                <a:solidFill>
                  <a:schemeClr val="tx1"/>
                </a:solidFill>
              </a:rPr>
              <a:t>of </a:t>
            </a:r>
            <a:r>
              <a:rPr lang="en-US" altLang="zh-CN" sz="1400" b="0" kern="0" dirty="0" smtClean="0">
                <a:solidFill>
                  <a:schemeClr val="tx1"/>
                </a:solidFill>
              </a:rPr>
              <a:t>all ME equipment.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strike="sngStrike" kern="0" dirty="0">
                <a:solidFill>
                  <a:schemeClr val="tx1"/>
                </a:solidFill>
              </a:rPr>
              <a:t>il</a:t>
            </a:r>
            <a:r>
              <a:rPr lang="en-US" altLang="zh-CN" sz="1400" b="0" kern="0" dirty="0">
                <a:solidFill>
                  <a:schemeClr val="tx1"/>
                </a:solidFill>
              </a:rPr>
              <a:t>luminance of the operating </a:t>
            </a:r>
            <a:r>
              <a:rPr lang="en-US" altLang="zh-CN" sz="1400" b="0" kern="0" dirty="0" smtClean="0">
                <a:solidFill>
                  <a:schemeClr val="tx1"/>
                </a:solidFill>
              </a:rPr>
              <a:t>light: 160k </a:t>
            </a:r>
            <a:r>
              <a:rPr lang="en-US" altLang="zh-CN" sz="1400" b="0" kern="0" dirty="0">
                <a:solidFill>
                  <a:schemeClr val="tx1"/>
                </a:solidFill>
              </a:rPr>
              <a:t>and </a:t>
            </a:r>
            <a:r>
              <a:rPr lang="en-US" altLang="zh-CN" sz="1400" b="0" kern="0" dirty="0" smtClean="0">
                <a:solidFill>
                  <a:schemeClr val="tx1"/>
                </a:solidFill>
              </a:rPr>
              <a:t>40k </a:t>
            </a:r>
            <a:r>
              <a:rPr lang="en-US" altLang="zh-CN" sz="1400" b="0" kern="0" dirty="0">
                <a:solidFill>
                  <a:schemeClr val="tx1"/>
                </a:solidFill>
              </a:rPr>
              <a:t>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a:t>
            </a:r>
            <a:r>
              <a:rPr lang="en-US" altLang="zh-CN" sz="1400" b="0" kern="0" dirty="0" smtClean="0">
                <a:solidFill>
                  <a:schemeClr val="tx1"/>
                </a:solidFill>
              </a:rPr>
              <a:t>exchange </a:t>
            </a:r>
            <a:r>
              <a:rPr lang="en-US" altLang="zh-CN" sz="1400" b="0" kern="0" dirty="0">
                <a:solidFill>
                  <a:schemeClr val="tx1"/>
                </a:solidFill>
              </a:rPr>
              <a:t>in </a:t>
            </a:r>
            <a:r>
              <a:rPr lang="en-US" altLang="zh-CN" sz="1400" b="0" kern="0" dirty="0" smtClean="0">
                <a:solidFill>
                  <a:schemeClr val="tx1"/>
                </a:solidFill>
              </a:rPr>
              <a:t>medical environments with </a:t>
            </a:r>
            <a:r>
              <a:rPr lang="en-US" altLang="zh-CN" sz="1400" b="0" kern="0" dirty="0">
                <a:solidFill>
                  <a:schemeClr val="tx1"/>
                </a:solidFill>
              </a:rPr>
              <a:t>ME </a:t>
            </a:r>
            <a:r>
              <a:rPr lang="en-US" altLang="zh-CN" sz="1400" b="0" kern="0" dirty="0" smtClean="0">
                <a:solidFill>
                  <a:schemeClr val="tx1"/>
                </a:solidFill>
              </a:rPr>
              <a:t>equipment or system.</a:t>
            </a: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7"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a:t>Both uplink and downlink traffic is </a:t>
            </a:r>
            <a:r>
              <a:rPr lang="en-US" altLang="zh-CN" sz="1400" strike="sngStrike" dirty="0"/>
              <a:t>are </a:t>
            </a:r>
            <a:r>
              <a:rPr lang="en-US" altLang="zh-CN" sz="1400" dirty="0"/>
              <a:t>using LC. </a:t>
            </a:r>
            <a:endParaRPr lang="en-US" altLang="zh-CN" sz="1400" dirty="0" smtClean="0"/>
          </a:p>
          <a:p>
            <a:pPr eaLnBrk="1" hangingPunct="1">
              <a:spcBef>
                <a:spcPts val="0"/>
              </a:spcBef>
            </a:pPr>
            <a:r>
              <a:rPr lang="en-US" altLang="zh-CN" sz="1400" dirty="0" smtClean="0"/>
              <a:t>High </a:t>
            </a:r>
            <a:r>
              <a:rPr lang="en-US" altLang="zh-CN" sz="1400" dirty="0"/>
              <a:t>Quality of </a:t>
            </a:r>
            <a:r>
              <a:rPr lang="en-US" altLang="zh-CN" sz="1400" dirty="0" smtClean="0"/>
              <a:t>Service (</a:t>
            </a:r>
            <a:r>
              <a:rPr lang="en-US" altLang="zh-CN" sz="1400" dirty="0" err="1" smtClean="0"/>
              <a:t>QoS</a:t>
            </a:r>
            <a:r>
              <a:rPr lang="en-US" altLang="zh-CN" sz="1400" dirty="0" smtClean="0"/>
              <a:t>) </a:t>
            </a:r>
            <a:r>
              <a:rPr lang="en-US" altLang="zh-CN" sz="1400" dirty="0"/>
              <a:t>and high reliability are required. </a:t>
            </a:r>
            <a:r>
              <a:rPr lang="en-US" altLang="zh-CN" sz="1400" dirty="0" smtClean="0"/>
              <a:t> </a:t>
            </a:r>
          </a:p>
          <a:p>
            <a:pPr eaLnBrk="1" hangingPunct="1">
              <a:spcBef>
                <a:spcPts val="0"/>
              </a:spcBef>
            </a:pPr>
            <a:r>
              <a:rPr lang="en-US" altLang="zh-CN" sz="1400" dirty="0" smtClean="0"/>
              <a:t>Potential non-LC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a:t>
            </a:r>
            <a:r>
              <a:rPr lang="en-US" altLang="zh-CN" sz="1400" kern="0" dirty="0" smtClean="0"/>
              <a:t>ME equipment.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 e</a:t>
            </a:r>
            <a:r>
              <a:rPr lang="en-US" altLang="zh-CN" sz="1400" kern="0" dirty="0" smtClean="0"/>
              <a:t>quipment 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dirty="0" smtClean="0"/>
              <a:t>A </a:t>
            </a:r>
            <a:r>
              <a:rPr lang="en-US" altLang="zh-CN" sz="1400" dirty="0"/>
              <a:t>patient is monitored by </a:t>
            </a:r>
            <a:r>
              <a:rPr lang="en-US" altLang="zh-CN" sz="1400" dirty="0" smtClean="0"/>
              <a:t>ME </a:t>
            </a:r>
            <a:r>
              <a:rPr lang="en-US" altLang="zh-CN" sz="1400" kern="0" dirty="0"/>
              <a:t>equipment</a:t>
            </a:r>
            <a:r>
              <a:rPr lang="en-US" altLang="zh-CN" sz="1400" dirty="0" smtClean="0"/>
              <a:t> </a:t>
            </a:r>
            <a:r>
              <a:rPr lang="en-US" altLang="zh-CN" sz="1400" dirty="0"/>
              <a:t>which communicate with the </a:t>
            </a:r>
            <a:r>
              <a:rPr lang="en-US" altLang="zh-CN" sz="1400" dirty="0" smtClean="0"/>
              <a:t>nurses/doctors in </a:t>
            </a:r>
            <a:r>
              <a:rPr lang="en-US" altLang="zh-CN" sz="1400" dirty="0"/>
              <a:t>control room </a:t>
            </a:r>
            <a:r>
              <a:rPr lang="en-US" altLang="zh-CN" sz="1400" dirty="0" smtClean="0"/>
              <a:t>via LC</a:t>
            </a:r>
            <a:r>
              <a:rPr lang="en-US" altLang="zh-CN" sz="1400" dirty="0"/>
              <a:t>.</a:t>
            </a:r>
          </a:p>
        </p:txBody>
      </p:sp>
      <p:grpSp>
        <p:nvGrpSpPr>
          <p:cNvPr id="18" name="Group 17"/>
          <p:cNvGrpSpPr/>
          <p:nvPr/>
        </p:nvGrpSpPr>
        <p:grpSpPr>
          <a:xfrm>
            <a:off x="4947812" y="4850725"/>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3" name="テキスト ボックス 49"/>
          <p:cNvSpPr>
            <a:spLocks noChangeArrowheads="1"/>
          </p:cNvSpPr>
          <p:nvPr/>
        </p:nvSpPr>
        <p:spPr bwMode="auto">
          <a:xfrm>
            <a:off x="469160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4" name="Group 23"/>
          <p:cNvGrpSpPr/>
          <p:nvPr/>
        </p:nvGrpSpPr>
        <p:grpSpPr>
          <a:xfrm>
            <a:off x="6852852" y="4850725"/>
            <a:ext cx="1655393" cy="1103493"/>
            <a:chOff x="6927061" y="4941168"/>
            <a:chExt cx="1655393" cy="1103493"/>
          </a:xfrm>
        </p:grpSpPr>
        <p:pic>
          <p:nvPicPr>
            <p:cNvPr id="25" name="Content Placeholder 7">
              <a:extLst>
                <a:ext uri="{FF2B5EF4-FFF2-40B4-BE49-F238E27FC236}">
                  <a16:creationId xmlns="" xmlns:a16="http://schemas.microsoft.com/office/drawing/2014/main"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8" name="テキスト ボックス 49"/>
          <p:cNvSpPr>
            <a:spLocks noChangeArrowheads="1"/>
          </p:cNvSpPr>
          <p:nvPr/>
        </p:nvSpPr>
        <p:spPr bwMode="auto">
          <a:xfrm>
            <a:off x="680424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3099601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3: </a:t>
            </a:r>
            <a:r>
              <a:rPr lang="da-DK" altLang="zh-CN" dirty="0">
                <a:solidFill>
                  <a:schemeClr val="tx1"/>
                </a:solidFill>
              </a:rPr>
              <a:t>Enterprise network</a:t>
            </a:r>
            <a:endParaRPr lang="en-GB" dirty="0"/>
          </a:p>
        </p:txBody>
      </p:sp>
      <p:sp>
        <p:nvSpPr>
          <p:cNvPr id="29"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The density</a:t>
            </a:r>
            <a:r>
              <a:rPr lang="zh-CN" altLang="en-US" sz="1400" b="0" kern="0" dirty="0">
                <a:solidFill>
                  <a:schemeClr val="tx1"/>
                </a:solidFill>
              </a:rPr>
              <a:t> </a:t>
            </a:r>
            <a:r>
              <a:rPr lang="en-US" altLang="zh-CN" sz="1400" b="0" kern="0" dirty="0" smtClean="0">
                <a:solidFill>
                  <a:schemeClr val="tx1"/>
                </a:solidFill>
              </a:rPr>
              <a:t>of users may be very high in the space such as </a:t>
            </a:r>
            <a:r>
              <a:rPr lang="en-GB" altLang="zh-CN" sz="1400" b="0" dirty="0">
                <a:solidFill>
                  <a:schemeClr val="tx1"/>
                </a:solidFill>
              </a:rPr>
              <a:t>enterprise </a:t>
            </a:r>
            <a:r>
              <a:rPr lang="en-GB" altLang="zh-CN" sz="1400" b="0" dirty="0" smtClean="0">
                <a:solidFill>
                  <a:schemeClr val="tx1"/>
                </a:solidFill>
              </a:rPr>
              <a:t>environment leading to slow speed or even </a:t>
            </a:r>
            <a:r>
              <a:rPr lang="en-US" altLang="zh-CN" sz="1400" b="0" dirty="0" smtClean="0">
                <a:solidFill>
                  <a:schemeClr val="tx1"/>
                </a:solidFill>
              </a:rPr>
              <a:t>dropped </a:t>
            </a:r>
            <a:r>
              <a:rPr lang="en-US" altLang="zh-CN" sz="1400" b="0" dirty="0">
                <a:solidFill>
                  <a:schemeClr val="tx1"/>
                </a:solidFill>
              </a:rPr>
              <a:t>or </a:t>
            </a:r>
            <a:r>
              <a:rPr lang="en-US" altLang="zh-CN" sz="1400" b="0" dirty="0" smtClean="0">
                <a:solidFill>
                  <a:schemeClr val="tx1"/>
                </a:solidFill>
              </a:rPr>
              <a:t>lost connections.</a:t>
            </a:r>
            <a:r>
              <a:rPr lang="en-US" altLang="zh-CN" sz="1400" b="0" kern="0" dirty="0" smtClean="0">
                <a:solidFill>
                  <a:schemeClr val="tx1"/>
                </a:solidFill>
              </a:rPr>
              <a:t> LC </a:t>
            </a:r>
            <a:r>
              <a:rPr lang="en-US" altLang="zh-CN" sz="1400" b="0" kern="0" dirty="0">
                <a:solidFill>
                  <a:schemeClr val="tx1"/>
                </a:solidFill>
              </a:rPr>
              <a:t>is deployed to provide wireless connectivity </a:t>
            </a:r>
            <a:r>
              <a:rPr lang="en-US" altLang="zh-CN" sz="1400" b="0" kern="0" dirty="0" smtClean="0">
                <a:solidFill>
                  <a:schemeClr val="tx1"/>
                </a:solidFill>
              </a:rPr>
              <a:t>escaping </a:t>
            </a:r>
            <a:r>
              <a:rPr lang="en-US" altLang="zh-CN" sz="1400" b="0" kern="0" dirty="0">
                <a:solidFill>
                  <a:schemeClr val="tx1"/>
                </a:solidFill>
              </a:rPr>
              <a:t>the </a:t>
            </a:r>
            <a:r>
              <a:rPr lang="en-US" altLang="zh-CN" sz="1400" b="0" kern="0" dirty="0" smtClean="0">
                <a:solidFill>
                  <a:schemeClr val="tx1"/>
                </a:solidFill>
              </a:rPr>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a:t>
            </a:r>
            <a:r>
              <a:rPr lang="en-US" altLang="zh-CN" sz="1400" b="0" kern="0" dirty="0" smtClean="0"/>
              <a:t>stations (STAs) (20~40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30"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traffic is </a:t>
            </a:r>
            <a:r>
              <a:rPr lang="en-US" altLang="zh-CN" sz="1400" strike="sngStrike" dirty="0"/>
              <a:t>are </a:t>
            </a:r>
            <a:r>
              <a:rPr lang="en-US" altLang="zh-CN" sz="1400" dirty="0"/>
              <a:t>using </a:t>
            </a:r>
            <a:r>
              <a:rPr lang="en-US" altLang="zh-CN" sz="1400" dirty="0" smtClean="0"/>
              <a:t>LC.</a:t>
            </a:r>
          </a:p>
          <a:p>
            <a:pPr eaLnBrk="1" hangingPunct="1">
              <a:spcBef>
                <a:spcPct val="20000"/>
              </a:spcBef>
            </a:pPr>
            <a:r>
              <a:rPr lang="en-US" altLang="zh-CN" sz="1400" kern="0" dirty="0" smtClean="0"/>
              <a:t>High </a:t>
            </a:r>
            <a:r>
              <a:rPr lang="en-US" altLang="zh-CN" sz="1400" kern="0" dirty="0"/>
              <a:t>levels of OBSS Interference between LC access points (APs) </a:t>
            </a:r>
            <a:r>
              <a:rPr lang="en-US" altLang="zh-CN" sz="1400" kern="0" dirty="0" smtClean="0"/>
              <a:t>expected </a:t>
            </a:r>
            <a:r>
              <a:rPr lang="en-US" altLang="zh-CN" sz="1400" kern="0" dirty="0"/>
              <a:t>due to very high density deployment. Interference </a:t>
            </a:r>
            <a:r>
              <a:rPr lang="en-US" altLang="zh-CN" sz="1400" kern="0" dirty="0" smtClean="0"/>
              <a:t>with peer-to-peer networks within each meeting room.</a:t>
            </a:r>
          </a:p>
          <a:p>
            <a:pPr>
              <a:defRPr/>
            </a:pPr>
            <a:r>
              <a:rPr lang="en-US" altLang="zh-CN" sz="1400" dirty="0" smtClean="0"/>
              <a:t>Potential non-LC interference </a:t>
            </a:r>
            <a:r>
              <a:rPr lang="en-US" altLang="zh-CN" sz="1400" dirty="0"/>
              <a:t>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t>UHD video teleconferencing </a:t>
            </a:r>
            <a:r>
              <a:rPr lang="en-US" altLang="zh-CN" sz="1400" dirty="0"/>
              <a:t>starts in multiple </a:t>
            </a:r>
            <a:r>
              <a:rPr lang="en-US" altLang="zh-CN" sz="1400" dirty="0" smtClean="0"/>
              <a:t>meeting rooms simultaneously. People can see each other and demonstrate </a:t>
            </a:r>
            <a:r>
              <a:rPr lang="en-US" altLang="zh-CN" sz="1400" dirty="0"/>
              <a:t>their desktop to </a:t>
            </a:r>
            <a:r>
              <a:rPr lang="en-US" altLang="zh-CN" sz="1400" dirty="0" smtClean="0"/>
              <a:t>each other via the LC network. Some people are walking </a:t>
            </a:r>
            <a:r>
              <a:rPr lang="en-US" altLang="zh-CN" sz="1400" dirty="0"/>
              <a:t>in the </a:t>
            </a:r>
            <a:r>
              <a:rPr lang="en-US" altLang="zh-CN" sz="1400" dirty="0" smtClean="0"/>
              <a:t>meeting room. </a:t>
            </a:r>
            <a:endParaRPr lang="en-US" altLang="zh-CN" sz="1400" dirty="0"/>
          </a:p>
          <a:p>
            <a:endParaRPr lang="en-US" altLang="zh-CN" sz="1400" dirty="0"/>
          </a:p>
        </p:txBody>
      </p:sp>
      <p:sp>
        <p:nvSpPr>
          <p:cNvPr id="31"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32" name="图片 11" descr="atto_cells.png">
            <a:extLst>
              <a:ext uri="{FF2B5EF4-FFF2-40B4-BE49-F238E27FC236}">
                <a16:creationId xmlns="" xmlns:a16="http://schemas.microsoft.com/office/drawing/2014/main" id="{116C9974-D5B3-45E7-A85E-10BC758C7C1B}"/>
              </a:ext>
            </a:extLst>
          </p:cNvPr>
          <p:cNvPicPr>
            <a:picLocks noChangeAspect="1"/>
          </p:cNvPicPr>
          <p:nvPr/>
        </p:nvPicPr>
        <p:blipFill>
          <a:blip r:embed="rId3" cstate="print"/>
          <a:srcRect/>
          <a:stretch>
            <a:fillRect/>
          </a:stretch>
        </p:blipFill>
        <p:spPr bwMode="auto">
          <a:xfrm>
            <a:off x="6454275" y="4869160"/>
            <a:ext cx="1658780" cy="1253312"/>
          </a:xfrm>
          <a:prstGeom prst="rect">
            <a:avLst/>
          </a:prstGeom>
          <a:ln>
            <a:noFill/>
          </a:ln>
          <a:effectLst>
            <a:softEdge rad="112500"/>
          </a:effectLst>
        </p:spPr>
      </p:pic>
      <p:sp>
        <p:nvSpPr>
          <p:cNvPr id="33"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WLAN channel</a:t>
            </a:r>
            <a:endParaRPr kumimoji="1" lang="ja-JP" altLang="en-US" b="1" dirty="0"/>
          </a:p>
        </p:txBody>
      </p:sp>
      <p:pic>
        <p:nvPicPr>
          <p:cNvPr id="34"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800090"/>
            <a:ext cx="789549" cy="98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67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4: Secure </a:t>
            </a:r>
            <a:r>
              <a:rPr lang="en-US" altLang="zh-CN" dirty="0"/>
              <a:t>home network</a:t>
            </a:r>
            <a:endParaRPr lang="en-GB" dirty="0"/>
          </a:p>
        </p:txBody>
      </p:sp>
      <p:sp>
        <p:nvSpPr>
          <p:cNvPr id="12" name="Rectangle 3"/>
          <p:cNvSpPr txBox="1">
            <a:spLocks noChangeArrowheads="1"/>
          </p:cNvSpPr>
          <p:nvPr/>
        </p:nvSpPr>
        <p:spPr bwMode="auto">
          <a:xfrm>
            <a:off x="179512" y="1484784"/>
            <a:ext cx="430949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RF based WLAN signal can be received by surrounding devices belonging to legal users or hackers. This potential risk causes concerns among wireless users who are especially aware </a:t>
            </a:r>
            <a:r>
              <a:rPr lang="en-US" altLang="zh-CN" sz="1400" b="0" kern="0" dirty="0">
                <a:solidFill>
                  <a:schemeClr val="tx1"/>
                </a:solidFill>
              </a:rPr>
              <a:t>of </a:t>
            </a:r>
            <a:r>
              <a:rPr lang="en-US" altLang="zh-CN" sz="1400" b="0" kern="0" dirty="0" smtClean="0">
                <a:solidFill>
                  <a:schemeClr val="tx1"/>
                </a:solidFill>
              </a:rPr>
              <a:t>the their data </a:t>
            </a:r>
            <a:r>
              <a:rPr lang="en-US" altLang="zh-CN" sz="1400" b="0" kern="0" dirty="0">
                <a:solidFill>
                  <a:schemeClr val="tx1"/>
                </a:solidFill>
              </a:rPr>
              <a:t>security and </a:t>
            </a:r>
            <a:r>
              <a:rPr lang="en-US" altLang="zh-CN" sz="1400" b="0" kern="0" dirty="0" smtClean="0">
                <a:solidFill>
                  <a:schemeClr val="tx1"/>
                </a:solidFill>
              </a:rPr>
              <a:t>privacy. LC is deployed </a:t>
            </a:r>
            <a:r>
              <a:rPr lang="en-US" altLang="zh-CN" sz="1400" b="0" kern="0" dirty="0">
                <a:solidFill>
                  <a:schemeClr val="tx1"/>
                </a:solidFill>
              </a:rPr>
              <a:t>to provide wireless connectivity </a:t>
            </a:r>
            <a:r>
              <a:rPr lang="en-US" altLang="zh-CN" sz="1400" b="0" kern="0" dirty="0" smtClean="0">
                <a:solidFill>
                  <a:schemeClr val="tx1"/>
                </a:solidFill>
              </a:rPr>
              <a:t>with limited coverage 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illuminance 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3" name="Rectangle 3"/>
          <p:cNvSpPr txBox="1">
            <a:spLocks noChangeArrowheads="1"/>
          </p:cNvSpPr>
          <p:nvPr/>
        </p:nvSpPr>
        <p:spPr bwMode="auto">
          <a:xfrm>
            <a:off x="4427984" y="148478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traffic is </a:t>
            </a:r>
            <a:r>
              <a:rPr lang="en-US" altLang="zh-CN" sz="1400" dirty="0" smtClean="0"/>
              <a:t>using LC.</a:t>
            </a:r>
          </a:p>
          <a:p>
            <a:pPr eaLnBrk="1" hangingPunct="1">
              <a:spcBef>
                <a:spcPct val="20000"/>
              </a:spcBef>
            </a:pPr>
            <a:r>
              <a:rPr lang="en-US" altLang="zh-CN" sz="1400" kern="0" dirty="0" smtClean="0"/>
              <a:t>High </a:t>
            </a:r>
            <a:r>
              <a:rPr lang="en-US" altLang="zh-CN" sz="1400" kern="0" dirty="0"/>
              <a:t>levels of OBSS Interference between LC access points (APs) </a:t>
            </a:r>
            <a:r>
              <a:rPr lang="en-US" altLang="zh-CN" sz="1400" kern="0" dirty="0" smtClean="0"/>
              <a:t>expected </a:t>
            </a:r>
            <a:r>
              <a:rPr lang="en-US" altLang="zh-CN" sz="1400" kern="0" dirty="0"/>
              <a:t>due to very high density deployment. Interference with peer-to-peer networks within </a:t>
            </a:r>
            <a:r>
              <a:rPr lang="en-US" altLang="zh-CN" sz="1400" kern="0" dirty="0" smtClean="0"/>
              <a:t>the same room</a:t>
            </a:r>
            <a:r>
              <a:rPr lang="en-US" altLang="zh-CN" sz="1400" kern="0" dirty="0"/>
              <a:t>.</a:t>
            </a:r>
          </a:p>
          <a:p>
            <a:pPr>
              <a:defRPr/>
            </a:pPr>
            <a:r>
              <a:rPr lang="en-US" altLang="zh-CN" sz="1400" dirty="0" smtClean="0"/>
              <a:t>Potential non-LC interference </a:t>
            </a:r>
            <a:r>
              <a:rPr lang="en-US" altLang="zh-CN" sz="1400" dirty="0"/>
              <a:t>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t>Users perform </a:t>
            </a:r>
            <a:r>
              <a:rPr lang="en-US" altLang="zh-CN" sz="1400" dirty="0"/>
              <a:t>a mixture of applications, including </a:t>
            </a:r>
            <a:r>
              <a:rPr lang="en-US" altLang="zh-CN" sz="1400" dirty="0" smtClean="0"/>
              <a:t>Internet </a:t>
            </a:r>
            <a:r>
              <a:rPr lang="en-US" altLang="zh-CN" sz="1400" dirty="0"/>
              <a:t>access, </a:t>
            </a:r>
            <a:r>
              <a:rPr lang="en-US" altLang="zh-CN" sz="1400" dirty="0" smtClean="0"/>
              <a:t>online video chat, without worrying about wireless signal </a:t>
            </a:r>
            <a:r>
              <a:rPr lang="en-US" altLang="zh-CN" sz="1400" dirty="0"/>
              <a:t>leaking into other </a:t>
            </a:r>
            <a:r>
              <a:rPr lang="en-US" altLang="zh-CN" sz="1400" dirty="0" smtClean="0"/>
              <a:t>places.</a:t>
            </a:r>
            <a:endParaRPr lang="en-US" altLang="zh-CN" sz="1400" dirty="0"/>
          </a:p>
        </p:txBody>
      </p:sp>
      <p:sp>
        <p:nvSpPr>
          <p:cNvPr id="14"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15" name="Group 14"/>
          <p:cNvGrpSpPr/>
          <p:nvPr/>
        </p:nvGrpSpPr>
        <p:grpSpPr>
          <a:xfrm>
            <a:off x="6344692" y="4581128"/>
            <a:ext cx="2115740" cy="1184714"/>
            <a:chOff x="6344692" y="4581128"/>
            <a:chExt cx="2115740" cy="1184714"/>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8"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WLAN signal from neighbors</a:t>
            </a:r>
            <a:endParaRPr kumimoji="1" lang="ja-JP" altLang="en-US" b="1" dirty="0"/>
          </a:p>
        </p:txBody>
      </p:sp>
      <p:pic>
        <p:nvPicPr>
          <p:cNvPr id="19"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54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solidFill>
                  <a:schemeClr val="tx1"/>
                </a:solidFill>
              </a:rPr>
              <a:t>July 2018</a:t>
            </a:r>
            <a:endParaRPr lang="en-GB">
              <a:solidFill>
                <a:schemeClr val="tx1"/>
              </a:solidFill>
            </a:endParaRPr>
          </a:p>
        </p:txBody>
      </p:sp>
      <p:sp>
        <p:nvSpPr>
          <p:cNvPr id="5" name="Footer Placeholder 4"/>
          <p:cNvSpPr>
            <a:spLocks noGrp="1"/>
          </p:cNvSpPr>
          <p:nvPr>
            <p:ph type="ftr" idx="14"/>
          </p:nvPr>
        </p:nvSpPr>
        <p:spPr>
          <a:xfrm>
            <a:off x="6572264" y="6475413"/>
            <a:ext cx="1970074" cy="180975"/>
          </a:xfrm>
        </p:spPr>
        <p:txBody>
          <a:bodyPr/>
          <a:lstStyle/>
          <a:p>
            <a:r>
              <a:rPr lang="en-GB" smtClean="0">
                <a:solidFill>
                  <a:schemeClr val="tx1"/>
                </a:solidFill>
              </a:rPr>
              <a:t>Oliver Pengfei Luo, Huawei</a:t>
            </a:r>
            <a:endParaRPr lang="en-GB" dirty="0">
              <a:solidFill>
                <a:schemeClr val="tx1"/>
              </a:solidFill>
            </a:endParaRPr>
          </a:p>
        </p:txBody>
      </p:sp>
      <p:sp>
        <p:nvSpPr>
          <p:cNvPr id="6" name="Slide Number Placeholder 5"/>
          <p:cNvSpPr>
            <a:spLocks noGrp="1"/>
          </p:cNvSpPr>
          <p:nvPr>
            <p:ph type="sldNum" idx="12"/>
          </p:nvPr>
        </p:nvSpPr>
        <p:spPr/>
        <p:txBody>
          <a:bodyPr/>
          <a:lstStyle/>
          <a:p>
            <a:r>
              <a:rPr lang="en-GB">
                <a:solidFill>
                  <a:schemeClr val="tx1"/>
                </a:solidFill>
              </a:rPr>
              <a:t>Slide </a:t>
            </a:r>
            <a:fld id="{6C8F0547-AFA8-4805-9A22-12721CDE959F}" type="slidenum">
              <a:rPr lang="en-GB">
                <a:solidFill>
                  <a:schemeClr val="tx1"/>
                </a:solidFill>
              </a:rPr>
              <a:pPr/>
              <a:t>8</a:t>
            </a:fld>
            <a:endParaRPr lang="en-GB">
              <a:solidFill>
                <a:schemeClr val="tx1"/>
              </a:solidFill>
            </a:endParaRPr>
          </a:p>
        </p:txBody>
      </p:sp>
      <p:sp>
        <p:nvSpPr>
          <p:cNvPr id="2" name="Title 1"/>
          <p:cNvSpPr>
            <a:spLocks noGrp="1"/>
          </p:cNvSpPr>
          <p:nvPr>
            <p:ph type="title"/>
          </p:nvPr>
        </p:nvSpPr>
        <p:spPr/>
        <p:txBody>
          <a:bodyPr/>
          <a:lstStyle/>
          <a:p>
            <a:r>
              <a:rPr lang="en-US" altLang="zh-CN" dirty="0">
                <a:solidFill>
                  <a:schemeClr val="tx1"/>
                </a:solidFill>
              </a:rPr>
              <a:t>Summary of Key </a:t>
            </a:r>
            <a:r>
              <a:rPr lang="en-US" altLang="zh-CN" dirty="0" smtClean="0">
                <a:solidFill>
                  <a:schemeClr val="tx1"/>
                </a:solidFill>
              </a:rPr>
              <a:t>considerations[12]</a:t>
            </a:r>
            <a:endParaRPr lang="zh-CN" altLang="en-US" dirty="0">
              <a:solidFill>
                <a:schemeClr val="tx1"/>
              </a:solidFill>
            </a:endParaRPr>
          </a:p>
        </p:txBody>
      </p:sp>
      <p:graphicFrame>
        <p:nvGraphicFramePr>
          <p:cNvPr id="10" name="Shape 392"/>
          <p:cNvGraphicFramePr/>
          <p:nvPr>
            <p:extLst>
              <p:ext uri="{D42A27DB-BD31-4B8C-83A1-F6EECF244321}">
                <p14:modId xmlns:p14="http://schemas.microsoft.com/office/powerpoint/2010/main" val="3586793767"/>
              </p:ext>
            </p:extLst>
          </p:nvPr>
        </p:nvGraphicFramePr>
        <p:xfrm>
          <a:off x="683568" y="1899776"/>
          <a:ext cx="7812000" cy="3316360"/>
        </p:xfrm>
        <a:graphic>
          <a:graphicData uri="http://schemas.openxmlformats.org/drawingml/2006/table">
            <a:tbl>
              <a:tblPr firstRow="1" bandRow="1">
                <a:noFill/>
              </a:tblPr>
              <a:tblGrid>
                <a:gridCol w="1152000">
                  <a:extLst>
                    <a:ext uri="{9D8B030D-6E8A-4147-A177-3AD203B41FA5}">
                      <a16:colId xmlns="" xmlns:a16="http://schemas.microsoft.com/office/drawing/2014/main" val="20000"/>
                    </a:ext>
                  </a:extLst>
                </a:gridCol>
                <a:gridCol w="864000">
                  <a:extLst>
                    <a:ext uri="{9D8B030D-6E8A-4147-A177-3AD203B41FA5}">
                      <a16:colId xmlns="" xmlns:a16="http://schemas.microsoft.com/office/drawing/2014/main" val="20001"/>
                    </a:ext>
                  </a:extLst>
                </a:gridCol>
                <a:gridCol w="1188000">
                  <a:extLst>
                    <a:ext uri="{9D8B030D-6E8A-4147-A177-3AD203B41FA5}">
                      <a16:colId xmlns="" xmlns:a16="http://schemas.microsoft.com/office/drawing/2014/main" val="20002"/>
                    </a:ext>
                  </a:extLst>
                </a:gridCol>
                <a:gridCol w="1224000">
                  <a:extLst>
                    <a:ext uri="{9D8B030D-6E8A-4147-A177-3AD203B41FA5}">
                      <a16:colId xmlns="" xmlns:a16="http://schemas.microsoft.com/office/drawing/2014/main" val="20003"/>
                    </a:ext>
                  </a:extLst>
                </a:gridCol>
                <a:gridCol w="2160000">
                  <a:extLst>
                    <a:ext uri="{9D8B030D-6E8A-4147-A177-3AD203B41FA5}">
                      <a16:colId xmlns="" xmlns:a16="http://schemas.microsoft.com/office/drawing/2014/main" val="20005"/>
                    </a:ext>
                  </a:extLst>
                </a:gridCol>
                <a:gridCol w="1224000"/>
              </a:tblGrid>
              <a:tr h="756000">
                <a:tc>
                  <a:txBody>
                    <a:bodyPr/>
                    <a:lstStyle/>
                    <a:p>
                      <a:pPr marL="0" marR="0" lvl="0" indent="0" algn="ctr" rtl="0">
                        <a:spcBef>
                          <a:spcPts val="0"/>
                        </a:spcBef>
                        <a:buSzPct val="25000"/>
                        <a:buNone/>
                      </a:pPr>
                      <a:r>
                        <a:rPr lang="en-US" sz="1500" u="none" strike="noStrike" cap="none" baseline="0" dirty="0" smtClean="0">
                          <a:solidFill>
                            <a:schemeClr val="tx1"/>
                          </a:solidFill>
                        </a:rPr>
                        <a:t>UC #</a:t>
                      </a:r>
                      <a:endParaRPr lang="en-US" sz="1500" u="none" strike="noStrike" cap="none" baseline="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Distance</a:t>
                      </a:r>
                      <a:endParaRPr sz="1500" u="none" strike="noStrike" cap="none" baseline="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solidFill>
                            <a:schemeClr val="tx1"/>
                          </a:solidFill>
                        </a:rPr>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Latency</a:t>
                      </a:r>
                      <a:endParaRPr lang="en-US" sz="1500" u="none" strike="noStrike" cap="none" baseline="3000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Applications and Characteristics</a:t>
                      </a:r>
                      <a:endParaRPr lang="en-US" sz="1500" u="none" strike="noStrike" cap="none" baseline="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Reliability (PER)</a:t>
                      </a:r>
                      <a:endParaRPr lang="en-US" sz="1500" u="none" strike="noStrike" cap="none" baseline="0" dirty="0">
                        <a:solidFill>
                          <a:schemeClr val="tx1"/>
                        </a:solidFill>
                      </a:endParaRPr>
                    </a:p>
                  </a:txBody>
                  <a:tcPr marL="91450" marR="91450" marT="45725" marB="45725" anchor="ctr">
                    <a:solidFill>
                      <a:srgbClr val="D8D8D8"/>
                    </a:solidFill>
                  </a:tcPr>
                </a:tc>
                <a:extLst>
                  <a:ext uri="{0D108BD9-81ED-4DB2-BD59-A6C34878D82A}">
                    <a16:rowId xmlns="" xmlns:a16="http://schemas.microsoft.com/office/drawing/2014/main" val="10000"/>
                  </a:ext>
                </a:extLst>
              </a:tr>
              <a:tr h="540000">
                <a:tc>
                  <a:txBody>
                    <a:bodyPr/>
                    <a:lstStyle/>
                    <a:p>
                      <a:pPr marL="0" marR="0" lvl="0" indent="0" algn="l" rtl="0">
                        <a:spcBef>
                          <a:spcPts val="0"/>
                        </a:spcBef>
                        <a:buSzPct val="25000"/>
                        <a:buNone/>
                      </a:pPr>
                      <a:r>
                        <a:rPr lang="da-DK" altLang="zh-CN" sz="1200" dirty="0" smtClean="0"/>
                        <a:t>Industrial wireless</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 &lt;20m</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a:t>
                      </a:r>
                      <a:r>
                        <a:rPr lang="en-US" altLang="zh-CN" sz="1200" u="none" strike="noStrike" kern="1200" cap="none" baseline="0" dirty="0" smtClean="0">
                          <a:solidFill>
                            <a:schemeClr val="tx1"/>
                          </a:solidFill>
                          <a:latin typeface="+mn-lt"/>
                          <a:ea typeface="+mn-ea"/>
                          <a:cs typeface="+mn-cs"/>
                        </a:rPr>
                        <a:t>~1</a:t>
                      </a:r>
                      <a:r>
                        <a:rPr lang="en-US" sz="1200" u="none" strike="noStrike" kern="1200" cap="none" baseline="0" dirty="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&lt;1ms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smtClean="0">
                          <a:solidFill>
                            <a:schemeClr val="tx1"/>
                          </a:solidFill>
                          <a:latin typeface="+mn-lt"/>
                          <a:ea typeface="+mn-ea"/>
                          <a:cs typeface="+mn-cs"/>
                        </a:rPr>
                        <a:t>-Production </a:t>
                      </a:r>
                      <a:r>
                        <a:rPr lang="en-US" sz="1200" u="none" strike="noStrike" kern="1200" cap="none" baseline="0" dirty="0" smtClean="0">
                          <a:solidFill>
                            <a:schemeClr val="tx1"/>
                          </a:solidFill>
                          <a:latin typeface="+mn-lt"/>
                          <a:ea typeface="+mn-ea"/>
                          <a:cs typeface="+mn-cs"/>
                        </a:rPr>
                        <a:t>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 (</a:t>
                      </a:r>
                      <a:r>
                        <a:rPr lang="en-US" altLang="zh-CN" sz="1200" u="none" strike="noStrike" kern="1200" cap="none" baseline="0" dirty="0" smtClean="0">
                          <a:solidFill>
                            <a:schemeClr val="tx1"/>
                          </a:solidFill>
                          <a:latin typeface="+mn-lt"/>
                          <a:ea typeface="+mn-ea"/>
                          <a:cs typeface="+mn-cs"/>
                        </a:rPr>
                        <a:t>1-2 m/s</a:t>
                      </a:r>
                      <a:r>
                        <a:rPr lang="en-US" sz="1200" u="none" strike="noStrike" kern="1200" cap="none" baseline="0" dirty="0" smtClean="0">
                          <a:solidFill>
                            <a:schemeClr val="tx1"/>
                          </a:solidFill>
                          <a:latin typeface="+mn-lt"/>
                          <a:ea typeface="+mn-ea"/>
                          <a:cs typeface="+mn-cs"/>
                        </a:rPr>
                        <a:t>)</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-Infrastructure mode</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Next page</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1"/>
                  </a:ext>
                </a:extLst>
              </a:tr>
              <a:tr h="540000">
                <a:tc>
                  <a:txBody>
                    <a:bodyPr/>
                    <a:lstStyle/>
                    <a:p>
                      <a:pPr marL="0" marR="0" lvl="0" indent="0" algn="l" rtl="0">
                        <a:spcBef>
                          <a:spcPts val="0"/>
                        </a:spcBef>
                        <a:buSzPct val="25000"/>
                        <a:buNone/>
                      </a:pPr>
                      <a:r>
                        <a:rPr lang="en-US" sz="1200" u="none" strike="noStrike" cap="none" baseline="0" dirty="0" smtClean="0">
                          <a:solidFill>
                            <a:schemeClr val="tx1"/>
                          </a:solidFill>
                        </a:rPr>
                        <a:t>Wireless access </a:t>
                      </a:r>
                      <a:br>
                        <a:rPr lang="en-US" sz="1200" u="none" strike="noStrike" cap="none" baseline="0" dirty="0" smtClean="0">
                          <a:solidFill>
                            <a:schemeClr val="tx1"/>
                          </a:solidFill>
                        </a:rPr>
                      </a:br>
                      <a:r>
                        <a:rPr lang="en-US" sz="1200" u="none" strike="noStrike" cap="none" baseline="0" dirty="0" smtClean="0">
                          <a:solidFill>
                            <a:schemeClr val="tx1"/>
                          </a:solidFill>
                        </a:rPr>
                        <a:t>in medical environments</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&lt;3m</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&lt;1ms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 (1-2 m/s)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sz="1200" u="none" strike="noStrike" kern="1200" cap="none" baseline="0" dirty="0" smtClean="0">
                          <a:solidFill>
                            <a:schemeClr val="tx1"/>
                          </a:solidFill>
                          <a:latin typeface="+mn-lt"/>
                          <a:ea typeface="+mn-ea"/>
                          <a:cs typeface="+mn-cs"/>
                        </a:rPr>
                        <a:t>Infrastructure 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Next page</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2"/>
                  </a:ext>
                </a:extLst>
              </a:tr>
              <a:tr h="540000">
                <a:tc>
                  <a:txBody>
                    <a:bodyPr/>
                    <a:lstStyle/>
                    <a:p>
                      <a:pPr marL="0" marR="0" lvl="0" indent="0" algn="l" rtl="0">
                        <a:spcBef>
                          <a:spcPts val="0"/>
                        </a:spcBef>
                        <a:buSzPct val="25000"/>
                        <a:buNone/>
                      </a:pPr>
                      <a:r>
                        <a:rPr lang="en-US" sz="1200" u="none" strike="noStrike" cap="none" baseline="0" dirty="0" smtClean="0">
                          <a:solidFill>
                            <a:schemeClr val="tx1"/>
                          </a:solidFill>
                        </a:rPr>
                        <a:t>Enterprise network</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&lt;5m </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&lt;1ms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 (1-2 m/s)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sz="1200" u="none" strike="noStrike" kern="1200" cap="none" baseline="0" dirty="0" smtClean="0">
                          <a:solidFill>
                            <a:schemeClr val="tx1"/>
                          </a:solidFill>
                          <a:latin typeface="+mn-lt"/>
                          <a:ea typeface="+mn-ea"/>
                          <a:cs typeface="+mn-cs"/>
                        </a:rPr>
                        <a:t>Infrastructure 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Next page</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3"/>
                  </a:ext>
                </a:extLst>
              </a:tr>
              <a:tr h="540000">
                <a:tc>
                  <a:txBody>
                    <a:bodyPr/>
                    <a:lstStyle/>
                    <a:p>
                      <a:pPr marL="0" marR="0" lvl="0" indent="0" algn="l" rtl="0">
                        <a:spcBef>
                          <a:spcPts val="0"/>
                        </a:spcBef>
                        <a:buSzPct val="25000"/>
                        <a:buNone/>
                      </a:pPr>
                      <a:r>
                        <a:rPr lang="en-US" sz="1200" u="none" strike="noStrike" cap="none" baseline="0" dirty="0" smtClean="0">
                          <a:solidFill>
                            <a:schemeClr val="tx1"/>
                          </a:solidFill>
                        </a:rPr>
                        <a:t>Secure home network</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&lt;3m</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&lt;1ms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-Internet,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 (1-2 m/s)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sz="1200" u="none" strike="noStrike" kern="1200" cap="none" baseline="0" dirty="0" smtClean="0">
                          <a:solidFill>
                            <a:schemeClr val="tx1"/>
                          </a:solidFill>
                          <a:latin typeface="+mn-lt"/>
                          <a:ea typeface="+mn-ea"/>
                          <a:cs typeface="+mn-cs"/>
                        </a:rPr>
                        <a:t>Infrastructure 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Next page</a:t>
                      </a:r>
                    </a:p>
                  </a:txBody>
                  <a:tcPr marL="91450" marR="91450" marT="45725" marB="45725" anchor="ctr">
                    <a:solidFill>
                      <a:schemeClr val="accent1">
                        <a:lumMod val="40000"/>
                        <a:lumOff val="60000"/>
                        <a:alpha val="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03107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0813" cy="1065213"/>
          </a:xfrm>
        </p:spPr>
        <p:txBody>
          <a:bodyPr/>
          <a:lstStyle/>
          <a:p>
            <a:r>
              <a:rPr lang="en-US" altLang="zh-CN" dirty="0"/>
              <a:t>Key assumptions on Major Traffic </a:t>
            </a:r>
            <a:r>
              <a:rPr lang="en-US" altLang="zh-CN" dirty="0" smtClean="0"/>
              <a:t>Types (1/2) [13]</a:t>
            </a:r>
            <a:endParaRPr lang="zh-CN" alt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04254475"/>
              </p:ext>
            </p:extLst>
          </p:nvPr>
        </p:nvGraphicFramePr>
        <p:xfrm>
          <a:off x="395536" y="1700808"/>
          <a:ext cx="8280920" cy="4678680"/>
        </p:xfrm>
        <a:graphic>
          <a:graphicData uri="http://schemas.openxmlformats.org/drawingml/2006/table">
            <a:tbl>
              <a:tblPr/>
              <a:tblGrid>
                <a:gridCol w="1152128"/>
                <a:gridCol w="1584176"/>
                <a:gridCol w="2088232"/>
                <a:gridCol w="792088"/>
                <a:gridCol w="1008112"/>
                <a:gridCol w="792088"/>
                <a:gridCol w="864096"/>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Traffic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cs typeface="Times New Roman" pitchFamily="18" charset="0"/>
                        </a:rPr>
                        <a:t>Subtype</a:t>
                      </a:r>
                      <a:endParaRPr kumimoji="0" lang="zh-CN" altLang="zh-CN"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21216">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Cloud Desktop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Office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9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Printing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Flash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5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SD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Gaming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First-person Shooter</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Like CS and games in Xbox 360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Real-time strategy</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endParaRPr lang="zh-CN" altLang="en-US"/>
                    </a:p>
                  </a:txBody>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Turn based games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Interactive real-time gaming (assumption)</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Access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FTP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Twitter &amp; </a:t>
                      </a:r>
                      <a:r>
                        <a:rPr kumimoji="0" lang="en-US" altLang="zh-CN" sz="9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Facebook</a:t>
                      </a: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IM</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High-def audio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Online Videos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96138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3320</TotalTime>
  <Words>2147</Words>
  <Application>Microsoft Office PowerPoint</Application>
  <PresentationFormat>On-screen Show (4:3)</PresentationFormat>
  <Paragraphs>401</Paragraphs>
  <Slides>12</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4" baseType="lpstr">
      <vt:lpstr>Arial Unicode MS</vt:lpstr>
      <vt:lpstr>Frutiger LT Com 55 Roman</vt:lpstr>
      <vt:lpstr>Gulim</vt:lpstr>
      <vt:lpstr>MS Gothic</vt:lpstr>
      <vt:lpstr>MS PGothic</vt:lpstr>
      <vt:lpstr>MS PGothic</vt:lpstr>
      <vt:lpstr>宋体</vt:lpstr>
      <vt:lpstr>Arial</vt:lpstr>
      <vt:lpstr>Times New Roman</vt:lpstr>
      <vt:lpstr>Wingdings</vt:lpstr>
      <vt:lpstr>Office Theme</vt:lpstr>
      <vt:lpstr>Document</vt:lpstr>
      <vt:lpstr>LC Usage Model Document</vt:lpstr>
      <vt:lpstr>Background</vt:lpstr>
      <vt:lpstr>Terminology</vt:lpstr>
      <vt:lpstr>Usage Model 1: Industrial wireless</vt:lpstr>
      <vt:lpstr>Usage Model 2: Wireless access in medical environments</vt:lpstr>
      <vt:lpstr>Usage Model 3: Enterprise network</vt:lpstr>
      <vt:lpstr>Usage Model 4: Secure home network</vt:lpstr>
      <vt:lpstr>Summary of Key considerations[12]</vt:lpstr>
      <vt:lpstr>Key assumptions on Major Traffic Types (1/2) [13]</vt:lpstr>
      <vt:lpstr>Key assumptions on Major Traffic Types(2/2) [13]</vt:lpstr>
      <vt:lpstr>Secondary Usage Models [14] </vt:lpstr>
      <vt:lpstr>References</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 Document</dc:title>
  <dc:creator>Luopengfei (Oliver)</dc:creator>
  <cp:lastModifiedBy>Luopengfei (Oliver)</cp:lastModifiedBy>
  <cp:revision>199</cp:revision>
  <cp:lastPrinted>1601-01-01T00:00:00Z</cp:lastPrinted>
  <dcterms:created xsi:type="dcterms:W3CDTF">2018-06-20T08:23:49Z</dcterms:created>
  <dcterms:modified xsi:type="dcterms:W3CDTF">2018-07-12T15:24:32Z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(2)yexza3hVWEsWZuB4y60Drivw2kwtHT0riNKKGDAWDtRXBiAy4a+dOwTkPK9F8OB7HBvRXSBP
1S9m8lkun5K96RmifeFzowosHW6DSsCqL74F1McfoaHGXZSOCHFbidL366RQc3HTt5mJvoXc
geqVG3NPiYw/o0ZVNo88Xl+rx4sCUhBvaZHTWjS29Y/VuOtN9Q3+pu/Drx8zG1cIq3p0+cpD
z3euhlMykRnBrEXBlY</vt:lpwstr>
  </property>
  <property fmtid="{D5CDD505-2E9C-101B-9397-08002B2CF9AE}" pid="3" name="_2015_ms_pID_7253431">
    <vt:lpwstr>xCRhnzTf0lrfN2RUxI9ZQ5MRf8DMVbPr5PbxcXUta5GXzu1CUOyjiS
MVUpLOkexp9qada4w0+SSSsuPxjKaaCGvgm732ibrnP4W1ITK/UNZCDYjGw+7MbR9vc5AVRA
MAiAomM01IDT0UDZGuWbzh7/WWHefrF4MJHsyebvp/RmNWEgH4Mt1jS2anIMV9H/StQ=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1530868116</vt:lpwstr>
  </property>
</Properties>
</file>