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56" r:id="rId2"/>
    <p:sldId id="277" r:id="rId3"/>
    <p:sldId id="278" r:id="rId4"/>
    <p:sldId id="279" r:id="rId5"/>
    <p:sldId id="280" r:id="rId6"/>
    <p:sldId id="281" r:id="rId7"/>
    <p:sldId id="282" r:id="rId8"/>
    <p:sldId id="284" r:id="rId9"/>
    <p:sldId id="272" r:id="rId10"/>
    <p:sldId id="283" r:id="rId11"/>
    <p:sldId id="274" r:id="rId12"/>
    <p:sldId id="275" r:id="rId13"/>
    <p:sldId id="273" r:id="rId14"/>
    <p:sldId id="276" r:id="rId15"/>
    <p:sldId id="264" r:id="rId16"/>
    <p:sldId id="286" r:id="rId17"/>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p:cViewPr varScale="1">
        <p:scale>
          <a:sx n="116" d="100"/>
          <a:sy n="116" d="100"/>
        </p:scale>
        <p:origin x="1386"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7/10/2018</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11</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82062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12</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4474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13</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52390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14</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4474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15</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7520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221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3</a:t>
            </a:fld>
            <a:endParaRPr lang="en-US"/>
          </a:p>
        </p:txBody>
      </p:sp>
      <p:sp>
        <p:nvSpPr>
          <p:cNvPr id="1433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96754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4</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64276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5</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66125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6</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7550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7</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16463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8</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05423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10</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513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Oliver Pengfei Luo, Huawei</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smtClean="0"/>
              <a:t>July 2018</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5" name="Date Placeholder 4"/>
          <p:cNvSpPr>
            <a:spLocks noGrp="1"/>
          </p:cNvSpPr>
          <p:nvPr>
            <p:ph type="dt" idx="10"/>
          </p:nvPr>
        </p:nvSpPr>
        <p:spPr/>
        <p:txBody>
          <a:bodyPr/>
          <a:lstStyle>
            <a:lvl1pPr>
              <a:defRPr/>
            </a:lvl1pPr>
          </a:lstStyle>
          <a:p>
            <a:r>
              <a:rPr lang="en-US" altLang="zh-CN" smtClean="0"/>
              <a:t>July 2018</a:t>
            </a:r>
            <a:endParaRPr lang="en-GB"/>
          </a:p>
        </p:txBody>
      </p:sp>
      <p:sp>
        <p:nvSpPr>
          <p:cNvPr id="6" name="Footer Placeholder 5"/>
          <p:cNvSpPr>
            <a:spLocks noGrp="1"/>
          </p:cNvSpPr>
          <p:nvPr>
            <p:ph type="ftr" idx="11"/>
          </p:nvPr>
        </p:nvSpPr>
        <p:spPr/>
        <p:txBody>
          <a:bodyPr/>
          <a:lstStyle>
            <a:lvl1pPr>
              <a:defRPr/>
            </a:lvl1pPr>
          </a:lstStyle>
          <a:p>
            <a:r>
              <a:rPr lang="en-GB" smtClean="0"/>
              <a:t>Oliver Pengfei Luo, Huawei</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7" name="Date Placeholder 6"/>
          <p:cNvSpPr>
            <a:spLocks noGrp="1"/>
          </p:cNvSpPr>
          <p:nvPr>
            <p:ph type="dt" idx="10"/>
          </p:nvPr>
        </p:nvSpPr>
        <p:spPr/>
        <p:txBody>
          <a:bodyPr/>
          <a:lstStyle>
            <a:lvl1pPr>
              <a:defRPr/>
            </a:lvl1pPr>
          </a:lstStyle>
          <a:p>
            <a:r>
              <a:rPr lang="en-US" altLang="zh-CN" smtClean="0"/>
              <a:t>July 2018</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smtClean="0"/>
              <a:t>Oliver Pengfei Luo,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ltLang="zh-CN" smtClean="0"/>
              <a:t>July 2018</a:t>
            </a:r>
            <a:endParaRPr lang="en-GB"/>
          </a:p>
        </p:txBody>
      </p:sp>
      <p:sp>
        <p:nvSpPr>
          <p:cNvPr id="4" name="Footer Placeholder 3"/>
          <p:cNvSpPr>
            <a:spLocks noGrp="1"/>
          </p:cNvSpPr>
          <p:nvPr>
            <p:ph type="ftr" idx="11"/>
          </p:nvPr>
        </p:nvSpPr>
        <p:spPr/>
        <p:txBody>
          <a:bodyPr/>
          <a:lstStyle>
            <a:lvl1pPr>
              <a:defRPr/>
            </a:lvl1pPr>
          </a:lstStyle>
          <a:p>
            <a:r>
              <a:rPr lang="en-GB" smtClean="0"/>
              <a:t>Oliver Pengfei Luo, Huawei</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zh-CN" smtClean="0"/>
              <a:t>July 2018</a:t>
            </a:r>
            <a:endParaRPr lang="en-GB"/>
          </a:p>
        </p:txBody>
      </p:sp>
      <p:sp>
        <p:nvSpPr>
          <p:cNvPr id="3" name="Footer Placeholder 2"/>
          <p:cNvSpPr>
            <a:spLocks noGrp="1"/>
          </p:cNvSpPr>
          <p:nvPr>
            <p:ph type="ftr" idx="11"/>
          </p:nvPr>
        </p:nvSpPr>
        <p:spPr/>
        <p:txBody>
          <a:bodyPr/>
          <a:lstStyle>
            <a:lvl1pPr>
              <a:defRPr/>
            </a:lvl1pPr>
          </a:lstStyle>
          <a:p>
            <a:r>
              <a:rPr lang="en-GB" smtClean="0"/>
              <a:t>Oliver Pengfei Luo, Huawei</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ltLang="zh-CN"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smtClean="0"/>
              <a:t>July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Oliver Pengfei Luo, Huawei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802.11-18/1109r3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ltLang="zh-CN" smtClean="0"/>
              <a:t>July 2018</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Oliver Pengfei Luo, Huawei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LC Usage Model Document</a:t>
            </a:r>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2018-07-10</a:t>
            </a:r>
            <a:endParaRPr lang="en-GB" sz="2000" b="0" dirty="0"/>
          </a:p>
        </p:txBody>
      </p:sp>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Object 11"/>
          <p:cNvGraphicFramePr>
            <a:graphicFrameLocks noChangeAspect="1"/>
          </p:cNvGraphicFramePr>
          <p:nvPr>
            <p:extLst>
              <p:ext uri="{D42A27DB-BD31-4B8C-83A1-F6EECF244321}">
                <p14:modId xmlns:p14="http://schemas.microsoft.com/office/powerpoint/2010/main" val="2525190896"/>
              </p:ext>
            </p:extLst>
          </p:nvPr>
        </p:nvGraphicFramePr>
        <p:xfrm>
          <a:off x="539750" y="2462213"/>
          <a:ext cx="8194675" cy="4314825"/>
        </p:xfrm>
        <a:graphic>
          <a:graphicData uri="http://schemas.openxmlformats.org/presentationml/2006/ole">
            <mc:AlternateContent xmlns:mc="http://schemas.openxmlformats.org/markup-compatibility/2006">
              <mc:Choice xmlns:v="urn:schemas-microsoft-com:vml" Requires="v">
                <p:oleObj spid="_x0000_s3258" name="Document" r:id="rId4" imgW="8316720" imgH="4411080" progId="Word.Document.8">
                  <p:embed/>
                </p:oleObj>
              </mc:Choice>
              <mc:Fallback>
                <p:oleObj name="Document" r:id="rId4" imgW="8316720" imgH="4411080" progId="Word.Document.8">
                  <p:embed/>
                  <p:pic>
                    <p:nvPicPr>
                      <p:cNvPr id="0" name=""/>
                      <p:cNvPicPr>
                        <a:picLocks noChangeAspect="1" noChangeArrowheads="1"/>
                      </p:cNvPicPr>
                      <p:nvPr/>
                    </p:nvPicPr>
                    <p:blipFill>
                      <a:blip r:embed="rId5"/>
                      <a:srcRect/>
                      <a:stretch>
                        <a:fillRect/>
                      </a:stretch>
                    </p:blipFill>
                    <p:spPr bwMode="auto">
                      <a:xfrm>
                        <a:off x="539750" y="2462213"/>
                        <a:ext cx="8194675" cy="4314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10</a:t>
            </a:fld>
            <a:endParaRPr lang="en-GB"/>
          </a:p>
        </p:txBody>
      </p:sp>
      <p:sp>
        <p:nvSpPr>
          <p:cNvPr id="6145" name="Rectangle 1"/>
          <p:cNvSpPr>
            <a:spLocks noGrp="1" noChangeArrowheads="1"/>
          </p:cNvSpPr>
          <p:nvPr>
            <p:ph type="title"/>
          </p:nvPr>
        </p:nvSpPr>
        <p:spPr>
          <a:xfrm>
            <a:off x="685800" y="63400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a:t>
            </a:r>
            <a:r>
              <a:rPr lang="da-DK" altLang="zh-CN" dirty="0" smtClean="0"/>
              <a:t>Model: </a:t>
            </a:r>
            <a:r>
              <a:rPr lang="da-DK" altLang="zh-CN" dirty="0"/>
              <a:t>Backhaul</a:t>
            </a:r>
            <a:endParaRPr lang="en-GB" dirty="0"/>
          </a:p>
        </p:txBody>
      </p:sp>
      <p:sp>
        <p:nvSpPr>
          <p:cNvPr id="20" name="Rectangle 3"/>
          <p:cNvSpPr txBox="1">
            <a:spLocks noChangeArrowheads="1"/>
          </p:cNvSpPr>
          <p:nvPr/>
        </p:nvSpPr>
        <p:spPr bwMode="auto">
          <a:xfrm>
            <a:off x="179512" y="1628800"/>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kern="0" dirty="0" smtClean="0">
                <a:solidFill>
                  <a:schemeClr val="tx1"/>
                </a:solidFill>
              </a:rPr>
              <a:t>During roll-out of new networks, the backbone for Internet, mobile radio and surveillance cameras is often wireless. In unlicensed spectrum, coexistence with WLAN access </a:t>
            </a:r>
            <a:r>
              <a:rPr lang="en-US" altLang="zh-CN" sz="1400" b="0" kern="0" dirty="0">
                <a:solidFill>
                  <a:schemeClr val="tx1"/>
                </a:solidFill>
              </a:rPr>
              <a:t>networks operated </a:t>
            </a:r>
            <a:r>
              <a:rPr lang="en-US" altLang="zh-CN" sz="1400" b="0" kern="0" dirty="0" smtClean="0">
                <a:solidFill>
                  <a:schemeClr val="tx1"/>
                </a:solidFill>
              </a:rPr>
              <a:t>near the </a:t>
            </a:r>
            <a:r>
              <a:rPr lang="en-US" altLang="zh-CN" sz="1400" b="0" kern="0" dirty="0">
                <a:solidFill>
                  <a:schemeClr val="tx1"/>
                </a:solidFill>
              </a:rPr>
              <a:t>end points of the </a:t>
            </a:r>
            <a:r>
              <a:rPr lang="en-US" altLang="zh-CN" sz="1400" b="0" kern="0" dirty="0" smtClean="0">
                <a:solidFill>
                  <a:schemeClr val="tx1"/>
                </a:solidFill>
              </a:rPr>
              <a:t>backhaul link is a critical issue. LC </a:t>
            </a:r>
            <a:r>
              <a:rPr lang="en-US" altLang="zh-CN" sz="1400" b="0" kern="0" dirty="0">
                <a:solidFill>
                  <a:schemeClr val="tx1"/>
                </a:solidFill>
              </a:rPr>
              <a:t>is </a:t>
            </a:r>
            <a:r>
              <a:rPr lang="en-US" altLang="zh-CN" sz="1400" b="0" kern="0" dirty="0" smtClean="0">
                <a:solidFill>
                  <a:schemeClr val="tx1"/>
                </a:solidFill>
              </a:rPr>
              <a:t>deployed to </a:t>
            </a:r>
            <a:r>
              <a:rPr lang="en-US" altLang="zh-CN" sz="1400" b="0" kern="0" dirty="0">
                <a:solidFill>
                  <a:schemeClr val="tx1"/>
                </a:solidFill>
              </a:rPr>
              <a:t>provide wireless </a:t>
            </a:r>
            <a:r>
              <a:rPr lang="en-US" altLang="zh-CN" sz="1400" b="0" kern="0" dirty="0" smtClean="0">
                <a:solidFill>
                  <a:schemeClr val="tx1"/>
                </a:solidFill>
              </a:rPr>
              <a:t>backhaul and solve interference issues.</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In outdoor scenarios, distances range from 10 to 200 m. LC devices are deployed on rooftops, at building walls, at streetlights, in metro and railway stations and other indoor locations. LOS is mandatory. Two STAs are deployed, where the light is directed using a lens or mirrors. Outdoors, devices are weather-proof. The data rate is usually adapted to variable </a:t>
            </a:r>
            <a:r>
              <a:rPr lang="en-US" altLang="zh-CN" sz="1400" b="0" u="sng" kern="0" dirty="0">
                <a:solidFill>
                  <a:schemeClr val="tx1"/>
                </a:solidFill>
              </a:rPr>
              <a:t>signal to noise </a:t>
            </a:r>
            <a:r>
              <a:rPr lang="en-US" altLang="zh-CN" sz="1400" b="0" u="sng" kern="0" dirty="0" smtClean="0">
                <a:solidFill>
                  <a:schemeClr val="tx1"/>
                </a:solidFill>
              </a:rPr>
              <a:t>ratio (SNR)</a:t>
            </a:r>
            <a:r>
              <a:rPr lang="en-US" altLang="zh-CN" sz="1400" b="0" kern="0" dirty="0" smtClean="0">
                <a:solidFill>
                  <a:schemeClr val="tx1"/>
                </a:solidFill>
              </a:rPr>
              <a:t> due to weather conditions. </a:t>
            </a:r>
          </a:p>
          <a:p>
            <a:pPr marL="0" indent="0">
              <a:buFontTx/>
              <a:buNone/>
            </a:pPr>
            <a:r>
              <a:rPr lang="en-US" altLang="zh-CN" sz="1400" u="sng" kern="0" dirty="0" smtClean="0">
                <a:solidFill>
                  <a:schemeClr val="tx1"/>
                </a:solidFill>
              </a:rPr>
              <a:t>Applications</a:t>
            </a:r>
          </a:p>
          <a:p>
            <a:pPr marL="0" indent="0">
              <a:spcBef>
                <a:spcPts val="0"/>
              </a:spcBef>
            </a:pPr>
            <a:r>
              <a:rPr lang="en-US" altLang="zh-CN" sz="1400" b="0" kern="0" dirty="0" smtClean="0">
                <a:solidFill>
                  <a:schemeClr val="tx1"/>
                </a:solidFill>
              </a:rPr>
              <a:t>Simple deployment of wireless backhaul between 100 Mbps and 5 </a:t>
            </a:r>
            <a:r>
              <a:rPr lang="en-US" altLang="zh-CN" sz="1400" b="0" kern="0" dirty="0" err="1" smtClean="0">
                <a:solidFill>
                  <a:schemeClr val="tx1"/>
                </a:solidFill>
              </a:rPr>
              <a:t>Gbps</a:t>
            </a:r>
            <a:r>
              <a:rPr lang="en-US" altLang="zh-CN" sz="1400" b="0" kern="0" dirty="0" smtClean="0">
                <a:solidFill>
                  <a:schemeClr val="tx1"/>
                </a:solidFill>
              </a:rPr>
              <a:t>, suitable for different services, </a:t>
            </a:r>
            <a:r>
              <a:rPr lang="en-US" altLang="zh-CN" sz="1400" b="0" kern="0" dirty="0" smtClean="0">
                <a:solidFill>
                  <a:srgbClr val="FF0000"/>
                </a:solidFill>
              </a:rPr>
              <a:t>mostly used in broadband access</a:t>
            </a:r>
            <a:r>
              <a:rPr lang="en-US" altLang="zh-CN" sz="1400" b="0" kern="0" dirty="0" smtClean="0">
                <a:solidFill>
                  <a:schemeClr val="tx1"/>
                </a:solidFill>
              </a:rPr>
              <a:t>. For mobile backhaul support, synchronization is needed. </a:t>
            </a:r>
          </a:p>
          <a:p>
            <a:pPr marL="0" indent="0">
              <a:spcBef>
                <a:spcPts val="0"/>
              </a:spcBef>
            </a:pPr>
            <a:endParaRPr lang="en-US" altLang="zh-CN" sz="1400" b="0" kern="0" dirty="0" smtClean="0">
              <a:solidFill>
                <a:schemeClr val="tx1"/>
              </a:solidFill>
            </a:endParaRPr>
          </a:p>
          <a:p>
            <a:pPr marL="0" indent="0">
              <a:spcBef>
                <a:spcPts val="0"/>
              </a:spcBef>
            </a:pPr>
            <a:r>
              <a:rPr lang="en-US" altLang="zh-CN" sz="1400" b="0" kern="0" dirty="0" smtClean="0">
                <a:solidFill>
                  <a:schemeClr val="tx1"/>
                </a:solidFill>
              </a:rPr>
              <a:t> </a:t>
            </a:r>
            <a:endParaRPr lang="en-US" altLang="zh-CN" sz="1400" b="0" kern="0" dirty="0">
              <a:solidFill>
                <a:schemeClr val="tx1"/>
              </a:solidFill>
            </a:endParaRPr>
          </a:p>
          <a:p>
            <a:pPr marL="0" indent="0">
              <a:spcBef>
                <a:spcPts val="0"/>
              </a:spcBef>
            </a:pPr>
            <a:endParaRPr lang="en-US" altLang="zh-CN" sz="14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21" name="Rectangle 3"/>
          <p:cNvSpPr txBox="1">
            <a:spLocks noChangeArrowheads="1"/>
          </p:cNvSpPr>
          <p:nvPr/>
        </p:nvSpPr>
        <p:spPr bwMode="auto">
          <a:xfrm>
            <a:off x="4283968" y="1628800"/>
            <a:ext cx="489654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a:t>
            </a:r>
            <a:r>
              <a:rPr lang="en-US" altLang="zh-CN" sz="1400" dirty="0">
                <a:solidFill>
                  <a:srgbClr val="FF0000"/>
                </a:solidFill>
              </a:rPr>
              <a:t>traffic is</a:t>
            </a:r>
            <a:r>
              <a:rPr lang="en-US" altLang="zh-CN" sz="1400" dirty="0"/>
              <a:t> </a:t>
            </a:r>
            <a:r>
              <a:rPr lang="en-US" altLang="zh-CN" sz="1400" strike="sngStrike" dirty="0" smtClean="0"/>
              <a:t>are </a:t>
            </a:r>
            <a:r>
              <a:rPr lang="en-US" altLang="zh-CN" sz="1400" dirty="0" smtClean="0"/>
              <a:t>using </a:t>
            </a:r>
            <a:r>
              <a:rPr lang="en-US" altLang="zh-CN" sz="1400" dirty="0"/>
              <a:t>LC. </a:t>
            </a:r>
            <a:r>
              <a:rPr lang="en-US" altLang="zh-CN" sz="1400" u="sng" dirty="0" smtClean="0"/>
              <a:t>(e.g., using near Infrared band).</a:t>
            </a:r>
            <a:endParaRPr lang="en-US" altLang="zh-CN" sz="1400" u="sng" dirty="0"/>
          </a:p>
          <a:p>
            <a:pPr marL="0" indent="0">
              <a:buFontTx/>
              <a:buNone/>
              <a:defRPr/>
            </a:pPr>
            <a:r>
              <a:rPr lang="en-US" altLang="zh-CN" sz="1400" kern="0" dirty="0"/>
              <a:t>Interference between LC </a:t>
            </a:r>
            <a:r>
              <a:rPr lang="en-US" altLang="zh-CN" sz="1400" kern="0" dirty="0" smtClean="0"/>
              <a:t>STAs is negligible outside the illuminated spot size (one to few meters). Interference with sunlight requires optical band-pass filters.</a:t>
            </a:r>
          </a:p>
          <a:p>
            <a:pPr eaLnBrk="1" hangingPunct="1">
              <a:spcBef>
                <a:spcPct val="20000"/>
              </a:spcBef>
            </a:pPr>
            <a:r>
              <a:rPr lang="en-US" altLang="zh-CN" sz="1600" b="1" u="sng" dirty="0" smtClean="0"/>
              <a:t>Use </a:t>
            </a:r>
            <a:r>
              <a:rPr lang="en-US" altLang="zh-CN" sz="1600" b="1" u="sng" dirty="0"/>
              <a:t>Case</a:t>
            </a:r>
          </a:p>
          <a:p>
            <a:r>
              <a:rPr lang="en-US" altLang="zh-CN" sz="1400" dirty="0" smtClean="0"/>
              <a:t>An existing backhaul network shall be extended and new sites integrated but the fixed backbone crosses public or private areas and would be costly and delay the deployment. Use cases are the deployment of small radio cells for WLAN and 4G/5G e.g. on streetlights and the additional deployment of wireless cameras for video surveillance.</a:t>
            </a:r>
            <a:endParaRPr lang="en-US" altLang="zh-CN" sz="1400" dirty="0"/>
          </a:p>
        </p:txBody>
      </p:sp>
      <p:pic>
        <p:nvPicPr>
          <p:cNvPr id="22" name="Grafik 13"/>
          <p:cNvPicPr>
            <a:picLocks noChangeAspect="1"/>
          </p:cNvPicPr>
          <p:nvPr/>
        </p:nvPicPr>
        <p:blipFill rotWithShape="1">
          <a:blip r:embed="rId3" cstate="print">
            <a:extLst>
              <a:ext uri="{28A0092B-C50C-407E-A947-70E740481C1C}">
                <a14:useLocalDpi xmlns:a14="http://schemas.microsoft.com/office/drawing/2010/main" val="0"/>
              </a:ext>
            </a:extLst>
          </a:blip>
          <a:srcRect l="9242" t="2945" r="5601" b="13535"/>
          <a:stretch/>
        </p:blipFill>
        <p:spPr>
          <a:xfrm>
            <a:off x="5013640" y="4581128"/>
            <a:ext cx="3184056" cy="1612511"/>
          </a:xfrm>
          <a:prstGeom prst="rect">
            <a:avLst/>
          </a:prstGeom>
          <a:ln w="12700">
            <a:solidFill>
              <a:schemeClr val="tx2"/>
            </a:solidFill>
          </a:ln>
        </p:spPr>
      </p:pic>
    </p:spTree>
    <p:extLst>
      <p:ext uri="{BB962C8B-B14F-4D97-AF65-F5344CB8AC3E}">
        <p14:creationId xmlns:p14="http://schemas.microsoft.com/office/powerpoint/2010/main" val="4581281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11</a:t>
            </a:fld>
            <a:endParaRPr lang="en-GB"/>
          </a:p>
        </p:txBody>
      </p:sp>
      <p:sp>
        <p:nvSpPr>
          <p:cNvPr id="6145" name="Rectangle 1"/>
          <p:cNvSpPr>
            <a:spLocks noGrp="1" noChangeArrowheads="1"/>
          </p:cNvSpPr>
          <p:nvPr>
            <p:ph type="title"/>
          </p:nvPr>
        </p:nvSpPr>
        <p:spPr>
          <a:xfrm>
            <a:off x="685800" y="62068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dirty="0"/>
              <a:t>Usage </a:t>
            </a:r>
            <a:r>
              <a:rPr lang="da-DK" dirty="0" smtClean="0"/>
              <a:t>Model: </a:t>
            </a:r>
            <a:r>
              <a:rPr lang="en-US" dirty="0" smtClean="0"/>
              <a:t>V2V Communication</a:t>
            </a:r>
            <a:endParaRPr lang="en-GB" dirty="0"/>
          </a:p>
        </p:txBody>
      </p:sp>
      <p:sp>
        <p:nvSpPr>
          <p:cNvPr id="18" name="Rectangle 3"/>
          <p:cNvSpPr txBox="1">
            <a:spLocks noChangeArrowheads="1"/>
          </p:cNvSpPr>
          <p:nvPr/>
        </p:nvSpPr>
        <p:spPr bwMode="auto">
          <a:xfrm>
            <a:off x="190500" y="1556792"/>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kern="0" dirty="0" smtClean="0">
                <a:solidFill>
                  <a:schemeClr val="tx1"/>
                </a:solidFill>
              </a:rPr>
              <a:t>If communication between vehicles requires not to create RF interference while being robust to outside interference VLC is an promising communication technique.</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The distance between vehicles change between 1 meter to 50 meters. The links could experience fading due to vibrations from the vehicles.</a:t>
            </a:r>
          </a:p>
          <a:p>
            <a:pPr marL="0" indent="0"/>
            <a:r>
              <a:rPr lang="en-US" altLang="zh-CN" sz="1400" u="sng" kern="0" dirty="0" smtClean="0">
                <a:solidFill>
                  <a:schemeClr val="tx1"/>
                </a:solidFill>
              </a:rPr>
              <a:t>Applications</a:t>
            </a:r>
          </a:p>
          <a:p>
            <a:pPr marL="0" indent="0">
              <a:spcBef>
                <a:spcPts val="0"/>
              </a:spcBef>
            </a:pPr>
            <a:endParaRPr lang="en-US" altLang="zh-CN" sz="1400" b="0" kern="0" dirty="0">
              <a:solidFill>
                <a:schemeClr val="tx1"/>
              </a:solidFill>
            </a:endParaRPr>
          </a:p>
          <a:p>
            <a:pPr marL="0" indent="0">
              <a:spcBef>
                <a:spcPts val="0"/>
              </a:spcBef>
            </a:pPr>
            <a:r>
              <a:rPr lang="en-US" altLang="zh-CN" sz="1400" b="0" kern="0" dirty="0" smtClean="0">
                <a:solidFill>
                  <a:schemeClr val="tx1"/>
                </a:solidFill>
              </a:rPr>
              <a:t>Secure communication between vehicle convoys. </a:t>
            </a:r>
          </a:p>
          <a:p>
            <a:pPr marL="0" indent="0">
              <a:spcBef>
                <a:spcPts val="0"/>
              </a:spcBef>
            </a:pPr>
            <a:r>
              <a:rPr lang="en-US" altLang="zh-CN" sz="1400" b="0" kern="0" dirty="0" err="1" smtClean="0">
                <a:solidFill>
                  <a:schemeClr val="tx1"/>
                </a:solidFill>
              </a:rPr>
              <a:t>Trafic</a:t>
            </a:r>
            <a:r>
              <a:rPr lang="en-US" altLang="zh-CN" sz="1400" b="0" kern="0" dirty="0" smtClean="0">
                <a:solidFill>
                  <a:schemeClr val="tx1"/>
                </a:solidFill>
              </a:rPr>
              <a:t> information. Road status information. </a:t>
            </a:r>
          </a:p>
          <a:p>
            <a:pPr marL="0" indent="0">
              <a:spcBef>
                <a:spcPts val="0"/>
              </a:spcBef>
            </a:pPr>
            <a:r>
              <a:rPr lang="en-US" altLang="zh-CN" sz="1400" b="0" kern="0" dirty="0" smtClean="0">
                <a:solidFill>
                  <a:schemeClr val="tx1"/>
                </a:solidFill>
              </a:rPr>
              <a:t>Voice communication. </a:t>
            </a:r>
          </a:p>
          <a:p>
            <a:pPr marL="0" indent="0">
              <a:spcBef>
                <a:spcPts val="0"/>
              </a:spcBef>
            </a:pPr>
            <a:endParaRPr lang="en-US" altLang="zh-CN" sz="1400" b="0" kern="0" dirty="0">
              <a:solidFill>
                <a:schemeClr val="tx1"/>
              </a:solidFill>
            </a:endParaRPr>
          </a:p>
          <a:p>
            <a:pPr marL="0" indent="0">
              <a:spcBef>
                <a:spcPts val="0"/>
              </a:spcBef>
            </a:pPr>
            <a:r>
              <a:rPr lang="en-US" altLang="zh-CN" sz="1400" b="0" kern="0" dirty="0"/>
              <a:t>Maximum data rate lightly compressed video: 50 Mbps, delay &lt; 5 </a:t>
            </a:r>
            <a:r>
              <a:rPr lang="en-US" altLang="zh-CN" sz="1400" b="0" kern="0" dirty="0" err="1"/>
              <a:t>ms</a:t>
            </a:r>
            <a:r>
              <a:rPr lang="en-US" altLang="zh-CN" sz="1400" b="0" kern="0" dirty="0"/>
              <a:t>, 1.0E-8 PER</a:t>
            </a:r>
            <a:r>
              <a:rPr lang="en-US" altLang="zh-CN" sz="1400" b="0" kern="0" dirty="0">
                <a:solidFill>
                  <a:schemeClr val="tx1"/>
                </a:solidFill>
              </a:rPr>
              <a:t>, 99.9% reliability</a:t>
            </a:r>
            <a:r>
              <a:rPr lang="en-US" altLang="zh-CN" sz="1400" b="0" kern="0" dirty="0"/>
              <a:t>. </a:t>
            </a:r>
          </a:p>
          <a:p>
            <a:pPr marL="0" indent="0">
              <a:spcBef>
                <a:spcPts val="0"/>
              </a:spcBef>
            </a:pPr>
            <a:r>
              <a:rPr lang="en-US" altLang="zh-CN" sz="1400" b="0" kern="0" dirty="0"/>
              <a:t>Sensor </a:t>
            </a:r>
            <a:r>
              <a:rPr lang="en-US" altLang="zh-CN" sz="1400" b="0" kern="0" dirty="0" smtClean="0"/>
              <a:t>network. </a:t>
            </a:r>
            <a:r>
              <a:rPr lang="en-US" altLang="zh-CN" sz="1400" b="0" kern="0" dirty="0"/>
              <a:t>1 Mbps </a:t>
            </a:r>
          </a:p>
          <a:p>
            <a:pPr marL="0" indent="0">
              <a:spcBef>
                <a:spcPts val="0"/>
              </a:spcBef>
            </a:pPr>
            <a:endParaRPr lang="en-US" altLang="zh-CN" sz="1400" b="0" kern="0" dirty="0"/>
          </a:p>
          <a:p>
            <a:pPr marL="0" indent="0">
              <a:spcBef>
                <a:spcPts val="0"/>
              </a:spcBef>
            </a:pPr>
            <a:r>
              <a:rPr lang="en-US" altLang="zh-CN" sz="1400" b="0" kern="0" dirty="0"/>
              <a:t>Distance between LC APs ranges from 1</a:t>
            </a:r>
            <a:r>
              <a:rPr lang="en-US" altLang="zh-CN" sz="1400" b="0" kern="0" dirty="0" smtClean="0"/>
              <a:t>-</a:t>
            </a:r>
            <a:r>
              <a:rPr lang="en-US" altLang="zh-CN" sz="1400" b="0" kern="0" dirty="0"/>
              <a:t>5</a:t>
            </a:r>
            <a:r>
              <a:rPr lang="en-US" altLang="zh-CN" sz="1400" b="0" kern="0" dirty="0" smtClean="0"/>
              <a:t>0 </a:t>
            </a:r>
            <a:r>
              <a:rPr lang="en-US" altLang="zh-CN" sz="1400" b="0" kern="0" dirty="0"/>
              <a:t>meters</a:t>
            </a:r>
            <a:endParaRPr lang="en-US" altLang="zh-CN" sz="14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19" name="Rectangle 3"/>
          <p:cNvSpPr txBox="1">
            <a:spLocks noChangeArrowheads="1"/>
          </p:cNvSpPr>
          <p:nvPr/>
        </p:nvSpPr>
        <p:spPr bwMode="auto">
          <a:xfrm>
            <a:off x="4427984" y="1556792"/>
            <a:ext cx="4716016" cy="4032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ts val="0"/>
              </a:spcBef>
            </a:pPr>
            <a:r>
              <a:rPr lang="en-US" altLang="zh-CN" sz="1400" dirty="0"/>
              <a:t>No interference caused by RF </a:t>
            </a:r>
            <a:r>
              <a:rPr lang="en-US" altLang="zh-CN" sz="1400" dirty="0" smtClean="0"/>
              <a:t>radiation. </a:t>
            </a:r>
          </a:p>
          <a:p>
            <a:pPr eaLnBrk="1" hangingPunct="1">
              <a:spcBef>
                <a:spcPts val="0"/>
              </a:spcBef>
            </a:pPr>
            <a:r>
              <a:rPr lang="en-US" altLang="zh-CN" sz="1400" dirty="0" smtClean="0"/>
              <a:t>Both uplink and downlink are using LC</a:t>
            </a:r>
            <a:r>
              <a:rPr lang="en-US" altLang="zh-CN" sz="1400" dirty="0"/>
              <a:t> </a:t>
            </a:r>
            <a:r>
              <a:rPr lang="en-US" altLang="zh-CN" sz="1400" dirty="0" smtClean="0"/>
              <a:t>or hybrid communication is possible. </a:t>
            </a:r>
          </a:p>
          <a:p>
            <a:pPr eaLnBrk="1" hangingPunct="1">
              <a:spcBef>
                <a:spcPts val="0"/>
              </a:spcBef>
            </a:pPr>
            <a:r>
              <a:rPr lang="en-US" altLang="zh-CN" sz="1400" dirty="0" smtClean="0"/>
              <a:t>Potential interference from environment is possible. Sunrise, sunset etc.</a:t>
            </a:r>
          </a:p>
          <a:p>
            <a:pPr eaLnBrk="1" hangingPunct="1">
              <a:spcBef>
                <a:spcPct val="20000"/>
              </a:spcBef>
            </a:pPr>
            <a:r>
              <a:rPr lang="en-US" altLang="zh-CN" sz="1600" b="1" u="sng" dirty="0" smtClean="0"/>
              <a:t>Use Case</a:t>
            </a:r>
          </a:p>
          <a:p>
            <a:pPr eaLnBrk="1" hangingPunct="1">
              <a:spcBef>
                <a:spcPct val="20000"/>
              </a:spcBef>
            </a:pPr>
            <a:r>
              <a:rPr lang="en-US" altLang="zh-CN" dirty="0" smtClean="0"/>
              <a:t>802.11 has already 802.11p on the RF side. LC can provide an interference free support to hat system. </a:t>
            </a:r>
          </a:p>
          <a:p>
            <a:pPr eaLnBrk="1" hangingPunct="1">
              <a:spcBef>
                <a:spcPct val="20000"/>
              </a:spcBef>
            </a:pPr>
            <a:r>
              <a:rPr lang="en-US" altLang="zh-CN" dirty="0" smtClean="0"/>
              <a:t>Another use is between ships, which is already tested by the American navy. </a:t>
            </a:r>
            <a:endParaRPr lang="en-US" altLang="zh-CN" dirty="0"/>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4005064"/>
            <a:ext cx="2520950" cy="2352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4" name="Footer Placeholder 4"/>
          <p:cNvSpPr>
            <a:spLocks noGrp="1"/>
          </p:cNvSpPr>
          <p:nvPr>
            <p:ph type="ftr" idx="14"/>
          </p:nvPr>
        </p:nvSpPr>
        <p:spPr>
          <a:xfrm>
            <a:off x="4873625" y="6475413"/>
            <a:ext cx="3668713" cy="200149"/>
          </a:xfrm>
        </p:spPr>
        <p:txBody>
          <a:bodyPr/>
          <a:lstStyle/>
          <a:p>
            <a:r>
              <a:rPr lang="en-GB" dirty="0" smtClean="0"/>
              <a:t>Tuncer Baykas</a:t>
            </a:r>
            <a:endParaRPr lang="en-GB" dirty="0"/>
          </a:p>
        </p:txBody>
      </p:sp>
    </p:spTree>
    <p:extLst>
      <p:ext uri="{BB962C8B-B14F-4D97-AF65-F5344CB8AC3E}">
        <p14:creationId xmlns:p14="http://schemas.microsoft.com/office/powerpoint/2010/main" val="19663494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12</a:t>
            </a:fld>
            <a:endParaRPr lang="en-GB"/>
          </a:p>
        </p:txBody>
      </p:sp>
      <p:sp>
        <p:nvSpPr>
          <p:cNvPr id="6145" name="Rectangle 1"/>
          <p:cNvSpPr>
            <a:spLocks noGrp="1" noChangeArrowheads="1"/>
          </p:cNvSpPr>
          <p:nvPr>
            <p:ph type="title"/>
          </p:nvPr>
        </p:nvSpPr>
        <p:spPr>
          <a:xfrm>
            <a:off x="432656" y="620688"/>
            <a:ext cx="8278688"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dirty="0"/>
              <a:t>Usage </a:t>
            </a:r>
            <a:r>
              <a:rPr lang="da-DK" dirty="0" smtClean="0"/>
              <a:t>Model: </a:t>
            </a:r>
            <a:r>
              <a:rPr lang="da-DK" dirty="0" smtClean="0">
                <a:solidFill>
                  <a:schemeClr val="tx1"/>
                </a:solidFill>
              </a:rPr>
              <a:t>I2V and V2I Communications</a:t>
            </a:r>
            <a:endParaRPr lang="en-GB" dirty="0">
              <a:solidFill>
                <a:schemeClr val="tx1"/>
              </a:solidFill>
            </a:endParaRPr>
          </a:p>
        </p:txBody>
      </p:sp>
      <p:sp>
        <p:nvSpPr>
          <p:cNvPr id="18" name="Rectangle 3"/>
          <p:cNvSpPr txBox="1">
            <a:spLocks noChangeArrowheads="1"/>
          </p:cNvSpPr>
          <p:nvPr/>
        </p:nvSpPr>
        <p:spPr bwMode="auto">
          <a:xfrm>
            <a:off x="179512" y="1628800"/>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t>Pre-Conditions</a:t>
            </a:r>
            <a:endParaRPr lang="en-US" altLang="zh-CN" sz="1400" u="sng" kern="0" dirty="0" smtClean="0">
              <a:solidFill>
                <a:schemeClr val="tx1"/>
              </a:solidFill>
            </a:endParaRPr>
          </a:p>
          <a:p>
            <a:pPr marL="0" indent="0">
              <a:spcBef>
                <a:spcPts val="0"/>
              </a:spcBef>
            </a:pPr>
            <a:r>
              <a:rPr lang="en-US" altLang="zh-CN" sz="1400" b="0" kern="0" dirty="0" smtClean="0">
                <a:solidFill>
                  <a:schemeClr val="tx1"/>
                </a:solidFill>
              </a:rPr>
              <a:t>Street lights, traffic lights or any signage can be used for </a:t>
            </a:r>
            <a:r>
              <a:rPr lang="en-US" altLang="zh-CN" sz="1400" kern="0" dirty="0" err="1" smtClean="0">
                <a:solidFill>
                  <a:schemeClr val="tx1"/>
                </a:solidFill>
              </a:rPr>
              <a:t>IoT</a:t>
            </a:r>
            <a:r>
              <a:rPr lang="en-US" altLang="zh-CN" sz="1400" kern="0" dirty="0" smtClean="0">
                <a:solidFill>
                  <a:schemeClr val="tx1"/>
                </a:solidFill>
              </a:rPr>
              <a:t> and smart city </a:t>
            </a:r>
            <a:r>
              <a:rPr lang="en-US" altLang="zh-CN" sz="1400" b="0" kern="0" dirty="0" smtClean="0">
                <a:solidFill>
                  <a:schemeClr val="tx1"/>
                </a:solidFill>
              </a:rPr>
              <a:t>applications. The information can be distributed via the lights and can be collected by sensor and </a:t>
            </a:r>
            <a:r>
              <a:rPr lang="en-US" altLang="zh-CN" sz="1400" b="0" kern="0" dirty="0" err="1" smtClean="0">
                <a:solidFill>
                  <a:schemeClr val="tx1"/>
                </a:solidFill>
              </a:rPr>
              <a:t>carlight</a:t>
            </a:r>
            <a:r>
              <a:rPr lang="en-US" altLang="zh-CN" sz="1400" b="0" kern="0" dirty="0" smtClean="0">
                <a:solidFill>
                  <a:schemeClr val="tx1"/>
                </a:solidFill>
              </a:rPr>
              <a:t> levels. </a:t>
            </a:r>
            <a:endParaRPr lang="en-US" altLang="zh-CN" sz="1400" b="0" kern="0" dirty="0" smtClean="0"/>
          </a:p>
          <a:p>
            <a:pPr marL="0" indent="0"/>
            <a:r>
              <a:rPr lang="en-US" altLang="zh-CN" sz="1400" u="sng" kern="0" dirty="0" smtClean="0"/>
              <a:t>Environment</a:t>
            </a:r>
          </a:p>
          <a:p>
            <a:pPr marL="0" indent="0"/>
            <a:r>
              <a:rPr lang="en-US" altLang="zh-CN" sz="1400" b="0" kern="0" dirty="0">
                <a:solidFill>
                  <a:schemeClr val="tx1"/>
                </a:solidFill>
              </a:rPr>
              <a:t>In outdoor scenarios, distances range from </a:t>
            </a:r>
            <a:r>
              <a:rPr lang="en-US" altLang="zh-CN" sz="1400" b="0" kern="0" dirty="0" smtClean="0">
                <a:solidFill>
                  <a:schemeClr val="tx1"/>
                </a:solidFill>
              </a:rPr>
              <a:t>1 </a:t>
            </a:r>
            <a:r>
              <a:rPr lang="en-US" altLang="zh-CN" sz="1400" b="0" kern="0" dirty="0">
                <a:solidFill>
                  <a:schemeClr val="tx1"/>
                </a:solidFill>
              </a:rPr>
              <a:t>to </a:t>
            </a:r>
            <a:r>
              <a:rPr lang="en-US" altLang="zh-CN" sz="1400" b="0" kern="0" dirty="0" smtClean="0">
                <a:solidFill>
                  <a:schemeClr val="tx1"/>
                </a:solidFill>
              </a:rPr>
              <a:t>10 </a:t>
            </a:r>
            <a:r>
              <a:rPr lang="en-US" altLang="zh-CN" sz="1400" b="0" kern="0" dirty="0">
                <a:solidFill>
                  <a:schemeClr val="tx1"/>
                </a:solidFill>
              </a:rPr>
              <a:t>m. LC devices are </a:t>
            </a:r>
            <a:r>
              <a:rPr lang="en-US" altLang="zh-CN" sz="1400" b="0" kern="0" dirty="0" smtClean="0">
                <a:solidFill>
                  <a:schemeClr val="tx1"/>
                </a:solidFill>
              </a:rPr>
              <a:t>deployed, </a:t>
            </a:r>
            <a:r>
              <a:rPr lang="en-US" altLang="zh-CN" sz="1400" b="0" kern="0" dirty="0">
                <a:solidFill>
                  <a:schemeClr val="tx1"/>
                </a:solidFill>
              </a:rPr>
              <a:t>at streetlights, </a:t>
            </a:r>
            <a:r>
              <a:rPr lang="en-US" altLang="zh-CN" sz="1400" b="0" kern="0" dirty="0" smtClean="0">
                <a:solidFill>
                  <a:schemeClr val="tx1"/>
                </a:solidFill>
              </a:rPr>
              <a:t>traffic lights . </a:t>
            </a:r>
            <a:r>
              <a:rPr lang="en-US" altLang="zh-CN" sz="1400" b="0" kern="0" dirty="0">
                <a:solidFill>
                  <a:schemeClr val="tx1"/>
                </a:solidFill>
              </a:rPr>
              <a:t>LOS is mandatory. </a:t>
            </a:r>
            <a:r>
              <a:rPr lang="en-US" altLang="zh-CN" sz="1400" b="0" kern="0" dirty="0" smtClean="0">
                <a:solidFill>
                  <a:schemeClr val="tx1"/>
                </a:solidFill>
              </a:rPr>
              <a:t>The duration of communication is short. </a:t>
            </a:r>
          </a:p>
          <a:p>
            <a:pPr marL="0" indent="0"/>
            <a:r>
              <a:rPr lang="en-US" altLang="zh-CN" sz="1400" b="0" kern="0" dirty="0" smtClean="0">
                <a:solidFill>
                  <a:schemeClr val="tx1"/>
                </a:solidFill>
              </a:rPr>
              <a:t>The lighting levels are low. </a:t>
            </a:r>
          </a:p>
          <a:p>
            <a:pPr marL="0" indent="0"/>
            <a:endParaRPr lang="en-US" altLang="zh-CN" sz="1400" b="0" u="sng" kern="0" dirty="0">
              <a:solidFill>
                <a:schemeClr val="tx1"/>
              </a:solidFill>
            </a:endParaRPr>
          </a:p>
          <a:p>
            <a:pPr marL="0" indent="0"/>
            <a:r>
              <a:rPr lang="en-US" altLang="zh-CN" sz="1400" u="sng" kern="0" dirty="0" smtClean="0"/>
              <a:t>Applications</a:t>
            </a:r>
            <a:endParaRPr lang="en-US" altLang="zh-CN" sz="1400" b="0" kern="0" dirty="0"/>
          </a:p>
          <a:p>
            <a:pPr marL="0" indent="0">
              <a:spcBef>
                <a:spcPts val="0"/>
              </a:spcBef>
            </a:pPr>
            <a:r>
              <a:rPr lang="en-US" altLang="zh-CN" sz="1400" b="0" kern="0" dirty="0" smtClean="0"/>
              <a:t>The system is designed for smart city applications. </a:t>
            </a:r>
          </a:p>
          <a:p>
            <a:pPr marL="0" indent="0">
              <a:spcBef>
                <a:spcPts val="0"/>
              </a:spcBef>
            </a:pPr>
            <a:r>
              <a:rPr lang="en-US" altLang="zh-CN" sz="1400" b="0" kern="0" dirty="0" smtClean="0"/>
              <a:t>The streetlights distributed information from specific locations. The cars can provide secure information to the </a:t>
            </a:r>
            <a:r>
              <a:rPr lang="en-US" altLang="zh-CN" sz="1400" b="0" kern="0" dirty="0" err="1" smtClean="0"/>
              <a:t>streest</a:t>
            </a:r>
            <a:r>
              <a:rPr lang="en-US" altLang="zh-CN" sz="1400" b="0" kern="0" dirty="0" smtClean="0"/>
              <a:t> lights.</a:t>
            </a:r>
          </a:p>
          <a:p>
            <a:pPr marL="0" indent="0">
              <a:spcBef>
                <a:spcPts val="0"/>
              </a:spcBef>
            </a:pPr>
            <a:r>
              <a:rPr lang="en-US" altLang="zh-CN" sz="1400" b="0" kern="0" dirty="0" smtClean="0"/>
              <a:t>The system can be used just for broadcasting, two way </a:t>
            </a:r>
            <a:r>
              <a:rPr lang="en-US" altLang="zh-CN" sz="1400" b="0" kern="0" dirty="0" err="1" smtClean="0"/>
              <a:t>communcation</a:t>
            </a:r>
            <a:r>
              <a:rPr lang="en-US" altLang="zh-CN" sz="1400" b="0" kern="0" dirty="0" smtClean="0"/>
              <a:t> and hybrid communications. </a:t>
            </a:r>
          </a:p>
          <a:p>
            <a:pPr marL="0" indent="0">
              <a:spcBef>
                <a:spcPts val="0"/>
              </a:spcBef>
            </a:pPr>
            <a:endParaRPr lang="en-US" altLang="zh-CN" sz="1400" b="0" kern="0" dirty="0"/>
          </a:p>
          <a:p>
            <a:pPr marL="0" indent="0">
              <a:spcBef>
                <a:spcPts val="0"/>
              </a:spcBef>
            </a:pPr>
            <a:endParaRPr lang="en-US" altLang="zh-CN" sz="1400" b="0" kern="0" dirty="0" smtClean="0"/>
          </a:p>
        </p:txBody>
      </p:sp>
      <p:sp>
        <p:nvSpPr>
          <p:cNvPr id="19" name="Rectangle 3"/>
          <p:cNvSpPr txBox="1">
            <a:spLocks noChangeArrowheads="1"/>
          </p:cNvSpPr>
          <p:nvPr/>
        </p:nvSpPr>
        <p:spPr bwMode="auto">
          <a:xfrm>
            <a:off x="4344988" y="1628800"/>
            <a:ext cx="4716016" cy="4032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a:t>
            </a:r>
            <a:r>
              <a:rPr lang="en-US" altLang="zh-CN" sz="1400" b="1" u="sng" dirty="0" smtClean="0"/>
              <a:t>Conditions</a:t>
            </a:r>
          </a:p>
          <a:p>
            <a:pPr eaLnBrk="1" hangingPunct="1">
              <a:spcBef>
                <a:spcPct val="20000"/>
              </a:spcBef>
            </a:pPr>
            <a:r>
              <a:rPr lang="en-US" altLang="zh-CN" sz="1400" dirty="0" smtClean="0"/>
              <a:t>The duration for the communication is short so fast association is necessary for uplink communication. For downlink communication the effect of weather including </a:t>
            </a:r>
            <a:r>
              <a:rPr lang="en-US" altLang="zh-CN" sz="1400" dirty="0" err="1" smtClean="0"/>
              <a:t>sunlight,fog</a:t>
            </a:r>
            <a:r>
              <a:rPr lang="en-US" altLang="zh-CN" sz="1400" dirty="0" smtClean="0"/>
              <a:t>, </a:t>
            </a:r>
            <a:r>
              <a:rPr lang="en-US" altLang="zh-CN" sz="1400" dirty="0" err="1" smtClean="0"/>
              <a:t>etc</a:t>
            </a:r>
            <a:r>
              <a:rPr lang="en-US" altLang="zh-CN" sz="1400" dirty="0" smtClean="0"/>
              <a:t>  should be considered.</a:t>
            </a:r>
            <a:endParaRPr lang="en-US" altLang="zh-CN" sz="1400" dirty="0"/>
          </a:p>
          <a:p>
            <a:pPr eaLnBrk="1" hangingPunct="1">
              <a:spcBef>
                <a:spcPct val="20000"/>
              </a:spcBef>
            </a:pPr>
            <a:endParaRPr lang="en-US" altLang="zh-CN" sz="1400" b="1" u="sng" dirty="0"/>
          </a:p>
          <a:p>
            <a:pPr eaLnBrk="1" hangingPunct="1">
              <a:spcBef>
                <a:spcPct val="20000"/>
              </a:spcBef>
            </a:pPr>
            <a:r>
              <a:rPr lang="en-US" altLang="zh-CN" sz="1400" dirty="0" smtClean="0">
                <a:solidFill>
                  <a:srgbClr val="000000"/>
                </a:solidFill>
              </a:rPr>
              <a:t>.</a:t>
            </a:r>
            <a:endParaRPr lang="en-US" altLang="zh-CN" sz="1400" dirty="0">
              <a:solidFill>
                <a:srgbClr val="000000"/>
              </a:solidFill>
            </a:endParaRPr>
          </a:p>
        </p:txBody>
      </p:sp>
      <p:pic>
        <p:nvPicPr>
          <p:cNvPr id="2" name="Picture 1"/>
          <p:cNvPicPr>
            <a:picLocks noChangeAspect="1"/>
          </p:cNvPicPr>
          <p:nvPr/>
        </p:nvPicPr>
        <p:blipFill>
          <a:blip r:embed="rId3"/>
          <a:stretch>
            <a:fillRect/>
          </a:stretch>
        </p:blipFill>
        <p:spPr>
          <a:xfrm>
            <a:off x="4932040" y="3068960"/>
            <a:ext cx="2974876" cy="3095991"/>
          </a:xfrm>
          <a:prstGeom prst="rect">
            <a:avLst/>
          </a:prstGeom>
        </p:spPr>
      </p:pic>
      <p:sp>
        <p:nvSpPr>
          <p:cNvPr id="15" name="Footer Placeholder 4"/>
          <p:cNvSpPr>
            <a:spLocks noGrp="1"/>
          </p:cNvSpPr>
          <p:nvPr>
            <p:ph type="ftr" idx="14"/>
          </p:nvPr>
        </p:nvSpPr>
        <p:spPr>
          <a:xfrm>
            <a:off x="4873625" y="6475413"/>
            <a:ext cx="3668713" cy="200149"/>
          </a:xfrm>
        </p:spPr>
        <p:txBody>
          <a:bodyPr/>
          <a:lstStyle/>
          <a:p>
            <a:r>
              <a:rPr lang="en-GB" dirty="0" smtClean="0"/>
              <a:t>Tuncer Baykas</a:t>
            </a:r>
            <a:endParaRPr lang="en-GB" dirty="0"/>
          </a:p>
        </p:txBody>
      </p:sp>
    </p:spTree>
    <p:extLst>
      <p:ext uri="{BB962C8B-B14F-4D97-AF65-F5344CB8AC3E}">
        <p14:creationId xmlns:p14="http://schemas.microsoft.com/office/powerpoint/2010/main" val="22127381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13</a:t>
            </a:fld>
            <a:endParaRPr lang="en-GB"/>
          </a:p>
        </p:txBody>
      </p:sp>
      <p:sp>
        <p:nvSpPr>
          <p:cNvPr id="6145" name="Rectangle 1"/>
          <p:cNvSpPr>
            <a:spLocks noGrp="1" noChangeArrowheads="1"/>
          </p:cNvSpPr>
          <p:nvPr>
            <p:ph type="title"/>
          </p:nvPr>
        </p:nvSpPr>
        <p:spPr>
          <a:xfrm>
            <a:off x="685800" y="404664"/>
            <a:ext cx="820668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dirty="0"/>
              <a:t>Usage </a:t>
            </a:r>
            <a:r>
              <a:rPr lang="da-DK" dirty="0" smtClean="0"/>
              <a:t>Model: </a:t>
            </a:r>
            <a:r>
              <a:rPr lang="da-DK" dirty="0" err="1" smtClean="0"/>
              <a:t>Underwater</a:t>
            </a:r>
            <a:r>
              <a:rPr lang="da-DK" dirty="0" smtClean="0"/>
              <a:t> </a:t>
            </a:r>
            <a:r>
              <a:rPr lang="da-DK" dirty="0" err="1" smtClean="0"/>
              <a:t>Communication</a:t>
            </a:r>
            <a:endParaRPr lang="en-GB" dirty="0"/>
          </a:p>
        </p:txBody>
      </p:sp>
      <p:sp>
        <p:nvSpPr>
          <p:cNvPr id="18" name="Rectangle 3"/>
          <p:cNvSpPr txBox="1">
            <a:spLocks noChangeArrowheads="1"/>
          </p:cNvSpPr>
          <p:nvPr/>
        </p:nvSpPr>
        <p:spPr bwMode="auto">
          <a:xfrm>
            <a:off x="179512" y="1196752"/>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t>Pre-Conditions</a:t>
            </a:r>
          </a:p>
          <a:p>
            <a:pPr marL="0" indent="0">
              <a:spcBef>
                <a:spcPts val="0"/>
              </a:spcBef>
            </a:pPr>
            <a:r>
              <a:rPr lang="en-US" altLang="zh-CN" sz="1400" b="0" kern="0" dirty="0" smtClean="0">
                <a:solidFill>
                  <a:schemeClr val="tx1"/>
                </a:solidFill>
              </a:rPr>
              <a:t>Acoustic communication in underwater environment have poor throughput whereas RF waves are attenuated by water molecules. LC is deployed to provide reliable wireless connectivity for divers, underwater vehicles and buoy.</a:t>
            </a:r>
          </a:p>
          <a:p>
            <a:pPr marL="0" indent="0"/>
            <a:r>
              <a:rPr lang="en-US" altLang="zh-CN" sz="1400" u="sng" kern="0" dirty="0" smtClean="0"/>
              <a:t>Environment </a:t>
            </a:r>
          </a:p>
          <a:p>
            <a:pPr marL="0" indent="0">
              <a:spcBef>
                <a:spcPts val="0"/>
              </a:spcBef>
            </a:pPr>
            <a:r>
              <a:rPr lang="en-US" altLang="zh-CN" sz="1400" b="0" kern="0" dirty="0" smtClean="0"/>
              <a:t>All communications are within water. The communication area depends on how many </a:t>
            </a:r>
            <a:r>
              <a:rPr lang="en-US" altLang="zh-CN" sz="1400" b="0" kern="0" dirty="0" err="1" smtClean="0"/>
              <a:t>multihop</a:t>
            </a:r>
            <a:r>
              <a:rPr lang="en-US" altLang="zh-CN" sz="1400" b="0" kern="0" dirty="0" smtClean="0"/>
              <a:t> the system can support. The environment is </a:t>
            </a:r>
            <a:r>
              <a:rPr lang="en-US" altLang="zh-CN" sz="1400" b="0" kern="0" dirty="0" err="1" smtClean="0"/>
              <a:t>extermely</a:t>
            </a:r>
            <a:r>
              <a:rPr lang="en-US" altLang="zh-CN" sz="1400" b="0" kern="0" dirty="0" smtClean="0"/>
              <a:t> unstable. The fading should be studied for robustness.</a:t>
            </a:r>
          </a:p>
          <a:p>
            <a:pPr marL="0" indent="0">
              <a:buFontTx/>
              <a:buNone/>
            </a:pPr>
            <a:r>
              <a:rPr lang="en-US" altLang="zh-CN" sz="1400" u="sng" kern="0" dirty="0" smtClean="0"/>
              <a:t>Applications</a:t>
            </a:r>
          </a:p>
          <a:p>
            <a:pPr marL="0" indent="0">
              <a:spcBef>
                <a:spcPts val="0"/>
              </a:spcBef>
            </a:pPr>
            <a:r>
              <a:rPr lang="en-US" altLang="zh-CN" sz="1400" b="0" kern="0" dirty="0" smtClean="0"/>
              <a:t>Underwater sensor networks. Video transmission from robot submarines. </a:t>
            </a:r>
            <a:r>
              <a:rPr lang="en-US" altLang="zh-CN" sz="1400" b="0" kern="0" dirty="0"/>
              <a:t>C</a:t>
            </a:r>
            <a:r>
              <a:rPr lang="en-US" altLang="zh-CN" sz="1400" b="0" kern="0" dirty="0" smtClean="0"/>
              <a:t>ommunication between divers.</a:t>
            </a:r>
          </a:p>
          <a:p>
            <a:pPr marL="0" indent="0">
              <a:spcBef>
                <a:spcPts val="0"/>
              </a:spcBef>
            </a:pPr>
            <a:endParaRPr lang="en-US" altLang="zh-CN" sz="1400" b="0" kern="0" dirty="0" smtClean="0"/>
          </a:p>
          <a:p>
            <a:pPr marL="0" indent="0">
              <a:spcBef>
                <a:spcPts val="0"/>
              </a:spcBef>
            </a:pPr>
            <a:r>
              <a:rPr lang="en-US" altLang="zh-CN" sz="1400" b="0" kern="0" dirty="0" smtClean="0"/>
              <a:t>Maximum data rate lightly compressed video: 50 Mbps, delay </a:t>
            </a:r>
            <a:r>
              <a:rPr lang="en-US" altLang="zh-CN" sz="1400" b="0" kern="0" dirty="0"/>
              <a:t>&lt; </a:t>
            </a:r>
            <a:r>
              <a:rPr lang="en-US" altLang="zh-CN" sz="1400" b="0" kern="0" dirty="0" smtClean="0"/>
              <a:t>5 </a:t>
            </a:r>
            <a:r>
              <a:rPr lang="en-US" altLang="zh-CN" sz="1400" b="0" kern="0" dirty="0" err="1" smtClean="0"/>
              <a:t>ms</a:t>
            </a:r>
            <a:r>
              <a:rPr lang="en-US" altLang="zh-CN" sz="1400" b="0" kern="0" dirty="0"/>
              <a:t>, </a:t>
            </a:r>
            <a:r>
              <a:rPr lang="en-US" altLang="zh-CN" sz="1400" b="0" kern="0" dirty="0" smtClean="0"/>
              <a:t>1.0E-8 PER</a:t>
            </a:r>
            <a:r>
              <a:rPr lang="en-US" altLang="zh-CN" sz="1400" b="0" kern="0" dirty="0" smtClean="0">
                <a:solidFill>
                  <a:schemeClr val="tx1"/>
                </a:solidFill>
              </a:rPr>
              <a:t>, 99.9% reliability</a:t>
            </a:r>
            <a:r>
              <a:rPr lang="en-US" altLang="zh-CN" sz="1400" b="0" kern="0" dirty="0" smtClean="0"/>
              <a:t>. </a:t>
            </a:r>
          </a:p>
          <a:p>
            <a:pPr marL="0" indent="0">
              <a:spcBef>
                <a:spcPts val="0"/>
              </a:spcBef>
            </a:pPr>
            <a:r>
              <a:rPr lang="en-US" altLang="zh-CN" sz="1400" b="0" kern="0" dirty="0" smtClean="0"/>
              <a:t>Sensor network 1 Mbps </a:t>
            </a:r>
          </a:p>
          <a:p>
            <a:pPr marL="0" indent="0">
              <a:spcBef>
                <a:spcPts val="0"/>
              </a:spcBef>
            </a:pPr>
            <a:endParaRPr lang="en-US" altLang="zh-CN" sz="1400" b="0" kern="0" dirty="0" smtClean="0"/>
          </a:p>
          <a:p>
            <a:pPr marL="0" indent="0">
              <a:spcBef>
                <a:spcPts val="0"/>
              </a:spcBef>
            </a:pPr>
            <a:r>
              <a:rPr lang="en-US" altLang="zh-CN" sz="1400" b="0" kern="0" dirty="0" smtClean="0"/>
              <a:t>Distance between LC APs ranges from 1-100 meters.</a:t>
            </a:r>
            <a:endParaRPr lang="en-US" altLang="zh-CN" sz="1200" b="0" kern="0" dirty="0"/>
          </a:p>
          <a:p>
            <a:pPr marL="0" indent="0">
              <a:spcBef>
                <a:spcPts val="0"/>
              </a:spcBef>
            </a:pPr>
            <a:endParaRPr lang="en-US" altLang="zh-CN" sz="1400" b="0" kern="0" dirty="0" smtClean="0"/>
          </a:p>
        </p:txBody>
      </p:sp>
      <p:sp>
        <p:nvSpPr>
          <p:cNvPr id="19" name="Rectangle 3"/>
          <p:cNvSpPr txBox="1">
            <a:spLocks noChangeArrowheads="1"/>
          </p:cNvSpPr>
          <p:nvPr/>
        </p:nvSpPr>
        <p:spPr bwMode="auto">
          <a:xfrm>
            <a:off x="4320480" y="1196752"/>
            <a:ext cx="4716016" cy="4032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are using LC.</a:t>
            </a:r>
          </a:p>
          <a:p>
            <a:pPr>
              <a:defRPr/>
            </a:pPr>
            <a:r>
              <a:rPr lang="en-US" altLang="zh-CN" sz="1400" dirty="0" smtClean="0"/>
              <a:t>Potential </a:t>
            </a:r>
            <a:r>
              <a:rPr lang="en-US" altLang="zh-CN" sz="1400" dirty="0"/>
              <a:t>interference from </a:t>
            </a:r>
            <a:r>
              <a:rPr lang="en-US" altLang="zh-CN" sz="1400" dirty="0" smtClean="0"/>
              <a:t>currents, sea animals, divers.</a:t>
            </a:r>
          </a:p>
          <a:p>
            <a:pPr>
              <a:defRPr/>
            </a:pPr>
            <a:r>
              <a:rPr lang="en-US" altLang="zh-CN" sz="1400" dirty="0" smtClean="0"/>
              <a:t>Pointing is a challenge</a:t>
            </a:r>
            <a:endParaRPr lang="en-US" altLang="zh-CN" sz="1400" dirty="0"/>
          </a:p>
          <a:p>
            <a:pPr eaLnBrk="1" hangingPunct="1">
              <a:spcBef>
                <a:spcPts val="0"/>
              </a:spcBef>
            </a:pPr>
            <a:r>
              <a:rPr lang="en-US" altLang="zh-CN" sz="1400" dirty="0" smtClean="0"/>
              <a:t>Multiple </a:t>
            </a:r>
            <a:r>
              <a:rPr lang="en-US" altLang="zh-CN" sz="1400" dirty="0"/>
              <a:t>LC modules </a:t>
            </a:r>
            <a:r>
              <a:rPr lang="en-US" altLang="zh-CN" sz="1400" dirty="0" smtClean="0"/>
              <a:t>had to be deployed to ensure communication.</a:t>
            </a:r>
            <a:endParaRPr lang="en-US" altLang="zh-CN" sz="1400" dirty="0"/>
          </a:p>
          <a:p>
            <a:pPr eaLnBrk="1" hangingPunct="1">
              <a:spcBef>
                <a:spcPct val="20000"/>
              </a:spcBef>
            </a:pPr>
            <a:r>
              <a:rPr lang="en-US" altLang="zh-CN" sz="1400" b="1" u="sng" dirty="0"/>
              <a:t>Use Case</a:t>
            </a:r>
          </a:p>
          <a:p>
            <a:pPr eaLnBrk="1" hangingPunct="1">
              <a:spcBef>
                <a:spcPts val="0"/>
              </a:spcBef>
            </a:pPr>
            <a:r>
              <a:rPr lang="en-US" altLang="zh-CN" sz="1400" kern="0" dirty="0" smtClean="0"/>
              <a:t>Water quality sensor network which communications with buoys</a:t>
            </a:r>
            <a:r>
              <a:rPr lang="en-US" altLang="zh-CN" sz="1400" dirty="0" smtClean="0"/>
              <a:t>. 802.11ah or 802.11af could be used at the buoy to communicate with the shore. A </a:t>
            </a:r>
            <a:r>
              <a:rPr lang="en-US" altLang="zh-CN" sz="1400" dirty="0" err="1" smtClean="0"/>
              <a:t>multihop</a:t>
            </a:r>
            <a:r>
              <a:rPr lang="en-US" altLang="zh-CN" sz="1400" dirty="0" smtClean="0"/>
              <a:t> network between divers. Military institutions would be interested in this use case, thanks to its limited range.</a:t>
            </a:r>
            <a:endParaRPr lang="en-US" altLang="zh-CN" sz="1600" dirty="0"/>
          </a:p>
        </p:txBody>
      </p:sp>
      <p:pic>
        <p:nvPicPr>
          <p:cNvPr id="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933056"/>
            <a:ext cx="2601913" cy="196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Footer Placeholder 4"/>
          <p:cNvSpPr>
            <a:spLocks noGrp="1"/>
          </p:cNvSpPr>
          <p:nvPr>
            <p:ph type="ftr" idx="14"/>
          </p:nvPr>
        </p:nvSpPr>
        <p:spPr>
          <a:xfrm>
            <a:off x="4873625" y="6475413"/>
            <a:ext cx="3668713" cy="200149"/>
          </a:xfrm>
        </p:spPr>
        <p:txBody>
          <a:bodyPr/>
          <a:lstStyle/>
          <a:p>
            <a:r>
              <a:rPr lang="en-GB" dirty="0" smtClean="0"/>
              <a:t>Tuncer Baykas</a:t>
            </a:r>
            <a:endParaRPr lang="en-GB" dirty="0"/>
          </a:p>
        </p:txBody>
      </p:sp>
    </p:spTree>
    <p:extLst>
      <p:ext uri="{BB962C8B-B14F-4D97-AF65-F5344CB8AC3E}">
        <p14:creationId xmlns:p14="http://schemas.microsoft.com/office/powerpoint/2010/main" val="4317759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14</a:t>
            </a:fld>
            <a:endParaRPr lang="en-GB"/>
          </a:p>
        </p:txBody>
      </p:sp>
      <p:sp>
        <p:nvSpPr>
          <p:cNvPr id="6145" name="Rectangle 1"/>
          <p:cNvSpPr>
            <a:spLocks noGrp="1" noChangeArrowheads="1"/>
          </p:cNvSpPr>
          <p:nvPr>
            <p:ph type="title"/>
          </p:nvPr>
        </p:nvSpPr>
        <p:spPr>
          <a:xfrm>
            <a:off x="432656" y="620688"/>
            <a:ext cx="8278688"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dirty="0"/>
              <a:t>Usage </a:t>
            </a:r>
            <a:r>
              <a:rPr lang="da-DK" dirty="0" smtClean="0"/>
              <a:t>Model: </a:t>
            </a:r>
            <a:r>
              <a:rPr lang="da-DK" dirty="0" smtClean="0">
                <a:solidFill>
                  <a:schemeClr val="tx1"/>
                </a:solidFill>
              </a:rPr>
              <a:t>Pipeline Communications</a:t>
            </a:r>
            <a:br>
              <a:rPr lang="da-DK" dirty="0" smtClean="0">
                <a:solidFill>
                  <a:schemeClr val="tx1"/>
                </a:solidFill>
              </a:rPr>
            </a:br>
            <a:r>
              <a:rPr lang="da-DK" dirty="0" smtClean="0">
                <a:solidFill>
                  <a:schemeClr val="tx1"/>
                </a:solidFill>
              </a:rPr>
              <a:t>VLC in </a:t>
            </a:r>
            <a:r>
              <a:rPr lang="da-DK" dirty="0" err="1" smtClean="0">
                <a:solidFill>
                  <a:schemeClr val="tx1"/>
                </a:solidFill>
              </a:rPr>
              <a:t>extreme</a:t>
            </a:r>
            <a:r>
              <a:rPr lang="da-DK" dirty="0" smtClean="0">
                <a:solidFill>
                  <a:schemeClr val="tx1"/>
                </a:solidFill>
              </a:rPr>
              <a:t> </a:t>
            </a:r>
            <a:r>
              <a:rPr lang="da-DK" dirty="0" err="1" smtClean="0">
                <a:solidFill>
                  <a:schemeClr val="tx1"/>
                </a:solidFill>
              </a:rPr>
              <a:t>environments</a:t>
            </a:r>
            <a:endParaRPr lang="en-GB" dirty="0">
              <a:solidFill>
                <a:schemeClr val="tx1"/>
              </a:solidFill>
            </a:endParaRPr>
          </a:p>
        </p:txBody>
      </p:sp>
      <p:sp>
        <p:nvSpPr>
          <p:cNvPr id="18" name="Rectangle 3"/>
          <p:cNvSpPr txBox="1">
            <a:spLocks noChangeArrowheads="1"/>
          </p:cNvSpPr>
          <p:nvPr/>
        </p:nvSpPr>
        <p:spPr bwMode="auto">
          <a:xfrm>
            <a:off x="179512" y="1628800"/>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t>Pre-Conditions</a:t>
            </a:r>
            <a:endParaRPr lang="en-US" altLang="zh-CN" sz="1400" u="sng" kern="0" dirty="0" smtClean="0">
              <a:solidFill>
                <a:schemeClr val="tx1"/>
              </a:solidFill>
            </a:endParaRPr>
          </a:p>
          <a:p>
            <a:pPr marL="0" indent="0">
              <a:spcBef>
                <a:spcPts val="0"/>
              </a:spcBef>
            </a:pPr>
            <a:r>
              <a:rPr lang="en-US" altLang="zh-CN" sz="1400" b="0" kern="0" dirty="0" smtClean="0">
                <a:solidFill>
                  <a:schemeClr val="tx1"/>
                </a:solidFill>
              </a:rPr>
              <a:t>The conditions of the usage model starts the ban of RF communication combined with low throughput of acoustic communication of pipelines.</a:t>
            </a:r>
          </a:p>
          <a:p>
            <a:pPr marL="0" indent="0">
              <a:spcBef>
                <a:spcPts val="0"/>
              </a:spcBef>
            </a:pPr>
            <a:r>
              <a:rPr lang="en-US" altLang="zh-CN" sz="1400" b="0" kern="0" dirty="0" smtClean="0">
                <a:solidFill>
                  <a:schemeClr val="tx1"/>
                </a:solidFill>
              </a:rPr>
              <a:t>The gases in the environment is dissimilar of atmosphere.</a:t>
            </a:r>
            <a:endParaRPr lang="en-US" altLang="zh-CN" sz="1400" b="0" kern="0" dirty="0" smtClean="0"/>
          </a:p>
          <a:p>
            <a:pPr marL="0" indent="0"/>
            <a:r>
              <a:rPr lang="en-US" altLang="zh-CN" sz="1400" u="sng" kern="0" dirty="0" smtClean="0"/>
              <a:t>Environment</a:t>
            </a:r>
          </a:p>
          <a:p>
            <a:pPr marL="0" indent="0"/>
            <a:r>
              <a:rPr lang="en-US" altLang="zh-CN" sz="1400" b="0" kern="0" dirty="0" smtClean="0">
                <a:solidFill>
                  <a:schemeClr val="tx1"/>
                </a:solidFill>
              </a:rPr>
              <a:t>Distances </a:t>
            </a:r>
            <a:r>
              <a:rPr lang="en-US" altLang="zh-CN" sz="1400" b="0" kern="0" dirty="0">
                <a:solidFill>
                  <a:schemeClr val="tx1"/>
                </a:solidFill>
              </a:rPr>
              <a:t>range from  </a:t>
            </a:r>
            <a:r>
              <a:rPr lang="en-US" altLang="zh-CN" sz="1400" b="0" kern="0" dirty="0" smtClean="0">
                <a:solidFill>
                  <a:schemeClr val="tx1"/>
                </a:solidFill>
              </a:rPr>
              <a:t>100m to 400m. LC inside the pipeline as a apart of </a:t>
            </a:r>
            <a:r>
              <a:rPr lang="en-US" altLang="zh-CN" sz="1400" b="0" kern="0" dirty="0" err="1" smtClean="0">
                <a:solidFill>
                  <a:schemeClr val="tx1"/>
                </a:solidFill>
              </a:rPr>
              <a:t>multihop</a:t>
            </a:r>
            <a:r>
              <a:rPr lang="en-US" altLang="zh-CN" sz="1400" b="0" kern="0" dirty="0" smtClean="0">
                <a:solidFill>
                  <a:schemeClr val="tx1"/>
                </a:solidFill>
              </a:rPr>
              <a:t> sensor network.</a:t>
            </a:r>
          </a:p>
          <a:p>
            <a:pPr marL="0" indent="0"/>
            <a:r>
              <a:rPr lang="en-US" altLang="zh-CN" sz="1400" b="0" kern="0" dirty="0" smtClean="0">
                <a:solidFill>
                  <a:schemeClr val="tx1"/>
                </a:solidFill>
              </a:rPr>
              <a:t>LC shouldn’t affect the flow of gases and it should be low power.</a:t>
            </a:r>
          </a:p>
          <a:p>
            <a:pPr marL="0" indent="0"/>
            <a:endParaRPr lang="en-US" altLang="zh-CN" sz="1400" b="0" u="sng" kern="0" dirty="0">
              <a:solidFill>
                <a:schemeClr val="tx1"/>
              </a:solidFill>
            </a:endParaRPr>
          </a:p>
          <a:p>
            <a:pPr marL="0" indent="0"/>
            <a:r>
              <a:rPr lang="en-US" altLang="zh-CN" sz="1400" u="sng" kern="0" dirty="0" smtClean="0"/>
              <a:t>Applications</a:t>
            </a:r>
          </a:p>
          <a:p>
            <a:pPr marL="0" indent="0">
              <a:spcBef>
                <a:spcPts val="0"/>
              </a:spcBef>
            </a:pPr>
            <a:endParaRPr lang="en-US" altLang="zh-CN" sz="1400" b="0" kern="0" dirty="0"/>
          </a:p>
          <a:p>
            <a:pPr marL="0" indent="0">
              <a:spcBef>
                <a:spcPts val="0"/>
              </a:spcBef>
            </a:pPr>
            <a:r>
              <a:rPr lang="en-US" altLang="zh-CN" sz="1400" b="0" kern="0" dirty="0" smtClean="0"/>
              <a:t>The main application is using VLC as a sensor network.</a:t>
            </a:r>
          </a:p>
          <a:p>
            <a:pPr marL="0" indent="0">
              <a:spcBef>
                <a:spcPts val="0"/>
              </a:spcBef>
            </a:pPr>
            <a:r>
              <a:rPr lang="en-US" altLang="zh-CN" sz="1400" b="0" kern="0" dirty="0" smtClean="0"/>
              <a:t>1 Mbps is more than enough while the range and the battery life should be maximized. </a:t>
            </a:r>
            <a:endParaRPr lang="en-US" altLang="zh-CN" sz="1400" b="0" kern="0" dirty="0"/>
          </a:p>
          <a:p>
            <a:pPr marL="0" indent="0">
              <a:spcBef>
                <a:spcPts val="0"/>
              </a:spcBef>
            </a:pPr>
            <a:endParaRPr lang="en-US" altLang="zh-CN" sz="1400" b="0" kern="0" dirty="0" smtClean="0"/>
          </a:p>
        </p:txBody>
      </p:sp>
      <p:sp>
        <p:nvSpPr>
          <p:cNvPr id="19" name="Rectangle 3"/>
          <p:cNvSpPr txBox="1">
            <a:spLocks noChangeArrowheads="1"/>
          </p:cNvSpPr>
          <p:nvPr/>
        </p:nvSpPr>
        <p:spPr bwMode="auto">
          <a:xfrm>
            <a:off x="4344988" y="1628800"/>
            <a:ext cx="4716016" cy="4032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a:t>
            </a:r>
            <a:r>
              <a:rPr lang="en-US" altLang="zh-CN" sz="1400" b="1" u="sng" dirty="0" smtClean="0"/>
              <a:t>Conditions</a:t>
            </a:r>
          </a:p>
          <a:p>
            <a:pPr eaLnBrk="1" hangingPunct="1">
              <a:spcBef>
                <a:spcPct val="20000"/>
              </a:spcBef>
            </a:pPr>
            <a:r>
              <a:rPr lang="en-US" altLang="zh-CN" sz="1400" dirty="0" smtClean="0"/>
              <a:t>No interference no change in conditions. But the conditions are harsh. The system should allow </a:t>
            </a:r>
            <a:r>
              <a:rPr lang="en-US" altLang="zh-CN" sz="1400" dirty="0" err="1" smtClean="0"/>
              <a:t>multihop</a:t>
            </a:r>
            <a:r>
              <a:rPr lang="en-US" altLang="zh-CN" sz="1400" dirty="0" smtClean="0"/>
              <a:t> communication.</a:t>
            </a:r>
            <a:endParaRPr lang="en-US" altLang="zh-CN" sz="1400" dirty="0"/>
          </a:p>
          <a:p>
            <a:pPr eaLnBrk="1" hangingPunct="1">
              <a:spcBef>
                <a:spcPct val="20000"/>
              </a:spcBef>
            </a:pPr>
            <a:endParaRPr lang="en-US" altLang="zh-CN" sz="1400" b="1" u="sng" dirty="0"/>
          </a:p>
          <a:p>
            <a:pPr eaLnBrk="1" hangingPunct="1">
              <a:spcBef>
                <a:spcPct val="20000"/>
              </a:spcBef>
            </a:pPr>
            <a:endParaRPr lang="en-US" altLang="zh-CN" sz="1600" b="1" u="sng" dirty="0"/>
          </a:p>
        </p:txBody>
      </p:sp>
      <p:pic>
        <p:nvPicPr>
          <p:cNvPr id="2" name="Picture 1"/>
          <p:cNvPicPr>
            <a:picLocks noChangeAspect="1"/>
          </p:cNvPicPr>
          <p:nvPr/>
        </p:nvPicPr>
        <p:blipFill>
          <a:blip r:embed="rId3"/>
          <a:stretch>
            <a:fillRect/>
          </a:stretch>
        </p:blipFill>
        <p:spPr>
          <a:xfrm>
            <a:off x="4572000" y="2492896"/>
            <a:ext cx="3915668" cy="3726390"/>
          </a:xfrm>
          <a:prstGeom prst="rect">
            <a:avLst/>
          </a:prstGeom>
        </p:spPr>
      </p:pic>
      <p:sp>
        <p:nvSpPr>
          <p:cNvPr id="11" name="Footer Placeholder 4"/>
          <p:cNvSpPr>
            <a:spLocks noGrp="1"/>
          </p:cNvSpPr>
          <p:nvPr>
            <p:ph type="ftr" idx="14"/>
          </p:nvPr>
        </p:nvSpPr>
        <p:spPr>
          <a:xfrm>
            <a:off x="4873625" y="6475413"/>
            <a:ext cx="3668713" cy="200149"/>
          </a:xfrm>
        </p:spPr>
        <p:txBody>
          <a:bodyPr/>
          <a:lstStyle/>
          <a:p>
            <a:r>
              <a:rPr lang="en-GB" dirty="0" smtClean="0"/>
              <a:t>Tuncer Baykas</a:t>
            </a:r>
            <a:endParaRPr lang="en-GB" dirty="0"/>
          </a:p>
        </p:txBody>
      </p:sp>
    </p:spTree>
    <p:extLst>
      <p:ext uri="{BB962C8B-B14F-4D97-AF65-F5344CB8AC3E}">
        <p14:creationId xmlns:p14="http://schemas.microsoft.com/office/powerpoint/2010/main" val="31778795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215074" y="6475413"/>
            <a:ext cx="232726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15</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pPr>
              <a:spcBef>
                <a:spcPts val="0"/>
              </a:spcBef>
              <a:buFont typeface="+mj-lt"/>
              <a:buAutoNum type="arabicPeriod"/>
            </a:pPr>
            <a:r>
              <a:rPr lang="en-US" altLang="zh-CN" sz="1100" b="0" dirty="0"/>
              <a:t>11-17/1603r9 “A CSD Proposal for Light Communications (LC)” Nikola Serafimovski (</a:t>
            </a:r>
            <a:r>
              <a:rPr lang="en-US" altLang="zh-CN" sz="1100" b="0" dirty="0" err="1"/>
              <a:t>pureLiFi</a:t>
            </a:r>
            <a:r>
              <a:rPr lang="en-US" altLang="zh-CN" sz="1100" b="0" dirty="0"/>
              <a:t>)</a:t>
            </a:r>
          </a:p>
          <a:p>
            <a:pPr>
              <a:spcBef>
                <a:spcPts val="0"/>
              </a:spcBef>
              <a:buFont typeface="+mj-lt"/>
              <a:buAutoNum type="arabicPeriod"/>
            </a:pPr>
            <a:r>
              <a:rPr lang="en-US" altLang="zh-CN" sz="1100" b="0" dirty="0"/>
              <a:t>11-17/1604r10 “A PAR Proposal for Light Communications (LC)” Nikola Serafimovski (</a:t>
            </a:r>
            <a:r>
              <a:rPr lang="en-US" altLang="zh-CN" sz="1100" b="0" dirty="0" err="1"/>
              <a:t>pureLiFi</a:t>
            </a:r>
            <a:r>
              <a:rPr lang="en-US" altLang="zh-CN" sz="1100" b="0" dirty="0"/>
              <a:t>)</a:t>
            </a:r>
          </a:p>
          <a:p>
            <a:pPr>
              <a:spcBef>
                <a:spcPts val="0"/>
              </a:spcBef>
              <a:buFont typeface="+mj-lt"/>
              <a:buAutoNum type="arabicPeriod"/>
            </a:pPr>
            <a:r>
              <a:rPr lang="en-US" altLang="zh-CN" sz="1100" b="0" dirty="0"/>
              <a:t>Design Techniques for EMC – Part 2 Cables and Connectors http://www.compliance-club.com/archive/keitharmstrong/design_techniques2.html</a:t>
            </a:r>
          </a:p>
          <a:p>
            <a:pPr>
              <a:spcBef>
                <a:spcPts val="0"/>
              </a:spcBef>
              <a:buFont typeface="+mj-lt"/>
              <a:buAutoNum type="arabicPeriod"/>
            </a:pPr>
            <a:r>
              <a:rPr lang="en-US" altLang="zh-CN" sz="1100" b="0" dirty="0"/>
              <a:t>Electronic Noise Is Drowning Out the Internet of Things https://spectrum.ieee.org/telecom/wireless/electronic-noise-is-drowning-out-the-internet-of-things</a:t>
            </a:r>
          </a:p>
          <a:p>
            <a:pPr>
              <a:spcBef>
                <a:spcPts val="0"/>
              </a:spcBef>
              <a:buFont typeface="+mj-lt"/>
              <a:buAutoNum type="arabicPeriod"/>
            </a:pPr>
            <a:r>
              <a:rPr lang="en-US" altLang="zh-CN" sz="1100" b="0" u="sng" dirty="0" smtClean="0">
                <a:solidFill>
                  <a:schemeClr val="tx1"/>
                </a:solidFill>
              </a:rPr>
              <a:t>IEC 60601-1-2, Medical </a:t>
            </a:r>
            <a:r>
              <a:rPr lang="en-US" altLang="zh-CN" sz="1100" b="0" u="sng" dirty="0">
                <a:solidFill>
                  <a:schemeClr val="tx1"/>
                </a:solidFill>
              </a:rPr>
              <a:t>electrical equipment — Part 1-2: General requirements for basic safety and essential performance — Collateral standard: Electromagnetic disturbances — Requirements and tests, 2014.</a:t>
            </a:r>
            <a:endParaRPr lang="en-US" altLang="zh-CN" sz="1100" b="0" u="sng" dirty="0" smtClean="0">
              <a:solidFill>
                <a:schemeClr val="tx1"/>
              </a:solidFill>
            </a:endParaRPr>
          </a:p>
          <a:p>
            <a:pPr>
              <a:spcBef>
                <a:spcPts val="0"/>
              </a:spcBef>
              <a:buFont typeface="+mj-lt"/>
              <a:buAutoNum type="arabicPeriod"/>
            </a:pPr>
            <a:r>
              <a:rPr lang="en-US" altLang="zh-CN" sz="1100" b="0" dirty="0" smtClean="0"/>
              <a:t>11-17/1631r1 </a:t>
            </a:r>
            <a:r>
              <a:rPr lang="en-US" altLang="zh-CN" sz="1100" b="0" dirty="0"/>
              <a:t>“Use Cases for 802.11 Light Communications” </a:t>
            </a:r>
            <a:r>
              <a:rPr lang="tr-TR" altLang="zh-CN" sz="1100" b="0" dirty="0"/>
              <a:t>Tuncer Baykas</a:t>
            </a:r>
            <a:r>
              <a:rPr lang="en-US" altLang="zh-CN" sz="1100" b="0" dirty="0"/>
              <a:t> (</a:t>
            </a:r>
            <a:r>
              <a:rPr lang="tr-TR" altLang="zh-CN" sz="1100" b="0" dirty="0"/>
              <a:t>Medipol University</a:t>
            </a:r>
            <a:r>
              <a:rPr lang="en-US" altLang="zh-CN" sz="1100" b="0" dirty="0"/>
              <a:t>)</a:t>
            </a:r>
          </a:p>
          <a:p>
            <a:pPr>
              <a:spcBef>
                <a:spcPts val="0"/>
              </a:spcBef>
              <a:buFont typeface="+mj-lt"/>
              <a:buAutoNum type="arabicPeriod"/>
            </a:pPr>
            <a:r>
              <a:rPr lang="en-US" altLang="zh-CN" sz="1100" b="0" dirty="0"/>
              <a:t>11-17/1500r1 “Light Communications Experience of a Lighting Systems Manufacturer” Christophe </a:t>
            </a:r>
            <a:r>
              <a:rPr lang="en-US" altLang="zh-CN" sz="1100" b="0" dirty="0" err="1"/>
              <a:t>Jurczak</a:t>
            </a:r>
            <a:r>
              <a:rPr lang="en-US" altLang="zh-CN" sz="1100" b="0" dirty="0"/>
              <a:t> (</a:t>
            </a:r>
            <a:r>
              <a:rPr lang="en-US" altLang="zh-CN" sz="1100" b="0" dirty="0" err="1"/>
              <a:t>Lucibel</a:t>
            </a:r>
            <a:r>
              <a:rPr lang="en-US" altLang="zh-CN" sz="1100" b="0" dirty="0"/>
              <a:t>)</a:t>
            </a:r>
          </a:p>
          <a:p>
            <a:pPr>
              <a:spcBef>
                <a:spcPts val="0"/>
              </a:spcBef>
              <a:buFont typeface="+mj-lt"/>
              <a:buAutoNum type="arabicPeriod"/>
            </a:pPr>
            <a:r>
              <a:rPr lang="en-US" altLang="zh-CN" sz="1100" b="0" dirty="0"/>
              <a:t>11-17/1609r0 “Light Communications opportunities for a Mobile Service Offering” Simon Clement (Liberty Global)</a:t>
            </a:r>
          </a:p>
          <a:p>
            <a:pPr>
              <a:spcBef>
                <a:spcPts val="0"/>
              </a:spcBef>
              <a:buFont typeface="+mj-lt"/>
              <a:buAutoNum type="arabicPeriod"/>
            </a:pPr>
            <a:r>
              <a:rPr lang="en-US" altLang="zh-CN" sz="1100" b="0" dirty="0"/>
              <a:t>11-17/1686r1 “Use Cases for Light Communications” Mohammad </a:t>
            </a:r>
            <a:r>
              <a:rPr lang="en-US" altLang="zh-CN" sz="1100" b="0" dirty="0" err="1"/>
              <a:t>Noshad</a:t>
            </a:r>
            <a:r>
              <a:rPr lang="en-US" altLang="zh-CN" sz="1100" b="0" dirty="0"/>
              <a:t> (</a:t>
            </a:r>
            <a:r>
              <a:rPr lang="en-US" altLang="zh-CN" sz="1100" b="0" dirty="0" err="1"/>
              <a:t>VLNComm</a:t>
            </a:r>
            <a:r>
              <a:rPr lang="en-US" altLang="zh-CN" sz="1100" b="0" dirty="0"/>
              <a:t> </a:t>
            </a:r>
            <a:r>
              <a:rPr lang="en-US" altLang="zh-CN" sz="1100" b="0" dirty="0" err="1"/>
              <a:t>Inc</a:t>
            </a:r>
            <a:r>
              <a:rPr lang="en-US" altLang="zh-CN" sz="1100" b="0" dirty="0"/>
              <a:t>)</a:t>
            </a:r>
          </a:p>
          <a:p>
            <a:pPr>
              <a:spcBef>
                <a:spcPts val="0"/>
              </a:spcBef>
              <a:buFont typeface="+mj-lt"/>
              <a:buAutoNum type="arabicPeriod"/>
            </a:pPr>
            <a:r>
              <a:rPr lang="en-US" altLang="zh-CN" sz="1100" b="0" dirty="0"/>
              <a:t>11-17/1643r1 “Light Communications High Throughputs Use cases” Olivier </a:t>
            </a:r>
            <a:r>
              <a:rPr lang="en-US" altLang="zh-CN" sz="1100" b="0" dirty="0" err="1"/>
              <a:t>Bouchet</a:t>
            </a:r>
            <a:r>
              <a:rPr lang="en-US" altLang="zh-CN" sz="1100" b="0" dirty="0"/>
              <a:t> (Orange)</a:t>
            </a:r>
          </a:p>
          <a:p>
            <a:pPr>
              <a:spcBef>
                <a:spcPts val="0"/>
              </a:spcBef>
              <a:buFont typeface="+mj-lt"/>
              <a:buAutoNum type="arabicPeriod"/>
            </a:pPr>
            <a:r>
              <a:rPr lang="en-US" altLang="zh-CN" sz="1100" b="0" dirty="0"/>
              <a:t>11-17/1710r0 “LC use cases &amp; requirements for PAR/CSD” Volker Jungnickel (Fraunhofer)</a:t>
            </a:r>
          </a:p>
          <a:p>
            <a:pPr>
              <a:spcBef>
                <a:spcPts val="0"/>
              </a:spcBef>
              <a:buFont typeface="+mj-lt"/>
              <a:buAutoNum type="arabicPeriod"/>
            </a:pPr>
            <a:r>
              <a:rPr lang="en-US" altLang="zh-CN" sz="1100" b="0" dirty="0"/>
              <a:t>11-17-1778r1 “Consolidated KPI for PAR/CSD” Nikola Serafimovski (</a:t>
            </a:r>
            <a:r>
              <a:rPr lang="en-US" altLang="zh-CN" sz="1100" b="0" dirty="0" err="1"/>
              <a:t>pureLiFi</a:t>
            </a:r>
            <a:r>
              <a:rPr lang="en-US" altLang="zh-CN" sz="1100" b="0" dirty="0" smtClean="0"/>
              <a:t>)</a:t>
            </a:r>
          </a:p>
          <a:p>
            <a:pPr lvl="0">
              <a:spcBef>
                <a:spcPts val="0"/>
              </a:spcBef>
              <a:buFont typeface="+mj-lt"/>
              <a:buAutoNum type="arabicPeriod"/>
            </a:pPr>
            <a:r>
              <a:rPr lang="en-US" altLang="zh-CN" sz="1100" b="0" dirty="0" smtClean="0"/>
              <a:t>11-18-0931r0 “</a:t>
            </a:r>
            <a:r>
              <a:rPr lang="en-US" sz="1100" b="0" dirty="0"/>
              <a:t>LC Outdoor Usage </a:t>
            </a:r>
            <a:r>
              <a:rPr lang="en-US" sz="1100" b="0" dirty="0" smtClean="0"/>
              <a:t>Models” </a:t>
            </a:r>
            <a:r>
              <a:rPr lang="tr-TR" altLang="zh-CN" sz="1100" b="0" dirty="0"/>
              <a:t>Tuncer Baykas</a:t>
            </a:r>
            <a:r>
              <a:rPr lang="en-US" altLang="zh-CN" sz="1100" b="0" dirty="0"/>
              <a:t> (</a:t>
            </a:r>
            <a:r>
              <a:rPr lang="tr-TR" altLang="zh-CN" sz="1100" b="0" dirty="0" err="1"/>
              <a:t>Medipol</a:t>
            </a:r>
            <a:r>
              <a:rPr lang="tr-TR" altLang="zh-CN" sz="1100" b="0" dirty="0"/>
              <a:t> </a:t>
            </a:r>
            <a:r>
              <a:rPr lang="tr-TR" altLang="zh-CN" sz="1100" b="0" dirty="0" err="1"/>
              <a:t>University</a:t>
            </a:r>
            <a:r>
              <a:rPr lang="en-US" altLang="zh-CN" sz="1100" b="0" dirty="0" smtClean="0"/>
              <a:t>) </a:t>
            </a:r>
            <a:r>
              <a:rPr lang="en-US" sz="1100" b="0" kern="1200" dirty="0">
                <a:solidFill>
                  <a:schemeClr val="tx1"/>
                </a:solidFill>
              </a:rPr>
              <a:t>Khalid </a:t>
            </a:r>
            <a:r>
              <a:rPr lang="en-US" sz="1100" b="0" kern="1200" dirty="0" err="1" smtClean="0">
                <a:solidFill>
                  <a:schemeClr val="tx1"/>
                </a:solidFill>
              </a:rPr>
              <a:t>Qarage</a:t>
            </a:r>
            <a:r>
              <a:rPr lang="en-US" sz="1100" b="0" kern="1200" dirty="0" smtClean="0">
                <a:solidFill>
                  <a:schemeClr val="tx1"/>
                </a:solidFill>
              </a:rPr>
              <a:t> (TAMQ)</a:t>
            </a:r>
            <a:endParaRPr lang="en-US" altLang="ko-KR" sz="1100" b="0" dirty="0">
              <a:ea typeface="Gulim" charset="0"/>
              <a:cs typeface="Times New Roman" charset="0"/>
            </a:endParaRPr>
          </a:p>
          <a:p>
            <a:pPr>
              <a:spcBef>
                <a:spcPts val="0"/>
              </a:spcBef>
              <a:buFont typeface="+mj-lt"/>
              <a:buAutoNum type="arabicPeriod"/>
            </a:pPr>
            <a:endParaRPr lang="en-US" altLang="zh-CN" sz="1100" b="0" dirty="0"/>
          </a:p>
          <a:p>
            <a:pPr>
              <a:spcBef>
                <a:spcPts val="0"/>
              </a:spcBef>
              <a:buFont typeface="+mj-lt"/>
              <a:buAutoNum type="arabicPeriod"/>
            </a:pPr>
            <a:endParaRPr lang="en-US" altLang="zh-CN" sz="1100" b="0" dirty="0"/>
          </a:p>
          <a:p>
            <a:endParaRPr lang="en-US" sz="11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16</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altLang="zh-CN" dirty="0"/>
              <a:t>Motion</a:t>
            </a:r>
            <a:endParaRPr lang="en-US" dirty="0"/>
          </a:p>
        </p:txBody>
      </p:sp>
      <p:sp>
        <p:nvSpPr>
          <p:cNvPr id="10242" name="Rectangle 2"/>
          <p:cNvSpPr>
            <a:spLocks noGrp="1" noChangeArrowheads="1"/>
          </p:cNvSpPr>
          <p:nvPr>
            <p:ph type="body" idx="1"/>
          </p:nvPr>
        </p:nvSpPr>
        <p:spPr>
          <a:xfrm>
            <a:off x="685800" y="1981200"/>
            <a:ext cx="7772400" cy="4208463"/>
          </a:xfrm>
          <a:ln/>
        </p:spPr>
        <p:txBody>
          <a:bodyPr/>
          <a:lstStyle/>
          <a:p>
            <a:pPr marL="0" indent="0"/>
            <a:r>
              <a:rPr lang="en-US" altLang="zh-CN" dirty="0"/>
              <a:t>Move to approve this document (</a:t>
            </a:r>
            <a:r>
              <a:rPr lang="en-US" altLang="zh-CN" dirty="0" smtClean="0">
                <a:solidFill>
                  <a:schemeClr val="tx1"/>
                </a:solidFill>
              </a:rPr>
              <a:t>11-18/1109r0</a:t>
            </a:r>
            <a:r>
              <a:rPr lang="en-US" altLang="zh-CN" dirty="0"/>
              <a:t>) as the </a:t>
            </a:r>
            <a:r>
              <a:rPr lang="en-US" altLang="zh-CN" dirty="0" smtClean="0"/>
              <a:t>baseline </a:t>
            </a:r>
            <a:r>
              <a:rPr lang="en-US" altLang="zh-CN" dirty="0" err="1" smtClean="0"/>
              <a:t>TGbb</a:t>
            </a:r>
            <a:r>
              <a:rPr lang="en-US" altLang="zh-CN" dirty="0" smtClean="0"/>
              <a:t> </a:t>
            </a:r>
            <a:r>
              <a:rPr lang="en-US" altLang="zh-CN" dirty="0"/>
              <a:t>Usage </a:t>
            </a:r>
            <a:r>
              <a:rPr lang="en-US" altLang="zh-CN" dirty="0" smtClean="0"/>
              <a:t>Model </a:t>
            </a:r>
            <a:r>
              <a:rPr lang="en-US" altLang="zh-CN" dirty="0"/>
              <a:t>document</a:t>
            </a:r>
          </a:p>
          <a:p>
            <a:endParaRPr lang="en-US" altLang="zh-CN" dirty="0"/>
          </a:p>
          <a:p>
            <a:r>
              <a:rPr lang="en-US" altLang="zh-CN" dirty="0"/>
              <a:t>Mover: </a:t>
            </a:r>
            <a:r>
              <a:rPr lang="en-US" altLang="zh-CN" dirty="0" smtClean="0"/>
              <a:t>Oliver Pengfei Luo</a:t>
            </a:r>
            <a:endParaRPr lang="en-US" altLang="zh-CN" dirty="0"/>
          </a:p>
          <a:p>
            <a:r>
              <a:rPr lang="en-US" altLang="zh-CN" dirty="0"/>
              <a:t>Second: </a:t>
            </a:r>
          </a:p>
          <a:p>
            <a:endParaRPr lang="en-US" altLang="zh-CN" dirty="0"/>
          </a:p>
          <a:p>
            <a:r>
              <a:rPr lang="en-US" altLang="zh-CN" dirty="0"/>
              <a:t>Y</a:t>
            </a:r>
          </a:p>
          <a:p>
            <a:r>
              <a:rPr lang="en-US" altLang="zh-CN" dirty="0"/>
              <a:t>N</a:t>
            </a:r>
          </a:p>
          <a:p>
            <a:r>
              <a:rPr lang="en-US" altLang="zh-CN" dirty="0"/>
              <a:t>A</a:t>
            </a:r>
          </a:p>
          <a:p>
            <a:endParaRPr lang="zh-CN" altLang="en-US" dirty="0"/>
          </a:p>
          <a:p>
            <a:endParaRPr lang="en-US" dirty="0"/>
          </a:p>
        </p:txBody>
      </p:sp>
    </p:spTree>
    <p:extLst>
      <p:ext uri="{BB962C8B-B14F-4D97-AF65-F5344CB8AC3E}">
        <p14:creationId xmlns:p14="http://schemas.microsoft.com/office/powerpoint/2010/main" val="15291794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altLang="zh-CN" smtClean="0"/>
              <a:t>July 2018</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dirty="0"/>
              <a:t>Background</a:t>
            </a:r>
            <a:endParaRPr lang="en-GB" dirty="0"/>
          </a:p>
        </p:txBody>
      </p:sp>
      <p:sp>
        <p:nvSpPr>
          <p:cNvPr id="4098" name="Rectangle 2"/>
          <p:cNvSpPr>
            <a:spLocks noGrp="1" noChangeArrowheads="1"/>
          </p:cNvSpPr>
          <p:nvPr>
            <p:ph type="body" idx="1"/>
          </p:nvPr>
        </p:nvSpPr>
        <p:spPr>
          <a:xfrm>
            <a:off x="685800" y="1981200"/>
            <a:ext cx="7772400" cy="4114800"/>
          </a:xfrm>
          <a:ln/>
        </p:spPr>
        <p:txBody>
          <a:bodyPr/>
          <a:lstStyle/>
          <a:p>
            <a:pPr marL="685800">
              <a:buFont typeface="Arial" panose="020B0604020202020204" pitchFamily="34" charset="0"/>
              <a:buChar char="•"/>
            </a:pPr>
            <a:r>
              <a:rPr lang="en-US" altLang="zh-CN" dirty="0"/>
              <a:t>To support the definition of </a:t>
            </a:r>
            <a:r>
              <a:rPr lang="en-US" altLang="zh-CN" dirty="0" smtClean="0"/>
              <a:t>light communication (LC) WLAN </a:t>
            </a:r>
            <a:r>
              <a:rPr lang="en-US" altLang="zh-CN" dirty="0"/>
              <a:t>standard, this document </a:t>
            </a:r>
            <a:r>
              <a:rPr lang="en-US" altLang="zh-CN" strike="sngStrike" dirty="0"/>
              <a:t>attempts to </a:t>
            </a:r>
            <a:r>
              <a:rPr lang="en-US" altLang="zh-CN" dirty="0" smtClean="0"/>
              <a:t>list</a:t>
            </a:r>
            <a:r>
              <a:rPr lang="en-US" altLang="zh-CN" dirty="0" smtClean="0">
                <a:solidFill>
                  <a:srgbClr val="FF0000"/>
                </a:solidFill>
              </a:rPr>
              <a:t>s</a:t>
            </a:r>
            <a:r>
              <a:rPr lang="en-US" altLang="zh-CN" dirty="0" smtClean="0"/>
              <a:t> several </a:t>
            </a:r>
            <a:r>
              <a:rPr lang="en-US" altLang="zh-CN" dirty="0"/>
              <a:t>usage </a:t>
            </a:r>
            <a:r>
              <a:rPr lang="en-US" altLang="zh-CN" dirty="0" smtClean="0"/>
              <a:t>models </a:t>
            </a:r>
            <a:r>
              <a:rPr lang="en-US" altLang="zh-CN" dirty="0" smtClean="0">
                <a:solidFill>
                  <a:srgbClr val="FF0000"/>
                </a:solidFill>
              </a:rPr>
              <a:t>which are to be used as baseline when developing the spec framework.</a:t>
            </a:r>
          </a:p>
          <a:p>
            <a:pPr marL="685800">
              <a:buFont typeface="Arial" panose="020B0604020202020204" pitchFamily="34" charset="0"/>
              <a:buChar char="•"/>
            </a:pPr>
            <a:endParaRPr lang="en-US" altLang="zh-CN" dirty="0" smtClean="0"/>
          </a:p>
        </p:txBody>
      </p:sp>
    </p:spTree>
    <p:extLst>
      <p:ext uri="{BB962C8B-B14F-4D97-AF65-F5344CB8AC3E}">
        <p14:creationId xmlns:p14="http://schemas.microsoft.com/office/powerpoint/2010/main" val="1359012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000760" y="6475413"/>
            <a:ext cx="2541578" cy="168297"/>
          </a:xfrm>
        </p:spPr>
        <p:txBody>
          <a:bodyPr/>
          <a:lstStyle/>
          <a:p>
            <a:r>
              <a:rPr lang="en-GB" smtClean="0"/>
              <a:t>Oliver Pengfei Luo, Huawei</a:t>
            </a:r>
            <a:endParaRPr lang="en-GB"/>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3</a:t>
            </a:fld>
            <a:endParaRPr lang="en-GB"/>
          </a:p>
        </p:txBody>
      </p:sp>
      <p:sp>
        <p:nvSpPr>
          <p:cNvPr id="5121" name="Rectangle 1"/>
          <p:cNvSpPr>
            <a:spLocks noGrp="1" noChangeArrowheads="1"/>
          </p:cNvSpPr>
          <p:nvPr>
            <p:ph type="title"/>
          </p:nvPr>
        </p:nvSpPr>
        <p:spPr>
          <a:xfrm>
            <a:off x="685800" y="685800"/>
            <a:ext cx="7772400" cy="1066800"/>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Terminology</a:t>
            </a:r>
            <a:endParaRPr lang="en-GB" dirty="0"/>
          </a:p>
        </p:txBody>
      </p:sp>
      <p:sp>
        <p:nvSpPr>
          <p:cNvPr id="8" name="Rectangle 2"/>
          <p:cNvSpPr txBox="1">
            <a:spLocks noChangeArrowheads="1"/>
          </p:cNvSpPr>
          <p:nvPr/>
        </p:nvSpPr>
        <p:spPr bwMode="auto">
          <a:xfrm>
            <a:off x="685800" y="1981200"/>
            <a:ext cx="7772400" cy="430532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defRPr/>
            </a:pPr>
            <a:r>
              <a:rPr lang="en-US" altLang="zh-CN" sz="1800" kern="0" dirty="0" smtClean="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altLang="zh-CN" sz="1600" kern="0" dirty="0" smtClean="0">
                <a:ea typeface="ＭＳ Ｐゴシック" pitchFamily="34" charset="-128"/>
              </a:rPr>
              <a:t>Pre-Conditions </a:t>
            </a:r>
            <a:r>
              <a:rPr lang="en-US" altLang="zh-CN" sz="1600" b="0" kern="0" dirty="0" smtClean="0">
                <a:ea typeface="ＭＳ Ｐゴシック" pitchFamily="34" charset="-128"/>
              </a:rPr>
              <a:t>– Initial conditions before the use case begins.</a:t>
            </a:r>
          </a:p>
          <a:p>
            <a:pPr>
              <a:defRPr/>
            </a:pPr>
            <a:r>
              <a:rPr lang="en-US" altLang="zh-CN" sz="1600" kern="0" dirty="0" smtClean="0">
                <a:ea typeface="ＭＳ Ｐゴシック" pitchFamily="34" charset="-128"/>
              </a:rPr>
              <a:t>Environment </a:t>
            </a:r>
            <a:r>
              <a:rPr lang="en-US" altLang="zh-CN" sz="1600" b="0" kern="0" dirty="0" smtClean="0">
                <a:ea typeface="ＭＳ Ｐゴシック" pitchFamily="34" charset="-128"/>
              </a:rPr>
              <a:t>– The type of place in which the network of the use case is deployed, such as home, outdoor, hot spot, enterprise, metropolitan area, etc.</a:t>
            </a:r>
          </a:p>
          <a:p>
            <a:pPr>
              <a:defRPr/>
            </a:pPr>
            <a:r>
              <a:rPr lang="en-US" altLang="zh-CN" sz="1600" kern="0" dirty="0" smtClean="0">
                <a:ea typeface="ＭＳ Ｐゴシック" pitchFamily="34" charset="-128"/>
              </a:rPr>
              <a:t>Application </a:t>
            </a:r>
            <a:r>
              <a:rPr lang="en-US" altLang="zh-CN" sz="1600" b="0" kern="0" dirty="0" smtClean="0">
                <a:ea typeface="ＭＳ Ｐゴシック" pitchFamily="34" charset="-128"/>
              </a:rPr>
              <a:t>– A source and/or sink of wireless data that relates to a particular type of user activity. Examples are streaming video and VoIP.</a:t>
            </a:r>
          </a:p>
          <a:p>
            <a:pPr>
              <a:defRPr/>
            </a:pPr>
            <a:r>
              <a:rPr lang="en-US" altLang="zh-CN" sz="1600" kern="0" dirty="0" smtClean="0">
                <a:ea typeface="ＭＳ Ｐゴシック" pitchFamily="34" charset="-128"/>
              </a:rPr>
              <a:t>Traffic Conditions </a:t>
            </a:r>
            <a:r>
              <a:rPr lang="en-US" altLang="zh-CN" sz="1600" b="0" kern="0" dirty="0" smtClean="0">
                <a:ea typeface="ＭＳ Ｐゴシック" pitchFamily="34" charset="-128"/>
              </a:rPr>
              <a:t>– General background traffic or interference that is expected while the use case steps are occurring. Overlapping BSSs (OBSSs), existing video streams, and interference from cordless phones are all examples of traffic conditions.</a:t>
            </a:r>
          </a:p>
          <a:p>
            <a:pPr>
              <a:defRPr/>
            </a:pPr>
            <a:r>
              <a:rPr lang="en-US" altLang="zh-CN" sz="1600" kern="0" dirty="0" smtClean="0">
                <a:ea typeface="ＭＳ Ｐゴシック" pitchFamily="34" charset="-128"/>
              </a:rPr>
              <a:t>Use case </a:t>
            </a:r>
            <a:r>
              <a:rPr lang="en-US" altLang="zh-CN" sz="1600" b="0" kern="0" dirty="0" smtClean="0">
                <a:ea typeface="ＭＳ Ｐゴシック" pitchFamily="34" charset="-128"/>
              </a:rPr>
              <a:t>– A use case is task oriented. It describes the specific step-by-step actions performed by a user or device. One use case example is a user starting and stopping a video stream.</a:t>
            </a:r>
          </a:p>
          <a:p>
            <a:pPr marL="0" inden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600" kern="0" dirty="0"/>
          </a:p>
        </p:txBody>
      </p:sp>
    </p:spTree>
    <p:extLst>
      <p:ext uri="{BB962C8B-B14F-4D97-AF65-F5344CB8AC3E}">
        <p14:creationId xmlns:p14="http://schemas.microsoft.com/office/powerpoint/2010/main" val="36215378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4</a:t>
            </a:fld>
            <a:endParaRPr lang="en-GB"/>
          </a:p>
        </p:txBody>
      </p:sp>
      <p:sp>
        <p:nvSpPr>
          <p:cNvPr id="6145" name="Rectangle 1"/>
          <p:cNvSpPr>
            <a:spLocks noGrp="1" noChangeArrowheads="1"/>
          </p:cNvSpPr>
          <p:nvPr>
            <p:ph type="title"/>
          </p:nvPr>
        </p:nvSpPr>
        <p:spPr>
          <a:xfrm>
            <a:off x="685800" y="332656"/>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1: Industrial wireless</a:t>
            </a:r>
            <a:endParaRPr lang="en-GB" dirty="0"/>
          </a:p>
        </p:txBody>
      </p:sp>
      <p:sp>
        <p:nvSpPr>
          <p:cNvPr id="8" name="Rectangle 3"/>
          <p:cNvSpPr txBox="1">
            <a:spLocks noChangeArrowheads="1"/>
          </p:cNvSpPr>
          <p:nvPr/>
        </p:nvSpPr>
        <p:spPr bwMode="auto">
          <a:xfrm>
            <a:off x="107504" y="908720"/>
            <a:ext cx="4248472"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t>Pre-Conditions</a:t>
            </a:r>
          </a:p>
          <a:p>
            <a:pPr marL="0" indent="0">
              <a:spcBef>
                <a:spcPts val="0"/>
              </a:spcBef>
            </a:pPr>
            <a:r>
              <a:rPr lang="en-US" altLang="zh-CN" sz="1400" b="0" kern="0" dirty="0" smtClean="0">
                <a:solidFill>
                  <a:schemeClr val="tx1"/>
                </a:solidFill>
              </a:rPr>
              <a:t>Devices may experience </a:t>
            </a:r>
            <a:r>
              <a:rPr lang="en-US" altLang="zh-CN" sz="1400" b="0" kern="0" dirty="0">
                <a:solidFill>
                  <a:schemeClr val="tx1"/>
                </a:solidFill>
              </a:rPr>
              <a:t>unstable </a:t>
            </a:r>
            <a:r>
              <a:rPr lang="en-US" altLang="zh-CN" sz="1400" b="0" u="sng" kern="0" dirty="0">
                <a:solidFill>
                  <a:schemeClr val="tx1"/>
                </a:solidFill>
              </a:rPr>
              <a:t>radio frequency </a:t>
            </a:r>
            <a:r>
              <a:rPr lang="en-US" altLang="zh-CN" sz="1400" b="0" u="sng" kern="0" dirty="0" smtClean="0">
                <a:solidFill>
                  <a:schemeClr val="tx1"/>
                </a:solidFill>
              </a:rPr>
              <a:t>(RF) </a:t>
            </a:r>
            <a:r>
              <a:rPr lang="en-US" altLang="zh-CN" sz="1400" b="0" kern="0" dirty="0" smtClean="0">
                <a:solidFill>
                  <a:schemeClr val="tx1"/>
                </a:solidFill>
              </a:rPr>
              <a:t>connection </a:t>
            </a:r>
            <a:r>
              <a:rPr lang="en-US" altLang="zh-CN" sz="1400" b="0" kern="0" dirty="0">
                <a:solidFill>
                  <a:schemeClr val="tx1"/>
                </a:solidFill>
              </a:rPr>
              <a:t>due to </a:t>
            </a:r>
            <a:r>
              <a:rPr lang="en-US" altLang="zh-CN" sz="1400" b="0" strike="sngStrike" kern="0" dirty="0">
                <a:solidFill>
                  <a:schemeClr val="tx1"/>
                </a:solidFill>
              </a:rPr>
              <a:t>electromagnetic </a:t>
            </a:r>
            <a:r>
              <a:rPr lang="en-US" altLang="zh-CN" sz="1400" b="0" strike="sngStrike" kern="0" dirty="0" smtClean="0">
                <a:solidFill>
                  <a:schemeClr val="tx1"/>
                </a:solidFill>
              </a:rPr>
              <a:t>compatibility (EMC) issues such as jamming</a:t>
            </a:r>
            <a:r>
              <a:rPr lang="en-US" altLang="zh-CN" sz="1400" b="0" kern="0" dirty="0" smtClean="0">
                <a:solidFill>
                  <a:schemeClr val="tx1"/>
                </a:solidFill>
              </a:rPr>
              <a:t> </a:t>
            </a:r>
            <a:r>
              <a:rPr lang="en-US" altLang="zh-CN" sz="1400" b="0" kern="0" dirty="0" smtClean="0">
                <a:solidFill>
                  <a:srgbClr val="FF0000"/>
                </a:solidFill>
              </a:rPr>
              <a:t>Electro-Magnetic Interference (EMI)</a:t>
            </a:r>
            <a:r>
              <a:rPr lang="en-US" altLang="zh-CN" sz="1400" b="0" kern="0" dirty="0" smtClean="0">
                <a:solidFill>
                  <a:schemeClr val="tx1"/>
                </a:solidFill>
              </a:rPr>
              <a:t> in factories. LC is deployed to provide reliable wireless connectivity for industrial wireless networks.</a:t>
            </a:r>
          </a:p>
          <a:p>
            <a:pPr marL="0" indent="0"/>
            <a:r>
              <a:rPr lang="en-US" altLang="zh-CN" sz="1400" u="sng" kern="0" dirty="0" smtClean="0"/>
              <a:t>Environment </a:t>
            </a:r>
          </a:p>
          <a:p>
            <a:pPr marL="0" indent="0">
              <a:spcBef>
                <a:spcPts val="0"/>
              </a:spcBef>
            </a:pPr>
            <a:r>
              <a:rPr lang="en-US" altLang="zh-CN" sz="1400" b="0" kern="0" dirty="0" smtClean="0"/>
              <a:t>All communications are within a large metal building, industrial or automated work cell</a:t>
            </a:r>
            <a:r>
              <a:rPr lang="en-US" altLang="zh-CN" sz="1400" b="0" kern="0" dirty="0"/>
              <a:t>.</a:t>
            </a:r>
            <a:r>
              <a:rPr lang="en-US" altLang="zh-CN" sz="1400" b="0" kern="0" dirty="0" smtClean="0"/>
              <a:t> The area of these environments range from tens to thousands of square meters, equipped with industrial robot and other equipment. The environment </a:t>
            </a:r>
            <a:r>
              <a:rPr lang="en-US" altLang="zh-CN" sz="1400" b="0" strike="sngStrike" kern="0" dirty="0" smtClean="0"/>
              <a:t>is very electrically noisy, for </a:t>
            </a:r>
            <a:r>
              <a:rPr lang="en-US" altLang="zh-CN" sz="1400" b="0" strike="sngStrike" kern="0" dirty="0"/>
              <a:t>example </a:t>
            </a:r>
            <a:r>
              <a:rPr lang="en-US" altLang="zh-CN" sz="1400" b="0" strike="sngStrike" kern="0" dirty="0" smtClean="0"/>
              <a:t>radiation </a:t>
            </a:r>
            <a:r>
              <a:rPr lang="en-US" altLang="zh-CN" sz="1400" b="0" strike="sngStrike" kern="0" dirty="0"/>
              <a:t>from </a:t>
            </a:r>
            <a:r>
              <a:rPr lang="en-US" altLang="zh-CN" sz="1400" b="0" strike="sngStrike" kern="0" dirty="0" smtClean="0"/>
              <a:t>all kinds of noise-generating </a:t>
            </a:r>
            <a:r>
              <a:rPr lang="en-US" altLang="zh-CN" sz="1400" b="0" strike="sngStrike" kern="0" dirty="0"/>
              <a:t>electronic </a:t>
            </a:r>
            <a:r>
              <a:rPr lang="en-US" altLang="zh-CN" sz="1400" b="0" strike="sngStrike" kern="0" dirty="0" smtClean="0"/>
              <a:t>devices</a:t>
            </a:r>
            <a:r>
              <a:rPr lang="en-US" altLang="zh-CN" sz="1400" b="0" kern="0" dirty="0" smtClean="0"/>
              <a:t> </a:t>
            </a:r>
            <a:r>
              <a:rPr lang="en-US" altLang="zh-CN" sz="1400" b="0" kern="0" dirty="0" smtClean="0">
                <a:solidFill>
                  <a:srgbClr val="FF0000"/>
                </a:solidFill>
              </a:rPr>
              <a:t>has high levels of EMI</a:t>
            </a:r>
            <a:r>
              <a:rPr lang="en-US" altLang="zh-CN" sz="1400" b="0" kern="0" dirty="0" smtClean="0"/>
              <a:t>. </a:t>
            </a:r>
            <a:r>
              <a:rPr lang="en-US" altLang="zh-CN" sz="1400" b="0" kern="0" dirty="0"/>
              <a:t>Lighting level of </a:t>
            </a:r>
            <a:r>
              <a:rPr lang="en-US" altLang="zh-CN" sz="1400" b="0" kern="0" dirty="0" smtClean="0"/>
              <a:t>150 lux </a:t>
            </a:r>
            <a:r>
              <a:rPr lang="en-US" altLang="zh-CN" sz="1400" b="0" kern="0" dirty="0"/>
              <a:t>is </a:t>
            </a:r>
            <a:r>
              <a:rPr lang="en-US" altLang="zh-CN" sz="1400" b="0" kern="0" dirty="0" smtClean="0"/>
              <a:t>recommended (1500 lux for dedicated work). </a:t>
            </a:r>
          </a:p>
          <a:p>
            <a:pPr marL="0" indent="0">
              <a:buFontTx/>
              <a:buNone/>
            </a:pPr>
            <a:r>
              <a:rPr lang="en-US" altLang="zh-CN" sz="1400" u="sng" kern="0" dirty="0" smtClean="0"/>
              <a:t>Applications</a:t>
            </a:r>
          </a:p>
          <a:p>
            <a:pPr marL="0" indent="0">
              <a:spcBef>
                <a:spcPts val="0"/>
              </a:spcBef>
            </a:pPr>
            <a:r>
              <a:rPr lang="en-US" altLang="zh-CN" sz="1400" b="0" u="sng" kern="0" dirty="0">
                <a:solidFill>
                  <a:schemeClr val="tx1"/>
                </a:solidFill>
              </a:rPr>
              <a:t>Ultra-high-definition </a:t>
            </a:r>
            <a:r>
              <a:rPr lang="en-US" altLang="zh-CN" sz="1400" b="0" u="sng" kern="0" dirty="0" smtClean="0">
                <a:solidFill>
                  <a:schemeClr val="tx1"/>
                </a:solidFill>
              </a:rPr>
              <a:t>(UHD) </a:t>
            </a:r>
            <a:r>
              <a:rPr lang="en-US" altLang="zh-CN" sz="1400" b="0" kern="0" dirty="0" smtClean="0">
                <a:solidFill>
                  <a:schemeClr val="tx1"/>
                </a:solidFill>
              </a:rPr>
              <a:t>video </a:t>
            </a:r>
            <a:r>
              <a:rPr lang="en-US" altLang="zh-CN" sz="1400" b="0" kern="0" dirty="0">
                <a:solidFill>
                  <a:schemeClr val="tx1"/>
                </a:solidFill>
              </a:rPr>
              <a:t>streaming </a:t>
            </a:r>
            <a:r>
              <a:rPr lang="en-US" altLang="zh-CN" sz="1400" b="0" kern="0" dirty="0" smtClean="0">
                <a:solidFill>
                  <a:schemeClr val="tx1"/>
                </a:solidFill>
              </a:rPr>
              <a:t>for surveillance or production </a:t>
            </a:r>
            <a:r>
              <a:rPr lang="en-US" altLang="zh-CN" sz="1400" b="0" kern="0" dirty="0">
                <a:solidFill>
                  <a:schemeClr val="tx1"/>
                </a:solidFill>
              </a:rPr>
              <a:t>monitoring </a:t>
            </a:r>
            <a:r>
              <a:rPr lang="en-US" altLang="zh-CN" sz="1400" b="0" kern="0" dirty="0" smtClean="0">
                <a:solidFill>
                  <a:schemeClr val="tx1"/>
                </a:solidFill>
              </a:rPr>
              <a:t>(quality control) applications, as well as for video collaboration </a:t>
            </a:r>
            <a:r>
              <a:rPr lang="en-US" altLang="zh-CN" sz="1400" b="0" kern="0" dirty="0">
                <a:solidFill>
                  <a:schemeClr val="tx1"/>
                </a:solidFill>
              </a:rPr>
              <a:t>for team, customer, and supplier meetings</a:t>
            </a:r>
            <a:r>
              <a:rPr lang="en-US" altLang="zh-CN" sz="1400" b="0" kern="0" dirty="0" smtClean="0">
                <a:solidFill>
                  <a:schemeClr val="tx1"/>
                </a:solidFill>
              </a:rPr>
              <a:t>. Lightly compressed UHD video: ~2 </a:t>
            </a:r>
            <a:r>
              <a:rPr lang="en-US" altLang="zh-CN" sz="1400" b="0" kern="0" dirty="0" err="1" smtClean="0">
                <a:solidFill>
                  <a:schemeClr val="tx1"/>
                </a:solidFill>
              </a:rPr>
              <a:t>Gbps</a:t>
            </a:r>
            <a:r>
              <a:rPr lang="en-US" altLang="zh-CN" sz="1400" b="0" kern="0" dirty="0" smtClean="0">
                <a:solidFill>
                  <a:schemeClr val="tx1"/>
                </a:solidFill>
              </a:rPr>
              <a:t>, delay </a:t>
            </a:r>
            <a:r>
              <a:rPr lang="en-US" altLang="zh-CN" sz="1400" b="0" kern="0" dirty="0">
                <a:solidFill>
                  <a:schemeClr val="tx1"/>
                </a:solidFill>
              </a:rPr>
              <a:t>&lt; </a:t>
            </a:r>
            <a:r>
              <a:rPr lang="en-US" altLang="zh-CN" sz="1400" b="0" kern="0" dirty="0" smtClean="0">
                <a:solidFill>
                  <a:schemeClr val="tx1"/>
                </a:solidFill>
              </a:rPr>
              <a:t>5 </a:t>
            </a:r>
            <a:r>
              <a:rPr lang="en-US" altLang="zh-CN" sz="1400" b="0" kern="0" dirty="0" err="1" smtClean="0">
                <a:solidFill>
                  <a:schemeClr val="tx1"/>
                </a:solidFill>
              </a:rPr>
              <a:t>ms</a:t>
            </a:r>
            <a:r>
              <a:rPr lang="en-US" altLang="zh-CN" sz="1400" b="0" kern="0" dirty="0">
                <a:solidFill>
                  <a:schemeClr val="tx1"/>
                </a:solidFill>
              </a:rPr>
              <a:t>, </a:t>
            </a:r>
            <a:r>
              <a:rPr lang="en-US" altLang="zh-CN" sz="1400" b="0" kern="0" dirty="0" smtClean="0">
                <a:solidFill>
                  <a:schemeClr val="tx1"/>
                </a:solidFill>
              </a:rPr>
              <a:t>1x10</a:t>
            </a:r>
            <a:r>
              <a:rPr lang="en-US" altLang="zh-CN" sz="1400" b="0" kern="0" baseline="30000" dirty="0" smtClean="0">
                <a:solidFill>
                  <a:schemeClr val="tx1"/>
                </a:solidFill>
              </a:rPr>
              <a:t>-8</a:t>
            </a:r>
            <a:r>
              <a:rPr lang="en-US" altLang="zh-CN" sz="1400" b="0" kern="0" dirty="0" smtClean="0">
                <a:solidFill>
                  <a:schemeClr val="tx1"/>
                </a:solidFill>
              </a:rPr>
              <a:t> PER, 99.9% reliability. </a:t>
            </a:r>
            <a:endParaRPr lang="en-US" altLang="zh-CN" sz="1400" b="0" kern="0" dirty="0">
              <a:solidFill>
                <a:schemeClr val="tx1"/>
              </a:solidFill>
            </a:endParaRPr>
          </a:p>
          <a:p>
            <a:pPr marL="0" indent="0">
              <a:spcBef>
                <a:spcPts val="0"/>
              </a:spcBef>
            </a:pPr>
            <a:r>
              <a:rPr lang="en-US" altLang="zh-CN" sz="1400" b="0" kern="0" dirty="0"/>
              <a:t>Fully connected </a:t>
            </a:r>
            <a:r>
              <a:rPr lang="en-US" altLang="zh-CN" sz="1400" b="0" kern="0" dirty="0" smtClean="0"/>
              <a:t>factory—for </a:t>
            </a:r>
            <a:r>
              <a:rPr lang="en-US" altLang="zh-CN" sz="1400" b="0" kern="0" dirty="0"/>
              <a:t>real-time </a:t>
            </a:r>
            <a:r>
              <a:rPr lang="en-US" altLang="zh-CN" sz="1400" b="0" kern="0" dirty="0" smtClean="0"/>
              <a:t>communications, application execution</a:t>
            </a:r>
            <a:r>
              <a:rPr lang="en-US" altLang="zh-CN" sz="1400" b="0" kern="0" dirty="0"/>
              <a:t>, and remote </a:t>
            </a:r>
            <a:r>
              <a:rPr lang="en-US" altLang="zh-CN" sz="1400" b="0" kern="0" dirty="0" smtClean="0"/>
              <a:t>access.</a:t>
            </a:r>
            <a:endParaRPr lang="en-US" altLang="zh-CN" sz="1400" b="0" kern="0" dirty="0"/>
          </a:p>
          <a:p>
            <a:pPr marL="0" indent="0">
              <a:spcBef>
                <a:spcPts val="0"/>
              </a:spcBef>
            </a:pPr>
            <a:r>
              <a:rPr lang="en-US" altLang="zh-CN" sz="1400" b="0" kern="0" dirty="0" smtClean="0"/>
              <a:t>Distance between LC APs ranges from 2~20 meters.</a:t>
            </a:r>
            <a:endParaRPr lang="en-US" altLang="zh-CN" sz="1200" b="0" kern="0" dirty="0"/>
          </a:p>
          <a:p>
            <a:pPr marL="0" indent="0">
              <a:spcBef>
                <a:spcPts val="0"/>
              </a:spcBef>
            </a:pPr>
            <a:endParaRPr lang="en-US" altLang="zh-CN" sz="1400" b="0" kern="0" dirty="0" smtClean="0"/>
          </a:p>
        </p:txBody>
      </p:sp>
      <p:sp>
        <p:nvSpPr>
          <p:cNvPr id="9" name="Rectangle 3"/>
          <p:cNvSpPr txBox="1">
            <a:spLocks noChangeArrowheads="1"/>
          </p:cNvSpPr>
          <p:nvPr/>
        </p:nvSpPr>
        <p:spPr bwMode="auto">
          <a:xfrm>
            <a:off x="4293926" y="1149269"/>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a:t>
            </a:r>
            <a:r>
              <a:rPr lang="en-US" altLang="zh-CN" sz="1400" dirty="0" smtClean="0"/>
              <a:t>downlink </a:t>
            </a:r>
            <a:r>
              <a:rPr lang="en-US" altLang="zh-CN" sz="1400" dirty="0" smtClean="0">
                <a:solidFill>
                  <a:srgbClr val="FF0000"/>
                </a:solidFill>
              </a:rPr>
              <a:t>traffic is</a:t>
            </a:r>
            <a:r>
              <a:rPr lang="en-US" altLang="zh-CN" sz="1400" dirty="0" smtClean="0"/>
              <a:t> </a:t>
            </a:r>
            <a:r>
              <a:rPr lang="en-US" altLang="zh-CN" sz="1400" strike="sngStrike" dirty="0" smtClean="0"/>
              <a:t>are </a:t>
            </a:r>
            <a:r>
              <a:rPr lang="en-US" altLang="zh-CN" sz="1400" dirty="0" smtClean="0"/>
              <a:t>using </a:t>
            </a:r>
            <a:r>
              <a:rPr lang="en-US" altLang="zh-CN" sz="1400" dirty="0"/>
              <a:t>LC.</a:t>
            </a:r>
          </a:p>
          <a:p>
            <a:pPr marL="0" indent="0">
              <a:buFontTx/>
              <a:buNone/>
              <a:defRPr/>
            </a:pPr>
            <a:r>
              <a:rPr lang="en-US" altLang="zh-CN" sz="1400" kern="0" dirty="0" smtClean="0">
                <a:solidFill>
                  <a:srgbClr val="FF0000"/>
                </a:solidFill>
              </a:rPr>
              <a:t>High levels of OBSS </a:t>
            </a:r>
            <a:r>
              <a:rPr lang="en-US" altLang="zh-CN" sz="1400" kern="0" dirty="0"/>
              <a:t>i</a:t>
            </a:r>
            <a:r>
              <a:rPr lang="en-US" altLang="zh-CN" sz="1400" kern="0" dirty="0" smtClean="0"/>
              <a:t>nterference </a:t>
            </a:r>
            <a:r>
              <a:rPr lang="en-US" altLang="zh-CN" sz="1400" kern="0" dirty="0"/>
              <a:t>between LC </a:t>
            </a:r>
            <a:r>
              <a:rPr lang="en-US" altLang="zh-CN" sz="1400" u="sng" kern="0" dirty="0" smtClean="0"/>
              <a:t>access points (APs)</a:t>
            </a:r>
            <a:r>
              <a:rPr lang="en-US" altLang="zh-CN" sz="1400" kern="0" dirty="0" smtClean="0"/>
              <a:t> </a:t>
            </a:r>
            <a:r>
              <a:rPr lang="en-US" altLang="zh-CN" sz="1400" strike="sngStrike" kern="0" dirty="0"/>
              <a:t>belonging to the same </a:t>
            </a:r>
            <a:r>
              <a:rPr lang="en-US" altLang="zh-CN" sz="1400" strike="sngStrike" kern="0" dirty="0" smtClean="0"/>
              <a:t>managed </a:t>
            </a:r>
            <a:r>
              <a:rPr lang="en-US" altLang="zh-CN" sz="1400" u="sng" strike="sngStrike" kern="0" dirty="0"/>
              <a:t>Extended </a:t>
            </a:r>
            <a:r>
              <a:rPr lang="en-US" altLang="zh-CN" sz="1400" u="sng" strike="sngStrike" kern="0" dirty="0" smtClean="0"/>
              <a:t>Service Set (ESS) </a:t>
            </a:r>
            <a:r>
              <a:rPr lang="en-US" altLang="zh-CN" sz="1400" kern="0" dirty="0" smtClean="0">
                <a:solidFill>
                  <a:srgbClr val="FF0000"/>
                </a:solidFill>
              </a:rPr>
              <a:t>expected </a:t>
            </a:r>
            <a:r>
              <a:rPr lang="en-US" altLang="zh-CN" sz="1400" kern="0" dirty="0" smtClean="0"/>
              <a:t>due </a:t>
            </a:r>
            <a:r>
              <a:rPr lang="en-US" altLang="zh-CN" sz="1400" kern="0" dirty="0"/>
              <a:t>to very high density </a:t>
            </a:r>
            <a:r>
              <a:rPr lang="en-US" altLang="zh-CN" sz="1400" kern="0" dirty="0" smtClean="0"/>
              <a:t>deployment.</a:t>
            </a:r>
            <a:endParaRPr lang="en-US" altLang="zh-CN" sz="1400" kern="0" dirty="0"/>
          </a:p>
          <a:p>
            <a:pPr>
              <a:defRPr/>
            </a:pPr>
            <a:r>
              <a:rPr lang="en-US" altLang="zh-CN" sz="1400" dirty="0" smtClean="0"/>
              <a:t>Potential </a:t>
            </a:r>
            <a:r>
              <a:rPr lang="en-US" altLang="zh-CN" sz="1400" dirty="0" smtClean="0">
                <a:solidFill>
                  <a:srgbClr val="FF0000"/>
                </a:solidFill>
              </a:rPr>
              <a:t>non-LC</a:t>
            </a:r>
            <a:r>
              <a:rPr lang="en-US" altLang="zh-CN" sz="1400" dirty="0" smtClean="0"/>
              <a:t> </a:t>
            </a:r>
            <a:r>
              <a:rPr lang="en-US" altLang="zh-CN" sz="1400" dirty="0"/>
              <a:t>interference from surrounding environments such as </a:t>
            </a:r>
            <a:r>
              <a:rPr lang="en-US" altLang="zh-CN" sz="1400" dirty="0" smtClean="0"/>
              <a:t>artificial-light</a:t>
            </a:r>
            <a:r>
              <a:rPr lang="en-US" altLang="zh-CN" sz="1400" dirty="0"/>
              <a:t>.</a:t>
            </a:r>
          </a:p>
          <a:p>
            <a:pPr eaLnBrk="1" hangingPunct="1">
              <a:spcBef>
                <a:spcPts val="0"/>
              </a:spcBef>
            </a:pPr>
            <a:r>
              <a:rPr lang="en-US" altLang="zh-CN" sz="1400" dirty="0" smtClean="0"/>
              <a:t>Multiple </a:t>
            </a:r>
            <a:r>
              <a:rPr lang="en-US" altLang="zh-CN" sz="1400" dirty="0"/>
              <a:t>LC modules are deployed </a:t>
            </a:r>
            <a:r>
              <a:rPr lang="en-US" altLang="zh-CN" sz="1400" dirty="0" smtClean="0"/>
              <a:t>on the robot/equipment and on the ceiling/walls to </a:t>
            </a:r>
            <a:r>
              <a:rPr lang="en-US" altLang="zh-CN" sz="1400" dirty="0"/>
              <a:t>provide multiple light links for a robust connectivity in case </a:t>
            </a:r>
            <a:r>
              <a:rPr lang="en-GB" altLang="zh-CN" sz="1400" dirty="0" smtClean="0"/>
              <a:t>a </a:t>
            </a:r>
            <a:r>
              <a:rPr lang="en-GB" altLang="zh-CN" sz="1400" dirty="0"/>
              <a:t>single </a:t>
            </a:r>
            <a:r>
              <a:rPr lang="en-GB" altLang="zh-CN" sz="1400" u="sng" dirty="0"/>
              <a:t>line-of</a:t>
            </a:r>
            <a:r>
              <a:rPr lang="en-US" altLang="zh-CN" sz="1400" u="sng" dirty="0"/>
              <a:t>-sight </a:t>
            </a:r>
            <a:r>
              <a:rPr lang="en-US" altLang="zh-CN" sz="1400" u="sng" dirty="0" smtClean="0"/>
              <a:t>(LOS)</a:t>
            </a:r>
            <a:r>
              <a:rPr lang="en-US" altLang="zh-CN" sz="1400" dirty="0" smtClean="0"/>
              <a:t> </a:t>
            </a:r>
            <a:r>
              <a:rPr lang="en-GB" altLang="zh-CN" sz="1400" dirty="0" smtClean="0"/>
              <a:t>link </a:t>
            </a:r>
            <a:r>
              <a:rPr lang="en-GB" altLang="zh-CN" sz="1400" dirty="0"/>
              <a:t>is blocked</a:t>
            </a:r>
            <a:r>
              <a:rPr lang="en-US" altLang="zh-CN" sz="1400" dirty="0" smtClean="0"/>
              <a:t>.</a:t>
            </a:r>
            <a:endParaRPr lang="en-US" altLang="zh-CN" sz="1400" dirty="0"/>
          </a:p>
          <a:p>
            <a:pPr eaLnBrk="1" hangingPunct="1">
              <a:spcBef>
                <a:spcPct val="20000"/>
              </a:spcBef>
            </a:pPr>
            <a:r>
              <a:rPr lang="en-US" altLang="zh-CN" sz="1400" b="1" u="sng" dirty="0"/>
              <a:t>Use Case</a:t>
            </a:r>
          </a:p>
          <a:p>
            <a:pPr eaLnBrk="1" hangingPunct="1">
              <a:spcBef>
                <a:spcPts val="0"/>
              </a:spcBef>
            </a:pPr>
            <a:r>
              <a:rPr lang="en-US" altLang="zh-CN" sz="1400" kern="0" dirty="0" smtClean="0"/>
              <a:t>An i</a:t>
            </a:r>
            <a:r>
              <a:rPr lang="en-US" altLang="zh-CN" sz="1400" dirty="0" smtClean="0">
                <a:solidFill>
                  <a:srgbClr val="000000"/>
                </a:solidFill>
              </a:rPr>
              <a:t>ndustrial robot is powered on and ready for operation.</a:t>
            </a:r>
          </a:p>
          <a:p>
            <a:pPr eaLnBrk="1" hangingPunct="1">
              <a:spcBef>
                <a:spcPts val="0"/>
              </a:spcBef>
            </a:pPr>
            <a:r>
              <a:rPr lang="en-US" altLang="zh-CN" sz="1400" dirty="0" smtClean="0"/>
              <a:t>Operating</a:t>
            </a:r>
            <a:r>
              <a:rPr lang="en-US" altLang="zh-CN" sz="1400" dirty="0"/>
              <a:t> instructions are transmitted to the </a:t>
            </a:r>
            <a:r>
              <a:rPr lang="en-US" altLang="zh-CN" sz="1400" dirty="0" smtClean="0"/>
              <a:t>robot via </a:t>
            </a:r>
            <a:r>
              <a:rPr lang="en-US" altLang="zh-CN" sz="1400" dirty="0"/>
              <a:t>LC</a:t>
            </a:r>
            <a:r>
              <a:rPr lang="en-US" altLang="zh-CN" sz="1400" dirty="0" smtClean="0"/>
              <a:t>.</a:t>
            </a:r>
          </a:p>
          <a:p>
            <a:pPr eaLnBrk="1" hangingPunct="1">
              <a:spcBef>
                <a:spcPts val="0"/>
              </a:spcBef>
            </a:pPr>
            <a:r>
              <a:rPr lang="en-US" altLang="zh-CN" sz="1400" dirty="0" smtClean="0"/>
              <a:t>The robot is working </a:t>
            </a:r>
            <a:r>
              <a:rPr lang="en-US" altLang="zh-CN" sz="1400" u="sng" dirty="0" smtClean="0"/>
              <a:t>(e.g., </a:t>
            </a:r>
            <a:r>
              <a:rPr lang="en-US" altLang="zh-CN" sz="1400" u="sng" strike="sngStrike" dirty="0" smtClean="0"/>
              <a:t>repaid</a:t>
            </a:r>
            <a:r>
              <a:rPr lang="en-US" altLang="zh-CN" sz="1400" u="sng" dirty="0" smtClean="0">
                <a:solidFill>
                  <a:srgbClr val="FF0000"/>
                </a:solidFill>
              </a:rPr>
              <a:t> rapid</a:t>
            </a:r>
            <a:r>
              <a:rPr lang="en-US" altLang="zh-CN" sz="1400" u="sng" dirty="0" smtClean="0"/>
              <a:t> movement)</a:t>
            </a:r>
            <a:r>
              <a:rPr lang="en-US" altLang="zh-CN" sz="1400" dirty="0" smtClean="0">
                <a:solidFill>
                  <a:srgbClr val="FF0000"/>
                </a:solidFill>
              </a:rPr>
              <a:t> </a:t>
            </a:r>
            <a:r>
              <a:rPr lang="en-US" altLang="zh-CN" sz="1400" dirty="0" smtClean="0"/>
              <a:t>according to the instructions and provides real-time </a:t>
            </a:r>
            <a:r>
              <a:rPr lang="en-US" altLang="zh-CN" sz="1400" dirty="0"/>
              <a:t>feedback information and/or video monitoring </a:t>
            </a:r>
            <a:r>
              <a:rPr lang="en-US" altLang="zh-CN" sz="1400" dirty="0" smtClean="0"/>
              <a:t>data for quality control to </a:t>
            </a:r>
            <a:r>
              <a:rPr lang="en-US" altLang="zh-CN" sz="1400" dirty="0"/>
              <a:t>control center also via </a:t>
            </a:r>
            <a:r>
              <a:rPr lang="en-US" altLang="zh-CN" sz="1400" dirty="0" smtClean="0"/>
              <a:t>LC. Upon command, the robot finishes the task and is ready for the next one.</a:t>
            </a:r>
            <a:endParaRPr lang="en-US" altLang="zh-CN" sz="1600" dirty="0"/>
          </a:p>
        </p:txBody>
      </p:sp>
      <p:grpSp>
        <p:nvGrpSpPr>
          <p:cNvPr id="11" name="Gruppieren 11"/>
          <p:cNvGrpSpPr>
            <a:grpSpLocks/>
          </p:cNvGrpSpPr>
          <p:nvPr/>
        </p:nvGrpSpPr>
        <p:grpSpPr bwMode="auto">
          <a:xfrm>
            <a:off x="5803758" y="5085183"/>
            <a:ext cx="1353629" cy="1372213"/>
            <a:chOff x="412696" y="605678"/>
            <a:chExt cx="2197485" cy="2227847"/>
          </a:xfrm>
        </p:grpSpPr>
        <p:pic>
          <p:nvPicPr>
            <p:cNvPr id="12" name="Picture 3" descr="Q:\PN-MAI\Projekte\VLC Akquise\VLC Visitenkarte\Neuer Ordner\IMG_01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181" y="605678"/>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leichschenkliges Dreieck 13"/>
            <p:cNvSpPr/>
            <p:nvPr/>
          </p:nvSpPr>
          <p:spPr bwMode="auto">
            <a:xfrm rot="18948526">
              <a:off x="946618" y="63752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dirty="0">
                <a:ln>
                  <a:solidFill>
                    <a:sysClr val="windowText" lastClr="000000"/>
                  </a:solidFill>
                </a:ln>
                <a:solidFill>
                  <a:schemeClr val="tx1">
                    <a:lumMod val="50000"/>
                    <a:lumOff val="50000"/>
                  </a:schemeClr>
                </a:solidFill>
                <a:latin typeface="Frutiger LT Com 55 Roman" pitchFamily="34" charset="0"/>
              </a:endParaRPr>
            </a:p>
          </p:txBody>
        </p:sp>
        <p:sp>
          <p:nvSpPr>
            <p:cNvPr id="14" name="Gleichschenkliges Dreieck 14"/>
            <p:cNvSpPr/>
            <p:nvPr/>
          </p:nvSpPr>
          <p:spPr bwMode="auto">
            <a:xfrm>
              <a:off x="412696" y="87591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15" name="Gleichschenkliges Dreieck 15"/>
            <p:cNvSpPr/>
            <p:nvPr/>
          </p:nvSpPr>
          <p:spPr bwMode="auto">
            <a:xfrm rot="16200000">
              <a:off x="1302176" y="15294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Tree>
    <p:extLst>
      <p:ext uri="{BB962C8B-B14F-4D97-AF65-F5344CB8AC3E}">
        <p14:creationId xmlns:p14="http://schemas.microsoft.com/office/powerpoint/2010/main" val="41368195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5</a:t>
            </a:fld>
            <a:endParaRPr lang="en-GB"/>
          </a:p>
        </p:txBody>
      </p:sp>
      <p:sp>
        <p:nvSpPr>
          <p:cNvPr id="6145" name="Rectangle 1"/>
          <p:cNvSpPr>
            <a:spLocks noGrp="1" noChangeArrowheads="1"/>
          </p:cNvSpPr>
          <p:nvPr>
            <p:ph type="title"/>
          </p:nvPr>
        </p:nvSpPr>
        <p:spPr>
          <a:xfrm>
            <a:off x="685800" y="63400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2: </a:t>
            </a:r>
            <a:r>
              <a:rPr lang="en-US" altLang="zh-CN" dirty="0"/>
              <a:t>Wireless access in medical environments</a:t>
            </a:r>
            <a:endParaRPr lang="en-GB" dirty="0"/>
          </a:p>
        </p:txBody>
      </p:sp>
      <p:sp>
        <p:nvSpPr>
          <p:cNvPr id="16" name="Rectangle 3"/>
          <p:cNvSpPr txBox="1">
            <a:spLocks noChangeArrowheads="1"/>
          </p:cNvSpPr>
          <p:nvPr/>
        </p:nvSpPr>
        <p:spPr bwMode="auto">
          <a:xfrm>
            <a:off x="107504" y="1484784"/>
            <a:ext cx="4436886"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u="sng" kern="0" dirty="0" smtClean="0">
                <a:solidFill>
                  <a:schemeClr val="tx1"/>
                </a:solidFill>
              </a:rPr>
              <a:t>IEC 60601-1-2 standard recommends the </a:t>
            </a:r>
            <a:r>
              <a:rPr lang="en-US" altLang="zh-CN" sz="1400" b="0" u="sng" kern="0" dirty="0">
                <a:solidFill>
                  <a:schemeClr val="tx1"/>
                </a:solidFill>
              </a:rPr>
              <a:t>minimum </a:t>
            </a:r>
            <a:r>
              <a:rPr lang="en-US" altLang="zh-CN" sz="1400" b="0" u="sng" kern="0" dirty="0" smtClean="0">
                <a:solidFill>
                  <a:schemeClr val="tx1"/>
                </a:solidFill>
              </a:rPr>
              <a:t>separation distance between medical </a:t>
            </a:r>
            <a:r>
              <a:rPr lang="en-US" altLang="zh-CN" sz="1400" b="0" u="sng" kern="0" dirty="0">
                <a:solidFill>
                  <a:schemeClr val="tx1"/>
                </a:solidFill>
              </a:rPr>
              <a:t>electrical </a:t>
            </a:r>
            <a:r>
              <a:rPr lang="en-US" altLang="zh-CN" sz="1400" b="0" u="sng" kern="0" dirty="0" smtClean="0">
                <a:solidFill>
                  <a:schemeClr val="tx1"/>
                </a:solidFill>
              </a:rPr>
              <a:t>(ME) equipment </a:t>
            </a:r>
            <a:r>
              <a:rPr lang="en-US" altLang="zh-CN" sz="1400" b="0" u="sng" kern="0" dirty="0">
                <a:solidFill>
                  <a:schemeClr val="tx1"/>
                </a:solidFill>
              </a:rPr>
              <a:t>and RF wireless communications </a:t>
            </a:r>
            <a:r>
              <a:rPr lang="en-US" altLang="zh-CN" sz="1400" b="0" u="sng" kern="0" dirty="0" smtClean="0">
                <a:solidFill>
                  <a:schemeClr val="tx1"/>
                </a:solidFill>
              </a:rPr>
              <a:t>equipment (e.g., </a:t>
            </a:r>
            <a:r>
              <a:rPr lang="en-US" altLang="zh-CN" sz="1400" b="0" u="sng" kern="0" dirty="0">
                <a:solidFill>
                  <a:schemeClr val="tx1"/>
                </a:solidFill>
              </a:rPr>
              <a:t>wireless local area network (WLAN</a:t>
            </a:r>
            <a:r>
              <a:rPr lang="en-US" altLang="zh-CN" sz="1400" b="0" u="sng" kern="0" dirty="0" smtClean="0">
                <a:solidFill>
                  <a:schemeClr val="tx1"/>
                </a:solidFill>
              </a:rPr>
              <a:t>)) be 30 cm </a:t>
            </a:r>
            <a:r>
              <a:rPr lang="en-US" altLang="zh-CN" sz="1400" b="0" u="sng" kern="0" dirty="0">
                <a:solidFill>
                  <a:schemeClr val="tx1"/>
                </a:solidFill>
              </a:rPr>
              <a:t>to avoid </a:t>
            </a:r>
            <a:r>
              <a:rPr lang="en-US" altLang="zh-CN" sz="1400" b="0" u="sng" kern="0" dirty="0" smtClean="0">
                <a:solidFill>
                  <a:schemeClr val="tx1"/>
                </a:solidFill>
              </a:rPr>
              <a:t> performance </a:t>
            </a:r>
            <a:r>
              <a:rPr lang="en-US" altLang="zh-CN" sz="1400" b="0" u="sng" kern="0" dirty="0">
                <a:solidFill>
                  <a:schemeClr val="tx1"/>
                </a:solidFill>
              </a:rPr>
              <a:t>degradation </a:t>
            </a:r>
            <a:r>
              <a:rPr lang="en-US" altLang="zh-CN" sz="1400" b="0" u="sng" kern="0" dirty="0" smtClean="0">
                <a:solidFill>
                  <a:schemeClr val="tx1"/>
                </a:solidFill>
              </a:rPr>
              <a:t>of the ME equipment. </a:t>
            </a:r>
            <a:r>
              <a:rPr lang="en-US" altLang="zh-CN" sz="1400" b="0" u="sng" kern="0" dirty="0">
                <a:solidFill>
                  <a:schemeClr val="tx1"/>
                </a:solidFill>
              </a:rPr>
              <a:t>LC is deployed to </a:t>
            </a:r>
            <a:r>
              <a:rPr lang="en-US" altLang="zh-CN" sz="1400" b="0" u="sng" kern="0" dirty="0" smtClean="0">
                <a:solidFill>
                  <a:schemeClr val="tx1"/>
                </a:solidFill>
              </a:rPr>
              <a:t>ensure </a:t>
            </a:r>
            <a:r>
              <a:rPr lang="en-US" altLang="zh-CN" sz="1400" b="0" u="sng" kern="0" dirty="0">
                <a:solidFill>
                  <a:schemeClr val="tx1"/>
                </a:solidFill>
              </a:rPr>
              <a:t>the </a:t>
            </a:r>
            <a:r>
              <a:rPr lang="en-US" altLang="zh-CN" sz="1400" b="0" u="sng" kern="0" dirty="0" smtClean="0">
                <a:solidFill>
                  <a:schemeClr val="tx1"/>
                </a:solidFill>
              </a:rPr>
              <a:t>performance </a:t>
            </a:r>
            <a:r>
              <a:rPr lang="en-US" altLang="zh-CN" sz="1400" b="0" u="sng" kern="0" dirty="0">
                <a:solidFill>
                  <a:schemeClr val="tx1"/>
                </a:solidFill>
              </a:rPr>
              <a:t>of </a:t>
            </a:r>
            <a:r>
              <a:rPr lang="en-US" altLang="zh-CN" sz="1400" b="0" u="sng" kern="0" dirty="0" smtClean="0">
                <a:solidFill>
                  <a:schemeClr val="tx1"/>
                </a:solidFill>
              </a:rPr>
              <a:t>all ME equipment.</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The size of a operating</a:t>
            </a:r>
            <a:r>
              <a:rPr lang="en-US" altLang="zh-CN" sz="1400" b="0" kern="0" dirty="0">
                <a:solidFill>
                  <a:schemeClr val="tx1"/>
                </a:solidFill>
              </a:rPr>
              <a:t> theater and MRI room </a:t>
            </a:r>
            <a:r>
              <a:rPr lang="en-US" altLang="zh-CN" sz="1400" b="0" kern="0" dirty="0" smtClean="0">
                <a:solidFill>
                  <a:schemeClr val="tx1"/>
                </a:solidFill>
              </a:rPr>
              <a:t>ranges from </a:t>
            </a:r>
            <a:r>
              <a:rPr lang="en-US" altLang="zh-CN" sz="1400" b="0" kern="0" dirty="0">
                <a:solidFill>
                  <a:schemeClr val="tx1"/>
                </a:solidFill>
              </a:rPr>
              <a:t>30~60 </a:t>
            </a:r>
            <a:r>
              <a:rPr lang="en-US" altLang="zh-CN" sz="1400" b="0" kern="0" dirty="0" smtClean="0">
                <a:solidFill>
                  <a:schemeClr val="tx1"/>
                </a:solidFill>
              </a:rPr>
              <a:t>m</a:t>
            </a:r>
            <a:r>
              <a:rPr lang="en-US" altLang="zh-CN" sz="1400" b="0" kern="0" baseline="30000" dirty="0" smtClean="0">
                <a:solidFill>
                  <a:schemeClr val="tx1"/>
                </a:solidFill>
              </a:rPr>
              <a:t>2</a:t>
            </a:r>
            <a:r>
              <a:rPr lang="en-US" altLang="zh-CN" sz="1400" b="0" kern="0" dirty="0">
                <a:solidFill>
                  <a:schemeClr val="tx1"/>
                </a:solidFill>
              </a:rPr>
              <a:t>.</a:t>
            </a:r>
            <a:r>
              <a:rPr lang="en-US" altLang="zh-CN" sz="1400" b="0" kern="0" dirty="0" smtClean="0">
                <a:solidFill>
                  <a:schemeClr val="tx1"/>
                </a:solidFill>
              </a:rPr>
              <a:t> Multiple </a:t>
            </a:r>
            <a:r>
              <a:rPr lang="en-US" altLang="zh-CN" sz="1400" b="0" kern="0" dirty="0">
                <a:solidFill>
                  <a:schemeClr val="tx1"/>
                </a:solidFill>
              </a:rPr>
              <a:t>LC-APs are deployed on the </a:t>
            </a:r>
            <a:r>
              <a:rPr lang="en-US" altLang="zh-CN" sz="1400" b="0" kern="0" dirty="0" smtClean="0">
                <a:solidFill>
                  <a:schemeClr val="tx1"/>
                </a:solidFill>
              </a:rPr>
              <a:t>ceiling </a:t>
            </a:r>
            <a:r>
              <a:rPr lang="en-US" altLang="zh-CN" sz="1400" b="0" kern="0" dirty="0">
                <a:solidFill>
                  <a:schemeClr val="tx1"/>
                </a:solidFill>
              </a:rPr>
              <a:t>to provide </a:t>
            </a:r>
            <a:r>
              <a:rPr lang="en-US" altLang="zh-CN" sz="1400" b="0" kern="0" dirty="0" smtClean="0">
                <a:solidFill>
                  <a:schemeClr val="tx1"/>
                </a:solidFill>
              </a:rPr>
              <a:t>specialized illumination. </a:t>
            </a:r>
            <a:r>
              <a:rPr lang="en-US" altLang="zh-CN" sz="1400" b="0" kern="0" dirty="0">
                <a:solidFill>
                  <a:schemeClr val="tx1"/>
                </a:solidFill>
              </a:rPr>
              <a:t>The central </a:t>
            </a:r>
            <a:r>
              <a:rPr lang="en-US" altLang="zh-CN" sz="1400" b="0" strike="sngStrike" kern="0" dirty="0">
                <a:solidFill>
                  <a:schemeClr val="tx1"/>
                </a:solidFill>
              </a:rPr>
              <a:t>il</a:t>
            </a:r>
            <a:r>
              <a:rPr lang="en-US" altLang="zh-CN" sz="1400" b="0" kern="0" dirty="0">
                <a:solidFill>
                  <a:schemeClr val="tx1"/>
                </a:solidFill>
              </a:rPr>
              <a:t>luminance of the operating </a:t>
            </a:r>
            <a:r>
              <a:rPr lang="en-US" altLang="zh-CN" sz="1400" b="0" kern="0" dirty="0" smtClean="0">
                <a:solidFill>
                  <a:schemeClr val="tx1"/>
                </a:solidFill>
              </a:rPr>
              <a:t>light: 160k </a:t>
            </a:r>
            <a:r>
              <a:rPr lang="en-US" altLang="zh-CN" sz="1400" b="0" kern="0" dirty="0">
                <a:solidFill>
                  <a:schemeClr val="tx1"/>
                </a:solidFill>
              </a:rPr>
              <a:t>and </a:t>
            </a:r>
            <a:r>
              <a:rPr lang="en-US" altLang="zh-CN" sz="1400" b="0" kern="0" dirty="0" smtClean="0">
                <a:solidFill>
                  <a:schemeClr val="tx1"/>
                </a:solidFill>
              </a:rPr>
              <a:t>40k </a:t>
            </a:r>
            <a:r>
              <a:rPr lang="en-US" altLang="zh-CN" sz="1400" b="0" kern="0" dirty="0">
                <a:solidFill>
                  <a:schemeClr val="tx1"/>
                </a:solidFill>
              </a:rPr>
              <a:t>lux</a:t>
            </a:r>
            <a:r>
              <a:rPr lang="en-US" altLang="zh-CN" sz="1400" b="0" kern="0" dirty="0" smtClean="0">
                <a:solidFill>
                  <a:schemeClr val="tx1"/>
                </a:solidFill>
              </a:rPr>
              <a:t>. The size of a four beds ward is about 60 m</a:t>
            </a:r>
            <a:r>
              <a:rPr lang="en-US" altLang="zh-CN" sz="1400" b="0" kern="0" baseline="30000" dirty="0" smtClean="0">
                <a:solidFill>
                  <a:schemeClr val="tx1"/>
                </a:solidFill>
              </a:rPr>
              <a:t>2</a:t>
            </a:r>
            <a:r>
              <a:rPr lang="en-US" altLang="zh-CN" sz="1400" b="0" kern="0" dirty="0">
                <a:solidFill>
                  <a:schemeClr val="tx1"/>
                </a:solidFill>
              </a:rPr>
              <a:t>, </a:t>
            </a:r>
            <a:r>
              <a:rPr lang="en-US" altLang="zh-CN" sz="1400" b="0" kern="0" dirty="0" smtClean="0">
                <a:solidFill>
                  <a:schemeClr val="tx1"/>
                </a:solidFill>
              </a:rPr>
              <a:t>light level: 300 lux </a:t>
            </a:r>
            <a:r>
              <a:rPr lang="en-US" altLang="zh-CN" sz="1400" b="0" kern="0" dirty="0">
                <a:solidFill>
                  <a:schemeClr val="tx1"/>
                </a:solidFill>
              </a:rPr>
              <a:t>on the bed and &gt;100 </a:t>
            </a:r>
            <a:r>
              <a:rPr lang="en-US" altLang="zh-CN" sz="1400" b="0" kern="0" dirty="0" smtClean="0">
                <a:solidFill>
                  <a:schemeClr val="tx1"/>
                </a:solidFill>
              </a:rPr>
              <a:t>lux </a:t>
            </a:r>
            <a:r>
              <a:rPr lang="en-US" altLang="zh-CN" sz="1400" b="0" kern="0" dirty="0">
                <a:solidFill>
                  <a:schemeClr val="tx1"/>
                </a:solidFill>
              </a:rPr>
              <a:t>between the beds and in the central </a:t>
            </a:r>
            <a:r>
              <a:rPr lang="en-US" altLang="zh-CN" sz="1400" b="0" kern="0" dirty="0" smtClean="0">
                <a:solidFill>
                  <a:schemeClr val="tx1"/>
                </a:solidFill>
              </a:rPr>
              <a:t>area.</a:t>
            </a:r>
          </a:p>
          <a:p>
            <a:pPr marL="0" indent="0"/>
            <a:r>
              <a:rPr lang="en-US" altLang="zh-CN" sz="1400" u="sng" kern="0" dirty="0" smtClean="0">
                <a:solidFill>
                  <a:schemeClr val="tx1"/>
                </a:solidFill>
              </a:rPr>
              <a:t>Applications</a:t>
            </a:r>
          </a:p>
          <a:p>
            <a:pPr marL="0" indent="0">
              <a:spcBef>
                <a:spcPts val="0"/>
              </a:spcBef>
            </a:pPr>
            <a:r>
              <a:rPr lang="en-US" altLang="zh-CN" sz="1400" b="0" kern="0" dirty="0" smtClean="0">
                <a:solidFill>
                  <a:schemeClr val="tx1"/>
                </a:solidFill>
              </a:rPr>
              <a:t>LC-WLAN </a:t>
            </a:r>
            <a:r>
              <a:rPr lang="en-US" altLang="zh-CN" sz="1400" b="0" kern="0" dirty="0">
                <a:solidFill>
                  <a:schemeClr val="tx1"/>
                </a:solidFill>
              </a:rPr>
              <a:t>is used </a:t>
            </a:r>
            <a:r>
              <a:rPr lang="en-US" altLang="zh-CN" sz="1400" b="0" kern="0" dirty="0" smtClean="0">
                <a:solidFill>
                  <a:schemeClr val="tx1"/>
                </a:solidFill>
              </a:rPr>
              <a:t>to allow wireless </a:t>
            </a:r>
            <a:r>
              <a:rPr lang="en-US" altLang="zh-CN" sz="1400" b="0" kern="0" dirty="0">
                <a:solidFill>
                  <a:schemeClr val="tx1"/>
                </a:solidFill>
              </a:rPr>
              <a:t>data </a:t>
            </a:r>
            <a:r>
              <a:rPr lang="en-US" altLang="zh-CN" sz="1400" b="0" kern="0" dirty="0" smtClean="0">
                <a:solidFill>
                  <a:schemeClr val="tx1"/>
                </a:solidFill>
              </a:rPr>
              <a:t>exchange </a:t>
            </a:r>
            <a:r>
              <a:rPr lang="en-US" altLang="zh-CN" sz="1400" b="0" kern="0" dirty="0">
                <a:solidFill>
                  <a:schemeClr val="tx1"/>
                </a:solidFill>
              </a:rPr>
              <a:t>in </a:t>
            </a:r>
            <a:r>
              <a:rPr lang="en-US" altLang="zh-CN" sz="1400" b="0" kern="0" dirty="0" smtClean="0">
                <a:solidFill>
                  <a:schemeClr val="tx1"/>
                </a:solidFill>
              </a:rPr>
              <a:t>medical environments with </a:t>
            </a:r>
            <a:r>
              <a:rPr lang="en-US" altLang="zh-CN" sz="1400" b="0" kern="0" dirty="0">
                <a:solidFill>
                  <a:schemeClr val="tx1"/>
                </a:solidFill>
              </a:rPr>
              <a:t>ME </a:t>
            </a:r>
            <a:r>
              <a:rPr lang="en-US" altLang="zh-CN" sz="1400" b="0" kern="0" dirty="0" smtClean="0">
                <a:solidFill>
                  <a:schemeClr val="tx1"/>
                </a:solidFill>
              </a:rPr>
              <a:t>equipment or system.</a:t>
            </a:r>
          </a:p>
          <a:p>
            <a:pPr marL="0" indent="0">
              <a:spcBef>
                <a:spcPts val="0"/>
              </a:spcBef>
            </a:pPr>
            <a:r>
              <a:rPr lang="en-US" altLang="zh-CN" sz="1400" b="0" kern="0" dirty="0" smtClean="0">
                <a:solidFill>
                  <a:schemeClr val="tx1"/>
                </a:solidFill>
              </a:rPr>
              <a:t>Medical </a:t>
            </a:r>
            <a:r>
              <a:rPr lang="en-US" altLang="zh-CN" sz="1400" b="0" kern="0" dirty="0">
                <a:solidFill>
                  <a:schemeClr val="tx1"/>
                </a:solidFill>
              </a:rPr>
              <a:t>multimedia and diagnostic </a:t>
            </a:r>
            <a:r>
              <a:rPr lang="en-US" altLang="zh-CN" sz="1400" b="0" kern="0" dirty="0" smtClean="0">
                <a:solidFill>
                  <a:schemeClr val="tx1"/>
                </a:solidFill>
              </a:rPr>
              <a:t>information can be transmitted to provide telemedicine services; ME  equipment can also be </a:t>
            </a:r>
            <a:r>
              <a:rPr lang="en-US" altLang="zh-CN" sz="1400" b="0" kern="0" dirty="0">
                <a:solidFill>
                  <a:schemeClr val="tx1"/>
                </a:solidFill>
              </a:rPr>
              <a:t>wirelessly </a:t>
            </a:r>
            <a:r>
              <a:rPr lang="en-US" altLang="zh-CN" sz="1400" b="0" kern="0" dirty="0" smtClean="0">
                <a:solidFill>
                  <a:schemeClr val="tx1"/>
                </a:solidFill>
              </a:rPr>
              <a:t>controlled via LC.</a:t>
            </a:r>
            <a:endParaRPr lang="en-US" altLang="zh-CN" sz="1400" b="0" kern="0" dirty="0">
              <a:solidFill>
                <a:schemeClr val="tx1"/>
              </a:solidFill>
            </a:endParaRPr>
          </a:p>
          <a:p>
            <a:pPr marL="0" indent="0">
              <a:spcBef>
                <a:spcPts val="0"/>
              </a:spcBef>
            </a:pPr>
            <a:r>
              <a:rPr lang="en-US" altLang="zh-CN" sz="1400" b="0" kern="0" dirty="0">
                <a:solidFill>
                  <a:schemeClr val="tx1"/>
                </a:solidFill>
              </a:rPr>
              <a:t>Provide </a:t>
            </a:r>
            <a:r>
              <a:rPr lang="en-US" altLang="zh-CN" sz="1400" b="0" kern="0" dirty="0" smtClean="0">
                <a:solidFill>
                  <a:schemeClr val="tx1"/>
                </a:solidFill>
              </a:rPr>
              <a:t>Intranet/ Internet access, audio or video call for doctors, nurses and patients </a:t>
            </a:r>
            <a:r>
              <a:rPr lang="en-US" altLang="zh-CN" sz="1400" b="0" kern="0" dirty="0">
                <a:solidFill>
                  <a:schemeClr val="tx1"/>
                </a:solidFill>
              </a:rPr>
              <a:t>using LC-based </a:t>
            </a:r>
            <a:r>
              <a:rPr lang="en-US" altLang="zh-CN" sz="1400" b="0" kern="0" dirty="0" smtClean="0">
                <a:solidFill>
                  <a:schemeClr val="tx1"/>
                </a:solidFill>
              </a:rPr>
              <a:t>devices.</a:t>
            </a:r>
            <a:endParaRPr lang="en-US" altLang="zh-CN" sz="14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17" name="Rectangle 3"/>
          <p:cNvSpPr txBox="1">
            <a:spLocks noChangeArrowheads="1"/>
          </p:cNvSpPr>
          <p:nvPr/>
        </p:nvSpPr>
        <p:spPr bwMode="auto">
          <a:xfrm>
            <a:off x="4427984" y="1556792"/>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ts val="0"/>
              </a:spcBef>
            </a:pPr>
            <a:r>
              <a:rPr lang="en-US" altLang="zh-CN" sz="1400" dirty="0"/>
              <a:t>No interference caused by RF </a:t>
            </a:r>
            <a:r>
              <a:rPr lang="en-US" altLang="zh-CN" sz="1400" dirty="0" smtClean="0"/>
              <a:t>radiation. </a:t>
            </a:r>
          </a:p>
          <a:p>
            <a:pPr eaLnBrk="1" hangingPunct="1">
              <a:spcBef>
                <a:spcPts val="0"/>
              </a:spcBef>
            </a:pPr>
            <a:r>
              <a:rPr lang="en-US" altLang="zh-CN" sz="1400" dirty="0"/>
              <a:t>Both uplink and downlink </a:t>
            </a:r>
            <a:r>
              <a:rPr lang="en-US" altLang="zh-CN" sz="1400" dirty="0">
                <a:solidFill>
                  <a:srgbClr val="FF0000"/>
                </a:solidFill>
              </a:rPr>
              <a:t>traffic is</a:t>
            </a:r>
            <a:r>
              <a:rPr lang="en-US" altLang="zh-CN" sz="1400" dirty="0"/>
              <a:t> </a:t>
            </a:r>
            <a:r>
              <a:rPr lang="en-US" altLang="zh-CN" sz="1400" strike="sngStrike" dirty="0"/>
              <a:t>are </a:t>
            </a:r>
            <a:r>
              <a:rPr lang="en-US" altLang="zh-CN" sz="1400" dirty="0"/>
              <a:t>using LC. </a:t>
            </a:r>
            <a:endParaRPr lang="en-US" altLang="zh-CN" sz="1400" dirty="0" smtClean="0"/>
          </a:p>
          <a:p>
            <a:pPr eaLnBrk="1" hangingPunct="1">
              <a:spcBef>
                <a:spcPts val="0"/>
              </a:spcBef>
            </a:pPr>
            <a:r>
              <a:rPr lang="en-US" altLang="zh-CN" sz="1400" dirty="0" smtClean="0"/>
              <a:t>High </a:t>
            </a:r>
            <a:r>
              <a:rPr lang="en-US" altLang="zh-CN" sz="1400" u="sng" dirty="0"/>
              <a:t>Quality of </a:t>
            </a:r>
            <a:r>
              <a:rPr lang="en-US" altLang="zh-CN" sz="1400" u="sng" dirty="0" smtClean="0"/>
              <a:t>Service (</a:t>
            </a:r>
            <a:r>
              <a:rPr lang="en-US" altLang="zh-CN" sz="1400" u="sng" dirty="0" err="1" smtClean="0"/>
              <a:t>QoS</a:t>
            </a:r>
            <a:r>
              <a:rPr lang="en-US" altLang="zh-CN" sz="1400" u="sng" dirty="0" smtClean="0"/>
              <a:t>) </a:t>
            </a:r>
            <a:r>
              <a:rPr lang="en-US" altLang="zh-CN" sz="1400" dirty="0"/>
              <a:t>and high reliability are required. </a:t>
            </a:r>
            <a:r>
              <a:rPr lang="en-US" altLang="zh-CN" sz="1400" dirty="0" smtClean="0"/>
              <a:t> </a:t>
            </a:r>
          </a:p>
          <a:p>
            <a:pPr eaLnBrk="1" hangingPunct="1">
              <a:spcBef>
                <a:spcPts val="0"/>
              </a:spcBef>
            </a:pPr>
            <a:r>
              <a:rPr lang="en-US" altLang="zh-CN" sz="1400" dirty="0" smtClean="0"/>
              <a:t>Potential </a:t>
            </a:r>
            <a:r>
              <a:rPr lang="en-US" altLang="zh-CN" sz="1400" dirty="0" smtClean="0">
                <a:solidFill>
                  <a:srgbClr val="FF0000"/>
                </a:solidFill>
              </a:rPr>
              <a:t>non-LC</a:t>
            </a:r>
            <a:r>
              <a:rPr lang="en-US" altLang="zh-CN" sz="1400" dirty="0" smtClean="0"/>
              <a:t> interference from surrounding environments such as artificial-light.</a:t>
            </a:r>
          </a:p>
          <a:p>
            <a:pPr eaLnBrk="1" hangingPunct="1">
              <a:spcBef>
                <a:spcPct val="20000"/>
              </a:spcBef>
            </a:pPr>
            <a:r>
              <a:rPr lang="en-US" altLang="zh-CN" sz="1600" b="1" u="sng" dirty="0" smtClean="0"/>
              <a:t>Use </a:t>
            </a:r>
            <a:r>
              <a:rPr lang="en-US" altLang="zh-CN" sz="1600" b="1" u="sng" dirty="0"/>
              <a:t>Case</a:t>
            </a:r>
          </a:p>
          <a:p>
            <a:pPr eaLnBrk="1" hangingPunct="1">
              <a:spcBef>
                <a:spcPts val="0"/>
              </a:spcBef>
            </a:pPr>
            <a:r>
              <a:rPr lang="en-US" altLang="zh-CN" sz="1400" kern="0" dirty="0"/>
              <a:t>Doctors enter </a:t>
            </a:r>
            <a:r>
              <a:rPr lang="en-US" altLang="zh-CN" sz="1400" kern="0" dirty="0" smtClean="0"/>
              <a:t>an operating </a:t>
            </a:r>
            <a:r>
              <a:rPr lang="en-US" altLang="zh-CN" sz="1400" kern="0" dirty="0"/>
              <a:t>theater, turn on the LC enabled LED lights and </a:t>
            </a:r>
            <a:r>
              <a:rPr lang="en-US" altLang="zh-CN" sz="1400" kern="0" dirty="0" smtClean="0"/>
              <a:t>ME equipment. Doctors </a:t>
            </a:r>
            <a:r>
              <a:rPr lang="en-US" altLang="zh-CN" sz="1400" kern="0" dirty="0"/>
              <a:t>can </a:t>
            </a:r>
            <a:r>
              <a:rPr lang="en-US" altLang="zh-CN" sz="1400" dirty="0" smtClean="0"/>
              <a:t>interact with </a:t>
            </a:r>
            <a:r>
              <a:rPr lang="en-US" altLang="zh-CN" sz="1400" dirty="0"/>
              <a:t>the </a:t>
            </a:r>
            <a:r>
              <a:rPr lang="en-US" altLang="zh-CN" sz="1400" dirty="0" smtClean="0"/>
              <a:t>remote doctors and share information using LC. ME e</a:t>
            </a:r>
            <a:r>
              <a:rPr lang="en-US" altLang="zh-CN" sz="1400" kern="0" dirty="0" smtClean="0"/>
              <a:t>quipment connectivity is also supported by LC. Doctors </a:t>
            </a:r>
            <a:r>
              <a:rPr lang="en-US" altLang="zh-CN" sz="1400" kern="0" dirty="0"/>
              <a:t>finish the treatment, then turn off the lights and medical equipment</a:t>
            </a:r>
            <a:r>
              <a:rPr lang="en-US" altLang="zh-CN" sz="1400" kern="0" dirty="0" smtClean="0"/>
              <a:t>.</a:t>
            </a:r>
          </a:p>
          <a:p>
            <a:pPr eaLnBrk="1" hangingPunct="1">
              <a:spcBef>
                <a:spcPts val="0"/>
              </a:spcBef>
            </a:pPr>
            <a:r>
              <a:rPr lang="en-US" altLang="zh-CN" sz="1400" u="sng" dirty="0" smtClean="0"/>
              <a:t>A </a:t>
            </a:r>
            <a:r>
              <a:rPr lang="en-US" altLang="zh-CN" sz="1400" u="sng" dirty="0"/>
              <a:t>patient is monitored by </a:t>
            </a:r>
            <a:r>
              <a:rPr lang="en-US" altLang="zh-CN" sz="1400" u="sng" dirty="0" smtClean="0"/>
              <a:t>ME </a:t>
            </a:r>
            <a:r>
              <a:rPr lang="en-US" altLang="zh-CN" sz="1400" u="sng" kern="0" dirty="0"/>
              <a:t>equipment</a:t>
            </a:r>
            <a:r>
              <a:rPr lang="en-US" altLang="zh-CN" sz="1400" u="sng" dirty="0" smtClean="0"/>
              <a:t> </a:t>
            </a:r>
            <a:r>
              <a:rPr lang="en-US" altLang="zh-CN" sz="1400" u="sng" dirty="0"/>
              <a:t>which communicate with the </a:t>
            </a:r>
            <a:r>
              <a:rPr lang="en-US" altLang="zh-CN" sz="1400" u="sng" dirty="0" smtClean="0"/>
              <a:t>nurses/doctors in </a:t>
            </a:r>
            <a:r>
              <a:rPr lang="en-US" altLang="zh-CN" sz="1400" u="sng" dirty="0"/>
              <a:t>control room </a:t>
            </a:r>
            <a:r>
              <a:rPr lang="en-US" altLang="zh-CN" sz="1400" u="sng" dirty="0" smtClean="0"/>
              <a:t>via LC</a:t>
            </a:r>
            <a:r>
              <a:rPr lang="en-US" altLang="zh-CN" sz="1400" u="sng" dirty="0"/>
              <a:t>.</a:t>
            </a:r>
          </a:p>
        </p:txBody>
      </p:sp>
      <p:grpSp>
        <p:nvGrpSpPr>
          <p:cNvPr id="18" name="Group 17"/>
          <p:cNvGrpSpPr/>
          <p:nvPr/>
        </p:nvGrpSpPr>
        <p:grpSpPr>
          <a:xfrm>
            <a:off x="4947812" y="4850725"/>
            <a:ext cx="1331913" cy="1098555"/>
            <a:chOff x="2339975" y="4138613"/>
            <a:chExt cx="1331913" cy="1098555"/>
          </a:xfrm>
        </p:grpSpPr>
        <p:pic>
          <p:nvPicPr>
            <p:cNvPr id="1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b="13619"/>
            <a:stretch/>
          </p:blipFill>
          <p:spPr bwMode="auto">
            <a:xfrm>
              <a:off x="2339975" y="4149725"/>
              <a:ext cx="1260475" cy="108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leichschenkliges Dreieck 35"/>
            <p:cNvSpPr/>
            <p:nvPr/>
          </p:nvSpPr>
          <p:spPr bwMode="auto">
            <a:xfrm rot="19873528">
              <a:off x="2389972" y="4211698"/>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21" name="Gleichschenkliges Dreieck 36"/>
            <p:cNvSpPr/>
            <p:nvPr/>
          </p:nvSpPr>
          <p:spPr bwMode="auto">
            <a:xfrm rot="343919">
              <a:off x="2605794" y="4204415"/>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22" name="Textfeld 39"/>
            <p:cNvSpPr txBox="1">
              <a:spLocks noChangeArrowheads="1"/>
            </p:cNvSpPr>
            <p:nvPr/>
          </p:nvSpPr>
          <p:spPr bwMode="auto">
            <a:xfrm>
              <a:off x="3419475" y="4138613"/>
              <a:ext cx="25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de-DE" altLang="zh-CN" sz="500" dirty="0">
                  <a:solidFill>
                    <a:schemeClr val="bg1"/>
                  </a:solidFill>
                </a:rPr>
                <a:t>© vm</a:t>
              </a:r>
            </a:p>
          </p:txBody>
        </p:sp>
      </p:grpSp>
      <p:sp>
        <p:nvSpPr>
          <p:cNvPr id="23" name="テキスト ボックス 49"/>
          <p:cNvSpPr>
            <a:spLocks noChangeArrowheads="1"/>
          </p:cNvSpPr>
          <p:nvPr/>
        </p:nvSpPr>
        <p:spPr bwMode="auto">
          <a:xfrm>
            <a:off x="4691608" y="6002853"/>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Operating</a:t>
            </a:r>
            <a:r>
              <a:rPr kumimoji="1" lang="en-US" altLang="ja-JP" b="1" dirty="0"/>
              <a:t> theater </a:t>
            </a:r>
            <a:endParaRPr kumimoji="1" lang="ja-JP" altLang="en-US" b="1" dirty="0"/>
          </a:p>
        </p:txBody>
      </p:sp>
      <p:grpSp>
        <p:nvGrpSpPr>
          <p:cNvPr id="24" name="Group 23"/>
          <p:cNvGrpSpPr/>
          <p:nvPr/>
        </p:nvGrpSpPr>
        <p:grpSpPr>
          <a:xfrm>
            <a:off x="6852852" y="4850725"/>
            <a:ext cx="1655393" cy="1103493"/>
            <a:chOff x="6927061" y="4941168"/>
            <a:chExt cx="1655393" cy="1103493"/>
          </a:xfrm>
        </p:grpSpPr>
        <p:pic>
          <p:nvPicPr>
            <p:cNvPr id="25" name="Content Placeholder 7">
              <a:extLst>
                <a:ext uri="{FF2B5EF4-FFF2-40B4-BE49-F238E27FC236}">
                  <a16:creationId xmlns:a16="http://schemas.microsoft.com/office/drawing/2014/main" xmlns="" id="{3B9E7C52-999F-41C5-948D-3674E8DE1E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927061" y="4941168"/>
              <a:ext cx="1655393" cy="1103493"/>
            </a:xfrm>
            <a:prstGeom prst="rect">
              <a:avLst/>
            </a:prstGeom>
            <a:noFill/>
            <a:ln>
              <a:noFill/>
            </a:ln>
          </p:spPr>
        </p:pic>
        <p:sp>
          <p:nvSpPr>
            <p:cNvPr id="26" name="Gleichschenkliges Dreieck 35"/>
            <p:cNvSpPr/>
            <p:nvPr/>
          </p:nvSpPr>
          <p:spPr bwMode="auto">
            <a:xfrm rot="821442">
              <a:off x="7142499" y="5025630"/>
              <a:ext cx="253407" cy="77139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27" name="Gleichschenkliges Dreieck 35"/>
            <p:cNvSpPr/>
            <p:nvPr/>
          </p:nvSpPr>
          <p:spPr bwMode="auto">
            <a:xfrm rot="20620266">
              <a:off x="8243527" y="5039177"/>
              <a:ext cx="253407" cy="718059"/>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
        <p:nvSpPr>
          <p:cNvPr id="28" name="テキスト ボックス 49"/>
          <p:cNvSpPr>
            <a:spLocks noChangeArrowheads="1"/>
          </p:cNvSpPr>
          <p:nvPr/>
        </p:nvSpPr>
        <p:spPr bwMode="auto">
          <a:xfrm>
            <a:off x="6804248" y="6002853"/>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Hospital ward</a:t>
            </a:r>
            <a:endParaRPr kumimoji="1" lang="ja-JP" altLang="en-US" b="1" dirty="0"/>
          </a:p>
        </p:txBody>
      </p:sp>
    </p:spTree>
    <p:extLst>
      <p:ext uri="{BB962C8B-B14F-4D97-AF65-F5344CB8AC3E}">
        <p14:creationId xmlns:p14="http://schemas.microsoft.com/office/powerpoint/2010/main" val="30996014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6</a:t>
            </a:fld>
            <a:endParaRPr lang="en-GB"/>
          </a:p>
        </p:txBody>
      </p:sp>
      <p:sp>
        <p:nvSpPr>
          <p:cNvPr id="6145" name="Rectangle 1"/>
          <p:cNvSpPr>
            <a:spLocks noGrp="1" noChangeArrowheads="1"/>
          </p:cNvSpPr>
          <p:nvPr>
            <p:ph type="title"/>
          </p:nvPr>
        </p:nvSpPr>
        <p:spPr>
          <a:xfrm>
            <a:off x="685800" y="63400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3: </a:t>
            </a:r>
            <a:r>
              <a:rPr lang="da-DK" altLang="zh-CN" dirty="0">
                <a:solidFill>
                  <a:schemeClr val="tx1"/>
                </a:solidFill>
              </a:rPr>
              <a:t>Enterprise network</a:t>
            </a:r>
            <a:endParaRPr lang="en-GB" dirty="0"/>
          </a:p>
        </p:txBody>
      </p:sp>
      <p:sp>
        <p:nvSpPr>
          <p:cNvPr id="29" name="Rectangle 3"/>
          <p:cNvSpPr txBox="1">
            <a:spLocks noChangeArrowheads="1"/>
          </p:cNvSpPr>
          <p:nvPr/>
        </p:nvSpPr>
        <p:spPr bwMode="auto">
          <a:xfrm>
            <a:off x="179512" y="1628800"/>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t>Pre-Conditions</a:t>
            </a:r>
            <a:endParaRPr lang="en-US" altLang="zh-CN" sz="1400" u="sng" kern="0" dirty="0" smtClean="0">
              <a:solidFill>
                <a:schemeClr val="tx1"/>
              </a:solidFill>
            </a:endParaRPr>
          </a:p>
          <a:p>
            <a:pPr marL="0" indent="0">
              <a:spcBef>
                <a:spcPts val="0"/>
              </a:spcBef>
            </a:pPr>
            <a:r>
              <a:rPr lang="en-US" altLang="zh-CN" sz="1400" b="0" u="sng" kern="0" dirty="0" smtClean="0">
                <a:solidFill>
                  <a:schemeClr val="tx1"/>
                </a:solidFill>
              </a:rPr>
              <a:t>The density</a:t>
            </a:r>
            <a:r>
              <a:rPr lang="zh-CN" altLang="en-US" sz="1400" b="0" u="sng" kern="0" dirty="0">
                <a:solidFill>
                  <a:schemeClr val="tx1"/>
                </a:solidFill>
              </a:rPr>
              <a:t> </a:t>
            </a:r>
            <a:r>
              <a:rPr lang="en-US" altLang="zh-CN" sz="1400" b="0" u="sng" kern="0" dirty="0" smtClean="0">
                <a:solidFill>
                  <a:schemeClr val="tx1"/>
                </a:solidFill>
              </a:rPr>
              <a:t>of users may be very high in the space such as </a:t>
            </a:r>
            <a:r>
              <a:rPr lang="en-GB" altLang="zh-CN" sz="1400" b="0" u="sng" dirty="0">
                <a:solidFill>
                  <a:schemeClr val="tx1"/>
                </a:solidFill>
              </a:rPr>
              <a:t>enterprise </a:t>
            </a:r>
            <a:r>
              <a:rPr lang="en-GB" altLang="zh-CN" sz="1400" b="0" u="sng" dirty="0" smtClean="0">
                <a:solidFill>
                  <a:schemeClr val="tx1"/>
                </a:solidFill>
              </a:rPr>
              <a:t>environment leading to slow speed or even </a:t>
            </a:r>
            <a:r>
              <a:rPr lang="en-US" altLang="zh-CN" sz="1400" b="0" u="sng" dirty="0" smtClean="0">
                <a:solidFill>
                  <a:schemeClr val="tx1"/>
                </a:solidFill>
              </a:rPr>
              <a:t>dropped </a:t>
            </a:r>
            <a:r>
              <a:rPr lang="en-US" altLang="zh-CN" sz="1400" b="0" u="sng" dirty="0">
                <a:solidFill>
                  <a:schemeClr val="tx1"/>
                </a:solidFill>
              </a:rPr>
              <a:t>or </a:t>
            </a:r>
            <a:r>
              <a:rPr lang="en-US" altLang="zh-CN" sz="1400" b="0" u="sng" dirty="0" smtClean="0">
                <a:solidFill>
                  <a:schemeClr val="tx1"/>
                </a:solidFill>
              </a:rPr>
              <a:t>lost connections.</a:t>
            </a:r>
            <a:r>
              <a:rPr lang="en-US" altLang="zh-CN" sz="1400" b="0" u="sng" kern="0" dirty="0" smtClean="0">
                <a:solidFill>
                  <a:schemeClr val="tx1"/>
                </a:solidFill>
              </a:rPr>
              <a:t> LC </a:t>
            </a:r>
            <a:r>
              <a:rPr lang="en-US" altLang="zh-CN" sz="1400" b="0" u="sng" kern="0" dirty="0">
                <a:solidFill>
                  <a:schemeClr val="tx1"/>
                </a:solidFill>
              </a:rPr>
              <a:t>is deployed to provide wireless connectivity </a:t>
            </a:r>
            <a:r>
              <a:rPr lang="en-US" altLang="zh-CN" sz="1400" b="0" u="sng" kern="0" dirty="0" smtClean="0">
                <a:solidFill>
                  <a:schemeClr val="tx1"/>
                </a:solidFill>
              </a:rPr>
              <a:t>escaping </a:t>
            </a:r>
            <a:r>
              <a:rPr lang="en-US" altLang="zh-CN" sz="1400" b="0" u="sng" kern="0" dirty="0">
                <a:solidFill>
                  <a:schemeClr val="tx1"/>
                </a:solidFill>
              </a:rPr>
              <a:t>the </a:t>
            </a:r>
            <a:r>
              <a:rPr lang="en-US" altLang="zh-CN" sz="1400" b="0" u="sng" kern="0" dirty="0" smtClean="0">
                <a:solidFill>
                  <a:schemeClr val="tx1"/>
                </a:solidFill>
              </a:rPr>
              <a:t>limitation.</a:t>
            </a:r>
          </a:p>
          <a:p>
            <a:pPr marL="0" indent="0"/>
            <a:r>
              <a:rPr lang="en-US" altLang="zh-CN" sz="1400" u="sng" kern="0" dirty="0" smtClean="0"/>
              <a:t>Environment</a:t>
            </a:r>
          </a:p>
          <a:p>
            <a:pPr marL="0" indent="0">
              <a:spcBef>
                <a:spcPts val="0"/>
              </a:spcBef>
            </a:pPr>
            <a:r>
              <a:rPr lang="en-US" altLang="zh-CN" sz="1400" b="0" kern="0" dirty="0" smtClean="0"/>
              <a:t>Recommended </a:t>
            </a:r>
            <a:r>
              <a:rPr lang="en-US" altLang="zh-CN" sz="1400" b="0" kern="0" dirty="0"/>
              <a:t>size of </a:t>
            </a:r>
            <a:r>
              <a:rPr lang="en-US" altLang="zh-CN" sz="1400" b="0" kern="0" dirty="0" smtClean="0"/>
              <a:t>a meeting room for 30 seats ~ 50 m</a:t>
            </a:r>
            <a:r>
              <a:rPr lang="en-US" altLang="zh-CN" sz="1400" b="0" kern="0" baseline="30000" dirty="0" smtClean="0"/>
              <a:t>2</a:t>
            </a:r>
            <a:r>
              <a:rPr lang="en-US" altLang="zh-CN" sz="1400" b="0" kern="0" dirty="0" smtClean="0"/>
              <a:t>. </a:t>
            </a:r>
            <a:r>
              <a:rPr lang="en-US" altLang="zh-CN" sz="1400" b="0" kern="0" dirty="0"/>
              <a:t>Mostly LOS with a few obstacles </a:t>
            </a:r>
            <a:r>
              <a:rPr lang="en-US" altLang="zh-CN" sz="1400" b="0" kern="0" dirty="0" smtClean="0"/>
              <a:t>for example slow moving </a:t>
            </a:r>
            <a:r>
              <a:rPr lang="en-US" altLang="zh-CN" sz="1400" b="0" kern="0" dirty="0"/>
              <a:t>people. Dense </a:t>
            </a:r>
            <a:r>
              <a:rPr lang="en-US" altLang="zh-CN" sz="1400" b="0" u="sng" kern="0" dirty="0" smtClean="0"/>
              <a:t>stations (STAs) </a:t>
            </a:r>
            <a:r>
              <a:rPr lang="en-US" altLang="zh-CN" sz="1400" b="0" kern="0" dirty="0" smtClean="0"/>
              <a:t>(20~40 </a:t>
            </a:r>
            <a:r>
              <a:rPr lang="en-US" altLang="zh-CN" sz="1400" b="0" kern="0" dirty="0"/>
              <a:t>STAs) in one </a:t>
            </a:r>
            <a:r>
              <a:rPr lang="en-US" altLang="zh-CN" sz="1400" b="0" kern="0" dirty="0" smtClean="0"/>
              <a:t>meeting room </a:t>
            </a:r>
            <a:r>
              <a:rPr lang="en-US" altLang="zh-CN" sz="1400" b="0" kern="0" dirty="0"/>
              <a:t>with </a:t>
            </a:r>
            <a:r>
              <a:rPr lang="en-US" altLang="zh-CN" sz="1400" b="0" kern="0" dirty="0" smtClean="0">
                <a:solidFill>
                  <a:schemeClr val="tx1"/>
                </a:solidFill>
              </a:rPr>
              <a:t>up to </a:t>
            </a:r>
            <a:r>
              <a:rPr lang="en-US" altLang="zh-CN" sz="1400" b="0" kern="0" dirty="0" smtClean="0"/>
              <a:t>~10 APs.</a:t>
            </a:r>
          </a:p>
          <a:p>
            <a:pPr marL="0" indent="0">
              <a:spcBef>
                <a:spcPts val="0"/>
              </a:spcBef>
            </a:pPr>
            <a:r>
              <a:rPr lang="en-US" altLang="zh-CN" sz="1400" b="0" kern="0" dirty="0" smtClean="0"/>
              <a:t>Max </a:t>
            </a:r>
            <a:r>
              <a:rPr lang="en-US" altLang="zh-CN" sz="1400" b="0" kern="0" dirty="0"/>
              <a:t>distance between </a:t>
            </a:r>
            <a:r>
              <a:rPr lang="en-US" altLang="zh-CN" sz="1400" b="0" kern="0" dirty="0" smtClean="0"/>
              <a:t>AP and STA ~ 5 m. The </a:t>
            </a:r>
            <a:r>
              <a:rPr lang="en-US" altLang="zh-CN" sz="1400" b="0" kern="0" dirty="0"/>
              <a:t>inter- LC AP distance is in the range of </a:t>
            </a:r>
            <a:r>
              <a:rPr lang="en-US" altLang="zh-CN" sz="1400" b="0" kern="0" dirty="0" smtClean="0"/>
              <a:t>1~3 m</a:t>
            </a:r>
            <a:r>
              <a:rPr lang="en-US" altLang="zh-CN" sz="1400" b="0" kern="0" dirty="0"/>
              <a:t>. Lighting level of </a:t>
            </a:r>
            <a:r>
              <a:rPr lang="en-US" altLang="zh-CN" sz="1400" b="0" kern="0" dirty="0" smtClean="0"/>
              <a:t>500 </a:t>
            </a:r>
            <a:r>
              <a:rPr lang="en-US" altLang="zh-CN" sz="1400" b="0" kern="0" dirty="0"/>
              <a:t>lux is recommended. </a:t>
            </a:r>
          </a:p>
          <a:p>
            <a:pPr marL="0" indent="0">
              <a:buFontTx/>
              <a:buNone/>
            </a:pPr>
            <a:r>
              <a:rPr lang="en-US" altLang="zh-CN" sz="1400" u="sng" kern="0" dirty="0" smtClean="0"/>
              <a:t>Applications</a:t>
            </a:r>
          </a:p>
          <a:p>
            <a:pPr marL="0" indent="0">
              <a:spcBef>
                <a:spcPts val="0"/>
              </a:spcBef>
            </a:pPr>
            <a:r>
              <a:rPr lang="en-US" altLang="zh-CN" sz="1400" b="0" kern="0" dirty="0" smtClean="0"/>
              <a:t>UHD </a:t>
            </a:r>
            <a:r>
              <a:rPr lang="en-US" altLang="zh-CN" sz="1400" b="0" kern="0" dirty="0"/>
              <a:t>Video conference up to </a:t>
            </a:r>
            <a:r>
              <a:rPr lang="en-US" altLang="zh-CN" sz="1400" b="0" kern="0" dirty="0" smtClean="0"/>
              <a:t>1Gbps</a:t>
            </a:r>
            <a:endParaRPr lang="en-US" altLang="zh-CN" sz="1400" b="0" kern="0" dirty="0"/>
          </a:p>
          <a:p>
            <a:pPr marL="0" indent="0">
              <a:spcBef>
                <a:spcPts val="0"/>
              </a:spcBef>
            </a:pPr>
            <a:r>
              <a:rPr lang="en-US" altLang="zh-CN" sz="1400" b="0" kern="0" dirty="0"/>
              <a:t>Virtual desktop, Intranet/ Internet </a:t>
            </a:r>
            <a:r>
              <a:rPr lang="en-US" altLang="zh-CN" sz="1400" b="0" kern="0" dirty="0" smtClean="0"/>
              <a:t>access.</a:t>
            </a:r>
          </a:p>
          <a:p>
            <a:pPr marL="0" indent="0">
              <a:spcBef>
                <a:spcPts val="0"/>
              </a:spcBef>
            </a:pPr>
            <a:r>
              <a:rPr lang="en-US" altLang="zh-CN" sz="1400" b="0" kern="0" dirty="0" smtClean="0"/>
              <a:t>File exchange between two/multiple users in the same room.</a:t>
            </a:r>
          </a:p>
          <a:p>
            <a:pPr marL="0" indent="0">
              <a:spcBef>
                <a:spcPts val="0"/>
              </a:spcBef>
            </a:pPr>
            <a:endParaRPr lang="en-US" altLang="zh-CN" sz="1400" b="0" kern="0" dirty="0"/>
          </a:p>
          <a:p>
            <a:pPr marL="0" indent="0">
              <a:spcBef>
                <a:spcPts val="0"/>
              </a:spcBef>
            </a:pPr>
            <a:r>
              <a:rPr lang="en-US" altLang="zh-CN" sz="1400" b="0" kern="0" dirty="0" smtClean="0"/>
              <a:t> </a:t>
            </a:r>
            <a:endParaRPr lang="en-US" altLang="zh-CN" sz="1400" b="0" kern="0" dirty="0"/>
          </a:p>
          <a:p>
            <a:pPr marL="0" indent="0">
              <a:spcBef>
                <a:spcPts val="0"/>
              </a:spcBef>
            </a:pPr>
            <a:endParaRPr lang="en-US" altLang="zh-CN" sz="1400" b="0" kern="0" dirty="0"/>
          </a:p>
          <a:p>
            <a:pPr marL="0" indent="0">
              <a:spcBef>
                <a:spcPts val="0"/>
              </a:spcBef>
            </a:pPr>
            <a:endParaRPr lang="en-US" altLang="zh-CN" sz="1400" b="0" kern="0" dirty="0" smtClean="0"/>
          </a:p>
        </p:txBody>
      </p:sp>
      <p:sp>
        <p:nvSpPr>
          <p:cNvPr id="30" name="Rectangle 3"/>
          <p:cNvSpPr txBox="1">
            <a:spLocks noChangeArrowheads="1"/>
          </p:cNvSpPr>
          <p:nvPr/>
        </p:nvSpPr>
        <p:spPr bwMode="auto">
          <a:xfrm>
            <a:off x="4344988" y="1628800"/>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a:t>
            </a:r>
            <a:r>
              <a:rPr lang="en-US" altLang="zh-CN" sz="1400" dirty="0">
                <a:solidFill>
                  <a:srgbClr val="FF0000"/>
                </a:solidFill>
              </a:rPr>
              <a:t>traffic is</a:t>
            </a:r>
            <a:r>
              <a:rPr lang="en-US" altLang="zh-CN" sz="1400" dirty="0"/>
              <a:t> </a:t>
            </a:r>
            <a:r>
              <a:rPr lang="en-US" altLang="zh-CN" sz="1400" strike="sngStrike" dirty="0"/>
              <a:t>are </a:t>
            </a:r>
            <a:r>
              <a:rPr lang="en-US" altLang="zh-CN" sz="1400" dirty="0"/>
              <a:t>using </a:t>
            </a:r>
            <a:r>
              <a:rPr lang="en-US" altLang="zh-CN" sz="1400" dirty="0" smtClean="0"/>
              <a:t>LC.</a:t>
            </a:r>
          </a:p>
          <a:p>
            <a:pPr eaLnBrk="1" hangingPunct="1">
              <a:spcBef>
                <a:spcPct val="20000"/>
              </a:spcBef>
            </a:pPr>
            <a:r>
              <a:rPr lang="en-US" altLang="zh-CN" sz="1400" kern="0" dirty="0" smtClean="0">
                <a:solidFill>
                  <a:srgbClr val="FF0000"/>
                </a:solidFill>
              </a:rPr>
              <a:t>High </a:t>
            </a:r>
            <a:r>
              <a:rPr lang="en-US" altLang="zh-CN" sz="1400" kern="0" dirty="0">
                <a:solidFill>
                  <a:srgbClr val="FF0000"/>
                </a:solidFill>
              </a:rPr>
              <a:t>levels of OBSS </a:t>
            </a:r>
            <a:r>
              <a:rPr lang="en-US" altLang="zh-CN" sz="1400" kern="0" dirty="0"/>
              <a:t>Interference between LC </a:t>
            </a:r>
            <a:r>
              <a:rPr lang="en-US" altLang="zh-CN" sz="1400" u="sng" kern="0" dirty="0"/>
              <a:t>access points (APs)</a:t>
            </a:r>
            <a:r>
              <a:rPr lang="en-US" altLang="zh-CN" sz="1400" kern="0" dirty="0"/>
              <a:t> </a:t>
            </a:r>
            <a:r>
              <a:rPr lang="en-US" altLang="zh-CN" sz="1400" strike="sngStrike" kern="0" dirty="0"/>
              <a:t>belonging to the same managed </a:t>
            </a:r>
            <a:r>
              <a:rPr lang="en-US" altLang="zh-CN" sz="1400" u="sng" strike="sngStrike" kern="0" dirty="0"/>
              <a:t>Extended Service Set (ESS) </a:t>
            </a:r>
            <a:r>
              <a:rPr lang="en-US" altLang="zh-CN" sz="1400" kern="0" dirty="0">
                <a:solidFill>
                  <a:srgbClr val="FF0000"/>
                </a:solidFill>
              </a:rPr>
              <a:t>expected </a:t>
            </a:r>
            <a:r>
              <a:rPr lang="en-US" altLang="zh-CN" sz="1400" kern="0" dirty="0"/>
              <a:t>due to very high density deployment. Interference </a:t>
            </a:r>
            <a:r>
              <a:rPr lang="en-US" altLang="zh-CN" sz="1400" kern="0" dirty="0" smtClean="0"/>
              <a:t>with peer-to-peer networks within each meeting room.</a:t>
            </a:r>
          </a:p>
          <a:p>
            <a:pPr>
              <a:defRPr/>
            </a:pPr>
            <a:r>
              <a:rPr lang="en-US" altLang="zh-CN" sz="1400" dirty="0" smtClean="0"/>
              <a:t>Potential </a:t>
            </a:r>
            <a:r>
              <a:rPr lang="en-US" altLang="zh-CN" sz="1400" dirty="0" smtClean="0">
                <a:solidFill>
                  <a:srgbClr val="FF0000"/>
                </a:solidFill>
              </a:rPr>
              <a:t>non-LC </a:t>
            </a:r>
            <a:r>
              <a:rPr lang="en-US" altLang="zh-CN" sz="1400" dirty="0" smtClean="0"/>
              <a:t>interference </a:t>
            </a:r>
            <a:r>
              <a:rPr lang="en-US" altLang="zh-CN" sz="1400" dirty="0"/>
              <a:t>from surrounding environments such as sunlight </a:t>
            </a:r>
            <a:r>
              <a:rPr lang="en-US" altLang="zh-CN" sz="1400" dirty="0" smtClean="0"/>
              <a:t>and </a:t>
            </a:r>
            <a:r>
              <a:rPr lang="en-US" altLang="zh-CN" sz="1400" dirty="0"/>
              <a:t>artificial-light.</a:t>
            </a:r>
          </a:p>
          <a:p>
            <a:pPr eaLnBrk="1" hangingPunct="1">
              <a:spcBef>
                <a:spcPct val="20000"/>
              </a:spcBef>
            </a:pPr>
            <a:r>
              <a:rPr lang="en-US" altLang="zh-CN" sz="1600" b="1" u="sng" dirty="0" smtClean="0"/>
              <a:t>Use </a:t>
            </a:r>
            <a:r>
              <a:rPr lang="en-US" altLang="zh-CN" sz="1600" b="1" u="sng" dirty="0"/>
              <a:t>Case</a:t>
            </a:r>
          </a:p>
          <a:p>
            <a:r>
              <a:rPr lang="en-US" altLang="zh-CN" sz="1400" dirty="0" smtClean="0">
                <a:solidFill>
                  <a:srgbClr val="000000"/>
                </a:solidFill>
              </a:rPr>
              <a:t>UHD video teleconferencing </a:t>
            </a:r>
            <a:r>
              <a:rPr lang="en-US" altLang="zh-CN" sz="1400" dirty="0">
                <a:solidFill>
                  <a:srgbClr val="000000"/>
                </a:solidFill>
              </a:rPr>
              <a:t>starts in multiple </a:t>
            </a:r>
            <a:r>
              <a:rPr lang="en-US" altLang="zh-CN" sz="1400" dirty="0" smtClean="0">
                <a:solidFill>
                  <a:srgbClr val="000000"/>
                </a:solidFill>
              </a:rPr>
              <a:t>meeting rooms simultaneously. People can see each other and demonstrate </a:t>
            </a:r>
            <a:r>
              <a:rPr lang="en-US" altLang="zh-CN" sz="1400" dirty="0">
                <a:solidFill>
                  <a:srgbClr val="000000"/>
                </a:solidFill>
              </a:rPr>
              <a:t>their desktop to </a:t>
            </a:r>
            <a:r>
              <a:rPr lang="en-US" altLang="zh-CN" sz="1400" dirty="0" smtClean="0">
                <a:solidFill>
                  <a:srgbClr val="000000"/>
                </a:solidFill>
              </a:rPr>
              <a:t>each other via the LC network. </a:t>
            </a:r>
            <a:r>
              <a:rPr lang="en-US" altLang="zh-CN" sz="1400" dirty="0" smtClean="0"/>
              <a:t>Some people are walking </a:t>
            </a:r>
            <a:r>
              <a:rPr lang="en-US" altLang="zh-CN" sz="1400" dirty="0"/>
              <a:t>in the </a:t>
            </a:r>
            <a:r>
              <a:rPr lang="en-US" altLang="zh-CN" sz="1400" dirty="0" smtClean="0"/>
              <a:t>meeting room.</a:t>
            </a:r>
            <a:r>
              <a:rPr lang="en-US" altLang="zh-CN" sz="1400" dirty="0" smtClean="0">
                <a:solidFill>
                  <a:srgbClr val="FF0000"/>
                </a:solidFill>
              </a:rPr>
              <a:t> </a:t>
            </a:r>
            <a:endParaRPr lang="en-US" altLang="zh-CN" sz="1400" dirty="0">
              <a:solidFill>
                <a:srgbClr val="FF0000"/>
              </a:solidFill>
            </a:endParaRPr>
          </a:p>
          <a:p>
            <a:endParaRPr lang="en-US" altLang="zh-CN" sz="1400" dirty="0">
              <a:solidFill>
                <a:srgbClr val="000000"/>
              </a:solidFill>
            </a:endParaRPr>
          </a:p>
        </p:txBody>
      </p:sp>
      <p:sp>
        <p:nvSpPr>
          <p:cNvPr id="31" name="テキスト ボックス 49"/>
          <p:cNvSpPr>
            <a:spLocks noChangeArrowheads="1"/>
          </p:cNvSpPr>
          <p:nvPr/>
        </p:nvSpPr>
        <p:spPr bwMode="auto">
          <a:xfrm>
            <a:off x="6407365" y="6122472"/>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LC meeting room</a:t>
            </a:r>
            <a:endParaRPr kumimoji="1" lang="ja-JP" altLang="en-US" b="1" dirty="0"/>
          </a:p>
        </p:txBody>
      </p:sp>
      <p:pic>
        <p:nvPicPr>
          <p:cNvPr id="32" name="图片 11" descr="atto_cells.png">
            <a:extLst>
              <a:ext uri="{FF2B5EF4-FFF2-40B4-BE49-F238E27FC236}">
                <a16:creationId xmlns:a16="http://schemas.microsoft.com/office/drawing/2014/main" xmlns="" id="{116C9974-D5B3-45E7-A85E-10BC758C7C1B}"/>
              </a:ext>
            </a:extLst>
          </p:cNvPr>
          <p:cNvPicPr>
            <a:picLocks noChangeAspect="1"/>
          </p:cNvPicPr>
          <p:nvPr/>
        </p:nvPicPr>
        <p:blipFill>
          <a:blip r:embed="rId3" cstate="print"/>
          <a:srcRect/>
          <a:stretch>
            <a:fillRect/>
          </a:stretch>
        </p:blipFill>
        <p:spPr bwMode="auto">
          <a:xfrm>
            <a:off x="6454275" y="4869160"/>
            <a:ext cx="1658780" cy="1253312"/>
          </a:xfrm>
          <a:prstGeom prst="rect">
            <a:avLst/>
          </a:prstGeom>
          <a:ln>
            <a:noFill/>
          </a:ln>
          <a:effectLst>
            <a:softEdge rad="112500"/>
          </a:effectLst>
        </p:spPr>
      </p:pic>
      <p:sp>
        <p:nvSpPr>
          <p:cNvPr id="33" name="テキスト ボックス 49"/>
          <p:cNvSpPr>
            <a:spLocks noChangeArrowheads="1"/>
          </p:cNvSpPr>
          <p:nvPr/>
        </p:nvSpPr>
        <p:spPr bwMode="auto">
          <a:xfrm>
            <a:off x="4812123" y="5870550"/>
            <a:ext cx="1416061" cy="510778"/>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Crowded WLAN channel</a:t>
            </a:r>
            <a:endParaRPr kumimoji="1" lang="ja-JP" altLang="en-US" b="1" dirty="0"/>
          </a:p>
        </p:txBody>
      </p:sp>
      <p:pic>
        <p:nvPicPr>
          <p:cNvPr id="34" name="Picture 2" descr="Image result for wifi analyzer androi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891"/>
          <a:stretch/>
        </p:blipFill>
        <p:spPr bwMode="auto">
          <a:xfrm>
            <a:off x="5078595" y="4800090"/>
            <a:ext cx="789549" cy="98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4676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7</a:t>
            </a:fld>
            <a:endParaRPr lang="en-GB"/>
          </a:p>
        </p:txBody>
      </p:sp>
      <p:sp>
        <p:nvSpPr>
          <p:cNvPr id="6145" name="Rectangle 1"/>
          <p:cNvSpPr>
            <a:spLocks noGrp="1" noChangeArrowheads="1"/>
          </p:cNvSpPr>
          <p:nvPr>
            <p:ph type="title"/>
          </p:nvPr>
        </p:nvSpPr>
        <p:spPr>
          <a:xfrm>
            <a:off x="685800" y="63400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4: Secure </a:t>
            </a:r>
            <a:r>
              <a:rPr lang="en-US" altLang="zh-CN" dirty="0"/>
              <a:t>home network</a:t>
            </a:r>
            <a:endParaRPr lang="en-GB" dirty="0"/>
          </a:p>
        </p:txBody>
      </p:sp>
      <p:sp>
        <p:nvSpPr>
          <p:cNvPr id="12" name="Rectangle 3"/>
          <p:cNvSpPr txBox="1">
            <a:spLocks noChangeArrowheads="1"/>
          </p:cNvSpPr>
          <p:nvPr/>
        </p:nvSpPr>
        <p:spPr bwMode="auto">
          <a:xfrm>
            <a:off x="179512" y="1484784"/>
            <a:ext cx="4309492"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u="sng" kern="0" dirty="0" smtClean="0">
                <a:solidFill>
                  <a:schemeClr val="tx1"/>
                </a:solidFill>
              </a:rPr>
              <a:t>RF based WLAN signal can be received by surrounding devices belonging to legal users or hackers. This potential risk causes concerns among wireless users who are especially aware </a:t>
            </a:r>
            <a:r>
              <a:rPr lang="en-US" altLang="zh-CN" sz="1400" b="0" u="sng" kern="0" dirty="0">
                <a:solidFill>
                  <a:schemeClr val="tx1"/>
                </a:solidFill>
              </a:rPr>
              <a:t>of </a:t>
            </a:r>
            <a:r>
              <a:rPr lang="en-US" altLang="zh-CN" sz="1400" b="0" u="sng" kern="0" dirty="0" smtClean="0">
                <a:solidFill>
                  <a:schemeClr val="tx1"/>
                </a:solidFill>
              </a:rPr>
              <a:t>the their data </a:t>
            </a:r>
            <a:r>
              <a:rPr lang="en-US" altLang="zh-CN" sz="1400" b="0" u="sng" kern="0" dirty="0">
                <a:solidFill>
                  <a:schemeClr val="tx1"/>
                </a:solidFill>
              </a:rPr>
              <a:t>security and </a:t>
            </a:r>
            <a:r>
              <a:rPr lang="en-US" altLang="zh-CN" sz="1400" b="0" u="sng" kern="0" dirty="0" smtClean="0">
                <a:solidFill>
                  <a:schemeClr val="tx1"/>
                </a:solidFill>
              </a:rPr>
              <a:t>privacy. LC </a:t>
            </a:r>
            <a:r>
              <a:rPr lang="en-US" altLang="zh-CN" sz="1400" b="0" u="sng" kern="0" dirty="0">
                <a:solidFill>
                  <a:schemeClr val="tx1"/>
                </a:solidFill>
              </a:rPr>
              <a:t>is</a:t>
            </a:r>
            <a:r>
              <a:rPr lang="en-US" altLang="zh-CN" sz="1400" b="0" u="sng" strike="sngStrike" kern="0" dirty="0">
                <a:solidFill>
                  <a:schemeClr val="tx1"/>
                </a:solidFill>
              </a:rPr>
              <a:t> </a:t>
            </a:r>
            <a:r>
              <a:rPr lang="en-US" altLang="zh-CN" sz="1400" b="0" u="sng" strike="sngStrike" kern="0" dirty="0" smtClean="0">
                <a:solidFill>
                  <a:schemeClr val="tx1"/>
                </a:solidFill>
              </a:rPr>
              <a:t>(densely)</a:t>
            </a:r>
            <a:r>
              <a:rPr lang="en-US" altLang="zh-CN" sz="1400" b="0" u="sng" kern="0" dirty="0" smtClean="0">
                <a:solidFill>
                  <a:schemeClr val="tx1"/>
                </a:solidFill>
              </a:rPr>
              <a:t> deployed </a:t>
            </a:r>
            <a:r>
              <a:rPr lang="en-US" altLang="zh-CN" sz="1400" b="0" u="sng" kern="0" dirty="0">
                <a:solidFill>
                  <a:schemeClr val="tx1"/>
                </a:solidFill>
              </a:rPr>
              <a:t>to provide wireless connectivity </a:t>
            </a:r>
            <a:r>
              <a:rPr lang="en-US" altLang="zh-CN" sz="1400" b="0" u="sng" kern="0" dirty="0" smtClean="0">
                <a:solidFill>
                  <a:schemeClr val="tx1"/>
                </a:solidFill>
              </a:rPr>
              <a:t>with limited coverage and solve this problem.</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A living room with a area of up to ~ 30 m</a:t>
            </a:r>
            <a:r>
              <a:rPr lang="en-US" altLang="zh-CN" sz="1400" b="0" kern="0" baseline="30000" dirty="0" smtClean="0">
                <a:solidFill>
                  <a:schemeClr val="tx1"/>
                </a:solidFill>
              </a:rPr>
              <a:t>2</a:t>
            </a:r>
            <a:r>
              <a:rPr lang="en-US" altLang="zh-CN" sz="1400" b="0" kern="0" dirty="0" smtClean="0">
                <a:solidFill>
                  <a:schemeClr val="tx1"/>
                </a:solidFill>
              </a:rPr>
              <a:t>,</a:t>
            </a:r>
            <a:r>
              <a:rPr lang="en-US" altLang="zh-CN" sz="1400" b="0" kern="0" baseline="30000" dirty="0" smtClean="0">
                <a:solidFill>
                  <a:schemeClr val="tx1"/>
                </a:solidFill>
              </a:rPr>
              <a:t> </a:t>
            </a:r>
            <a:r>
              <a:rPr lang="en-US" altLang="zh-CN" sz="1400" b="0" kern="0" dirty="0" smtClean="0">
                <a:solidFill>
                  <a:schemeClr val="tx1"/>
                </a:solidFill>
              </a:rPr>
              <a:t>installed with 5-30 ceiling lamps, a floor lamp and a table lamp.</a:t>
            </a:r>
          </a:p>
          <a:p>
            <a:pPr marL="0" indent="0">
              <a:spcBef>
                <a:spcPts val="0"/>
              </a:spcBef>
            </a:pPr>
            <a:r>
              <a:rPr lang="en-US" altLang="zh-CN" sz="1400" b="0" kern="0" dirty="0" smtClean="0">
                <a:solidFill>
                  <a:schemeClr val="tx1"/>
                </a:solidFill>
              </a:rPr>
              <a:t>Mostly </a:t>
            </a:r>
            <a:r>
              <a:rPr lang="en-US" altLang="zh-CN" sz="1400" b="0" kern="0" dirty="0">
                <a:solidFill>
                  <a:schemeClr val="tx1"/>
                </a:solidFill>
              </a:rPr>
              <a:t>LOS with a few obstacles </a:t>
            </a:r>
            <a:r>
              <a:rPr lang="en-US" altLang="zh-CN" sz="1400" b="0" kern="0" dirty="0" smtClean="0">
                <a:solidFill>
                  <a:schemeClr val="tx1"/>
                </a:solidFill>
              </a:rPr>
              <a:t>for example furniture. Up to ~10 </a:t>
            </a:r>
            <a:r>
              <a:rPr lang="en-US" altLang="zh-CN" sz="1400" b="0" kern="0" dirty="0">
                <a:solidFill>
                  <a:schemeClr val="tx1"/>
                </a:solidFill>
              </a:rPr>
              <a:t>STAs </a:t>
            </a:r>
            <a:r>
              <a:rPr lang="en-US" altLang="zh-CN" sz="1400" b="0" kern="0" dirty="0" smtClean="0">
                <a:solidFill>
                  <a:schemeClr val="tx1"/>
                </a:solidFill>
              </a:rPr>
              <a:t>in </a:t>
            </a:r>
            <a:r>
              <a:rPr lang="en-US" altLang="zh-CN" sz="1400" b="0" kern="0" dirty="0">
                <a:solidFill>
                  <a:schemeClr val="tx1"/>
                </a:solidFill>
              </a:rPr>
              <a:t>one </a:t>
            </a:r>
            <a:r>
              <a:rPr lang="en-US" altLang="zh-CN" sz="1400" b="0" kern="0" dirty="0" smtClean="0">
                <a:solidFill>
                  <a:schemeClr val="tx1"/>
                </a:solidFill>
              </a:rPr>
              <a:t>room, the distance </a:t>
            </a:r>
            <a:r>
              <a:rPr lang="en-US" altLang="zh-CN" sz="1400" b="0" kern="0" dirty="0">
                <a:solidFill>
                  <a:schemeClr val="tx1"/>
                </a:solidFill>
              </a:rPr>
              <a:t>between </a:t>
            </a:r>
            <a:r>
              <a:rPr lang="en-US" altLang="zh-CN" sz="1400" b="0" kern="0" dirty="0" smtClean="0">
                <a:solidFill>
                  <a:schemeClr val="tx1"/>
                </a:solidFill>
              </a:rPr>
              <a:t>AP and STA 0.5 ~ 3 m. The </a:t>
            </a:r>
            <a:r>
              <a:rPr lang="en-US" altLang="zh-CN" sz="1400" b="0" kern="0" dirty="0">
                <a:solidFill>
                  <a:schemeClr val="tx1"/>
                </a:solidFill>
              </a:rPr>
              <a:t>inter- LC AP distance is in the range of </a:t>
            </a:r>
            <a:r>
              <a:rPr lang="en-US" altLang="zh-CN" sz="1400" b="0" kern="0" dirty="0" smtClean="0">
                <a:solidFill>
                  <a:schemeClr val="tx1"/>
                </a:solidFill>
              </a:rPr>
              <a:t>0.5 ~ 2 m</a:t>
            </a:r>
            <a:r>
              <a:rPr lang="en-US" altLang="zh-CN" sz="1400" b="0" kern="0" dirty="0">
                <a:solidFill>
                  <a:schemeClr val="tx1"/>
                </a:solidFill>
              </a:rPr>
              <a:t>. </a:t>
            </a:r>
            <a:r>
              <a:rPr lang="en-US" altLang="zh-CN" sz="1400" b="0" kern="0" dirty="0" smtClean="0">
                <a:solidFill>
                  <a:schemeClr val="tx1"/>
                </a:solidFill>
              </a:rPr>
              <a:t>Recommended </a:t>
            </a:r>
            <a:r>
              <a:rPr lang="en-US" altLang="zh-CN" sz="1400" b="0" strike="sngStrike" kern="0" dirty="0" err="1">
                <a:solidFill>
                  <a:schemeClr val="tx1"/>
                </a:solidFill>
              </a:rPr>
              <a:t>il</a:t>
            </a:r>
            <a:r>
              <a:rPr lang="en-US" altLang="zh-CN" sz="1400" b="0" kern="0" dirty="0" err="1">
                <a:solidFill>
                  <a:schemeClr val="tx1"/>
                </a:solidFill>
              </a:rPr>
              <a:t>luminance</a:t>
            </a:r>
            <a:r>
              <a:rPr lang="en-US" altLang="zh-CN" sz="1400" b="0" kern="0" dirty="0">
                <a:solidFill>
                  <a:schemeClr val="tx1"/>
                </a:solidFill>
              </a:rPr>
              <a:t> </a:t>
            </a:r>
            <a:r>
              <a:rPr lang="en-US" altLang="zh-CN" sz="1400" b="0" kern="0" dirty="0" smtClean="0">
                <a:solidFill>
                  <a:schemeClr val="tx1"/>
                </a:solidFill>
              </a:rPr>
              <a:t>levels for general lighting, recreation and reading are 50 lux, 200 lux and 500 lux, respectively.</a:t>
            </a:r>
          </a:p>
          <a:p>
            <a:pPr marL="0" indent="0">
              <a:buFontTx/>
              <a:buNone/>
            </a:pPr>
            <a:r>
              <a:rPr lang="en-US" altLang="zh-CN" sz="1400" u="sng" kern="0" dirty="0" smtClean="0">
                <a:solidFill>
                  <a:schemeClr val="tx1"/>
                </a:solidFill>
              </a:rPr>
              <a:t>Applications</a:t>
            </a:r>
          </a:p>
          <a:p>
            <a:pPr marL="0" indent="0">
              <a:spcBef>
                <a:spcPts val="0"/>
              </a:spcBef>
            </a:pPr>
            <a:r>
              <a:rPr lang="en-US" altLang="zh-CN" sz="1400" b="0" kern="0" dirty="0" smtClean="0">
                <a:solidFill>
                  <a:schemeClr val="tx1"/>
                </a:solidFill>
              </a:rPr>
              <a:t>Secure wireless Internet access (20 Mbps per user)</a:t>
            </a:r>
          </a:p>
          <a:p>
            <a:pPr marL="0" indent="0">
              <a:spcBef>
                <a:spcPts val="0"/>
              </a:spcBef>
            </a:pPr>
            <a:r>
              <a:rPr lang="en-US" altLang="zh-CN" sz="1400" b="0" strike="sngStrike" kern="0" dirty="0" smtClean="0">
                <a:solidFill>
                  <a:schemeClr val="tx1"/>
                </a:solidFill>
              </a:rPr>
              <a:t>VR </a:t>
            </a:r>
            <a:r>
              <a:rPr lang="en-US" altLang="zh-CN" sz="1400" b="0" strike="sngStrike" kern="0" dirty="0">
                <a:solidFill>
                  <a:schemeClr val="tx1"/>
                </a:solidFill>
              </a:rPr>
              <a:t>games, </a:t>
            </a:r>
            <a:r>
              <a:rPr lang="en-US" altLang="zh-CN" sz="1400" b="0" strike="sngStrike" kern="0" dirty="0" smtClean="0">
                <a:solidFill>
                  <a:schemeClr val="tx1"/>
                </a:solidFill>
              </a:rPr>
              <a:t>video resolution </a:t>
            </a:r>
            <a:r>
              <a:rPr lang="en-US" altLang="zh-CN" sz="1400" b="0" strike="sngStrike" kern="0" dirty="0">
                <a:solidFill>
                  <a:schemeClr val="tx1"/>
                </a:solidFill>
              </a:rPr>
              <a:t>per </a:t>
            </a:r>
            <a:r>
              <a:rPr lang="en-US" altLang="zh-CN" sz="1400" b="0" strike="sngStrike" kern="0" dirty="0" smtClean="0">
                <a:solidFill>
                  <a:schemeClr val="tx1"/>
                </a:solidFill>
              </a:rPr>
              <a:t>eye: 1080 x 1200 @ 90 Hz (&gt;1Gbps)</a:t>
            </a:r>
            <a:endParaRPr lang="en-US" altLang="zh-CN" sz="1400" b="0" strike="sngStrike" kern="0" dirty="0">
              <a:solidFill>
                <a:schemeClr val="tx1"/>
              </a:solidFill>
            </a:endParaRPr>
          </a:p>
          <a:p>
            <a:pPr marL="0" indent="0">
              <a:spcBef>
                <a:spcPts val="0"/>
              </a:spcBef>
            </a:pPr>
            <a:r>
              <a:rPr lang="en-US" altLang="zh-CN" sz="1400" b="0" kern="0" dirty="0" smtClean="0">
                <a:solidFill>
                  <a:schemeClr val="tx1"/>
                </a:solidFill>
              </a:rPr>
              <a:t>3D </a:t>
            </a:r>
            <a:r>
              <a:rPr lang="en-US" altLang="zh-CN" sz="1400" b="0" kern="0" dirty="0">
                <a:solidFill>
                  <a:schemeClr val="tx1"/>
                </a:solidFill>
              </a:rPr>
              <a:t>UHD lightly </a:t>
            </a:r>
            <a:r>
              <a:rPr lang="en-US" altLang="zh-CN" sz="1400" b="0" kern="0" dirty="0" smtClean="0">
                <a:solidFill>
                  <a:schemeClr val="tx1"/>
                </a:solidFill>
              </a:rPr>
              <a:t>compressed video (3.6 </a:t>
            </a:r>
            <a:r>
              <a:rPr lang="en-US" altLang="zh-CN" sz="1400" b="0" kern="0" dirty="0" err="1" smtClean="0">
                <a:solidFill>
                  <a:schemeClr val="tx1"/>
                </a:solidFill>
              </a:rPr>
              <a:t>Gbps</a:t>
            </a:r>
            <a:r>
              <a:rPr lang="en-US" altLang="zh-CN" sz="1400" b="0" kern="0" dirty="0" smtClean="0">
                <a:solidFill>
                  <a:schemeClr val="tx1"/>
                </a:solidFill>
              </a:rPr>
              <a:t>)</a:t>
            </a:r>
          </a:p>
          <a:p>
            <a:pPr marL="0" indent="0">
              <a:spcBef>
                <a:spcPts val="0"/>
              </a:spcBef>
            </a:pPr>
            <a:r>
              <a:rPr lang="en-US" altLang="zh-CN" sz="1400" b="0" strike="sngStrike" kern="0" dirty="0" err="1">
                <a:solidFill>
                  <a:schemeClr val="tx1"/>
                </a:solidFill>
              </a:rPr>
              <a:t>IoT</a:t>
            </a:r>
            <a:r>
              <a:rPr lang="en-US" altLang="zh-CN" sz="1400" b="0" strike="sngStrike" kern="0" dirty="0">
                <a:solidFill>
                  <a:schemeClr val="tx1"/>
                </a:solidFill>
              </a:rPr>
              <a:t> </a:t>
            </a:r>
            <a:r>
              <a:rPr lang="en-US" altLang="zh-CN" sz="1400" b="0" strike="sngStrike" kern="0" dirty="0" smtClean="0">
                <a:solidFill>
                  <a:schemeClr val="tx1"/>
                </a:solidFill>
              </a:rPr>
              <a:t>applications</a:t>
            </a:r>
          </a:p>
          <a:p>
            <a:pPr marL="0" indent="0">
              <a:spcBef>
                <a:spcPts val="0"/>
              </a:spcBef>
            </a:pPr>
            <a:endParaRPr lang="en-US" altLang="zh-CN" sz="1400" b="0" kern="0" dirty="0" smtClean="0">
              <a:solidFill>
                <a:schemeClr val="tx1"/>
              </a:solidFill>
            </a:endParaRPr>
          </a:p>
          <a:p>
            <a:pPr marL="0" indent="0">
              <a:spcBef>
                <a:spcPts val="0"/>
              </a:spcBef>
            </a:pPr>
            <a:r>
              <a:rPr lang="en-US" altLang="zh-CN" sz="1400" b="0" kern="0" dirty="0" smtClean="0">
                <a:solidFill>
                  <a:schemeClr val="tx1"/>
                </a:solidFill>
              </a:rPr>
              <a:t> </a:t>
            </a:r>
            <a:endParaRPr lang="en-US" altLang="zh-CN" sz="1400" b="0" kern="0" dirty="0">
              <a:solidFill>
                <a:schemeClr val="tx1"/>
              </a:solidFill>
            </a:endParaRPr>
          </a:p>
          <a:p>
            <a:pPr marL="0" indent="0">
              <a:spcBef>
                <a:spcPts val="0"/>
              </a:spcBef>
            </a:pPr>
            <a:endParaRPr lang="en-US" altLang="zh-CN" sz="14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13" name="Rectangle 3"/>
          <p:cNvSpPr txBox="1">
            <a:spLocks noChangeArrowheads="1"/>
          </p:cNvSpPr>
          <p:nvPr/>
        </p:nvSpPr>
        <p:spPr bwMode="auto">
          <a:xfrm>
            <a:off x="4427984" y="1484784"/>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a:t>
            </a:r>
            <a:r>
              <a:rPr lang="en-US" altLang="zh-CN" sz="1400" dirty="0">
                <a:solidFill>
                  <a:srgbClr val="FF0000"/>
                </a:solidFill>
              </a:rPr>
              <a:t>traffic is</a:t>
            </a:r>
            <a:r>
              <a:rPr lang="en-US" altLang="zh-CN" sz="1400" dirty="0"/>
              <a:t> </a:t>
            </a:r>
            <a:r>
              <a:rPr lang="en-US" altLang="zh-CN" sz="1400" strike="sngStrike" dirty="0"/>
              <a:t>are </a:t>
            </a:r>
            <a:r>
              <a:rPr lang="en-US" altLang="zh-CN" sz="1400" dirty="0"/>
              <a:t>using </a:t>
            </a:r>
            <a:r>
              <a:rPr lang="en-US" altLang="zh-CN" sz="1400" dirty="0" smtClean="0"/>
              <a:t>LC.</a:t>
            </a:r>
          </a:p>
          <a:p>
            <a:pPr eaLnBrk="1" hangingPunct="1">
              <a:spcBef>
                <a:spcPct val="20000"/>
              </a:spcBef>
            </a:pPr>
            <a:r>
              <a:rPr lang="en-US" altLang="zh-CN" sz="1400" kern="0" dirty="0" smtClean="0">
                <a:solidFill>
                  <a:srgbClr val="FF0000"/>
                </a:solidFill>
              </a:rPr>
              <a:t>High </a:t>
            </a:r>
            <a:r>
              <a:rPr lang="en-US" altLang="zh-CN" sz="1400" kern="0" dirty="0">
                <a:solidFill>
                  <a:srgbClr val="FF0000"/>
                </a:solidFill>
              </a:rPr>
              <a:t>levels of OBSS </a:t>
            </a:r>
            <a:r>
              <a:rPr lang="en-US" altLang="zh-CN" sz="1400" kern="0" dirty="0"/>
              <a:t>Interference between LC </a:t>
            </a:r>
            <a:r>
              <a:rPr lang="en-US" altLang="zh-CN" sz="1400" u="sng" kern="0" dirty="0"/>
              <a:t>access points (APs)</a:t>
            </a:r>
            <a:r>
              <a:rPr lang="en-US" altLang="zh-CN" sz="1400" kern="0" dirty="0"/>
              <a:t> </a:t>
            </a:r>
            <a:r>
              <a:rPr lang="en-US" altLang="zh-CN" sz="1400" strike="sngStrike" kern="0" dirty="0"/>
              <a:t>belonging to the same managed </a:t>
            </a:r>
            <a:r>
              <a:rPr lang="en-US" altLang="zh-CN" sz="1400" u="sng" strike="sngStrike" kern="0" dirty="0"/>
              <a:t>Extended Service Set (ESS) </a:t>
            </a:r>
            <a:r>
              <a:rPr lang="en-US" altLang="zh-CN" sz="1400" kern="0" dirty="0">
                <a:solidFill>
                  <a:srgbClr val="FF0000"/>
                </a:solidFill>
              </a:rPr>
              <a:t>expected </a:t>
            </a:r>
            <a:r>
              <a:rPr lang="en-US" altLang="zh-CN" sz="1400" kern="0" dirty="0"/>
              <a:t>due to very high density deployment. Interference with peer-to-peer networks within </a:t>
            </a:r>
            <a:r>
              <a:rPr lang="en-US" altLang="zh-CN" sz="1400" kern="0" dirty="0" smtClean="0"/>
              <a:t>the same room</a:t>
            </a:r>
            <a:r>
              <a:rPr lang="en-US" altLang="zh-CN" sz="1400" kern="0" dirty="0"/>
              <a:t>.</a:t>
            </a:r>
          </a:p>
          <a:p>
            <a:pPr>
              <a:defRPr/>
            </a:pPr>
            <a:r>
              <a:rPr lang="en-US" altLang="zh-CN" sz="1400" dirty="0" smtClean="0"/>
              <a:t>Potential </a:t>
            </a:r>
            <a:r>
              <a:rPr lang="en-US" altLang="zh-CN" sz="1400" dirty="0" smtClean="0">
                <a:solidFill>
                  <a:srgbClr val="FF0000"/>
                </a:solidFill>
              </a:rPr>
              <a:t>non-LC</a:t>
            </a:r>
            <a:r>
              <a:rPr lang="en-US" altLang="zh-CN" sz="1400" dirty="0" smtClean="0"/>
              <a:t> interference </a:t>
            </a:r>
            <a:r>
              <a:rPr lang="en-US" altLang="zh-CN" sz="1400" dirty="0"/>
              <a:t>from surrounding environments such as sunlight </a:t>
            </a:r>
            <a:r>
              <a:rPr lang="en-US" altLang="zh-CN" sz="1400" dirty="0" smtClean="0"/>
              <a:t>and </a:t>
            </a:r>
            <a:r>
              <a:rPr lang="en-US" altLang="zh-CN" sz="1400" dirty="0"/>
              <a:t>artificial-light.</a:t>
            </a:r>
          </a:p>
          <a:p>
            <a:pPr eaLnBrk="1" hangingPunct="1">
              <a:spcBef>
                <a:spcPct val="20000"/>
              </a:spcBef>
            </a:pPr>
            <a:r>
              <a:rPr lang="en-US" altLang="zh-CN" sz="1600" b="1" u="sng" dirty="0" smtClean="0"/>
              <a:t>Use </a:t>
            </a:r>
            <a:r>
              <a:rPr lang="en-US" altLang="zh-CN" sz="1600" b="1" u="sng" dirty="0"/>
              <a:t>Case</a:t>
            </a:r>
          </a:p>
          <a:p>
            <a:r>
              <a:rPr lang="en-US" altLang="zh-CN" sz="1400" dirty="0" smtClean="0">
                <a:solidFill>
                  <a:srgbClr val="000000"/>
                </a:solidFill>
              </a:rPr>
              <a:t>Two users play </a:t>
            </a:r>
            <a:r>
              <a:rPr lang="en-US" altLang="zh-CN" sz="1400" u="sng" dirty="0">
                <a:solidFill>
                  <a:srgbClr val="000000"/>
                </a:solidFill>
              </a:rPr>
              <a:t>Virtual </a:t>
            </a:r>
            <a:r>
              <a:rPr lang="en-US" altLang="zh-CN" sz="1400" u="sng" dirty="0" smtClean="0">
                <a:solidFill>
                  <a:srgbClr val="000000"/>
                </a:solidFill>
              </a:rPr>
              <a:t>Reality </a:t>
            </a:r>
            <a:r>
              <a:rPr lang="en-US" altLang="zh-CN" sz="1400" u="sng" dirty="0">
                <a:solidFill>
                  <a:srgbClr val="000000"/>
                </a:solidFill>
              </a:rPr>
              <a:t>(</a:t>
            </a:r>
            <a:r>
              <a:rPr lang="en-US" altLang="zh-CN" sz="1400" u="sng" dirty="0" smtClean="0">
                <a:solidFill>
                  <a:srgbClr val="000000"/>
                </a:solidFill>
              </a:rPr>
              <a:t>VR)</a:t>
            </a:r>
            <a:r>
              <a:rPr lang="en-US" altLang="zh-CN" sz="1400" dirty="0" smtClean="0">
                <a:solidFill>
                  <a:srgbClr val="000000"/>
                </a:solidFill>
              </a:rPr>
              <a:t> games together.</a:t>
            </a:r>
          </a:p>
          <a:p>
            <a:r>
              <a:rPr lang="en-US" altLang="zh-CN" sz="1400" dirty="0" smtClean="0">
                <a:solidFill>
                  <a:srgbClr val="000000"/>
                </a:solidFill>
              </a:rPr>
              <a:t>Another user perform </a:t>
            </a:r>
            <a:r>
              <a:rPr lang="en-US" altLang="zh-CN" sz="1400" dirty="0">
                <a:solidFill>
                  <a:srgbClr val="000000"/>
                </a:solidFill>
              </a:rPr>
              <a:t>a mixture of applications, including </a:t>
            </a:r>
            <a:r>
              <a:rPr lang="en-US" altLang="zh-CN" sz="1400" dirty="0" smtClean="0">
                <a:solidFill>
                  <a:srgbClr val="000000"/>
                </a:solidFill>
              </a:rPr>
              <a:t>Internet </a:t>
            </a:r>
            <a:r>
              <a:rPr lang="en-US" altLang="zh-CN" sz="1400" dirty="0">
                <a:solidFill>
                  <a:srgbClr val="000000"/>
                </a:solidFill>
              </a:rPr>
              <a:t>access, </a:t>
            </a:r>
            <a:r>
              <a:rPr lang="en-US" altLang="zh-CN" sz="1400" dirty="0" smtClean="0">
                <a:solidFill>
                  <a:srgbClr val="000000"/>
                </a:solidFill>
              </a:rPr>
              <a:t>online video chat, without worrying about wireless signal </a:t>
            </a:r>
            <a:r>
              <a:rPr lang="en-US" altLang="zh-CN" sz="1400" dirty="0">
                <a:solidFill>
                  <a:srgbClr val="000000"/>
                </a:solidFill>
              </a:rPr>
              <a:t>leaking into other </a:t>
            </a:r>
            <a:r>
              <a:rPr lang="en-US" altLang="zh-CN" sz="1400" dirty="0" smtClean="0">
                <a:solidFill>
                  <a:srgbClr val="000000"/>
                </a:solidFill>
              </a:rPr>
              <a:t>places.</a:t>
            </a:r>
            <a:endParaRPr lang="en-US" altLang="zh-CN" sz="1400" dirty="0">
              <a:solidFill>
                <a:srgbClr val="000000"/>
              </a:solidFill>
            </a:endParaRPr>
          </a:p>
        </p:txBody>
      </p:sp>
      <p:sp>
        <p:nvSpPr>
          <p:cNvPr id="14" name="テキスト ボックス 49"/>
          <p:cNvSpPr>
            <a:spLocks noChangeArrowheads="1"/>
          </p:cNvSpPr>
          <p:nvPr/>
        </p:nvSpPr>
        <p:spPr bwMode="auto">
          <a:xfrm>
            <a:off x="6435170" y="5844557"/>
            <a:ext cx="1934785"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Internet access with LC</a:t>
            </a:r>
            <a:endParaRPr kumimoji="1" lang="ja-JP" altLang="en-US" b="1" dirty="0"/>
          </a:p>
        </p:txBody>
      </p:sp>
      <p:grpSp>
        <p:nvGrpSpPr>
          <p:cNvPr id="15" name="Group 14"/>
          <p:cNvGrpSpPr/>
          <p:nvPr/>
        </p:nvGrpSpPr>
        <p:grpSpPr>
          <a:xfrm>
            <a:off x="6344692" y="4581128"/>
            <a:ext cx="2115740" cy="1184714"/>
            <a:chOff x="6344692" y="4581128"/>
            <a:chExt cx="2115740" cy="1184714"/>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4692" y="4581128"/>
              <a:ext cx="2115740" cy="118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Gleichschenkliges Dreieck 35"/>
            <p:cNvSpPr/>
            <p:nvPr/>
          </p:nvSpPr>
          <p:spPr bwMode="auto">
            <a:xfrm rot="18830100">
              <a:off x="7033438" y="4839052"/>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
        <p:nvSpPr>
          <p:cNvPr id="18" name="テキスト ボックス 49"/>
          <p:cNvSpPr>
            <a:spLocks noChangeArrowheads="1"/>
          </p:cNvSpPr>
          <p:nvPr/>
        </p:nvSpPr>
        <p:spPr bwMode="auto">
          <a:xfrm>
            <a:off x="4837148" y="5726534"/>
            <a:ext cx="1244537" cy="510778"/>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WLAN signal from neighbors</a:t>
            </a:r>
            <a:endParaRPr kumimoji="1" lang="ja-JP" altLang="en-US" b="1" dirty="0"/>
          </a:p>
        </p:txBody>
      </p:sp>
      <p:pic>
        <p:nvPicPr>
          <p:cNvPr id="19" name="Picture 2" descr="http://wireguided.com/wp-content/uploads/2017/10/wifi_a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103" r="14483"/>
          <a:stretch/>
        </p:blipFill>
        <p:spPr bwMode="auto">
          <a:xfrm>
            <a:off x="5099376" y="4581128"/>
            <a:ext cx="720080" cy="103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541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8</a:t>
            </a:fld>
            <a:endParaRPr lang="en-GB"/>
          </a:p>
        </p:txBody>
      </p:sp>
      <p:sp>
        <p:nvSpPr>
          <p:cNvPr id="2" name="Title 1"/>
          <p:cNvSpPr>
            <a:spLocks noGrp="1"/>
          </p:cNvSpPr>
          <p:nvPr>
            <p:ph type="title"/>
          </p:nvPr>
        </p:nvSpPr>
        <p:spPr/>
        <p:txBody>
          <a:bodyPr/>
          <a:lstStyle/>
          <a:p>
            <a:r>
              <a:rPr lang="en-US" altLang="zh-CN" dirty="0"/>
              <a:t>Summary of Key </a:t>
            </a:r>
            <a:r>
              <a:rPr lang="en-US" altLang="zh-CN" dirty="0" smtClean="0"/>
              <a:t>considerations[12]</a:t>
            </a:r>
            <a:endParaRPr lang="zh-CN" altLang="en-US" dirty="0"/>
          </a:p>
        </p:txBody>
      </p:sp>
      <p:graphicFrame>
        <p:nvGraphicFramePr>
          <p:cNvPr id="10" name="Shape 392"/>
          <p:cNvGraphicFramePr/>
          <p:nvPr>
            <p:extLst>
              <p:ext uri="{D42A27DB-BD31-4B8C-83A1-F6EECF244321}">
                <p14:modId xmlns:p14="http://schemas.microsoft.com/office/powerpoint/2010/main" val="284497180"/>
              </p:ext>
            </p:extLst>
          </p:nvPr>
        </p:nvGraphicFramePr>
        <p:xfrm>
          <a:off x="754782" y="1751013"/>
          <a:ext cx="7632848" cy="4069130"/>
        </p:xfrm>
        <a:graphic>
          <a:graphicData uri="http://schemas.openxmlformats.org/drawingml/2006/table">
            <a:tbl>
              <a:tblPr firstRow="1" bandRow="1">
                <a:noFill/>
              </a:tblPr>
              <a:tblGrid>
                <a:gridCol w="349762">
                  <a:extLst>
                    <a:ext uri="{9D8B030D-6E8A-4147-A177-3AD203B41FA5}">
                      <a16:colId xmlns:a16="http://schemas.microsoft.com/office/drawing/2014/main" xmlns="" val="20000"/>
                    </a:ext>
                  </a:extLst>
                </a:gridCol>
                <a:gridCol w="675541">
                  <a:extLst>
                    <a:ext uri="{9D8B030D-6E8A-4147-A177-3AD203B41FA5}">
                      <a16:colId xmlns:a16="http://schemas.microsoft.com/office/drawing/2014/main" xmlns="" val="20001"/>
                    </a:ext>
                  </a:extLst>
                </a:gridCol>
                <a:gridCol w="999800">
                  <a:extLst>
                    <a:ext uri="{9D8B030D-6E8A-4147-A177-3AD203B41FA5}">
                      <a16:colId xmlns:a16="http://schemas.microsoft.com/office/drawing/2014/main" xmlns="" val="20002"/>
                    </a:ext>
                  </a:extLst>
                </a:gridCol>
                <a:gridCol w="675541">
                  <a:extLst>
                    <a:ext uri="{9D8B030D-6E8A-4147-A177-3AD203B41FA5}">
                      <a16:colId xmlns:a16="http://schemas.microsoft.com/office/drawing/2014/main" xmlns="" val="20003"/>
                    </a:ext>
                  </a:extLst>
                </a:gridCol>
                <a:gridCol w="945757">
                  <a:extLst>
                    <a:ext uri="{9D8B030D-6E8A-4147-A177-3AD203B41FA5}">
                      <a16:colId xmlns:a16="http://schemas.microsoft.com/office/drawing/2014/main" xmlns="" val="20004"/>
                    </a:ext>
                  </a:extLst>
                </a:gridCol>
                <a:gridCol w="2762311">
                  <a:extLst>
                    <a:ext uri="{9D8B030D-6E8A-4147-A177-3AD203B41FA5}">
                      <a16:colId xmlns:a16="http://schemas.microsoft.com/office/drawing/2014/main" xmlns="" val="20005"/>
                    </a:ext>
                  </a:extLst>
                </a:gridCol>
                <a:gridCol w="1224136"/>
              </a:tblGrid>
              <a:tr h="756000">
                <a:tc>
                  <a:txBody>
                    <a:bodyPr/>
                    <a:lstStyle/>
                    <a:p>
                      <a:pPr marL="0" marR="0" lvl="0" indent="0" algn="ctr" rtl="0">
                        <a:spcBef>
                          <a:spcPts val="0"/>
                        </a:spcBef>
                        <a:buSzPct val="25000"/>
                        <a:buNone/>
                      </a:pPr>
                      <a:r>
                        <a:rPr lang="en-US" sz="1500" u="none" strike="noStrike" cap="none" baseline="0" dirty="0" smtClean="0"/>
                        <a:t>UC</a:t>
                      </a:r>
                      <a:endParaRPr lang="en-US" sz="1500" u="none" strike="noStrike" cap="none" baseline="0" dirty="0"/>
                    </a:p>
                    <a:p>
                      <a:pPr marL="0" marR="0" lvl="0" indent="0" algn="ctr" rtl="0">
                        <a:spcBef>
                          <a:spcPts val="0"/>
                        </a:spcBef>
                        <a:buSzPct val="25000"/>
                        <a:buNone/>
                      </a:pPr>
                      <a:r>
                        <a:rPr lang="en-US" sz="1500" u="none" strike="noStrike" cap="none" baseline="0" dirty="0"/>
                        <a:t>#</a:t>
                      </a:r>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Distance</a:t>
                      </a:r>
                      <a:endParaRPr sz="1500" u="none" strike="noStrike" cap="none" baseline="0" dirty="0"/>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a:t>Throughput</a:t>
                      </a:r>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Latency</a:t>
                      </a:r>
                      <a:endParaRPr lang="en-US" sz="1500" u="none" strike="noStrike" cap="none" baseline="0" dirty="0"/>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Signal strength (lux)</a:t>
                      </a:r>
                      <a:endParaRPr lang="en-US" sz="1500" u="none" strike="noStrike" cap="none" baseline="0" dirty="0"/>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Applications and Characteristics</a:t>
                      </a:r>
                      <a:endParaRPr lang="en-US" sz="1500" u="none" strike="noStrike" cap="none" baseline="0" dirty="0"/>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Availability</a:t>
                      </a:r>
                      <a:endParaRPr lang="en-US" sz="1500" u="none" strike="noStrike" cap="none" baseline="0" dirty="0"/>
                    </a:p>
                  </a:txBody>
                  <a:tcPr marL="91450" marR="91450" marT="45725" marB="45725" anchor="ctr">
                    <a:solidFill>
                      <a:srgbClr val="D8D8D8"/>
                    </a:solidFill>
                  </a:tcPr>
                </a:tc>
                <a:extLst>
                  <a:ext uri="{0D108BD9-81ED-4DB2-BD59-A6C34878D82A}">
                    <a16:rowId xmlns:a16="http://schemas.microsoft.com/office/drawing/2014/main" xmlns="" val="10000"/>
                  </a:ext>
                </a:extLst>
              </a:tr>
              <a:tr h="540000">
                <a:tc>
                  <a:txBody>
                    <a:bodyPr/>
                    <a:lstStyle/>
                    <a:p>
                      <a:pPr marL="0" marR="0" lvl="0" indent="0" algn="l" rtl="0">
                        <a:spcBef>
                          <a:spcPts val="0"/>
                        </a:spcBef>
                        <a:buSzPct val="25000"/>
                        <a:buNone/>
                      </a:pPr>
                      <a:r>
                        <a:rPr lang="en-US" sz="1200" u="none" strike="noStrike" cap="none" baseline="0" dirty="0" smtClean="0"/>
                        <a:t>1</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 &lt;20m</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10Mbps</a:t>
                      </a:r>
                      <a:r>
                        <a:rPr lang="en-US" altLang="zh-CN" sz="1200" u="none" strike="noStrike" kern="1200" cap="none" baseline="0" dirty="0" smtClean="0">
                          <a:solidFill>
                            <a:schemeClr val="tx1"/>
                          </a:solidFill>
                          <a:latin typeface="+mn-lt"/>
                          <a:ea typeface="+mn-ea"/>
                          <a:cs typeface="+mn-cs"/>
                        </a:rPr>
                        <a:t>~2</a:t>
                      </a:r>
                      <a:r>
                        <a:rPr lang="en-US" sz="1200" u="none" strike="noStrike" kern="1200" cap="none" baseline="0" dirty="0" smtClean="0">
                          <a:solidFill>
                            <a:schemeClr val="tx1"/>
                          </a:solidFill>
                          <a:latin typeface="+mn-lt"/>
                          <a:ea typeface="+mn-ea"/>
                          <a:cs typeface="+mn-cs"/>
                        </a:rPr>
                        <a:t>Gbps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&lt;5ms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150-1500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-UHD production monitoring</a:t>
                      </a:r>
                    </a:p>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-Static, Low Mobility </a:t>
                      </a:r>
                      <a:r>
                        <a:rPr lang="en-US" sz="1200" u="none" strike="noStrike" kern="1200" cap="none" baseline="0" dirty="0" smtClean="0">
                          <a:solidFill>
                            <a:srgbClr val="00B050"/>
                          </a:solidFill>
                          <a:latin typeface="+mn-lt"/>
                          <a:ea typeface="+mn-ea"/>
                          <a:cs typeface="+mn-cs"/>
                        </a:rPr>
                        <a:t>(1-2 m/s)</a:t>
                      </a:r>
                    </a:p>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a:t>
                      </a:r>
                      <a:r>
                        <a:rPr lang="en-US" sz="1200" u="none" strike="sngStrike" kern="1200" cap="none" baseline="0" dirty="0" smtClean="0">
                          <a:solidFill>
                            <a:schemeClr val="tx1"/>
                          </a:solidFill>
                          <a:latin typeface="+mn-lt"/>
                          <a:ea typeface="+mn-ea"/>
                          <a:cs typeface="+mn-cs"/>
                        </a:rPr>
                        <a:t>Multi-AP, Multi-STAs</a:t>
                      </a:r>
                      <a:r>
                        <a:rPr lang="en-US" sz="1200" u="none" strike="noStrike" kern="1200" cap="none" baseline="0" dirty="0" smtClean="0">
                          <a:solidFill>
                            <a:srgbClr val="FF0000"/>
                          </a:solidFill>
                          <a:latin typeface="+mn-lt"/>
                          <a:ea typeface="+mn-ea"/>
                          <a:cs typeface="+mn-cs"/>
                        </a:rPr>
                        <a:t> Infrastructure mode</a:t>
                      </a: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rgbClr val="FF0000"/>
                          </a:solidFill>
                          <a:latin typeface="+mn-lt"/>
                          <a:ea typeface="+mn-ea"/>
                          <a:cs typeface="+mn-cs"/>
                        </a:rPr>
                        <a:t>TBD</a:t>
                      </a:r>
                    </a:p>
                  </a:txBody>
                  <a:tcPr marL="91450" marR="91450" marT="45725" marB="45725" anchor="ctr">
                    <a:solidFill>
                      <a:schemeClr val="accent1">
                        <a:lumMod val="40000"/>
                        <a:lumOff val="60000"/>
                        <a:alpha val="0"/>
                      </a:schemeClr>
                    </a:solidFill>
                  </a:tcPr>
                </a:tc>
                <a:extLst>
                  <a:ext uri="{0D108BD9-81ED-4DB2-BD59-A6C34878D82A}">
                    <a16:rowId xmlns:a16="http://schemas.microsoft.com/office/drawing/2014/main" xmlns="" val="10001"/>
                  </a:ext>
                </a:extLst>
              </a:tr>
              <a:tr h="540000">
                <a:tc>
                  <a:txBody>
                    <a:bodyPr/>
                    <a:lstStyle/>
                    <a:p>
                      <a:pPr marL="0" marR="0" lvl="0" indent="0" algn="l" rtl="0">
                        <a:spcBef>
                          <a:spcPts val="0"/>
                        </a:spcBef>
                        <a:buSzPct val="25000"/>
                        <a:buNone/>
                      </a:pPr>
                      <a:r>
                        <a:rPr lang="en-US" sz="1200" u="none" strike="noStrike" cap="none" baseline="0" dirty="0" smtClean="0"/>
                        <a:t>2</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&lt;3m</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10Mbps~3Gbps</a:t>
                      </a:r>
                      <a:endParaRPr lang="en-US" altLang="zh-CN"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&lt;5ms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40,000-160,000</a:t>
                      </a:r>
                    </a:p>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100-300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-Uncompressed UHD </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-Static, Low Mobility </a:t>
                      </a:r>
                      <a:r>
                        <a:rPr lang="en-US" altLang="zh-CN" sz="1200" u="none" strike="noStrike" kern="1200" cap="none" baseline="0" dirty="0" smtClean="0">
                          <a:solidFill>
                            <a:srgbClr val="00B050"/>
                          </a:solidFill>
                          <a:latin typeface="+mn-lt"/>
                          <a:ea typeface="+mn-ea"/>
                          <a:cs typeface="+mn-cs"/>
                        </a:rPr>
                        <a:t>(1-2 m/s)</a:t>
                      </a:r>
                      <a:endParaRPr lang="en-US" altLang="zh-CN" sz="1200" u="none" strike="noStrike" kern="1200" cap="none"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a:t>
                      </a:r>
                      <a:r>
                        <a:rPr lang="en-US" altLang="zh-CN" sz="1200" u="none" strike="sngStrike" kern="1200" cap="none" baseline="0" dirty="0" smtClean="0">
                          <a:solidFill>
                            <a:schemeClr val="tx1"/>
                          </a:solidFill>
                          <a:latin typeface="+mn-lt"/>
                          <a:ea typeface="+mn-ea"/>
                          <a:cs typeface="+mn-cs"/>
                        </a:rPr>
                        <a:t>Multi-AP, Multi-STAs</a:t>
                      </a:r>
                      <a:r>
                        <a:rPr lang="en-US" sz="1200" u="none" strike="noStrike" kern="1200" cap="none" baseline="0" dirty="0" smtClean="0">
                          <a:solidFill>
                            <a:srgbClr val="FF0000"/>
                          </a:solidFill>
                          <a:latin typeface="+mn-lt"/>
                          <a:ea typeface="+mn-ea"/>
                          <a:cs typeface="+mn-cs"/>
                        </a:rPr>
                        <a:t> Infrastructure mode</a:t>
                      </a:r>
                      <a:endParaRPr lang="en-US" altLang="zh-CN" sz="1200" u="none" strike="noStrike" kern="1200" cap="none" baseline="0" dirty="0" smtClean="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rgbClr val="FF0000"/>
                          </a:solidFill>
                          <a:latin typeface="+mn-lt"/>
                          <a:ea typeface="+mn-ea"/>
                          <a:cs typeface="+mn-cs"/>
                        </a:rPr>
                        <a:t>TBD</a:t>
                      </a:r>
                      <a:endParaRPr lang="en-US" altLang="zh-CN" sz="1200" u="none" strike="noStrike" kern="1200" cap="none" baseline="0" dirty="0" smtClean="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extLst>
                  <a:ext uri="{0D108BD9-81ED-4DB2-BD59-A6C34878D82A}">
                    <a16:rowId xmlns:a16="http://schemas.microsoft.com/office/drawing/2014/main" xmlns="" val="10002"/>
                  </a:ext>
                </a:extLst>
              </a:tr>
              <a:tr h="540000">
                <a:tc>
                  <a:txBody>
                    <a:bodyPr/>
                    <a:lstStyle/>
                    <a:p>
                      <a:pPr marL="0" marR="0" lvl="0" indent="0" algn="l" rtl="0">
                        <a:spcBef>
                          <a:spcPts val="0"/>
                        </a:spcBef>
                        <a:buSzPct val="25000"/>
                        <a:buNone/>
                      </a:pPr>
                      <a:r>
                        <a:rPr lang="en-US" sz="1200" u="none" strike="noStrike" cap="none" baseline="0" dirty="0" smtClean="0"/>
                        <a:t>3</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&lt;5m </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10Mbps~1Gbps</a:t>
                      </a:r>
                      <a:endParaRPr lang="en-US" altLang="zh-CN"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&lt;5ms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500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-Video broadcasting</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-Static, Low Mobility </a:t>
                      </a:r>
                      <a:r>
                        <a:rPr lang="en-US" altLang="zh-CN" sz="1200" u="none" strike="noStrike" kern="1200" cap="none" baseline="0" dirty="0" smtClean="0">
                          <a:solidFill>
                            <a:srgbClr val="00B050"/>
                          </a:solidFill>
                          <a:latin typeface="+mn-lt"/>
                          <a:ea typeface="+mn-ea"/>
                          <a:cs typeface="+mn-cs"/>
                        </a:rPr>
                        <a:t>(1-2 m/s)</a:t>
                      </a:r>
                      <a:endParaRPr lang="en-US" altLang="zh-CN" sz="1200" u="none" strike="noStrike" kern="1200" cap="none"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a:t>
                      </a:r>
                      <a:r>
                        <a:rPr lang="en-US" altLang="zh-CN" sz="1200" u="none" strike="sngStrike" kern="1200" cap="none" baseline="0" dirty="0" smtClean="0">
                          <a:solidFill>
                            <a:schemeClr val="tx1"/>
                          </a:solidFill>
                          <a:latin typeface="+mn-lt"/>
                          <a:ea typeface="+mn-ea"/>
                          <a:cs typeface="+mn-cs"/>
                        </a:rPr>
                        <a:t>Multi-AP, Multi-STAs</a:t>
                      </a:r>
                      <a:r>
                        <a:rPr lang="en-US" sz="1200" u="none" strike="sngStrike" kern="1200" cap="none" baseline="0" dirty="0" smtClean="0">
                          <a:solidFill>
                            <a:srgbClr val="FF0000"/>
                          </a:solidFill>
                          <a:latin typeface="+mn-lt"/>
                          <a:ea typeface="+mn-ea"/>
                          <a:cs typeface="+mn-cs"/>
                        </a:rPr>
                        <a:t> </a:t>
                      </a:r>
                      <a:r>
                        <a:rPr lang="en-US" sz="1200" u="none" strike="noStrike" kern="1200" cap="none" baseline="0" dirty="0" smtClean="0">
                          <a:solidFill>
                            <a:srgbClr val="FF0000"/>
                          </a:solidFill>
                          <a:latin typeface="+mn-lt"/>
                          <a:ea typeface="+mn-ea"/>
                          <a:cs typeface="+mn-cs"/>
                        </a:rPr>
                        <a:t>Infrastructure mode</a:t>
                      </a:r>
                      <a:endParaRPr lang="en-US" altLang="zh-CN" sz="1200" u="none" strike="noStrike" kern="1200" cap="none" baseline="0" dirty="0" smtClean="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rgbClr val="FF0000"/>
                          </a:solidFill>
                          <a:latin typeface="+mn-lt"/>
                          <a:ea typeface="+mn-ea"/>
                          <a:cs typeface="+mn-cs"/>
                        </a:rPr>
                        <a:t>TBD</a:t>
                      </a:r>
                      <a:endParaRPr lang="en-US" altLang="zh-CN" sz="1200" u="none" strike="noStrike" kern="1200" cap="none" baseline="0" dirty="0" smtClean="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extLst>
                  <a:ext uri="{0D108BD9-81ED-4DB2-BD59-A6C34878D82A}">
                    <a16:rowId xmlns:a16="http://schemas.microsoft.com/office/drawing/2014/main" xmlns="" val="10003"/>
                  </a:ext>
                </a:extLst>
              </a:tr>
              <a:tr h="540000">
                <a:tc>
                  <a:txBody>
                    <a:bodyPr/>
                    <a:lstStyle/>
                    <a:p>
                      <a:pPr marL="0" marR="0" lvl="0" indent="0" algn="l" rtl="0">
                        <a:spcBef>
                          <a:spcPts val="0"/>
                        </a:spcBef>
                        <a:buSzPct val="25000"/>
                        <a:buNone/>
                      </a:pPr>
                      <a:r>
                        <a:rPr lang="en-US" sz="1200" u="none" strike="noStrike" cap="none" baseline="0" dirty="0" smtClean="0"/>
                        <a:t>4</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&lt;3m</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10Mbps~5Gbps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&lt;3ms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50-500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-VR gaming, Internet, Video</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-Low Mobility, </a:t>
                      </a:r>
                      <a:r>
                        <a:rPr lang="en-US" altLang="zh-CN" sz="1200" u="none" strike="noStrike" kern="1200" cap="none" baseline="0" dirty="0" smtClean="0">
                          <a:solidFill>
                            <a:srgbClr val="00B050"/>
                          </a:solidFill>
                          <a:latin typeface="+mn-lt"/>
                          <a:ea typeface="+mn-ea"/>
                          <a:cs typeface="+mn-cs"/>
                        </a:rPr>
                        <a:t>(1-2 m/s)</a:t>
                      </a:r>
                      <a:endParaRPr lang="en-US" altLang="zh-CN" sz="1200" u="none" strike="noStrike" kern="1200" cap="none"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a:t>
                      </a:r>
                      <a:r>
                        <a:rPr lang="en-US" altLang="zh-CN" sz="1200" u="none" strike="sngStrike" kern="1200" cap="none" baseline="0" dirty="0" smtClean="0">
                          <a:solidFill>
                            <a:schemeClr val="tx1"/>
                          </a:solidFill>
                          <a:latin typeface="+mn-lt"/>
                          <a:ea typeface="+mn-ea"/>
                          <a:cs typeface="+mn-cs"/>
                        </a:rPr>
                        <a:t>Multi-AP, Multi-STAs</a:t>
                      </a:r>
                      <a:r>
                        <a:rPr lang="en-US" sz="1200" u="none" strike="sngStrike" kern="1200" cap="none" baseline="0" dirty="0" smtClean="0">
                          <a:solidFill>
                            <a:srgbClr val="FF0000"/>
                          </a:solidFill>
                          <a:latin typeface="+mn-lt"/>
                          <a:ea typeface="+mn-ea"/>
                          <a:cs typeface="+mn-cs"/>
                        </a:rPr>
                        <a:t> </a:t>
                      </a:r>
                      <a:r>
                        <a:rPr lang="en-US" sz="1200" u="none" strike="noStrike" kern="1200" cap="none" baseline="0" dirty="0" smtClean="0">
                          <a:solidFill>
                            <a:srgbClr val="FF0000"/>
                          </a:solidFill>
                          <a:latin typeface="+mn-lt"/>
                          <a:ea typeface="+mn-ea"/>
                          <a:cs typeface="+mn-cs"/>
                        </a:rPr>
                        <a:t>Infrastructure mode</a:t>
                      </a:r>
                      <a:endParaRPr lang="en-US" altLang="zh-CN" sz="1200" u="none" strike="noStrike" kern="1200" cap="none" baseline="0" dirty="0" smtClean="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rgbClr val="FF0000"/>
                          </a:solidFill>
                          <a:latin typeface="+mn-lt"/>
                          <a:ea typeface="+mn-ea"/>
                          <a:cs typeface="+mn-cs"/>
                        </a:rPr>
                        <a:t>TBD</a:t>
                      </a:r>
                      <a:endParaRPr lang="en-US" altLang="zh-CN" sz="1200" u="none" strike="noStrike" kern="1200" cap="none" baseline="0" dirty="0" smtClean="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503107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Usage Models </a:t>
            </a:r>
            <a:endParaRPr lang="en-US" dirty="0"/>
          </a:p>
        </p:txBody>
      </p:sp>
      <p:sp>
        <p:nvSpPr>
          <p:cNvPr id="3" name="Content Placeholder 2"/>
          <p:cNvSpPr>
            <a:spLocks noGrp="1"/>
          </p:cNvSpPr>
          <p:nvPr>
            <p:ph idx="1"/>
          </p:nvPr>
        </p:nvSpPr>
        <p:spPr>
          <a:xfrm>
            <a:off x="685800" y="1628800"/>
            <a:ext cx="8134672" cy="4113213"/>
          </a:xfrm>
        </p:spPr>
        <p:txBody>
          <a:bodyPr/>
          <a:lstStyle/>
          <a:p>
            <a:pPr marL="0" indent="0"/>
            <a:r>
              <a:rPr lang="en-US" b="0" dirty="0" smtClean="0"/>
              <a:t>Below usage models can be considered as secondary applications of light communications. They require high mobility or  special channel models.</a:t>
            </a:r>
          </a:p>
          <a:p>
            <a:pPr marL="0" indent="0"/>
            <a:endParaRPr lang="en-US" b="0" dirty="0" smtClean="0"/>
          </a:p>
          <a:p>
            <a:pPr marL="457200" indent="-457200">
              <a:buAutoNum type="arabicParenR"/>
            </a:pPr>
            <a:r>
              <a:rPr lang="en-US" b="0" dirty="0" smtClean="0"/>
              <a:t>Backhaul</a:t>
            </a:r>
          </a:p>
          <a:p>
            <a:pPr marL="457200" indent="-457200">
              <a:buAutoNum type="arabicParenR"/>
            </a:pPr>
            <a:r>
              <a:rPr lang="en-US" b="0" dirty="0" smtClean="0"/>
              <a:t>Vehicle </a:t>
            </a:r>
            <a:r>
              <a:rPr lang="en-US" b="0" dirty="0" smtClean="0"/>
              <a:t>to Vehicle Communication</a:t>
            </a:r>
          </a:p>
          <a:p>
            <a:pPr marL="457200" indent="-457200">
              <a:buAutoNum type="arabicParenR"/>
            </a:pPr>
            <a:r>
              <a:rPr lang="en-US" b="0" dirty="0" smtClean="0"/>
              <a:t>Vehicle to Infrastructure and Infrastructure to Vehicle Communication </a:t>
            </a:r>
          </a:p>
          <a:p>
            <a:pPr marL="457200" indent="-457200">
              <a:buAutoNum type="arabicParenR"/>
            </a:pPr>
            <a:r>
              <a:rPr lang="en-US" b="0" dirty="0" smtClean="0"/>
              <a:t>Underwater Communication</a:t>
            </a:r>
          </a:p>
          <a:p>
            <a:pPr marL="457200" indent="-457200">
              <a:buAutoNum type="arabicParenR"/>
            </a:pPr>
            <a:r>
              <a:rPr lang="en-US" b="0" dirty="0" smtClean="0"/>
              <a:t>Gas Pipeline Communication</a:t>
            </a:r>
          </a:p>
          <a:p>
            <a:pPr marL="457200" indent="-457200">
              <a:buAutoNum type="arabicParenR"/>
            </a:pPr>
            <a:endParaRPr lang="en-US" b="0" dirty="0"/>
          </a:p>
          <a:p>
            <a:pPr marL="0" indent="0"/>
            <a:endParaRPr lang="en-US" b="0" dirty="0" smtClean="0"/>
          </a:p>
          <a:p>
            <a:pPr marL="0" indent="0"/>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Footer Placeholder 4"/>
          <p:cNvSpPr>
            <a:spLocks noGrp="1"/>
          </p:cNvSpPr>
          <p:nvPr>
            <p:ph type="ftr" idx="14"/>
          </p:nvPr>
        </p:nvSpPr>
        <p:spPr/>
        <p:txBody>
          <a:bodyPr/>
          <a:lstStyle/>
          <a:p>
            <a:r>
              <a:rPr lang="en-GB" smtClean="0"/>
              <a:t>Oliver Pengfei Luo, Huawei</a:t>
            </a:r>
            <a:endParaRPr lang="en-GB" dirty="0"/>
          </a:p>
        </p:txBody>
      </p:sp>
      <p:sp>
        <p:nvSpPr>
          <p:cNvPr id="6" name="Date Placeholder 5"/>
          <p:cNvSpPr>
            <a:spLocks noGrp="1"/>
          </p:cNvSpPr>
          <p:nvPr>
            <p:ph type="dt" idx="15"/>
          </p:nvPr>
        </p:nvSpPr>
        <p:spPr/>
        <p:txBody>
          <a:bodyPr/>
          <a:lstStyle/>
          <a:p>
            <a:r>
              <a:rPr lang="en-US" altLang="zh-CN" smtClean="0"/>
              <a:t>July 2018</a:t>
            </a:r>
            <a:endParaRPr lang="en-GB" dirty="0"/>
          </a:p>
        </p:txBody>
      </p:sp>
    </p:spTree>
    <p:extLst>
      <p:ext uri="{BB962C8B-B14F-4D97-AF65-F5344CB8AC3E}">
        <p14:creationId xmlns:p14="http://schemas.microsoft.com/office/powerpoint/2010/main" val="250062822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2494</TotalTime>
  <Words>2968</Words>
  <Application>Microsoft Office PowerPoint</Application>
  <PresentationFormat>On-screen Show (4:3)</PresentationFormat>
  <Paragraphs>363</Paragraphs>
  <Slides>16</Slides>
  <Notes>15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7" baseType="lpstr">
      <vt:lpstr>Arial Unicode MS</vt:lpstr>
      <vt:lpstr>Frutiger LT Com 55 Roman</vt:lpstr>
      <vt:lpstr>Gulim</vt:lpstr>
      <vt:lpstr>MS Gothic</vt:lpstr>
      <vt:lpstr>MS PGothic</vt:lpstr>
      <vt:lpstr>MS PGothic</vt:lpstr>
      <vt:lpstr>Arial</vt:lpstr>
      <vt:lpstr>Times New Roman</vt:lpstr>
      <vt:lpstr>Wingdings</vt:lpstr>
      <vt:lpstr>Office Theme</vt:lpstr>
      <vt:lpstr>Document</vt:lpstr>
      <vt:lpstr>LC Usage Model Document</vt:lpstr>
      <vt:lpstr>Background</vt:lpstr>
      <vt:lpstr>Terminology</vt:lpstr>
      <vt:lpstr>Usage Model 1: Industrial wireless</vt:lpstr>
      <vt:lpstr>Usage Model 2: Wireless access in medical environments</vt:lpstr>
      <vt:lpstr>Usage Model 3: Enterprise network</vt:lpstr>
      <vt:lpstr>Usage Model 4: Secure home network</vt:lpstr>
      <vt:lpstr>Summary of Key considerations[12]</vt:lpstr>
      <vt:lpstr>Secondary Usage Models </vt:lpstr>
      <vt:lpstr>Usage Model: Backhaul</vt:lpstr>
      <vt:lpstr>Usage Model: V2V Communication</vt:lpstr>
      <vt:lpstr>Usage Model: I2V and V2I Communications</vt:lpstr>
      <vt:lpstr>Usage Model: Underwater Communication</vt:lpstr>
      <vt:lpstr>Usage Model: Pipeline Communications VLC in extreme environments</vt:lpstr>
      <vt:lpstr>References</vt:lpstr>
      <vt:lpstr>Motion</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 Usage Model Document</dc:title>
  <dc:creator>Luopengfei (Oliver)</dc:creator>
  <cp:lastModifiedBy>Luopengfei (Oliver)</cp:lastModifiedBy>
  <cp:revision>151</cp:revision>
  <cp:lastPrinted>1601-01-01T00:00:00Z</cp:lastPrinted>
  <dcterms:created xsi:type="dcterms:W3CDTF">2018-06-20T08:23:49Z</dcterms:created>
  <dcterms:modified xsi:type="dcterms:W3CDTF">2018-07-11T00:00:41Z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(2)yexza3hVWEsWZuB4y60Drivw2kwtHT0riNKKGDAWDtRXBiAy4a+dOwTkPK9F8OB7HBvRXSBP
1S9m8lkun5K96RmifeFzowosHW6DSsCqL74F1McfoaHGXZSOCHFbidL366RQc3HTt5mJvoXc
geqVG3NPiYw/o0ZVNo88Xl+rx4sCUhBvaZHTWjS29Y/VuOtN9Q3+pu/Drx8zG1cIq3p0+cpD
z3euhlMykRnBrEXBlY</vt:lpwstr>
  </property>
  <property fmtid="{D5CDD505-2E9C-101B-9397-08002B2CF9AE}" pid="3" name="_2015_ms_pID_7253431">
    <vt:lpwstr>xCRhnzTf0lrfN2RUxI9ZQ5MRf8DMVbPr5PbxcXUta5GXzu1CUOyjiS
MVUpLOkexp9qada4w0+SSSsuPxjKaaCGvgm732ibrnP4W1ITK/UNZCDYjGw+7MbR9vc5AVRA
MAiAomM01IDT0UDZGuWbzh7/WWHefrF4MJHsyebvp/RmNWEgH4Mt1jS2anIMV9H/StQ=</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1530868116</vt:lpwstr>
  </property>
</Properties>
</file>