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9" r:id="rId4"/>
    <p:sldId id="305" r:id="rId5"/>
    <p:sldId id="311" r:id="rId6"/>
    <p:sldId id="307" r:id="rId7"/>
    <p:sldId id="312" r:id="rId8"/>
    <p:sldId id="30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95"/>
    <a:srgbClr val="31C4C3"/>
    <a:srgbClr val="FF3AEF"/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92" autoAdjust="0"/>
    <p:restoredTop sz="94660"/>
  </p:normalViewPr>
  <p:slideViewPr>
    <p:cSldViewPr>
      <p:cViewPr varScale="1">
        <p:scale>
          <a:sx n="170" d="100"/>
          <a:sy n="170" d="100"/>
        </p:scale>
        <p:origin x="200" y="7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802.11-18/1090r0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Reason Why L2 Per Frame Authentication Is Required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2018-06-18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864710"/>
              </p:ext>
            </p:extLst>
          </p:nvPr>
        </p:nvGraphicFramePr>
        <p:xfrm>
          <a:off x="527050" y="2590800"/>
          <a:ext cx="8156575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文書" r:id="rId4" imgW="8255000" imgH="2755900" progId="Word.Document.8">
                  <p:embed/>
                </p:oleObj>
              </mc:Choice>
              <mc:Fallback>
                <p:oleObj name="文書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8156575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reason why L2 per frame authentication is required for BCS.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17337C-EB98-CA43-B32D-56C8D2EBF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/>
          <a:p>
            <a:r>
              <a:rPr kumimoji="1" lang="en-US" altLang="ja-JP" dirty="0"/>
              <a:t>System Structure Assumption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6196B4-3E2C-2341-9088-C6D322E4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154F3-6071-2743-BE29-1F46BD84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B074B9-D868-7A4F-BE3A-7C8CE7BB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72301A-D417-B640-A050-0A538F456B5C}"/>
              </a:ext>
            </a:extLst>
          </p:cNvPr>
          <p:cNvSpPr txBox="1"/>
          <p:nvPr/>
        </p:nvSpPr>
        <p:spPr>
          <a:xfrm>
            <a:off x="7322046" y="1457320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17C37A-C2DA-DE4D-94D6-FCD90FEE8D39}"/>
              </a:ext>
            </a:extLst>
          </p:cNvPr>
          <p:cNvSpPr txBox="1"/>
          <p:nvPr/>
        </p:nvSpPr>
        <p:spPr>
          <a:xfrm>
            <a:off x="7322046" y="2321416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57A31F-2A96-F14A-AFDC-ACED3DD8D9DD}"/>
              </a:ext>
            </a:extLst>
          </p:cNvPr>
          <p:cNvSpPr txBox="1"/>
          <p:nvPr/>
        </p:nvSpPr>
        <p:spPr>
          <a:xfrm>
            <a:off x="7322046" y="3185512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D991B8-DA7D-6F41-B5C8-51D5F1B24CDD}"/>
              </a:ext>
            </a:extLst>
          </p:cNvPr>
          <p:cNvSpPr txBox="1"/>
          <p:nvPr/>
        </p:nvSpPr>
        <p:spPr>
          <a:xfrm>
            <a:off x="5868478" y="2321414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雲 10">
            <a:extLst>
              <a:ext uri="{FF2B5EF4-FFF2-40B4-BE49-F238E27FC236}">
                <a16:creationId xmlns:a16="http://schemas.microsoft.com/office/drawing/2014/main" id="{297F325A-0EDD-3F4E-914C-A7AD7191AF58}"/>
              </a:ext>
            </a:extLst>
          </p:cNvPr>
          <p:cNvSpPr/>
          <p:nvPr/>
        </p:nvSpPr>
        <p:spPr>
          <a:xfrm>
            <a:off x="3131840" y="1940179"/>
            <a:ext cx="2232248" cy="1224136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9FE01-E1FF-E34C-9776-FE03F2CCB520}"/>
              </a:ext>
            </a:extLst>
          </p:cNvPr>
          <p:cNvSpPr txBox="1"/>
          <p:nvPr/>
        </p:nvSpPr>
        <p:spPr>
          <a:xfrm>
            <a:off x="1273374" y="2321414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稲妻 12">
            <a:extLst>
              <a:ext uri="{FF2B5EF4-FFF2-40B4-BE49-F238E27FC236}">
                <a16:creationId xmlns:a16="http://schemas.microsoft.com/office/drawing/2014/main" id="{143B5445-4A27-4B40-B97A-57663AF46754}"/>
              </a:ext>
            </a:extLst>
          </p:cNvPr>
          <p:cNvSpPr/>
          <p:nvPr/>
        </p:nvSpPr>
        <p:spPr>
          <a:xfrm rot="18157046">
            <a:off x="6596816" y="2271877"/>
            <a:ext cx="532061" cy="56073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稲妻 13">
            <a:extLst>
              <a:ext uri="{FF2B5EF4-FFF2-40B4-BE49-F238E27FC236}">
                <a16:creationId xmlns:a16="http://schemas.microsoft.com/office/drawing/2014/main" id="{70F903A2-C688-6644-89D4-6EEEB0484E48}"/>
              </a:ext>
            </a:extLst>
          </p:cNvPr>
          <p:cNvSpPr/>
          <p:nvPr/>
        </p:nvSpPr>
        <p:spPr>
          <a:xfrm rot="20861471">
            <a:off x="6596815" y="2883947"/>
            <a:ext cx="532061" cy="56073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稲妻 14">
            <a:extLst>
              <a:ext uri="{FF2B5EF4-FFF2-40B4-BE49-F238E27FC236}">
                <a16:creationId xmlns:a16="http://schemas.microsoft.com/office/drawing/2014/main" id="{9CC0A521-3E9A-6845-A355-15587772C534}"/>
              </a:ext>
            </a:extLst>
          </p:cNvPr>
          <p:cNvSpPr/>
          <p:nvPr/>
        </p:nvSpPr>
        <p:spPr>
          <a:xfrm rot="15853492">
            <a:off x="6596815" y="1748153"/>
            <a:ext cx="532061" cy="56073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EB7CFE57-F7A2-8A44-9055-3AFCF85EEBFF}"/>
              </a:ext>
            </a:extLst>
          </p:cNvPr>
          <p:cNvCxnSpPr>
            <a:stCxn id="12" idx="3"/>
          </p:cNvCxnSpPr>
          <p:nvPr/>
        </p:nvCxnSpPr>
        <p:spPr>
          <a:xfrm flipV="1">
            <a:off x="2365340" y="2552245"/>
            <a:ext cx="766500" cy="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0592AAE-43C6-5A4C-A53A-43FDA20BC3FA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5383872" y="2552247"/>
            <a:ext cx="484606" cy="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EEBF3D8-27E1-F949-9B9F-A3F73727E7D0}"/>
              </a:ext>
            </a:extLst>
          </p:cNvPr>
          <p:cNvSpPr txBox="1"/>
          <p:nvPr/>
        </p:nvSpPr>
        <p:spPr>
          <a:xfrm>
            <a:off x="3558451" y="3247067"/>
            <a:ext cx="1431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IP Multicast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AF0D6B-FFEB-B347-A833-53683D1AB430}"/>
              </a:ext>
            </a:extLst>
          </p:cNvPr>
          <p:cNvSpPr txBox="1"/>
          <p:nvPr/>
        </p:nvSpPr>
        <p:spPr>
          <a:xfrm>
            <a:off x="6256863" y="3695665"/>
            <a:ext cx="14367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IEEE802.11</a:t>
            </a:r>
          </a:p>
          <a:p>
            <a:r>
              <a:rPr kumimoji="1" lang="en-US" altLang="ja-JP" sz="2000" dirty="0">
                <a:solidFill>
                  <a:schemeClr val="tx1"/>
                </a:solidFill>
              </a:rPr>
              <a:t>Multicast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212F4C2-B2A3-B14A-8034-F8DB86282B11}"/>
              </a:ext>
            </a:extLst>
          </p:cNvPr>
          <p:cNvSpPr txBox="1"/>
          <p:nvPr/>
        </p:nvSpPr>
        <p:spPr>
          <a:xfrm>
            <a:off x="2585631" y="5923286"/>
            <a:ext cx="6081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STA selects information by ID of information (e.g. SSID)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96C0882-29FB-1E49-9CF5-300DC53D58FC}"/>
              </a:ext>
            </a:extLst>
          </p:cNvPr>
          <p:cNvSpPr txBox="1"/>
          <p:nvPr/>
        </p:nvSpPr>
        <p:spPr>
          <a:xfrm>
            <a:off x="7339979" y="4993065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3FB48E-709F-AB4C-A429-D4509609FA53}"/>
              </a:ext>
            </a:extLst>
          </p:cNvPr>
          <p:cNvSpPr txBox="1"/>
          <p:nvPr/>
        </p:nvSpPr>
        <p:spPr>
          <a:xfrm>
            <a:off x="5886411" y="4993063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3D04A50-BF5D-CB4D-BC26-91F2A8EF8342}"/>
              </a:ext>
            </a:extLst>
          </p:cNvPr>
          <p:cNvSpPr txBox="1"/>
          <p:nvPr/>
        </p:nvSpPr>
        <p:spPr>
          <a:xfrm>
            <a:off x="1291307" y="4993063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7EFED09-5955-6647-A975-5EC61797130F}"/>
              </a:ext>
            </a:extLst>
          </p:cNvPr>
          <p:cNvCxnSpPr>
            <a:cxnSpLocks/>
            <a:stCxn id="25" idx="3"/>
            <a:endCxn id="28" idx="1"/>
          </p:cNvCxnSpPr>
          <p:nvPr/>
        </p:nvCxnSpPr>
        <p:spPr>
          <a:xfrm>
            <a:off x="2383273" y="5223896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1F3FD3C-8FC3-C34C-80BD-7BE464641E16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4749911" y="5223896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44952C-F803-AB4D-9C02-EB0FC37C20E4}"/>
              </a:ext>
            </a:extLst>
          </p:cNvPr>
          <p:cNvSpPr txBox="1"/>
          <p:nvPr/>
        </p:nvSpPr>
        <p:spPr>
          <a:xfrm>
            <a:off x="3640312" y="4999954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94F208C5-F431-734D-8E91-DC9F87468992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6485565" y="5223898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下矢印 32">
            <a:extLst>
              <a:ext uri="{FF2B5EF4-FFF2-40B4-BE49-F238E27FC236}">
                <a16:creationId xmlns:a16="http://schemas.microsoft.com/office/drawing/2014/main" id="{C09DD7F8-68CD-8A4A-A826-6F013902999A}"/>
              </a:ext>
            </a:extLst>
          </p:cNvPr>
          <p:cNvSpPr/>
          <p:nvPr/>
        </p:nvSpPr>
        <p:spPr>
          <a:xfrm>
            <a:off x="4005648" y="3793153"/>
            <a:ext cx="484632" cy="97840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D2253B0-2093-364B-AC46-1C0C639EAA4E}"/>
              </a:ext>
            </a:extLst>
          </p:cNvPr>
          <p:cNvSpPr txBox="1"/>
          <p:nvPr/>
        </p:nvSpPr>
        <p:spPr>
          <a:xfrm>
            <a:off x="3011792" y="3953727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94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CC3AC-B33D-204D-9A76-BF9C1B42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Case 1: No Authentication</a:t>
            </a:r>
            <a:endParaRPr kumimoji="1" lang="ja-JP" altLang="en-US"/>
          </a:p>
        </p:txBody>
      </p:sp>
      <p:sp>
        <p:nvSpPr>
          <p:cNvPr id="27" name="コンテンツ プレースホルダー 26">
            <a:extLst>
              <a:ext uri="{FF2B5EF4-FFF2-40B4-BE49-F238E27FC236}">
                <a16:creationId xmlns:a16="http://schemas.microsoft.com/office/drawing/2014/main" id="{47F91305-C73A-0D44-A37A-ED571206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06198"/>
            <a:ext cx="7886700" cy="2470764"/>
          </a:xfrm>
        </p:spPr>
        <p:txBody>
          <a:bodyPr/>
          <a:lstStyle/>
          <a:p>
            <a:r>
              <a:rPr kumimoji="1" lang="en-US" altLang="ja-JP" dirty="0"/>
              <a:t>If no authentications are provided, a malicious user can make a fake AP easily by spoofing AP’s MAC address and Information ID.</a:t>
            </a:r>
          </a:p>
          <a:p>
            <a:r>
              <a:rPr lang="en-US" altLang="ja-JP" dirty="0"/>
              <a:t>Rogue AP can do the following attacks.</a:t>
            </a:r>
          </a:p>
          <a:p>
            <a:pPr lvl="1"/>
            <a:r>
              <a:rPr kumimoji="1" lang="en-US" altLang="ja-JP" dirty="0" err="1"/>
              <a:t>DoS</a:t>
            </a:r>
            <a:r>
              <a:rPr kumimoji="1" lang="en-US" altLang="ja-JP" dirty="0"/>
              <a:t> attack by injecting invalid frames to the stream</a:t>
            </a:r>
          </a:p>
          <a:p>
            <a:pPr lvl="1"/>
            <a:r>
              <a:rPr kumimoji="1" lang="en-US" altLang="ja-JP" dirty="0"/>
              <a:t>Distributing fake information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750B9-F04F-2843-9A40-E0D033EA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533A3-2576-BE4F-8DF5-399E7C41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75E5C-885C-964A-A1C8-2F569513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51EF389-5C63-FE4F-ABE5-E34BA7C5538D}"/>
              </a:ext>
            </a:extLst>
          </p:cNvPr>
          <p:cNvSpPr txBox="1"/>
          <p:nvPr/>
        </p:nvSpPr>
        <p:spPr>
          <a:xfrm>
            <a:off x="7380312" y="1916834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7355B28-CA71-6A47-98AC-056FD2DE4A1C}"/>
              </a:ext>
            </a:extLst>
          </p:cNvPr>
          <p:cNvSpPr txBox="1"/>
          <p:nvPr/>
        </p:nvSpPr>
        <p:spPr>
          <a:xfrm>
            <a:off x="5926744" y="1916832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A76293C-C426-C647-A841-A433E998F244}"/>
              </a:ext>
            </a:extLst>
          </p:cNvPr>
          <p:cNvSpPr txBox="1"/>
          <p:nvPr/>
        </p:nvSpPr>
        <p:spPr>
          <a:xfrm>
            <a:off x="1331640" y="1916832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F73876E-D8DE-7A49-8C57-5C712138DBE8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>
            <a:off x="2423606" y="2147665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5289799-2EA5-F34F-9598-8BA90CD9F2B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790244" y="2147665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BEDE847-152C-4C41-B96A-A338F0A032BF}"/>
              </a:ext>
            </a:extLst>
          </p:cNvPr>
          <p:cNvSpPr txBox="1"/>
          <p:nvPr/>
        </p:nvSpPr>
        <p:spPr>
          <a:xfrm>
            <a:off x="3680645" y="1923723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000E8A5-DE91-AD41-96FE-66E6134D631A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525898" y="2147667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F5A8096-B53B-104C-A863-B4DA49712C51}"/>
              </a:ext>
            </a:extLst>
          </p:cNvPr>
          <p:cNvSpPr txBox="1"/>
          <p:nvPr/>
        </p:nvSpPr>
        <p:spPr>
          <a:xfrm>
            <a:off x="5202988" y="2610371"/>
            <a:ext cx="157190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Rogue 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11AA5C6-9F29-DA4E-8399-3C86CC0F67CE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6774893" y="2385388"/>
            <a:ext cx="601300" cy="455816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9404A35-AF97-C241-B1BC-5BBE9EC813EE}"/>
              </a:ext>
            </a:extLst>
          </p:cNvPr>
          <p:cNvSpPr txBox="1"/>
          <p:nvPr/>
        </p:nvSpPr>
        <p:spPr>
          <a:xfrm>
            <a:off x="3680645" y="2511718"/>
            <a:ext cx="14847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Spoofing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MAC address and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Information ID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0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CC3AC-B33D-204D-9A76-BF9C1B42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Case 2: Existing GTKSA</a:t>
            </a:r>
            <a:endParaRPr kumimoji="1" lang="ja-JP" altLang="en-US"/>
          </a:p>
        </p:txBody>
      </p:sp>
      <p:sp>
        <p:nvSpPr>
          <p:cNvPr id="27" name="コンテンツ プレースホルダー 26">
            <a:extLst>
              <a:ext uri="{FF2B5EF4-FFF2-40B4-BE49-F238E27FC236}">
                <a16:creationId xmlns:a16="http://schemas.microsoft.com/office/drawing/2014/main" id="{47F91305-C73A-0D44-A37A-ED571206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06198"/>
            <a:ext cx="7886700" cy="2470764"/>
          </a:xfrm>
        </p:spPr>
        <p:txBody>
          <a:bodyPr/>
          <a:lstStyle/>
          <a:p>
            <a:r>
              <a:rPr lang="en-US" altLang="ja-JP" dirty="0"/>
              <a:t>The existing GTKSA provides per frame authentication and encryption to the multicast frames.</a:t>
            </a:r>
          </a:p>
          <a:p>
            <a:r>
              <a:rPr lang="en-US" altLang="ja-JP" dirty="0"/>
              <a:t>The GTKSA uses symmetric algorithm.</a:t>
            </a:r>
          </a:p>
          <a:p>
            <a:r>
              <a:rPr lang="en-US" altLang="ja-JP" dirty="0"/>
              <a:t>A malicious user who can join the GTKSA can make a fake AP.</a:t>
            </a:r>
          </a:p>
          <a:p>
            <a:r>
              <a:rPr lang="en-US" altLang="ja-JP" dirty="0"/>
              <a:t>The existing GTKSA is not suitable for public use.</a:t>
            </a:r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750B9-F04F-2843-9A40-E0D033EA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533A3-2576-BE4F-8DF5-399E7C41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75E5C-885C-964A-A1C8-2F569513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51EF389-5C63-FE4F-ABE5-E34BA7C5538D}"/>
              </a:ext>
            </a:extLst>
          </p:cNvPr>
          <p:cNvSpPr txBox="1"/>
          <p:nvPr/>
        </p:nvSpPr>
        <p:spPr>
          <a:xfrm>
            <a:off x="7380312" y="1916834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7355B28-CA71-6A47-98AC-056FD2DE4A1C}"/>
              </a:ext>
            </a:extLst>
          </p:cNvPr>
          <p:cNvSpPr txBox="1"/>
          <p:nvPr/>
        </p:nvSpPr>
        <p:spPr>
          <a:xfrm>
            <a:off x="5926744" y="1916832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A76293C-C426-C647-A841-A433E998F244}"/>
              </a:ext>
            </a:extLst>
          </p:cNvPr>
          <p:cNvSpPr txBox="1"/>
          <p:nvPr/>
        </p:nvSpPr>
        <p:spPr>
          <a:xfrm>
            <a:off x="1331640" y="1916832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F73876E-D8DE-7A49-8C57-5C712138DBE8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>
            <a:off x="2423606" y="2147665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5289799-2EA5-F34F-9598-8BA90CD9F2B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790244" y="2147665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BEDE847-152C-4C41-B96A-A338F0A032BF}"/>
              </a:ext>
            </a:extLst>
          </p:cNvPr>
          <p:cNvSpPr txBox="1"/>
          <p:nvPr/>
        </p:nvSpPr>
        <p:spPr>
          <a:xfrm>
            <a:off x="3680645" y="1923723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000E8A5-DE91-AD41-96FE-66E6134D631A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525898" y="2147667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F5A8096-B53B-104C-A863-B4DA49712C51}"/>
              </a:ext>
            </a:extLst>
          </p:cNvPr>
          <p:cNvSpPr txBox="1"/>
          <p:nvPr/>
        </p:nvSpPr>
        <p:spPr>
          <a:xfrm>
            <a:off x="5202988" y="2610371"/>
            <a:ext cx="157190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Rogue 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11AA5C6-9F29-DA4E-8399-3C86CC0F67CE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6774893" y="2385388"/>
            <a:ext cx="601300" cy="455816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9404A35-AF97-C241-B1BC-5BBE9EC813EE}"/>
              </a:ext>
            </a:extLst>
          </p:cNvPr>
          <p:cNvSpPr txBox="1"/>
          <p:nvPr/>
        </p:nvSpPr>
        <p:spPr>
          <a:xfrm>
            <a:off x="3680645" y="2511718"/>
            <a:ext cx="14847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Spoofing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MAC address and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Information ID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6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4C764-50B2-AF44-97E6-869D798CE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/>
              <a:t>Case 3: Application Layer Per Packet Authentication</a:t>
            </a:r>
            <a:br>
              <a:rPr kumimoji="1" lang="en-US" altLang="ja-JP" sz="2400" dirty="0"/>
            </a:br>
            <a:r>
              <a:rPr kumimoji="1" lang="en-US" altLang="ja-JP" sz="2400" dirty="0"/>
              <a:t>(No Fragmentation)</a:t>
            </a:r>
            <a:endParaRPr kumimoji="1" lang="ja-JP" altLang="en-US" sz="24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C86FCD-DE39-3040-8C85-B1A9FC60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509119"/>
            <a:ext cx="7886700" cy="1839735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sz="1600" dirty="0"/>
              <a:t>The server generates private/public key pair.</a:t>
            </a:r>
          </a:p>
          <a:p>
            <a:r>
              <a:rPr kumimoji="1" lang="en-US" altLang="ja-JP" sz="1600" dirty="0"/>
              <a:t>The CA signs the server’s public key.</a:t>
            </a:r>
          </a:p>
          <a:p>
            <a:r>
              <a:rPr lang="en-US" altLang="ja-JP" sz="1600" dirty="0"/>
              <a:t>The server distributes the public key to STAs with CA signature.</a:t>
            </a:r>
          </a:p>
          <a:p>
            <a:r>
              <a:rPr lang="en-US" altLang="ja-JP" sz="1600" dirty="0"/>
              <a:t>The STAs verify the server’s public key by preinstalled CA’s public key.</a:t>
            </a:r>
          </a:p>
          <a:p>
            <a:r>
              <a:rPr kumimoji="1" lang="en-US" altLang="ja-JP" sz="1600" dirty="0"/>
              <a:t>The server signs each packet by the private key.</a:t>
            </a:r>
          </a:p>
          <a:p>
            <a:r>
              <a:rPr lang="en-US" altLang="ja-JP" sz="1600" dirty="0"/>
              <a:t>The STAs can verify each packet by the public key.</a:t>
            </a:r>
          </a:p>
          <a:p>
            <a:r>
              <a:rPr lang="en-US" altLang="ja-JP" sz="1600" dirty="0"/>
              <a:t>If the packets are never fragmented by the router on the path, it will work well.</a:t>
            </a:r>
            <a:endParaRPr kumimoji="1" lang="ja-JP" altLang="en-US" sz="160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19B2F-2524-A747-ACA7-D48E3F9F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404A5-BF1B-B24D-B8B1-D08A871F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634D48-C2EF-A541-88C5-380D2523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3FEC54-08EC-0548-AB9F-1AC98E3E84A9}"/>
              </a:ext>
            </a:extLst>
          </p:cNvPr>
          <p:cNvSpPr txBox="1"/>
          <p:nvPr/>
        </p:nvSpPr>
        <p:spPr>
          <a:xfrm>
            <a:off x="6638379" y="1930625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EAA63C-EFF9-484E-87E1-1F1090DC06DF}"/>
              </a:ext>
            </a:extLst>
          </p:cNvPr>
          <p:cNvSpPr txBox="1"/>
          <p:nvPr/>
        </p:nvSpPr>
        <p:spPr>
          <a:xfrm>
            <a:off x="5184811" y="1930623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B54B76-2544-BC44-A2CD-8FDE701303E0}"/>
              </a:ext>
            </a:extLst>
          </p:cNvPr>
          <p:cNvSpPr txBox="1"/>
          <p:nvPr/>
        </p:nvSpPr>
        <p:spPr>
          <a:xfrm>
            <a:off x="589707" y="1930623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72F2DE7-C405-D44B-8D59-585B2603E311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>
            <a:off x="1681673" y="2161456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E9F0C2F-D352-B541-9986-BF1AD7E1B71B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4048311" y="2161456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73B05A-D27C-C044-820D-AF6E8AF1A3D2}"/>
              </a:ext>
            </a:extLst>
          </p:cNvPr>
          <p:cNvSpPr txBox="1"/>
          <p:nvPr/>
        </p:nvSpPr>
        <p:spPr>
          <a:xfrm>
            <a:off x="2938712" y="1937514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05114C-EEF9-5843-BCB6-54592158F7EF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5783965" y="2161458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7BC40F-9212-2445-8457-C54A1EC01BB4}"/>
              </a:ext>
            </a:extLst>
          </p:cNvPr>
          <p:cNvSpPr txBox="1"/>
          <p:nvPr/>
        </p:nvSpPr>
        <p:spPr>
          <a:xfrm>
            <a:off x="519175" y="2538971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Private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206BDC-46AF-A549-A8B7-176CDB9417F3}"/>
              </a:ext>
            </a:extLst>
          </p:cNvPr>
          <p:cNvSpPr txBox="1"/>
          <p:nvPr/>
        </p:nvSpPr>
        <p:spPr>
          <a:xfrm>
            <a:off x="6464473" y="2528313"/>
            <a:ext cx="1208985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D6170DD-FEA2-F648-A690-BCA074ADCCE5}"/>
              </a:ext>
            </a:extLst>
          </p:cNvPr>
          <p:cNvGrpSpPr/>
          <p:nvPr/>
        </p:nvGrpSpPr>
        <p:grpSpPr>
          <a:xfrm>
            <a:off x="1703526" y="3326864"/>
            <a:ext cx="617478" cy="1025742"/>
            <a:chOff x="2254478" y="2292663"/>
            <a:chExt cx="617478" cy="1025742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7BADC96-0DD7-4740-9F17-81E40A6F4FF7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8F0E1FF6-CA39-4644-A654-0AC55CE59E11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18E0351-718D-7D46-8012-457F1B886A05}"/>
              </a:ext>
            </a:extLst>
          </p:cNvPr>
          <p:cNvGrpSpPr/>
          <p:nvPr/>
        </p:nvGrpSpPr>
        <p:grpSpPr>
          <a:xfrm>
            <a:off x="2365520" y="3326864"/>
            <a:ext cx="617478" cy="1025742"/>
            <a:chOff x="2254478" y="2292663"/>
            <a:chExt cx="617478" cy="1025742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E51C476D-4407-A349-8097-612DC3B5829B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4B6D62D-9135-654B-B8E5-08EDE310B635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3D8AF947-7D9B-EA4E-9340-19F17AFEBA57}"/>
              </a:ext>
            </a:extLst>
          </p:cNvPr>
          <p:cNvGrpSpPr/>
          <p:nvPr/>
        </p:nvGrpSpPr>
        <p:grpSpPr>
          <a:xfrm>
            <a:off x="3962929" y="3321448"/>
            <a:ext cx="617478" cy="1025742"/>
            <a:chOff x="2254478" y="2292663"/>
            <a:chExt cx="617478" cy="1025742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3488C78-DBD8-7648-B356-AA877A20F5DE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03C34AEE-A4D9-0746-A334-AF8E9DAF6D33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5B36850C-B75E-6542-957A-1EC7CFC62B40}"/>
              </a:ext>
            </a:extLst>
          </p:cNvPr>
          <p:cNvGrpSpPr/>
          <p:nvPr/>
        </p:nvGrpSpPr>
        <p:grpSpPr>
          <a:xfrm>
            <a:off x="4624923" y="3321448"/>
            <a:ext cx="617478" cy="1025742"/>
            <a:chOff x="2254478" y="2292663"/>
            <a:chExt cx="617478" cy="102574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755EE8CE-A460-D547-BE26-48393268C2B9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C5C7F9D9-41B6-9D44-BE6D-22B9F2E112D1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D00455A9-6ECA-9940-84C5-F7446857C802}"/>
              </a:ext>
            </a:extLst>
          </p:cNvPr>
          <p:cNvGrpSpPr/>
          <p:nvPr/>
        </p:nvGrpSpPr>
        <p:grpSpPr>
          <a:xfrm>
            <a:off x="5604854" y="3326698"/>
            <a:ext cx="617478" cy="1025742"/>
            <a:chOff x="2254478" y="2292663"/>
            <a:chExt cx="617478" cy="1025742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75C90A-A74D-3644-ACA9-A53F740E4D65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F482D254-EB0F-D646-B959-54D5E87B2691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0C57F87A-736C-9C4B-BFBF-A84427F66B2E}"/>
              </a:ext>
            </a:extLst>
          </p:cNvPr>
          <p:cNvGrpSpPr/>
          <p:nvPr/>
        </p:nvGrpSpPr>
        <p:grpSpPr>
          <a:xfrm>
            <a:off x="6266848" y="3326698"/>
            <a:ext cx="617478" cy="1025742"/>
            <a:chOff x="2254478" y="2292663"/>
            <a:chExt cx="617478" cy="1025742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57B17DD2-FA81-C64E-978A-8724EFB53C0E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A0996B5A-B3DB-BE4B-9F0A-513D1A184E25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A6B2888-33B1-9C40-B20D-FBE3A467587B}"/>
              </a:ext>
            </a:extLst>
          </p:cNvPr>
          <p:cNvSpPr txBox="1"/>
          <p:nvPr/>
        </p:nvSpPr>
        <p:spPr>
          <a:xfrm>
            <a:off x="7492793" y="1896286"/>
            <a:ext cx="1481368" cy="5847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Preinstalled</a:t>
            </a:r>
          </a:p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CA 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フリーフォーム 21">
            <a:extLst>
              <a:ext uri="{FF2B5EF4-FFF2-40B4-BE49-F238E27FC236}">
                <a16:creationId xmlns:a16="http://schemas.microsoft.com/office/drawing/2014/main" id="{0A123CB7-E1D3-2547-BCFD-39395B08274A}"/>
              </a:ext>
            </a:extLst>
          </p:cNvPr>
          <p:cNvSpPr/>
          <p:nvPr/>
        </p:nvSpPr>
        <p:spPr>
          <a:xfrm flipV="1">
            <a:off x="1693554" y="2296267"/>
            <a:ext cx="4759378" cy="566874"/>
          </a:xfrm>
          <a:custGeom>
            <a:avLst/>
            <a:gdLst>
              <a:gd name="connsiteX0" fmla="*/ 0 w 4751882"/>
              <a:gd name="connsiteY0" fmla="*/ 649272 h 649272"/>
              <a:gd name="connsiteX1" fmla="*/ 1761345 w 4751882"/>
              <a:gd name="connsiteY1" fmla="*/ 27180 h 649272"/>
              <a:gd name="connsiteX2" fmla="*/ 4751882 w 4751882"/>
              <a:gd name="connsiteY2" fmla="*/ 169587 h 649272"/>
              <a:gd name="connsiteX0" fmla="*/ 0 w 4751882"/>
              <a:gd name="connsiteY0" fmla="*/ 521195 h 521195"/>
              <a:gd name="connsiteX1" fmla="*/ 1761345 w 4751882"/>
              <a:gd name="connsiteY1" fmla="*/ 19024 h 521195"/>
              <a:gd name="connsiteX2" fmla="*/ 4751882 w 4751882"/>
              <a:gd name="connsiteY2" fmla="*/ 161431 h 521195"/>
              <a:gd name="connsiteX0" fmla="*/ 0 w 4751882"/>
              <a:gd name="connsiteY0" fmla="*/ 438973 h 438973"/>
              <a:gd name="connsiteX1" fmla="*/ 1776336 w 4751882"/>
              <a:gd name="connsiteY1" fmla="*/ 49229 h 438973"/>
              <a:gd name="connsiteX2" fmla="*/ 4751882 w 4751882"/>
              <a:gd name="connsiteY2" fmla="*/ 79209 h 438973"/>
              <a:gd name="connsiteX0" fmla="*/ 0 w 4751882"/>
              <a:gd name="connsiteY0" fmla="*/ 425429 h 425429"/>
              <a:gd name="connsiteX1" fmla="*/ 1776336 w 4751882"/>
              <a:gd name="connsiteY1" fmla="*/ 35685 h 425429"/>
              <a:gd name="connsiteX2" fmla="*/ 4751882 w 4751882"/>
              <a:gd name="connsiteY2" fmla="*/ 65665 h 425429"/>
              <a:gd name="connsiteX0" fmla="*/ 0 w 4751882"/>
              <a:gd name="connsiteY0" fmla="*/ 408626 h 408626"/>
              <a:gd name="connsiteX1" fmla="*/ 1776336 w 4751882"/>
              <a:gd name="connsiteY1" fmla="*/ 18882 h 408626"/>
              <a:gd name="connsiteX2" fmla="*/ 4751882 w 4751882"/>
              <a:gd name="connsiteY2" fmla="*/ 48862 h 408626"/>
              <a:gd name="connsiteX0" fmla="*/ 0 w 4751882"/>
              <a:gd name="connsiteY0" fmla="*/ 438972 h 438972"/>
              <a:gd name="connsiteX1" fmla="*/ 1776336 w 4751882"/>
              <a:gd name="connsiteY1" fmla="*/ 49228 h 438972"/>
              <a:gd name="connsiteX2" fmla="*/ 4751882 w 4751882"/>
              <a:gd name="connsiteY2" fmla="*/ 79208 h 438972"/>
              <a:gd name="connsiteX0" fmla="*/ 0 w 4751882"/>
              <a:gd name="connsiteY0" fmla="*/ 436122 h 436122"/>
              <a:gd name="connsiteX1" fmla="*/ 1776336 w 4751882"/>
              <a:gd name="connsiteY1" fmla="*/ 46378 h 436122"/>
              <a:gd name="connsiteX2" fmla="*/ 4751882 w 4751882"/>
              <a:gd name="connsiteY2" fmla="*/ 76358 h 436122"/>
              <a:gd name="connsiteX0" fmla="*/ 0 w 4759378"/>
              <a:gd name="connsiteY0" fmla="*/ 596039 h 596039"/>
              <a:gd name="connsiteX1" fmla="*/ 1776336 w 4759378"/>
              <a:gd name="connsiteY1" fmla="*/ 206295 h 596039"/>
              <a:gd name="connsiteX2" fmla="*/ 4759378 w 4759378"/>
              <a:gd name="connsiteY2" fmla="*/ 33908 h 596039"/>
              <a:gd name="connsiteX0" fmla="*/ 0 w 4759378"/>
              <a:gd name="connsiteY0" fmla="*/ 568976 h 568976"/>
              <a:gd name="connsiteX1" fmla="*/ 1776336 w 4759378"/>
              <a:gd name="connsiteY1" fmla="*/ 179232 h 568976"/>
              <a:gd name="connsiteX2" fmla="*/ 4759378 w 4759378"/>
              <a:gd name="connsiteY2" fmla="*/ 6845 h 568976"/>
              <a:gd name="connsiteX0" fmla="*/ 0 w 4759378"/>
              <a:gd name="connsiteY0" fmla="*/ 566874 h 566874"/>
              <a:gd name="connsiteX1" fmla="*/ 1776336 w 4759378"/>
              <a:gd name="connsiteY1" fmla="*/ 177130 h 566874"/>
              <a:gd name="connsiteX2" fmla="*/ 4759378 w 4759378"/>
              <a:gd name="connsiteY2" fmla="*/ 4743 h 56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9378" h="566874">
                <a:moveTo>
                  <a:pt x="0" y="566874"/>
                </a:moveTo>
                <a:cubicBezTo>
                  <a:pt x="484682" y="295801"/>
                  <a:pt x="1560228" y="203364"/>
                  <a:pt x="1776336" y="177130"/>
                </a:cubicBezTo>
                <a:cubicBezTo>
                  <a:pt x="1992444" y="150896"/>
                  <a:pt x="3660099" y="-31484"/>
                  <a:pt x="4759378" y="4743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C0D20F9-27C1-C141-974B-99E2EC4A72C8}"/>
              </a:ext>
            </a:extLst>
          </p:cNvPr>
          <p:cNvSpPr txBox="1"/>
          <p:nvPr/>
        </p:nvSpPr>
        <p:spPr>
          <a:xfrm>
            <a:off x="6464473" y="2866104"/>
            <a:ext cx="1208985" cy="338554"/>
          </a:xfrm>
          <a:prstGeom prst="rect">
            <a:avLst/>
          </a:prstGeom>
          <a:solidFill>
            <a:srgbClr val="FF989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 by CA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8E8AFC9-297E-9142-9E3C-52EC2A2AE22E}"/>
              </a:ext>
            </a:extLst>
          </p:cNvPr>
          <p:cNvSpPr txBox="1"/>
          <p:nvPr/>
        </p:nvSpPr>
        <p:spPr>
          <a:xfrm>
            <a:off x="8100392" y="2705660"/>
            <a:ext cx="698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Verify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フリーフォーム 25">
            <a:extLst>
              <a:ext uri="{FF2B5EF4-FFF2-40B4-BE49-F238E27FC236}">
                <a16:creationId xmlns:a16="http://schemas.microsoft.com/office/drawing/2014/main" id="{21C63766-0D43-5842-8C21-3B06E0C70210}"/>
              </a:ext>
            </a:extLst>
          </p:cNvPr>
          <p:cNvSpPr/>
          <p:nvPr/>
        </p:nvSpPr>
        <p:spPr>
          <a:xfrm>
            <a:off x="7674964" y="2473376"/>
            <a:ext cx="502444" cy="570883"/>
          </a:xfrm>
          <a:custGeom>
            <a:avLst/>
            <a:gdLst>
              <a:gd name="connsiteX0" fmla="*/ 502170 w 550491"/>
              <a:gd name="connsiteY0" fmla="*/ 0 h 636190"/>
              <a:gd name="connsiteX1" fmla="*/ 502170 w 550491"/>
              <a:gd name="connsiteY1" fmla="*/ 584616 h 636190"/>
              <a:gd name="connsiteX2" fmla="*/ 0 w 550491"/>
              <a:gd name="connsiteY2" fmla="*/ 569626 h 636190"/>
              <a:gd name="connsiteX0" fmla="*/ 502170 w 513136"/>
              <a:gd name="connsiteY0" fmla="*/ 0 h 585821"/>
              <a:gd name="connsiteX1" fmla="*/ 374753 w 513136"/>
              <a:gd name="connsiteY1" fmla="*/ 434715 h 585821"/>
              <a:gd name="connsiteX2" fmla="*/ 0 w 513136"/>
              <a:gd name="connsiteY2" fmla="*/ 569626 h 585821"/>
              <a:gd name="connsiteX0" fmla="*/ 502170 w 502444"/>
              <a:gd name="connsiteY0" fmla="*/ 0 h 585821"/>
              <a:gd name="connsiteX1" fmla="*/ 374753 w 502444"/>
              <a:gd name="connsiteY1" fmla="*/ 434715 h 585821"/>
              <a:gd name="connsiteX2" fmla="*/ 0 w 502444"/>
              <a:gd name="connsiteY2" fmla="*/ 569626 h 585821"/>
              <a:gd name="connsiteX0" fmla="*/ 502170 w 502444"/>
              <a:gd name="connsiteY0" fmla="*/ 0 h 570883"/>
              <a:gd name="connsiteX1" fmla="*/ 374753 w 502444"/>
              <a:gd name="connsiteY1" fmla="*/ 434715 h 570883"/>
              <a:gd name="connsiteX2" fmla="*/ 0 w 502444"/>
              <a:gd name="connsiteY2" fmla="*/ 569626 h 57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2444" h="570883">
                <a:moveTo>
                  <a:pt x="502170" y="0"/>
                </a:moveTo>
                <a:cubicBezTo>
                  <a:pt x="506541" y="192373"/>
                  <a:pt x="458448" y="339777"/>
                  <a:pt x="374753" y="434715"/>
                </a:cubicBezTo>
                <a:cubicBezTo>
                  <a:pt x="291058" y="529653"/>
                  <a:pt x="209237" y="579619"/>
                  <a:pt x="0" y="569626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>
            <a:extLst>
              <a:ext uri="{FF2B5EF4-FFF2-40B4-BE49-F238E27FC236}">
                <a16:creationId xmlns:a16="http://schemas.microsoft.com/office/drawing/2014/main" id="{E49FFB60-CD42-554A-8220-5694D97B6EB7}"/>
              </a:ext>
            </a:extLst>
          </p:cNvPr>
          <p:cNvSpPr/>
          <p:nvPr/>
        </p:nvSpPr>
        <p:spPr>
          <a:xfrm>
            <a:off x="1079292" y="2878111"/>
            <a:ext cx="607101" cy="1326630"/>
          </a:xfrm>
          <a:custGeom>
            <a:avLst/>
            <a:gdLst>
              <a:gd name="connsiteX0" fmla="*/ 0 w 607101"/>
              <a:gd name="connsiteY0" fmla="*/ 0 h 1326630"/>
              <a:gd name="connsiteX1" fmla="*/ 142406 w 607101"/>
              <a:gd name="connsiteY1" fmla="*/ 996846 h 1326630"/>
              <a:gd name="connsiteX2" fmla="*/ 607101 w 607101"/>
              <a:gd name="connsiteY2" fmla="*/ 1326630 h 132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7101" h="1326630">
                <a:moveTo>
                  <a:pt x="0" y="0"/>
                </a:moveTo>
                <a:cubicBezTo>
                  <a:pt x="20611" y="387870"/>
                  <a:pt x="41222" y="775741"/>
                  <a:pt x="142406" y="996846"/>
                </a:cubicBezTo>
                <a:cubicBezTo>
                  <a:pt x="243590" y="1217951"/>
                  <a:pt x="425345" y="1272290"/>
                  <a:pt x="607101" y="132663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85E8A94B-7449-E148-9A7E-C465F031D4DD}"/>
              </a:ext>
            </a:extLst>
          </p:cNvPr>
          <p:cNvSpPr/>
          <p:nvPr/>
        </p:nvSpPr>
        <p:spPr>
          <a:xfrm>
            <a:off x="6887980" y="2713220"/>
            <a:ext cx="1109523" cy="1499016"/>
          </a:xfrm>
          <a:custGeom>
            <a:avLst/>
            <a:gdLst>
              <a:gd name="connsiteX0" fmla="*/ 794479 w 1109523"/>
              <a:gd name="connsiteY0" fmla="*/ 0 h 1499016"/>
              <a:gd name="connsiteX1" fmla="*/ 1109272 w 1109523"/>
              <a:gd name="connsiteY1" fmla="*/ 652072 h 1499016"/>
              <a:gd name="connsiteX2" fmla="*/ 749509 w 1109523"/>
              <a:gd name="connsiteY2" fmla="*/ 1311639 h 1499016"/>
              <a:gd name="connsiteX3" fmla="*/ 0 w 1109523"/>
              <a:gd name="connsiteY3" fmla="*/ 1499016 h 1499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523" h="1499016">
                <a:moveTo>
                  <a:pt x="794479" y="0"/>
                </a:moveTo>
                <a:cubicBezTo>
                  <a:pt x="955623" y="216733"/>
                  <a:pt x="1116767" y="433466"/>
                  <a:pt x="1109272" y="652072"/>
                </a:cubicBezTo>
                <a:cubicBezTo>
                  <a:pt x="1101777" y="870678"/>
                  <a:pt x="934388" y="1170482"/>
                  <a:pt x="749509" y="1311639"/>
                </a:cubicBezTo>
                <a:cubicBezTo>
                  <a:pt x="564630" y="1452796"/>
                  <a:pt x="282315" y="1475906"/>
                  <a:pt x="0" y="1499016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6EA7726-83A7-9143-83C4-1F35A3577E07}"/>
              </a:ext>
            </a:extLst>
          </p:cNvPr>
          <p:cNvSpPr txBox="1"/>
          <p:nvPr/>
        </p:nvSpPr>
        <p:spPr>
          <a:xfrm>
            <a:off x="7699493" y="3922016"/>
            <a:ext cx="698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Verify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EA3DF85-1380-E349-94B4-75A826707A19}"/>
              </a:ext>
            </a:extLst>
          </p:cNvPr>
          <p:cNvSpPr txBox="1"/>
          <p:nvPr/>
        </p:nvSpPr>
        <p:spPr>
          <a:xfrm>
            <a:off x="459021" y="3438113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51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4C764-50B2-AF44-97E6-869D798C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Case 4: Application Layer Per Packet Authentication</a:t>
            </a:r>
            <a:br>
              <a:rPr kumimoji="1" lang="en-US" altLang="ja-JP" sz="2400" dirty="0"/>
            </a:br>
            <a:r>
              <a:rPr kumimoji="1" lang="en-US" altLang="ja-JP" sz="2400" dirty="0"/>
              <a:t>(With Fragmentation)</a:t>
            </a:r>
            <a:endParaRPr kumimoji="1" lang="ja-JP" altLang="en-US" sz="24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C86FCD-DE39-3040-8C85-B1A9FC60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98456"/>
            <a:ext cx="7886700" cy="1878506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/>
              <a:t>Same as Case 3 except the router fragments packets.</a:t>
            </a:r>
          </a:p>
          <a:p>
            <a:r>
              <a:rPr lang="en-US" altLang="ja-JP" dirty="0"/>
              <a:t>If an invalid frame is injected between fragmented packets, the STA will fail to verify and discard whole packet.</a:t>
            </a:r>
          </a:p>
          <a:p>
            <a:r>
              <a:rPr lang="en-US" altLang="ja-JP" dirty="0"/>
              <a:t>Malicious user can cause </a:t>
            </a:r>
            <a:r>
              <a:rPr lang="en-US" altLang="ja-JP" dirty="0" err="1"/>
              <a:t>DoS</a:t>
            </a:r>
            <a:r>
              <a:rPr lang="en-US" altLang="ja-JP" dirty="0"/>
              <a:t> attack by injecting an invalid frame between fragmented packets.</a:t>
            </a:r>
          </a:p>
          <a:p>
            <a:r>
              <a:rPr lang="en-US" altLang="ja-JP" dirty="0"/>
              <a:t>For unicast, the server can avoid fragmentation by performing  path MTU discovery and use DF flag.</a:t>
            </a:r>
          </a:p>
          <a:p>
            <a:r>
              <a:rPr lang="en-US" altLang="ja-JP" dirty="0"/>
              <a:t>For multicast, the server cannot perform path MTU discovery and the routers never returns ICMP “fragmentation required” message even if the packet size exceeds MTU. (IPv4)</a:t>
            </a: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19B2F-2524-A747-ACA7-D48E3F9F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404A5-BF1B-B24D-B8B1-D08A871F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634D48-C2EF-A541-88C5-380D2523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3FEC54-08EC-0548-AB9F-1AC98E3E84A9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EAA63C-EFF9-484E-87E1-1F1090DC06DF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B54B76-2544-BC44-A2CD-8FDE701303E0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72F2DE7-C405-D44B-8D59-585B2603E311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 flipV="1">
            <a:off x="1720616" y="2330721"/>
            <a:ext cx="899082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E9F0C2F-D352-B541-9986-BF1AD7E1B71B}"/>
              </a:ext>
            </a:extLst>
          </p:cNvPr>
          <p:cNvCxnSpPr>
            <a:cxnSpLocks/>
            <a:stCxn id="12" idx="3"/>
            <a:endCxn id="8" idx="1"/>
          </p:cNvCxnSpPr>
          <p:nvPr/>
        </p:nvCxnSpPr>
        <p:spPr>
          <a:xfrm flipV="1">
            <a:off x="3729297" y="2330720"/>
            <a:ext cx="1156051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73B05A-D27C-C044-820D-AF6E8AF1A3D2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05114C-EEF9-5843-BCB6-54592158F7EF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5480383" y="2330720"/>
            <a:ext cx="1711164" cy="4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A442A26-96C7-FB4B-9AAA-E6DE472764C8}"/>
              </a:ext>
            </a:extLst>
          </p:cNvPr>
          <p:cNvGrpSpPr/>
          <p:nvPr/>
        </p:nvGrpSpPr>
        <p:grpSpPr>
          <a:xfrm>
            <a:off x="1861418" y="2614836"/>
            <a:ext cx="617478" cy="1025742"/>
            <a:chOff x="2254478" y="2292663"/>
            <a:chExt cx="617478" cy="1025742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F2ACEBF-AAA3-C44B-ABF6-EC8AE91D3B3E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C2FB0435-15A4-0848-A202-EB8A4F051A24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745E68B-8764-EF43-846E-015631E00477}"/>
              </a:ext>
            </a:extLst>
          </p:cNvPr>
          <p:cNvSpPr txBox="1"/>
          <p:nvPr/>
        </p:nvSpPr>
        <p:spPr>
          <a:xfrm>
            <a:off x="3595892" y="2971834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4134CEB-3F41-9141-8CD2-D00E113939BC}"/>
              </a:ext>
            </a:extLst>
          </p:cNvPr>
          <p:cNvSpPr/>
          <p:nvPr/>
        </p:nvSpPr>
        <p:spPr>
          <a:xfrm>
            <a:off x="3595892" y="2682012"/>
            <a:ext cx="617478" cy="293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8BCA6B1-05CA-8245-9138-F9E7797246E6}"/>
              </a:ext>
            </a:extLst>
          </p:cNvPr>
          <p:cNvSpPr/>
          <p:nvPr/>
        </p:nvSpPr>
        <p:spPr>
          <a:xfrm>
            <a:off x="4304724" y="2685521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0A21EC9-8C3D-0641-AAFB-EDD8039DDDFA}"/>
              </a:ext>
            </a:extLst>
          </p:cNvPr>
          <p:cNvSpPr txBox="1"/>
          <p:nvPr/>
        </p:nvSpPr>
        <p:spPr>
          <a:xfrm>
            <a:off x="5480383" y="2971834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27D9975-5087-3A4F-9DE1-CF96640B26AD}"/>
              </a:ext>
            </a:extLst>
          </p:cNvPr>
          <p:cNvSpPr/>
          <p:nvPr/>
        </p:nvSpPr>
        <p:spPr>
          <a:xfrm>
            <a:off x="5480383" y="2678629"/>
            <a:ext cx="617478" cy="293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67E06087-A537-B94F-8BCA-1CECD246F379}"/>
              </a:ext>
            </a:extLst>
          </p:cNvPr>
          <p:cNvSpPr/>
          <p:nvPr/>
        </p:nvSpPr>
        <p:spPr>
          <a:xfrm>
            <a:off x="6882808" y="2678629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D09A2BB6-7BF6-484A-AD7E-C49DAE891E0C}"/>
              </a:ext>
            </a:extLst>
          </p:cNvPr>
          <p:cNvSpPr/>
          <p:nvPr/>
        </p:nvSpPr>
        <p:spPr>
          <a:xfrm>
            <a:off x="6181595" y="2680337"/>
            <a:ext cx="617478" cy="635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Invalid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11F2D01-C6BF-3648-83BD-1AF83FBEC0D4}"/>
              </a:ext>
            </a:extLst>
          </p:cNvPr>
          <p:cNvSpPr txBox="1"/>
          <p:nvPr/>
        </p:nvSpPr>
        <p:spPr>
          <a:xfrm>
            <a:off x="5243223" y="3735310"/>
            <a:ext cx="147027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Malicious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177836F0-A222-0245-94A5-44FCE26514E7}"/>
              </a:ext>
            </a:extLst>
          </p:cNvPr>
          <p:cNvCxnSpPr>
            <a:stCxn id="69" idx="0"/>
            <a:endCxn id="68" idx="2"/>
          </p:cNvCxnSpPr>
          <p:nvPr/>
        </p:nvCxnSpPr>
        <p:spPr>
          <a:xfrm flipV="1">
            <a:off x="5978360" y="3315444"/>
            <a:ext cx="511974" cy="41986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1EBE477-8ED1-1947-8A2D-5BDD6F77A852}"/>
              </a:ext>
            </a:extLst>
          </p:cNvPr>
          <p:cNvSpPr txBox="1"/>
          <p:nvPr/>
        </p:nvSpPr>
        <p:spPr>
          <a:xfrm>
            <a:off x="8086934" y="3934224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D021EF7A-3AC6-2F45-B1B5-3F761B923A0E}"/>
              </a:ext>
            </a:extLst>
          </p:cNvPr>
          <p:cNvSpPr/>
          <p:nvPr/>
        </p:nvSpPr>
        <p:spPr>
          <a:xfrm>
            <a:off x="8086934" y="3641019"/>
            <a:ext cx="617478" cy="293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9E8EA34-C2E4-E64F-9E39-7CFA37D685F4}"/>
              </a:ext>
            </a:extLst>
          </p:cNvPr>
          <p:cNvSpPr/>
          <p:nvPr/>
        </p:nvSpPr>
        <p:spPr>
          <a:xfrm>
            <a:off x="8086934" y="2378821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2CE2F38D-94C4-F14B-B084-79BAFAF94863}"/>
              </a:ext>
            </a:extLst>
          </p:cNvPr>
          <p:cNvSpPr/>
          <p:nvPr/>
        </p:nvSpPr>
        <p:spPr>
          <a:xfrm>
            <a:off x="8086934" y="3013901"/>
            <a:ext cx="617478" cy="635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Invalid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2BB831E-6209-8C4A-95F8-01C06E636107}"/>
              </a:ext>
            </a:extLst>
          </p:cNvPr>
          <p:cNvSpPr txBox="1"/>
          <p:nvPr/>
        </p:nvSpPr>
        <p:spPr>
          <a:xfrm>
            <a:off x="558118" y="1706602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Private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578DC2-D64B-6A47-BC77-C287023C0690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89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Case 5: L2 Per Frame Authentication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65668"/>
            <a:ext cx="7886700" cy="1911295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The AP generates private/public key pair.</a:t>
            </a:r>
          </a:p>
          <a:p>
            <a:r>
              <a:rPr lang="en-US" altLang="ja-JP" dirty="0"/>
              <a:t>The AP distributes the public key to STAs.</a:t>
            </a:r>
          </a:p>
          <a:p>
            <a:r>
              <a:rPr lang="en-US" altLang="ja-JP" dirty="0"/>
              <a:t>The AP signs each frame by the private key.</a:t>
            </a:r>
          </a:p>
          <a:p>
            <a:r>
              <a:rPr lang="en-US" altLang="ja-JP" dirty="0"/>
              <a:t>The STA can verify each frame by the public key.</a:t>
            </a:r>
          </a:p>
          <a:p>
            <a:r>
              <a:rPr kumimoji="1" lang="en-US" altLang="ja-JP" dirty="0"/>
              <a:t>The STA can detect invalid frames and discard them.</a:t>
            </a:r>
          </a:p>
          <a:p>
            <a:r>
              <a:rPr lang="en-US" altLang="ja-JP" dirty="0"/>
              <a:t>Of course, it can be used with application layer authentication.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3E8D2-A703-BE41-BB3F-17ACF5C3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54835070-6B64-FD45-900A-D735D34EDC17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 flipV="1">
            <a:off x="1720616" y="2330721"/>
            <a:ext cx="899082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F9D4723-1138-2A45-A374-7929236C619E}"/>
              </a:ext>
            </a:extLst>
          </p:cNvPr>
          <p:cNvCxnSpPr>
            <a:cxnSpLocks/>
            <a:stCxn id="12" idx="3"/>
            <a:endCxn id="8" idx="1"/>
          </p:cNvCxnSpPr>
          <p:nvPr/>
        </p:nvCxnSpPr>
        <p:spPr>
          <a:xfrm flipV="1">
            <a:off x="3729297" y="2330720"/>
            <a:ext cx="1156051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B990A24-C168-7941-958E-64185DB0D9AC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5480383" y="2330720"/>
            <a:ext cx="1711164" cy="4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868984" y="2668109"/>
            <a:ext cx="617478" cy="102574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AF2A212-4D3C-554F-9FE9-D6F7F67788C1}"/>
              </a:ext>
            </a:extLst>
          </p:cNvPr>
          <p:cNvSpPr/>
          <p:nvPr/>
        </p:nvSpPr>
        <p:spPr>
          <a:xfrm>
            <a:off x="4304724" y="2685521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6882808" y="2678629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478C893-646C-6E4B-8FB2-FBD338ED0C4A}"/>
              </a:ext>
            </a:extLst>
          </p:cNvPr>
          <p:cNvSpPr/>
          <p:nvPr/>
        </p:nvSpPr>
        <p:spPr>
          <a:xfrm>
            <a:off x="6181595" y="2680337"/>
            <a:ext cx="617478" cy="635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Invalid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61C204F-FAEC-184C-9394-D24803654E60}"/>
              </a:ext>
            </a:extLst>
          </p:cNvPr>
          <p:cNvSpPr txBox="1"/>
          <p:nvPr/>
        </p:nvSpPr>
        <p:spPr>
          <a:xfrm>
            <a:off x="5243223" y="3735310"/>
            <a:ext cx="147027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Malicious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1DB35E0-95D3-F244-BB5B-56A3AA754312}"/>
              </a:ext>
            </a:extLst>
          </p:cNvPr>
          <p:cNvCxnSpPr>
            <a:stCxn id="24" idx="0"/>
            <a:endCxn id="23" idx="2"/>
          </p:cNvCxnSpPr>
          <p:nvPr/>
        </p:nvCxnSpPr>
        <p:spPr>
          <a:xfrm flipV="1">
            <a:off x="5978360" y="3315444"/>
            <a:ext cx="511974" cy="41986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636183" y="2685520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760CEE2-F0C9-0A45-A682-8BEADE86C425}"/>
              </a:ext>
            </a:extLst>
          </p:cNvPr>
          <p:cNvSpPr/>
          <p:nvPr/>
        </p:nvSpPr>
        <p:spPr>
          <a:xfrm>
            <a:off x="5480382" y="2692956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6882201" y="3320043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EA6FC60-3B10-BA46-9C65-DF16A75B6E8F}"/>
              </a:ext>
            </a:extLst>
          </p:cNvPr>
          <p:cNvSpPr txBox="1"/>
          <p:nvPr/>
        </p:nvSpPr>
        <p:spPr>
          <a:xfrm>
            <a:off x="5480382" y="3328063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3093ED7-535A-C249-AEA8-2F0B6ABDEC4A}"/>
              </a:ext>
            </a:extLst>
          </p:cNvPr>
          <p:cNvSpPr txBox="1"/>
          <p:nvPr/>
        </p:nvSpPr>
        <p:spPr>
          <a:xfrm>
            <a:off x="4561724" y="1705179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Private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1771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37367</TotalTime>
  <Words>615</Words>
  <Application>Microsoft Macintosh PowerPoint</Application>
  <PresentationFormat>画面に合わせる (4:3)</PresentationFormat>
  <Paragraphs>159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Reason Why L2 Per Frame Authentication Is Required</vt:lpstr>
      <vt:lpstr>Abstract</vt:lpstr>
      <vt:lpstr>System Structure Assumption</vt:lpstr>
      <vt:lpstr>Case 1: No Authentication</vt:lpstr>
      <vt:lpstr>Case 2: Existing GTKSA</vt:lpstr>
      <vt:lpstr>Case 3: Application Layer Per Packet Authentication (No Fragmentation)</vt:lpstr>
      <vt:lpstr>Case 4: Application Layer Per Packet Authentication (With Fragmentation)</vt:lpstr>
      <vt:lpstr>Case 5: L2 Per Frame Authentication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森岡仁志</cp:lastModifiedBy>
  <cp:revision>241</cp:revision>
  <cp:lastPrinted>1601-01-01T00:00:00Z</cp:lastPrinted>
  <dcterms:created xsi:type="dcterms:W3CDTF">2017-06-12T10:59:22Z</dcterms:created>
  <dcterms:modified xsi:type="dcterms:W3CDTF">2018-07-06T08:06:42Z</dcterms:modified>
  <cp:category/>
</cp:coreProperties>
</file>