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75" r:id="rId4"/>
    <p:sldId id="296" r:id="rId5"/>
    <p:sldId id="316" r:id="rId6"/>
    <p:sldId id="313" r:id="rId7"/>
    <p:sldId id="269" r:id="rId8"/>
    <p:sldId id="277" r:id="rId9"/>
    <p:sldId id="314" r:id="rId10"/>
    <p:sldId id="312" r:id="rId11"/>
    <p:sldId id="308" r:id="rId12"/>
    <p:sldId id="304" r:id="rId13"/>
    <p:sldId id="303" r:id="rId14"/>
    <p:sldId id="291" r:id="rId1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56"/>
            <p14:sldId id="257"/>
            <p14:sldId id="275"/>
            <p14:sldId id="296"/>
            <p14:sldId id="316"/>
            <p14:sldId id="313"/>
            <p14:sldId id="269"/>
            <p14:sldId id="277"/>
            <p14:sldId id="314"/>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5" autoAdjust="0"/>
    <p:restoredTop sz="88636" autoAdjust="0"/>
  </p:normalViewPr>
  <p:slideViewPr>
    <p:cSldViewPr>
      <p:cViewPr varScale="1">
        <p:scale>
          <a:sx n="53" d="100"/>
          <a:sy n="53" d="100"/>
        </p:scale>
        <p:origin x="78" y="384"/>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802.11-18/1065r0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July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802.11-18/1065r0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July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802.11-18/1065r0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July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endParaRPr lang="en-US" dirty="0"/>
          </a:p>
        </p:txBody>
      </p:sp>
      <p:sp>
        <p:nvSpPr>
          <p:cNvPr id="4" name="Header Placeholder 3"/>
          <p:cNvSpPr>
            <a:spLocks noGrp="1"/>
          </p:cNvSpPr>
          <p:nvPr>
            <p:ph type="hdr" idx="10"/>
          </p:nvPr>
        </p:nvSpPr>
        <p:spPr/>
        <p:txBody>
          <a:bodyPr/>
          <a:lstStyle/>
          <a:p>
            <a:pPr>
              <a:defRPr/>
            </a:pPr>
            <a:r>
              <a:rPr lang="en-US"/>
              <a:t>doc.: IEEE 802.11-18/1065r0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802.11-18/1065r0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802.11-18/1065r0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802.11-18/1065r0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802.11-18/1065r0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July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802.11-18/1065r0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802.11-18/1065r0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802.11-18/1065r0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323394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802.11-18/1065r0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this Historic Attendance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802.11-18/1065r0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946391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July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July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July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July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11-18/1065r0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July 2018 – San Diego</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2018-07-07</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July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3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graphicFrame>
        <p:nvGraphicFramePr>
          <p:cNvPr id="6" name="Table 5">
            <a:extLst>
              <a:ext uri="{FF2B5EF4-FFF2-40B4-BE49-F238E27FC236}">
                <a16:creationId xmlns:a16="http://schemas.microsoft.com/office/drawing/2014/main" id="{BDEBEC00-8C31-410A-808F-ED53457D4445}"/>
              </a:ext>
            </a:extLst>
          </p:cNvPr>
          <p:cNvGraphicFramePr>
            <a:graphicFrameLocks noGrp="1"/>
          </p:cNvGraphicFramePr>
          <p:nvPr>
            <p:extLst>
              <p:ext uri="{D42A27DB-BD31-4B8C-83A1-F6EECF244321}">
                <p14:modId xmlns:p14="http://schemas.microsoft.com/office/powerpoint/2010/main" val="321943359"/>
              </p:ext>
            </p:extLst>
          </p:nvPr>
        </p:nvGraphicFramePr>
        <p:xfrm>
          <a:off x="920751" y="720242"/>
          <a:ext cx="10449982" cy="5725094"/>
        </p:xfrm>
        <a:graphic>
          <a:graphicData uri="http://schemas.openxmlformats.org/drawingml/2006/table">
            <a:tbl>
              <a:tblPr/>
              <a:tblGrid>
                <a:gridCol w="3041649">
                  <a:extLst>
                    <a:ext uri="{9D8B030D-6E8A-4147-A177-3AD203B41FA5}">
                      <a16:colId xmlns:a16="http://schemas.microsoft.com/office/drawing/2014/main" val="1868838325"/>
                    </a:ext>
                  </a:extLst>
                </a:gridCol>
                <a:gridCol w="1219200">
                  <a:extLst>
                    <a:ext uri="{9D8B030D-6E8A-4147-A177-3AD203B41FA5}">
                      <a16:colId xmlns:a16="http://schemas.microsoft.com/office/drawing/2014/main" val="3899081686"/>
                    </a:ext>
                  </a:extLst>
                </a:gridCol>
                <a:gridCol w="1524000">
                  <a:extLst>
                    <a:ext uri="{9D8B030D-6E8A-4147-A177-3AD203B41FA5}">
                      <a16:colId xmlns:a16="http://schemas.microsoft.com/office/drawing/2014/main" val="2309056287"/>
                    </a:ext>
                  </a:extLst>
                </a:gridCol>
                <a:gridCol w="1600200">
                  <a:extLst>
                    <a:ext uri="{9D8B030D-6E8A-4147-A177-3AD203B41FA5}">
                      <a16:colId xmlns:a16="http://schemas.microsoft.com/office/drawing/2014/main" val="291262016"/>
                    </a:ext>
                  </a:extLst>
                </a:gridCol>
                <a:gridCol w="1447800">
                  <a:extLst>
                    <a:ext uri="{9D8B030D-6E8A-4147-A177-3AD203B41FA5}">
                      <a16:colId xmlns:a16="http://schemas.microsoft.com/office/drawing/2014/main" val="3390747997"/>
                    </a:ext>
                  </a:extLst>
                </a:gridCol>
                <a:gridCol w="1617133">
                  <a:extLst>
                    <a:ext uri="{9D8B030D-6E8A-4147-A177-3AD203B41FA5}">
                      <a16:colId xmlns:a16="http://schemas.microsoft.com/office/drawing/2014/main" val="1393129615"/>
                    </a:ext>
                  </a:extLst>
                </a:gridCol>
              </a:tblGrid>
              <a:tr h="238505">
                <a:tc gridSpan="6">
                  <a:txBody>
                    <a:bodyPr/>
                    <a:lstStyle/>
                    <a:p>
                      <a:pPr algn="ctr" fontAlgn="b"/>
                      <a:r>
                        <a:rPr lang="en-US" sz="1600" b="1" i="0" u="none" strike="noStrike" dirty="0">
                          <a:effectLst/>
                          <a:latin typeface="Arial" panose="020B0604020202020204" pitchFamily="34" charset="0"/>
                        </a:rPr>
                        <a:t>2018 Income Statement</a:t>
                      </a:r>
                    </a:p>
                  </a:txBody>
                  <a:tcPr marL="6348" marR="6348" marT="634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9478191"/>
                  </a:ext>
                </a:extLst>
              </a:tr>
              <a:tr h="704806">
                <a:tc>
                  <a:txBody>
                    <a:bodyPr/>
                    <a:lstStyle/>
                    <a:p>
                      <a:pPr algn="l" fontAlgn="b"/>
                      <a:r>
                        <a:rPr lang="en-US" sz="1100" b="1" i="0" u="none" strike="noStrike">
                          <a:effectLst/>
                          <a:latin typeface="Arial" panose="020B0604020202020204" pitchFamily="34" charset="0"/>
                        </a:rPr>
                        <a:t> </a:t>
                      </a: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 </a:t>
                      </a:r>
                    </a:p>
                    <a:p>
                      <a:pPr algn="r" fontAlgn="b"/>
                      <a:r>
                        <a:rPr lang="en-US" sz="1400" b="1" i="0" u="none" strike="noStrike" dirty="0">
                          <a:effectLst/>
                          <a:latin typeface="Arial" panose="020B0604020202020204" pitchFamily="34" charset="0"/>
                        </a:rPr>
                        <a:t>Irvine, CA</a:t>
                      </a: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a:t>
                      </a:r>
                    </a:p>
                    <a:p>
                      <a:pPr algn="r" fontAlgn="b"/>
                      <a:r>
                        <a:rPr lang="en-US" sz="1400" b="1" i="0" u="none" strike="noStrike" dirty="0">
                          <a:effectLst/>
                          <a:latin typeface="Arial" panose="020B0604020202020204" pitchFamily="34" charset="0"/>
                        </a:rPr>
                        <a:t> Warsaw, </a:t>
                      </a:r>
                    </a:p>
                    <a:p>
                      <a:pPr algn="r" fontAlgn="b"/>
                      <a:r>
                        <a:rPr lang="en-US" sz="1400" b="1" i="0" u="none" strike="noStrike" dirty="0">
                          <a:effectLst/>
                          <a:latin typeface="Arial" panose="020B0604020202020204" pitchFamily="34" charset="0"/>
                        </a:rPr>
                        <a:t>Poland</a:t>
                      </a: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348" marR="6348" marT="6348" marB="0" anchor="b">
                    <a:lnL>
                      <a:noFill/>
                    </a:lnL>
                    <a:lnR>
                      <a:noFill/>
                    </a:lnR>
                    <a:lnT>
                      <a:noFill/>
                    </a:lnT>
                    <a:lnB>
                      <a:noFill/>
                    </a:lnB>
                    <a:solidFill>
                      <a:srgbClr val="D0D0D0"/>
                    </a:solidFill>
                  </a:tcPr>
                </a:tc>
                <a:extLst>
                  <a:ext uri="{0D108BD9-81ED-4DB2-BD59-A6C34878D82A}">
                    <a16:rowId xmlns:a16="http://schemas.microsoft.com/office/drawing/2014/main" val="3859649410"/>
                  </a:ext>
                </a:extLst>
              </a:tr>
              <a:tr h="238505">
                <a:tc>
                  <a:txBody>
                    <a:bodyPr/>
                    <a:lstStyle/>
                    <a:p>
                      <a:pPr algn="l" fontAlgn="b"/>
                      <a:r>
                        <a:rPr lang="en-US" sz="1100" b="1" i="0" u="none" strike="noStrike">
                          <a:effectLst/>
                          <a:latin typeface="Arial" panose="020B0604020202020204" pitchFamily="34" charset="0"/>
                        </a:rPr>
                        <a:t> </a:t>
                      </a: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extLst>
                  <a:ext uri="{0D108BD9-81ED-4DB2-BD59-A6C34878D82A}">
                    <a16:rowId xmlns:a16="http://schemas.microsoft.com/office/drawing/2014/main" val="3044511122"/>
                  </a:ext>
                </a:extLst>
              </a:tr>
              <a:tr h="238505">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348" marR="6348" marT="6348" marB="0" anchor="ctr">
                    <a:lnL>
                      <a:noFill/>
                    </a:lnL>
                    <a:lnR>
                      <a:noFill/>
                    </a:lnR>
                    <a:lnT>
                      <a:noFill/>
                    </a:lnT>
                    <a:lnB>
                      <a:noFill/>
                    </a:lnB>
                  </a:tcPr>
                </a:tc>
                <a:extLst>
                  <a:ext uri="{0D108BD9-81ED-4DB2-BD59-A6C34878D82A}">
                    <a16:rowId xmlns:a16="http://schemas.microsoft.com/office/drawing/2014/main" val="1764716849"/>
                  </a:ext>
                </a:extLst>
              </a:tr>
              <a:tr h="238505">
                <a:tc>
                  <a:txBody>
                    <a:bodyPr/>
                    <a:lstStyle/>
                    <a:p>
                      <a:pPr algn="l" fontAlgn="b"/>
                      <a:r>
                        <a:rPr lang="en-US" sz="1400" b="1" i="0" u="none" strike="noStrike" dirty="0">
                          <a:solidFill>
                            <a:srgbClr val="000000"/>
                          </a:solidFill>
                          <a:effectLst/>
                          <a:latin typeface="Arial" panose="020B0604020202020204" pitchFamily="34" charset="0"/>
                        </a:rPr>
                        <a:t>Income</a:t>
                      </a:r>
                    </a:p>
                  </a:txBody>
                  <a:tcPr marL="57128" marR="6348" marT="6348"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348" marR="6348" marT="6348" marB="0" anchor="ctr">
                    <a:lnL>
                      <a:noFill/>
                    </a:lnL>
                    <a:lnR>
                      <a:noFill/>
                    </a:lnR>
                    <a:lnT>
                      <a:noFill/>
                    </a:lnT>
                    <a:lnB>
                      <a:noFill/>
                    </a:lnB>
                  </a:tcPr>
                </a:tc>
                <a:extLst>
                  <a:ext uri="{0D108BD9-81ED-4DB2-BD59-A6C34878D82A}">
                    <a16:rowId xmlns:a16="http://schemas.microsoft.com/office/drawing/2014/main" val="909884898"/>
                  </a:ext>
                </a:extLst>
              </a:tr>
              <a:tr h="238505">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$9,692.47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$511,068.47 </a:t>
                      </a:r>
                    </a:p>
                  </a:txBody>
                  <a:tcPr marL="6348" marR="6348" marT="6348" marB="0" anchor="ctr">
                    <a:lnL>
                      <a:noFill/>
                    </a:lnL>
                    <a:lnR>
                      <a:noFill/>
                    </a:lnR>
                    <a:lnT>
                      <a:noFill/>
                    </a:lnT>
                    <a:lnB>
                      <a:noFill/>
                    </a:lnB>
                  </a:tcPr>
                </a:tc>
                <a:extLst>
                  <a:ext uri="{0D108BD9-81ED-4DB2-BD59-A6C34878D82A}">
                    <a16:rowId xmlns:a16="http://schemas.microsoft.com/office/drawing/2014/main" val="3336560015"/>
                  </a:ext>
                </a:extLst>
              </a:tr>
              <a:tr h="238505">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$18,584.74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$45,614.58 </a:t>
                      </a:r>
                    </a:p>
                  </a:txBody>
                  <a:tcPr marL="6348" marR="6348" marT="6348" marB="0" anchor="ctr">
                    <a:lnL>
                      <a:noFill/>
                    </a:lnL>
                    <a:lnR>
                      <a:noFill/>
                    </a:lnR>
                    <a:lnT>
                      <a:noFill/>
                    </a:lnT>
                    <a:lnB>
                      <a:noFill/>
                    </a:lnB>
                  </a:tcPr>
                </a:tc>
                <a:extLst>
                  <a:ext uri="{0D108BD9-81ED-4DB2-BD59-A6C34878D82A}">
                    <a16:rowId xmlns:a16="http://schemas.microsoft.com/office/drawing/2014/main" val="3999241986"/>
                  </a:ext>
                </a:extLst>
              </a:tr>
              <a:tr h="238505">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14256" marR="6348" marT="634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$2,255.25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$2,255.25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7225927"/>
                  </a:ext>
                </a:extLst>
              </a:tr>
              <a:tr h="238505">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7128" marR="6348" marT="634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$11,947.72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$290,559.74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$558,938.30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28637196"/>
                  </a:ext>
                </a:extLst>
              </a:tr>
              <a:tr h="238505">
                <a:tc>
                  <a:txBody>
                    <a:bodyPr/>
                    <a:lstStyle/>
                    <a:p>
                      <a:pPr algn="l" fontAlgn="b"/>
                      <a:r>
                        <a:rPr lang="en-US" sz="1400" b="1" i="0" u="none" strike="noStrike" dirty="0">
                          <a:solidFill>
                            <a:srgbClr val="000000"/>
                          </a:solidFill>
                          <a:effectLst/>
                          <a:latin typeface="Arial" panose="020B0604020202020204" pitchFamily="34" charset="0"/>
                        </a:rPr>
                        <a:t>Gross Profit</a:t>
                      </a:r>
                    </a:p>
                  </a:txBody>
                  <a:tcPr marL="57128" marR="6348" marT="634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$11,947.72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$290,559.74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$558,938.30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862694684"/>
                  </a:ext>
                </a:extLst>
              </a:tr>
              <a:tr h="238505">
                <a:tc>
                  <a:txBody>
                    <a:bodyPr/>
                    <a:lstStyle/>
                    <a:p>
                      <a:pPr algn="l" fontAlgn="b"/>
                      <a:r>
                        <a:rPr lang="en-US" sz="1400" b="1" i="0" u="none" strike="noStrike" dirty="0">
                          <a:solidFill>
                            <a:srgbClr val="000000"/>
                          </a:solidFill>
                          <a:effectLst/>
                          <a:latin typeface="Arial" panose="020B0604020202020204" pitchFamily="34" charset="0"/>
                        </a:rPr>
                        <a:t>Expense</a:t>
                      </a:r>
                    </a:p>
                  </a:txBody>
                  <a:tcPr marL="57128" marR="6348" marT="6348"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348" marR="6348" marT="6348" marB="0" anchor="ctr">
                    <a:lnL>
                      <a:noFill/>
                    </a:lnL>
                    <a:lnR>
                      <a:noFill/>
                    </a:lnR>
                    <a:lnT>
                      <a:noFill/>
                    </a:lnT>
                    <a:lnB>
                      <a:noFill/>
                    </a:lnB>
                  </a:tcPr>
                </a:tc>
                <a:extLst>
                  <a:ext uri="{0D108BD9-81ED-4DB2-BD59-A6C34878D82A}">
                    <a16:rowId xmlns:a16="http://schemas.microsoft.com/office/drawing/2014/main" val="356848802"/>
                  </a:ext>
                </a:extLst>
              </a:tr>
              <a:tr h="238505">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$21,998.13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$96,373.13 </a:t>
                      </a:r>
                    </a:p>
                  </a:txBody>
                  <a:tcPr marL="6348" marR="6348" marT="6348" marB="0" anchor="ctr">
                    <a:lnL>
                      <a:noFill/>
                    </a:lnL>
                    <a:lnR>
                      <a:noFill/>
                    </a:lnR>
                    <a:lnT>
                      <a:noFill/>
                    </a:lnT>
                    <a:lnB>
                      <a:noFill/>
                    </a:lnB>
                  </a:tcPr>
                </a:tc>
                <a:extLst>
                  <a:ext uri="{0D108BD9-81ED-4DB2-BD59-A6C34878D82A}">
                    <a16:rowId xmlns:a16="http://schemas.microsoft.com/office/drawing/2014/main" val="2693659539"/>
                  </a:ext>
                </a:extLst>
              </a:tr>
              <a:tr h="238505">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$3,197.65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$10,435.72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$10,795.18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$75.00 </a:t>
                      </a:r>
                    </a:p>
                  </a:txBody>
                  <a:tcPr marL="6348" marR="6348" marT="6348"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$24,503.55 </a:t>
                      </a:r>
                    </a:p>
                  </a:txBody>
                  <a:tcPr marL="6348" marR="6348" marT="6348" marB="0" anchor="ctr">
                    <a:lnL>
                      <a:noFill/>
                    </a:lnL>
                    <a:lnR>
                      <a:noFill/>
                    </a:lnR>
                    <a:lnT>
                      <a:noFill/>
                    </a:lnT>
                    <a:lnB>
                      <a:noFill/>
                    </a:lnB>
                  </a:tcPr>
                </a:tc>
                <a:extLst>
                  <a:ext uri="{0D108BD9-81ED-4DB2-BD59-A6C34878D82A}">
                    <a16:rowId xmlns:a16="http://schemas.microsoft.com/office/drawing/2014/main" val="2002671080"/>
                  </a:ext>
                </a:extLst>
              </a:tr>
              <a:tr h="238505">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348" marR="6348" marT="6348"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$100,581.25 </a:t>
                      </a:r>
                    </a:p>
                  </a:txBody>
                  <a:tcPr marL="6348" marR="6348" marT="6348" marB="0" anchor="ctr">
                    <a:lnL>
                      <a:noFill/>
                    </a:lnL>
                    <a:lnR>
                      <a:noFill/>
                    </a:lnR>
                    <a:lnT>
                      <a:noFill/>
                    </a:lnT>
                    <a:lnB>
                      <a:noFill/>
                    </a:lnB>
                  </a:tcPr>
                </a:tc>
                <a:extLst>
                  <a:ext uri="{0D108BD9-81ED-4DB2-BD59-A6C34878D82A}">
                    <a16:rowId xmlns:a16="http://schemas.microsoft.com/office/drawing/2014/main" val="145488411"/>
                  </a:ext>
                </a:extLst>
              </a:tr>
              <a:tr h="238505">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$113,654.62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$196,004.62 </a:t>
                      </a:r>
                    </a:p>
                  </a:txBody>
                  <a:tcPr marL="6348" marR="6348" marT="6348" marB="0" anchor="ctr">
                    <a:lnL>
                      <a:noFill/>
                    </a:lnL>
                    <a:lnR>
                      <a:noFill/>
                    </a:lnR>
                    <a:lnT>
                      <a:noFill/>
                    </a:lnT>
                    <a:lnB>
                      <a:noFill/>
                    </a:lnB>
                  </a:tcPr>
                </a:tc>
                <a:extLst>
                  <a:ext uri="{0D108BD9-81ED-4DB2-BD59-A6C34878D82A}">
                    <a16:rowId xmlns:a16="http://schemas.microsoft.com/office/drawing/2014/main" val="3419707474"/>
                  </a:ext>
                </a:extLst>
              </a:tr>
              <a:tr h="238505">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348" marR="6348" marT="6348"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$104,649.04 </a:t>
                      </a:r>
                    </a:p>
                  </a:txBody>
                  <a:tcPr marL="6348" marR="6348" marT="6348" marB="0" anchor="ctr">
                    <a:lnL>
                      <a:noFill/>
                    </a:lnL>
                    <a:lnR>
                      <a:noFill/>
                    </a:lnR>
                    <a:lnT>
                      <a:noFill/>
                    </a:lnT>
                    <a:lnB>
                      <a:noFill/>
                    </a:lnB>
                  </a:tcPr>
                </a:tc>
                <a:extLst>
                  <a:ext uri="{0D108BD9-81ED-4DB2-BD59-A6C34878D82A}">
                    <a16:rowId xmlns:a16="http://schemas.microsoft.com/office/drawing/2014/main" val="2891667793"/>
                  </a:ext>
                </a:extLst>
              </a:tr>
              <a:tr h="238505">
                <a:tc>
                  <a:txBody>
                    <a:bodyPr/>
                    <a:lstStyle/>
                    <a:p>
                      <a:pPr algn="l" fontAlgn="b"/>
                      <a:r>
                        <a:rPr lang="en-US" sz="1400" b="0" i="0" u="none" strike="noStrike">
                          <a:solidFill>
                            <a:srgbClr val="000000"/>
                          </a:solidFill>
                          <a:effectLst/>
                          <a:latin typeface="Arial" panose="020B0604020202020204" pitchFamily="34" charset="0"/>
                        </a:rPr>
                        <a:t>4.16 - Social</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$43,439.98 </a:t>
                      </a:r>
                    </a:p>
                  </a:txBody>
                  <a:tcPr marL="6348" marR="6348" marT="6348" marB="0" anchor="ctr">
                    <a:lnL>
                      <a:noFill/>
                    </a:lnL>
                    <a:lnR>
                      <a:noFill/>
                    </a:lnR>
                    <a:lnT>
                      <a:noFill/>
                    </a:lnT>
                    <a:lnB>
                      <a:noFill/>
                    </a:lnB>
                  </a:tcPr>
                </a:tc>
                <a:extLst>
                  <a:ext uri="{0D108BD9-81ED-4DB2-BD59-A6C34878D82A}">
                    <a16:rowId xmlns:a16="http://schemas.microsoft.com/office/drawing/2014/main" val="382260679"/>
                  </a:ext>
                </a:extLst>
              </a:tr>
              <a:tr h="238505">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$6,686.11 </a:t>
                      </a:r>
                    </a:p>
                  </a:txBody>
                  <a:tcPr marL="6348" marR="6348" marT="6348" marB="0" anchor="ctr">
                    <a:lnL>
                      <a:noFill/>
                    </a:lnL>
                    <a:lnR>
                      <a:noFill/>
                    </a:lnR>
                    <a:lnT>
                      <a:noFill/>
                    </a:lnT>
                    <a:lnB>
                      <a:noFill/>
                    </a:lnB>
                  </a:tcPr>
                </a:tc>
                <a:extLst>
                  <a:ext uri="{0D108BD9-81ED-4DB2-BD59-A6C34878D82A}">
                    <a16:rowId xmlns:a16="http://schemas.microsoft.com/office/drawing/2014/main" val="1285814819"/>
                  </a:ext>
                </a:extLst>
              </a:tr>
              <a:tr h="238505">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4256" marR="6348" marT="634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$152.10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$14,912.90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892313258"/>
                  </a:ext>
                </a:extLst>
              </a:tr>
              <a:tr h="238505">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7128" marR="6348" marT="634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$3,359.75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$266,841.20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$276,874.63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$40,075.00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$587,150.58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351338876"/>
                  </a:ext>
                </a:extLst>
              </a:tr>
              <a:tr h="238505">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$8,587.97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$13,685.11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($40,075.00)</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($28,212.28)</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25252917"/>
                  </a:ext>
                </a:extLst>
              </a:tr>
              <a:tr h="238505">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$8,587.97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$13,685.11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($40,075.00)</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($28,212.28)</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923372448"/>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092199942"/>
              </p:ext>
            </p:extLst>
          </p:nvPr>
        </p:nvGraphicFramePr>
        <p:xfrm>
          <a:off x="929218" y="606425"/>
          <a:ext cx="10043582" cy="5884824"/>
        </p:xfrm>
        <a:graphic>
          <a:graphicData uri="http://schemas.openxmlformats.org/drawingml/2006/table">
            <a:tbl>
              <a:tblPr/>
              <a:tblGrid>
                <a:gridCol w="3307461">
                  <a:extLst>
                    <a:ext uri="{9D8B030D-6E8A-4147-A177-3AD203B41FA5}">
                      <a16:colId xmlns:a16="http://schemas.microsoft.com/office/drawing/2014/main" val="1756851896"/>
                    </a:ext>
                  </a:extLst>
                </a:gridCol>
                <a:gridCol w="1096862">
                  <a:extLst>
                    <a:ext uri="{9D8B030D-6E8A-4147-A177-3AD203B41FA5}">
                      <a16:colId xmlns:a16="http://schemas.microsoft.com/office/drawing/2014/main" val="1290645799"/>
                    </a:ext>
                  </a:extLst>
                </a:gridCol>
                <a:gridCol w="1484983">
                  <a:extLst>
                    <a:ext uri="{9D8B030D-6E8A-4147-A177-3AD203B41FA5}">
                      <a16:colId xmlns:a16="http://schemas.microsoft.com/office/drawing/2014/main" val="1635933446"/>
                    </a:ext>
                  </a:extLst>
                </a:gridCol>
                <a:gridCol w="1487276">
                  <a:extLst>
                    <a:ext uri="{9D8B030D-6E8A-4147-A177-3AD203B41FA5}">
                      <a16:colId xmlns:a16="http://schemas.microsoft.com/office/drawing/2014/main" val="3051318727"/>
                    </a:ext>
                  </a:extLst>
                </a:gridCol>
                <a:gridCol w="1371600">
                  <a:extLst>
                    <a:ext uri="{9D8B030D-6E8A-4147-A177-3AD203B41FA5}">
                      <a16:colId xmlns:a16="http://schemas.microsoft.com/office/drawing/2014/main" val="3332776343"/>
                    </a:ext>
                  </a:extLst>
                </a:gridCol>
                <a:gridCol w="1295400">
                  <a:extLst>
                    <a:ext uri="{9D8B030D-6E8A-4147-A177-3AD203B41FA5}">
                      <a16:colId xmlns:a16="http://schemas.microsoft.com/office/drawing/2014/main" val="758425882"/>
                    </a:ext>
                  </a:extLst>
                </a:gridCol>
              </a:tblGrid>
              <a:tr h="403599">
                <a:tc gridSpan="6">
                  <a:txBody>
                    <a:bodyPr/>
                    <a:lstStyle/>
                    <a:p>
                      <a:pPr algn="ctr" fontAlgn="b"/>
                      <a:r>
                        <a:rPr lang="en-US" sz="2000" b="1" i="0" u="none" strike="noStrike" dirty="0">
                          <a:effectLst/>
                          <a:latin typeface="Arial" panose="020B0604020202020204" pitchFamily="34" charset="0"/>
                        </a:rPr>
                        <a:t>2017 Meeting 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420416">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224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5224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2199909"/>
                  </a:ext>
                </a:extLst>
              </a:tr>
              <a:tr h="25224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397233571"/>
                  </a:ext>
                </a:extLst>
              </a:tr>
              <a:tr h="252249">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744181228"/>
                  </a:ext>
                </a:extLst>
              </a:tr>
              <a:tr h="25224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1061421170"/>
                  </a:ext>
                </a:extLst>
              </a:tr>
              <a:tr h="25224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2216279670"/>
                  </a:ext>
                </a:extLst>
              </a:tr>
              <a:tr h="252249">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extLst>
                  <a:ext uri="{0D108BD9-81ED-4DB2-BD59-A6C34878D82A}">
                    <a16:rowId xmlns:a16="http://schemas.microsoft.com/office/drawing/2014/main" val="367320589"/>
                  </a:ext>
                </a:extLst>
              </a:tr>
              <a:tr h="252249">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5224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25224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646160"/>
                  </a:ext>
                </a:extLst>
              </a:tr>
              <a:tr h="25224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661976300"/>
                  </a:ext>
                </a:extLst>
              </a:tr>
              <a:tr h="25224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$28,560.45 </a:t>
                      </a:r>
                    </a:p>
                  </a:txBody>
                  <a:tcPr marL="9525" marR="9525" marT="9525" marB="0" anchor="ctr">
                    <a:lnL>
                      <a:noFill/>
                    </a:lnL>
                    <a:lnR>
                      <a:noFill/>
                    </a:lnR>
                    <a:lnT>
                      <a:noFill/>
                    </a:lnT>
                    <a:lnB>
                      <a:noFill/>
                    </a:lnB>
                  </a:tcPr>
                </a:tc>
                <a:extLst>
                  <a:ext uri="{0D108BD9-81ED-4DB2-BD59-A6C34878D82A}">
                    <a16:rowId xmlns:a16="http://schemas.microsoft.com/office/drawing/2014/main" val="3226426966"/>
                  </a:ext>
                </a:extLst>
              </a:tr>
              <a:tr h="25224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1599969978"/>
                  </a:ext>
                </a:extLst>
              </a:tr>
              <a:tr h="25224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4240747773"/>
                  </a:ext>
                </a:extLst>
              </a:tr>
              <a:tr h="25224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862471044"/>
                  </a:ext>
                </a:extLst>
              </a:tr>
              <a:tr h="25224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1889979785"/>
                  </a:ext>
                </a:extLst>
              </a:tr>
              <a:tr h="25224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3482631193"/>
                  </a:ext>
                </a:extLst>
              </a:tr>
              <a:tr h="25224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5224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$234,680.67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224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$70,990.40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51932704"/>
              </p:ext>
            </p:extLst>
          </p:nvPr>
        </p:nvGraphicFramePr>
        <p:xfrm>
          <a:off x="1371600" y="1087615"/>
          <a:ext cx="9524999" cy="5414216"/>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400" b="0" i="0" u="none" strike="noStrike" dirty="0">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dirty="0">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4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400" b="1" i="0" u="none" strike="noStrike" dirty="0">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4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4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4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4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4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4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4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4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4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4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4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4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4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4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4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4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4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4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4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4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4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697218928"/>
              </p:ext>
            </p:extLst>
          </p:nvPr>
        </p:nvGraphicFramePr>
        <p:xfrm>
          <a:off x="1295400" y="1064350"/>
          <a:ext cx="10083798" cy="5241214"/>
        </p:xfrm>
        <a:graphic>
          <a:graphicData uri="http://schemas.openxmlformats.org/drawingml/2006/table">
            <a:tbl>
              <a:tblPr/>
              <a:tblGrid>
                <a:gridCol w="2163002">
                  <a:extLst>
                    <a:ext uri="{9D8B030D-6E8A-4147-A177-3AD203B41FA5}">
                      <a16:colId xmlns:a16="http://schemas.microsoft.com/office/drawing/2014/main" val="1017605872"/>
                    </a:ext>
                  </a:extLst>
                </a:gridCol>
                <a:gridCol w="1127522">
                  <a:extLst>
                    <a:ext uri="{9D8B030D-6E8A-4147-A177-3AD203B41FA5}">
                      <a16:colId xmlns:a16="http://schemas.microsoft.com/office/drawing/2014/main" val="3915726091"/>
                    </a:ext>
                  </a:extLst>
                </a:gridCol>
                <a:gridCol w="1127522">
                  <a:extLst>
                    <a:ext uri="{9D8B030D-6E8A-4147-A177-3AD203B41FA5}">
                      <a16:colId xmlns:a16="http://schemas.microsoft.com/office/drawing/2014/main" val="2370362875"/>
                    </a:ext>
                  </a:extLst>
                </a:gridCol>
                <a:gridCol w="1097878">
                  <a:extLst>
                    <a:ext uri="{9D8B030D-6E8A-4147-A177-3AD203B41FA5}">
                      <a16:colId xmlns:a16="http://schemas.microsoft.com/office/drawing/2014/main" val="1128969494"/>
                    </a:ext>
                  </a:extLst>
                </a:gridCol>
                <a:gridCol w="1120422">
                  <a:extLst>
                    <a:ext uri="{9D8B030D-6E8A-4147-A177-3AD203B41FA5}">
                      <a16:colId xmlns:a16="http://schemas.microsoft.com/office/drawing/2014/main" val="2622098525"/>
                    </a:ext>
                  </a:extLst>
                </a:gridCol>
                <a:gridCol w="1120422">
                  <a:extLst>
                    <a:ext uri="{9D8B030D-6E8A-4147-A177-3AD203B41FA5}">
                      <a16:colId xmlns:a16="http://schemas.microsoft.com/office/drawing/2014/main" val="3169467728"/>
                    </a:ext>
                  </a:extLst>
                </a:gridCol>
                <a:gridCol w="1034235">
                  <a:extLst>
                    <a:ext uri="{9D8B030D-6E8A-4147-A177-3AD203B41FA5}">
                      <a16:colId xmlns:a16="http://schemas.microsoft.com/office/drawing/2014/main" val="501320270"/>
                    </a:ext>
                  </a:extLst>
                </a:gridCol>
                <a:gridCol w="1292795">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July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14</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84613026"/>
              </p:ext>
            </p:extLst>
          </p:nvPr>
        </p:nvGraphicFramePr>
        <p:xfrm>
          <a:off x="1219200" y="762002"/>
          <a:ext cx="9906000" cy="5751027"/>
        </p:xfrm>
        <a:graphic>
          <a:graphicData uri="http://schemas.openxmlformats.org/drawingml/2006/table">
            <a:tbl>
              <a:tblPr/>
              <a:tblGrid>
                <a:gridCol w="3215808">
                  <a:extLst>
                    <a:ext uri="{9D8B030D-6E8A-4147-A177-3AD203B41FA5}">
                      <a16:colId xmlns:a16="http://schemas.microsoft.com/office/drawing/2014/main" val="20000"/>
                    </a:ext>
                  </a:extLst>
                </a:gridCol>
                <a:gridCol w="1241190">
                  <a:extLst>
                    <a:ext uri="{9D8B030D-6E8A-4147-A177-3AD203B41FA5}">
                      <a16:colId xmlns:a16="http://schemas.microsoft.com/office/drawing/2014/main" val="20001"/>
                    </a:ext>
                  </a:extLst>
                </a:gridCol>
                <a:gridCol w="1354022">
                  <a:extLst>
                    <a:ext uri="{9D8B030D-6E8A-4147-A177-3AD203B41FA5}">
                      <a16:colId xmlns:a16="http://schemas.microsoft.com/office/drawing/2014/main" val="20002"/>
                    </a:ext>
                  </a:extLst>
                </a:gridCol>
                <a:gridCol w="1297605">
                  <a:extLst>
                    <a:ext uri="{9D8B030D-6E8A-4147-A177-3AD203B41FA5}">
                      <a16:colId xmlns:a16="http://schemas.microsoft.com/office/drawing/2014/main" val="20003"/>
                    </a:ext>
                  </a:extLst>
                </a:gridCol>
                <a:gridCol w="1485664">
                  <a:extLst>
                    <a:ext uri="{9D8B030D-6E8A-4147-A177-3AD203B41FA5}">
                      <a16:colId xmlns:a16="http://schemas.microsoft.com/office/drawing/2014/main" val="20004"/>
                    </a:ext>
                  </a:extLst>
                </a:gridCol>
                <a:gridCol w="1311711">
                  <a:extLst>
                    <a:ext uri="{9D8B030D-6E8A-4147-A177-3AD203B41FA5}">
                      <a16:colId xmlns:a16="http://schemas.microsoft.com/office/drawing/2014/main" val="20005"/>
                    </a:ext>
                  </a:extLst>
                </a:gridCol>
              </a:tblGrid>
              <a:tr h="310988">
                <a:tc gridSpan="6">
                  <a:txBody>
                    <a:bodyPr/>
                    <a:lstStyle/>
                    <a:p>
                      <a:pPr algn="ctr" fontAlgn="b"/>
                      <a:r>
                        <a:rPr lang="en-US" sz="28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6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6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2014-01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2014-09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6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6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4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4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4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4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4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4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4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4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July 2018 Treasurer report for the Joint 802.11/.15 Wireless funds</a:t>
            </a:r>
          </a:p>
          <a:p>
            <a:endParaRPr lang="en-GB" dirty="0"/>
          </a:p>
          <a:p>
            <a:r>
              <a:rPr lang="en-GB" dirty="0"/>
              <a:t>Also reported in 802.15 doc: </a:t>
            </a:r>
            <a:r>
              <a:rPr lang="en-US" dirty="0"/>
              <a:t>15-18/0284r0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July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July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a:t>
            </a:r>
            <a:r>
              <a:rPr lang="en-US" sz="1800" b="1" dirty="0">
                <a:solidFill>
                  <a:schemeClr val="tx1"/>
                </a:solidFill>
              </a:rPr>
              <a:t>0284</a:t>
            </a:r>
            <a:r>
              <a:rPr lang="en-US" altLang="ko-KR" sz="1800" b="1" dirty="0">
                <a:solidFill>
                  <a:schemeClr val="tx1"/>
                </a:solidFill>
                <a:ea typeface="굴림" pitchFamily="50" charset="-127"/>
              </a:rPr>
              <a:t>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May 2018 - Warsaw</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Submitted:7 July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11-18/1065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7" name="Table 6">
            <a:extLst>
              <a:ext uri="{FF2B5EF4-FFF2-40B4-BE49-F238E27FC236}">
                <a16:creationId xmlns:a16="http://schemas.microsoft.com/office/drawing/2014/main" id="{01175D5A-0E7B-435F-9A20-8CFFD15A9908}"/>
              </a:ext>
            </a:extLst>
          </p:cNvPr>
          <p:cNvGraphicFramePr>
            <a:graphicFrameLocks noGrp="1"/>
          </p:cNvGraphicFramePr>
          <p:nvPr>
            <p:extLst>
              <p:ext uri="{D42A27DB-BD31-4B8C-83A1-F6EECF244321}">
                <p14:modId xmlns:p14="http://schemas.microsoft.com/office/powerpoint/2010/main" val="758768077"/>
              </p:ext>
            </p:extLst>
          </p:nvPr>
        </p:nvGraphicFramePr>
        <p:xfrm>
          <a:off x="1764242" y="838200"/>
          <a:ext cx="8763000" cy="5410208"/>
        </p:xfrm>
        <a:graphic>
          <a:graphicData uri="http://schemas.openxmlformats.org/drawingml/2006/table">
            <a:tbl>
              <a:tblPr/>
              <a:tblGrid>
                <a:gridCol w="6286501">
                  <a:extLst>
                    <a:ext uri="{9D8B030D-6E8A-4147-A177-3AD203B41FA5}">
                      <a16:colId xmlns:a16="http://schemas.microsoft.com/office/drawing/2014/main" val="1117099856"/>
                    </a:ext>
                  </a:extLst>
                </a:gridCol>
                <a:gridCol w="2476499">
                  <a:extLst>
                    <a:ext uri="{9D8B030D-6E8A-4147-A177-3AD203B41FA5}">
                      <a16:colId xmlns:a16="http://schemas.microsoft.com/office/drawing/2014/main" val="2981378064"/>
                    </a:ext>
                  </a:extLst>
                </a:gridCol>
              </a:tblGrid>
              <a:tr h="338138">
                <a:tc gridSpan="2">
                  <a:txBody>
                    <a:bodyPr/>
                    <a:lstStyle/>
                    <a:p>
                      <a:pPr algn="ctr" fontAlgn="b"/>
                      <a:r>
                        <a:rPr lang="en-US" sz="2000" b="1" i="0" u="none" strike="noStrike">
                          <a:effectLst/>
                          <a:latin typeface="Arial" panose="020B0604020202020204" pitchFamily="34" charset="0"/>
                        </a:rPr>
                        <a:t>Unreconciled Balance Sheet</a:t>
                      </a:r>
                    </a:p>
                  </a:txBody>
                  <a:tcPr marL="8293" marR="8293" marT="8293"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841803864"/>
                  </a:ext>
                </a:extLst>
              </a:tr>
              <a:tr h="338138">
                <a:tc gridSpan="2">
                  <a:txBody>
                    <a:bodyPr/>
                    <a:lstStyle/>
                    <a:p>
                      <a:pPr algn="ctr" fontAlgn="b"/>
                      <a:r>
                        <a:rPr lang="en-US" sz="2000" b="1" i="0" u="none" strike="noStrike" dirty="0">
                          <a:effectLst/>
                          <a:latin typeface="Arial" panose="020B0604020202020204" pitchFamily="34" charset="0"/>
                        </a:rPr>
                        <a:t>7 July 2018</a:t>
                      </a:r>
                    </a:p>
                  </a:txBody>
                  <a:tcPr marL="8293" marR="8293" marT="8293"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12467489"/>
                  </a:ext>
                </a:extLst>
              </a:tr>
              <a:tr h="338138">
                <a:tc>
                  <a:txBody>
                    <a:bodyPr/>
                    <a:lstStyle/>
                    <a:p>
                      <a:pPr algn="l" fontAlgn="b"/>
                      <a:r>
                        <a:rPr lang="en-US" sz="2000" b="1" i="0" u="none" strike="noStrike">
                          <a:effectLst/>
                          <a:latin typeface="Arial" panose="020B0604020202020204" pitchFamily="34" charset="0"/>
                        </a:rPr>
                        <a:t>Financial Row</a:t>
                      </a:r>
                    </a:p>
                  </a:txBody>
                  <a:tcPr marL="8293" marR="8293" marT="8293"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8293" marR="8293" marT="8293" marB="0" anchor="b">
                    <a:lnL>
                      <a:noFill/>
                    </a:lnL>
                    <a:lnR>
                      <a:noFill/>
                    </a:lnR>
                    <a:lnT>
                      <a:noFill/>
                    </a:lnT>
                    <a:lnB>
                      <a:noFill/>
                    </a:lnB>
                    <a:solidFill>
                      <a:srgbClr val="D0D0D0"/>
                    </a:solidFill>
                  </a:tcPr>
                </a:tc>
                <a:extLst>
                  <a:ext uri="{0D108BD9-81ED-4DB2-BD59-A6C34878D82A}">
                    <a16:rowId xmlns:a16="http://schemas.microsoft.com/office/drawing/2014/main" val="3515033488"/>
                  </a:ext>
                </a:extLst>
              </a:tr>
              <a:tr h="338138">
                <a:tc>
                  <a:txBody>
                    <a:bodyPr/>
                    <a:lstStyle/>
                    <a:p>
                      <a:pPr algn="l" fontAlgn="ctr"/>
                      <a:r>
                        <a:rPr lang="en-US" sz="2000" b="1" i="0" u="none" strike="noStrike">
                          <a:solidFill>
                            <a:srgbClr val="000000"/>
                          </a:solidFill>
                          <a:effectLst/>
                          <a:latin typeface="Arial" panose="020B0604020202020204" pitchFamily="34" charset="0"/>
                        </a:rPr>
                        <a:t>ASSETS</a:t>
                      </a:r>
                    </a:p>
                  </a:txBody>
                  <a:tcPr marL="8293" marR="8293" marT="8293"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8293" marR="8293" marT="8293" marB="0" anchor="ctr">
                    <a:lnL>
                      <a:noFill/>
                    </a:lnL>
                    <a:lnR>
                      <a:noFill/>
                    </a:lnR>
                    <a:lnT>
                      <a:noFill/>
                    </a:lnT>
                    <a:lnB>
                      <a:noFill/>
                    </a:lnB>
                  </a:tcPr>
                </a:tc>
                <a:extLst>
                  <a:ext uri="{0D108BD9-81ED-4DB2-BD59-A6C34878D82A}">
                    <a16:rowId xmlns:a16="http://schemas.microsoft.com/office/drawing/2014/main" val="3723453868"/>
                  </a:ext>
                </a:extLst>
              </a:tr>
              <a:tr h="338138">
                <a:tc>
                  <a:txBody>
                    <a:bodyPr/>
                    <a:lstStyle/>
                    <a:p>
                      <a:pPr algn="l" fontAlgn="b"/>
                      <a:r>
                        <a:rPr lang="en-US" sz="2000" b="1" i="0" u="none" strike="noStrike">
                          <a:solidFill>
                            <a:srgbClr val="000000"/>
                          </a:solidFill>
                          <a:effectLst/>
                          <a:latin typeface="Arial" panose="020B0604020202020204" pitchFamily="34" charset="0"/>
                        </a:rPr>
                        <a:t>Current Assets</a:t>
                      </a:r>
                    </a:p>
                  </a:txBody>
                  <a:tcPr marL="74635" marR="8293" marT="8293"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8293" marR="8293" marT="8293" marB="0" anchor="ctr">
                    <a:lnL>
                      <a:noFill/>
                    </a:lnL>
                    <a:lnR>
                      <a:noFill/>
                    </a:lnR>
                    <a:lnT>
                      <a:noFill/>
                    </a:lnT>
                    <a:lnB>
                      <a:noFill/>
                    </a:lnB>
                  </a:tcPr>
                </a:tc>
                <a:extLst>
                  <a:ext uri="{0D108BD9-81ED-4DB2-BD59-A6C34878D82A}">
                    <a16:rowId xmlns:a16="http://schemas.microsoft.com/office/drawing/2014/main" val="2059867148"/>
                  </a:ext>
                </a:extLst>
              </a:tr>
              <a:tr h="338138">
                <a:tc>
                  <a:txBody>
                    <a:bodyPr/>
                    <a:lstStyle/>
                    <a:p>
                      <a:pPr algn="l" fontAlgn="b"/>
                      <a:r>
                        <a:rPr lang="en-US" sz="2000" b="1" i="0" u="none" strike="noStrike">
                          <a:solidFill>
                            <a:srgbClr val="000000"/>
                          </a:solidFill>
                          <a:effectLst/>
                          <a:latin typeface="Arial" panose="020B0604020202020204" pitchFamily="34" charset="0"/>
                        </a:rPr>
                        <a:t>Bank</a:t>
                      </a:r>
                    </a:p>
                  </a:txBody>
                  <a:tcPr marL="149270" marR="8293" marT="8293"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8293" marR="8293" marT="8293" marB="0" anchor="ctr">
                    <a:lnL>
                      <a:noFill/>
                    </a:lnL>
                    <a:lnR>
                      <a:noFill/>
                    </a:lnR>
                    <a:lnT>
                      <a:noFill/>
                    </a:lnT>
                    <a:lnB>
                      <a:noFill/>
                    </a:lnB>
                  </a:tcPr>
                </a:tc>
                <a:extLst>
                  <a:ext uri="{0D108BD9-81ED-4DB2-BD59-A6C34878D82A}">
                    <a16:rowId xmlns:a16="http://schemas.microsoft.com/office/drawing/2014/main" val="75023483"/>
                  </a:ext>
                </a:extLst>
              </a:tr>
              <a:tr h="338138">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223905" marR="8293" marT="829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$523,529.09 </a:t>
                      </a:r>
                    </a:p>
                  </a:txBody>
                  <a:tcPr marL="8293" marR="8293" marT="829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058893859"/>
                  </a:ext>
                </a:extLst>
              </a:tr>
              <a:tr h="338138">
                <a:tc>
                  <a:txBody>
                    <a:bodyPr/>
                    <a:lstStyle/>
                    <a:p>
                      <a:pPr algn="l" fontAlgn="b"/>
                      <a:r>
                        <a:rPr lang="en-US" sz="2000" b="1" i="0" u="none" strike="noStrike">
                          <a:solidFill>
                            <a:srgbClr val="000000"/>
                          </a:solidFill>
                          <a:effectLst/>
                          <a:latin typeface="Arial" panose="020B0604020202020204" pitchFamily="34" charset="0"/>
                        </a:rPr>
                        <a:t>Total Bank</a:t>
                      </a:r>
                    </a:p>
                  </a:txBody>
                  <a:tcPr marL="149270" marR="8293" marT="829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$523,529.09 </a:t>
                      </a:r>
                    </a:p>
                  </a:txBody>
                  <a:tcPr marL="8293" marR="8293" marT="829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888288093"/>
                  </a:ext>
                </a:extLst>
              </a:tr>
              <a:tr h="338138">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74635" marR="8293" marT="8293"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$523,529.09 </a:t>
                      </a:r>
                    </a:p>
                  </a:txBody>
                  <a:tcPr marL="8293" marR="8293" marT="829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651148965"/>
                  </a:ext>
                </a:extLst>
              </a:tr>
              <a:tr h="338138">
                <a:tc>
                  <a:txBody>
                    <a:bodyPr/>
                    <a:lstStyle/>
                    <a:p>
                      <a:pPr algn="l" fontAlgn="ctr"/>
                      <a:r>
                        <a:rPr lang="en-US" sz="2000" b="1" i="0" u="none" strike="noStrike">
                          <a:solidFill>
                            <a:srgbClr val="000000"/>
                          </a:solidFill>
                          <a:effectLst/>
                          <a:latin typeface="Arial" panose="020B0604020202020204" pitchFamily="34" charset="0"/>
                        </a:rPr>
                        <a:t>Total ASSETS</a:t>
                      </a:r>
                    </a:p>
                  </a:txBody>
                  <a:tcPr marL="8293" marR="8293" marT="829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$523,529.09 </a:t>
                      </a:r>
                    </a:p>
                  </a:txBody>
                  <a:tcPr marL="8293" marR="8293" marT="829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662991876"/>
                  </a:ext>
                </a:extLst>
              </a:tr>
              <a:tr h="338138">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8293" marR="8293" marT="8293"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8293" marR="8293" marT="8293" marB="0" anchor="ctr">
                    <a:lnL>
                      <a:noFill/>
                    </a:lnL>
                    <a:lnR>
                      <a:noFill/>
                    </a:lnR>
                    <a:lnT>
                      <a:noFill/>
                    </a:lnT>
                    <a:lnB>
                      <a:noFill/>
                    </a:lnB>
                  </a:tcPr>
                </a:tc>
                <a:extLst>
                  <a:ext uri="{0D108BD9-81ED-4DB2-BD59-A6C34878D82A}">
                    <a16:rowId xmlns:a16="http://schemas.microsoft.com/office/drawing/2014/main" val="3698014896"/>
                  </a:ext>
                </a:extLst>
              </a:tr>
              <a:tr h="338138">
                <a:tc>
                  <a:txBody>
                    <a:bodyPr/>
                    <a:lstStyle/>
                    <a:p>
                      <a:pPr algn="l" fontAlgn="b"/>
                      <a:r>
                        <a:rPr lang="en-US" sz="2000" b="1" i="0" u="none" strike="noStrike">
                          <a:solidFill>
                            <a:srgbClr val="000000"/>
                          </a:solidFill>
                          <a:effectLst/>
                          <a:latin typeface="Arial" panose="020B0604020202020204" pitchFamily="34" charset="0"/>
                        </a:rPr>
                        <a:t>Equity</a:t>
                      </a:r>
                    </a:p>
                  </a:txBody>
                  <a:tcPr marL="74635" marR="8293" marT="8293"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8293" marR="8293" marT="8293" marB="0" anchor="ctr">
                    <a:lnL>
                      <a:noFill/>
                    </a:lnL>
                    <a:lnR>
                      <a:noFill/>
                    </a:lnR>
                    <a:lnT>
                      <a:noFill/>
                    </a:lnT>
                    <a:lnB>
                      <a:noFill/>
                    </a:lnB>
                  </a:tcPr>
                </a:tc>
                <a:extLst>
                  <a:ext uri="{0D108BD9-81ED-4DB2-BD59-A6C34878D82A}">
                    <a16:rowId xmlns:a16="http://schemas.microsoft.com/office/drawing/2014/main" val="1704999856"/>
                  </a:ext>
                </a:extLst>
              </a:tr>
              <a:tr h="33813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49270" marR="8293" marT="8293"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$706,628.20 </a:t>
                      </a:r>
                    </a:p>
                  </a:txBody>
                  <a:tcPr marL="8293" marR="8293" marT="8293" marB="0" anchor="ctr">
                    <a:lnL>
                      <a:noFill/>
                    </a:lnL>
                    <a:lnR>
                      <a:noFill/>
                    </a:lnR>
                    <a:lnT>
                      <a:noFill/>
                    </a:lnT>
                    <a:lnB>
                      <a:noFill/>
                    </a:lnB>
                  </a:tcPr>
                </a:tc>
                <a:extLst>
                  <a:ext uri="{0D108BD9-81ED-4DB2-BD59-A6C34878D82A}">
                    <a16:rowId xmlns:a16="http://schemas.microsoft.com/office/drawing/2014/main" val="942734343"/>
                  </a:ext>
                </a:extLst>
              </a:tr>
              <a:tr h="338138">
                <a:tc>
                  <a:txBody>
                    <a:bodyPr/>
                    <a:lstStyle/>
                    <a:p>
                      <a:pPr algn="l" fontAlgn="b"/>
                      <a:r>
                        <a:rPr lang="en-US" sz="2000" b="0" i="0" u="none" strike="noStrike">
                          <a:solidFill>
                            <a:srgbClr val="000000"/>
                          </a:solidFill>
                          <a:effectLst/>
                          <a:latin typeface="Arial" panose="020B0604020202020204" pitchFamily="34" charset="0"/>
                        </a:rPr>
                        <a:t>Net Income</a:t>
                      </a:r>
                    </a:p>
                  </a:txBody>
                  <a:tcPr marL="149270" marR="8293" marT="8293"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FF0000"/>
                          </a:solidFill>
                          <a:effectLst/>
                          <a:latin typeface="Arial" panose="020B0604020202020204" pitchFamily="34" charset="0"/>
                        </a:rPr>
                        <a:t>($183,099.11)</a:t>
                      </a:r>
                    </a:p>
                  </a:txBody>
                  <a:tcPr marL="8293" marR="8293" marT="829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395678668"/>
                  </a:ext>
                </a:extLst>
              </a:tr>
              <a:tr h="338138">
                <a:tc>
                  <a:txBody>
                    <a:bodyPr/>
                    <a:lstStyle/>
                    <a:p>
                      <a:pPr algn="l" fontAlgn="b"/>
                      <a:r>
                        <a:rPr lang="en-US" sz="2000" b="1" i="0" u="none" strike="noStrike">
                          <a:solidFill>
                            <a:srgbClr val="000000"/>
                          </a:solidFill>
                          <a:effectLst/>
                          <a:latin typeface="Arial" panose="020B0604020202020204" pitchFamily="34" charset="0"/>
                        </a:rPr>
                        <a:t>Total Equity</a:t>
                      </a:r>
                    </a:p>
                  </a:txBody>
                  <a:tcPr marL="74635" marR="8293" marT="8293"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$523,529.09 </a:t>
                      </a:r>
                    </a:p>
                  </a:txBody>
                  <a:tcPr marL="8293" marR="8293" marT="829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404254629"/>
                  </a:ext>
                </a:extLst>
              </a:tr>
              <a:tr h="338138">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8293" marR="8293" marT="829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$523,529.09 </a:t>
                      </a:r>
                    </a:p>
                  </a:txBody>
                  <a:tcPr marL="8293" marR="8293" marT="829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814725156"/>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Warsaw, Poland May 2018 Budget Report</a:t>
            </a:r>
          </a:p>
        </p:txBody>
      </p:sp>
      <p:sp>
        <p:nvSpPr>
          <p:cNvPr id="4" name="Date Placeholder 3"/>
          <p:cNvSpPr>
            <a:spLocks noGrp="1"/>
          </p:cNvSpPr>
          <p:nvPr>
            <p:ph type="dt" idx="10"/>
          </p:nvPr>
        </p:nvSpPr>
        <p:spPr/>
        <p:txBody>
          <a:bodyPr/>
          <a:lstStyle/>
          <a:p>
            <a:r>
              <a:rPr lang="en-US"/>
              <a:t>July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graphicFrame>
        <p:nvGraphicFramePr>
          <p:cNvPr id="26" name="Content Placeholder 25">
            <a:extLst>
              <a:ext uri="{FF2B5EF4-FFF2-40B4-BE49-F238E27FC236}">
                <a16:creationId xmlns:a16="http://schemas.microsoft.com/office/drawing/2014/main" id="{66C784B7-C2C2-4BB4-B247-18C365374147}"/>
              </a:ext>
            </a:extLst>
          </p:cNvPr>
          <p:cNvGraphicFramePr>
            <a:graphicFrameLocks noGrp="1"/>
          </p:cNvGraphicFramePr>
          <p:nvPr>
            <p:ph idx="1"/>
            <p:extLst>
              <p:ext uri="{D42A27DB-BD31-4B8C-83A1-F6EECF244321}">
                <p14:modId xmlns:p14="http://schemas.microsoft.com/office/powerpoint/2010/main" val="976479946"/>
              </p:ext>
            </p:extLst>
          </p:nvPr>
        </p:nvGraphicFramePr>
        <p:xfrm>
          <a:off x="2286000" y="1298576"/>
          <a:ext cx="8763002" cy="5176835"/>
        </p:xfrm>
        <a:graphic>
          <a:graphicData uri="http://schemas.openxmlformats.org/drawingml/2006/table">
            <a:tbl>
              <a:tblPr/>
              <a:tblGrid>
                <a:gridCol w="302623">
                  <a:extLst>
                    <a:ext uri="{9D8B030D-6E8A-4147-A177-3AD203B41FA5}">
                      <a16:colId xmlns:a16="http://schemas.microsoft.com/office/drawing/2014/main" val="311160190"/>
                    </a:ext>
                  </a:extLst>
                </a:gridCol>
                <a:gridCol w="2954625">
                  <a:extLst>
                    <a:ext uri="{9D8B030D-6E8A-4147-A177-3AD203B41FA5}">
                      <a16:colId xmlns:a16="http://schemas.microsoft.com/office/drawing/2014/main" val="2107516421"/>
                    </a:ext>
                  </a:extLst>
                </a:gridCol>
                <a:gridCol w="1783188">
                  <a:extLst>
                    <a:ext uri="{9D8B030D-6E8A-4147-A177-3AD203B41FA5}">
                      <a16:colId xmlns:a16="http://schemas.microsoft.com/office/drawing/2014/main" val="3831519777"/>
                    </a:ext>
                  </a:extLst>
                </a:gridCol>
                <a:gridCol w="1861283">
                  <a:extLst>
                    <a:ext uri="{9D8B030D-6E8A-4147-A177-3AD203B41FA5}">
                      <a16:colId xmlns:a16="http://schemas.microsoft.com/office/drawing/2014/main" val="2968988584"/>
                    </a:ext>
                  </a:extLst>
                </a:gridCol>
                <a:gridCol w="1861283">
                  <a:extLst>
                    <a:ext uri="{9D8B030D-6E8A-4147-A177-3AD203B41FA5}">
                      <a16:colId xmlns:a16="http://schemas.microsoft.com/office/drawing/2014/main" val="3698127664"/>
                    </a:ext>
                  </a:extLst>
                </a:gridCol>
              </a:tblGrid>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3-Mar</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3-May</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12 June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777394924"/>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INCOME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ctr" rtl="0" fontAlgn="b"/>
                      <a:r>
                        <a:rPr lang="en-US" sz="1600" b="0" i="0" u="none" strike="noStrike">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Actual</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0075855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2.11 Registrations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$290,500.00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$250,550.00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$271,975.00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0224267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2.12 Hotel Commissions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$18,584.74</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400840195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$308,500.00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$268,550.00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$290,559.74</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622214133"/>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endParaRPr lang="en-US" sz="1600" b="0" i="0" u="none" strike="noStrike" dirty="0">
                        <a:solidFill>
                          <a:srgbClr val="000000"/>
                        </a:solidFill>
                        <a:effectLst/>
                        <a:latin typeface="Times New Roman" panose="02020603050405020304" pitchFamily="18" charset="0"/>
                      </a:endParaRP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707529330"/>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EXPENSE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endParaRPr lang="en-US" sz="1600" b="0" i="0" u="none" strike="noStrike" dirty="0">
                        <a:solidFill>
                          <a:srgbClr val="000000"/>
                        </a:solidFill>
                        <a:effectLst/>
                        <a:latin typeface="Times New Roman" panose="02020603050405020304" pitchFamily="18" charset="0"/>
                      </a:endParaRP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21362062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4.113 - Venue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$74,375.00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61000834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4.12 - Financial Fees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$6,815.00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$7,265.95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$10,795.18</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272178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4.13 - Meeting Planner</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$40,760.00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$38,360.00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$36,309.56</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7631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4.14 - Food &amp; Beverage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$91,470.00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$82,350.00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$82,350.00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163251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4.15 - Network Services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$35,148.80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689584467"/>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4.16 - Social</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$24,390.00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$24,390.00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454117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4.17 - Shipping</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$5,157.59</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9224252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4.18 Misc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$13,650.00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$8,345.50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$8,348.50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101043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$302,535.00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$280,551.45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$276,854.63</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308070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Net Ordinary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$5,965.00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($12,001.45)</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$13,685.11</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754842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Total Attendees</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300</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271</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271</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946153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Cost per attendee</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$837.42 </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$1,145.95 </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$1021.60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38131117"/>
                  </a:ext>
                </a:extLst>
              </a:tr>
            </a:tbl>
          </a:graphicData>
        </a:graphic>
      </p:graphicFrame>
    </p:spTree>
    <p:extLst>
      <p:ext uri="{BB962C8B-B14F-4D97-AF65-F5344CB8AC3E}">
        <p14:creationId xmlns:p14="http://schemas.microsoft.com/office/powerpoint/2010/main" val="1045281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September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73790315"/>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7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24,500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endParaRPr lang="en-US" sz="1800" b="0" i="0" u="none" strike="noStrike" dirty="0">
                        <a:effectLst/>
                        <a:latin typeface="+mn-lt"/>
                      </a:endParaRPr>
                    </a:p>
                  </a:txBody>
                  <a:tcPr marL="7944" marR="7944" marT="7944" marB="0" anchor="b">
                    <a:solidFill>
                      <a:schemeClr val="bg1"/>
                    </a:solidFill>
                  </a:tcPr>
                </a:tc>
                <a:tc>
                  <a:txBody>
                    <a:bodyPr/>
                    <a:lstStyle/>
                    <a:p>
                      <a:pPr algn="ct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$23,285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$46,000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$23,450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$7,050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$245,925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($9,425)</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FF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$819.75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July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July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July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34042" y="1066800"/>
            <a:ext cx="4711700" cy="5007654"/>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sz="1800"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400" dirty="0">
                <a:solidFill>
                  <a:schemeClr val="tx1"/>
                </a:solidFill>
              </a:rPr>
              <a:t>215 – </a:t>
            </a:r>
            <a:r>
              <a:rPr lang="en-US" sz="1400" dirty="0" err="1">
                <a:solidFill>
                  <a:schemeClr val="tx1"/>
                </a:solidFill>
              </a:rPr>
              <a:t>Deajeon</a:t>
            </a:r>
            <a:r>
              <a:rPr lang="en-US" sz="1400" dirty="0">
                <a:solidFill>
                  <a:schemeClr val="tx1"/>
                </a:solidFill>
              </a:rPr>
              <a:t> ($</a:t>
            </a:r>
            <a:r>
              <a:rPr lang="en-US" sz="1400" dirty="0"/>
              <a:t>26,050.00, $5,322)</a:t>
            </a:r>
          </a:p>
          <a:p>
            <a:pPr marL="454025" lvl="1" indent="-112713" defTabSz="914400" eaLnBrk="1" hangingPunct="1">
              <a:lnSpc>
                <a:spcPct val="90000"/>
              </a:lnSpc>
              <a:tabLst>
                <a:tab pos="7372350" algn="r"/>
              </a:tabLst>
            </a:pPr>
            <a:r>
              <a:rPr lang="en-US" sz="1400" dirty="0">
                <a:solidFill>
                  <a:schemeClr val="tx1"/>
                </a:solidFill>
              </a:rPr>
              <a:t>267 - Waikoloa (</a:t>
            </a:r>
            <a:r>
              <a:rPr lang="en-US" sz="1400" b="1" dirty="0">
                <a:solidFill>
                  <a:srgbClr val="C00000"/>
                </a:solidFill>
              </a:rPr>
              <a:t>$17,750 </a:t>
            </a:r>
            <a:r>
              <a:rPr lang="en-US" sz="1400" dirty="0">
                <a:solidFill>
                  <a:srgbClr val="FF0000"/>
                </a:solidFill>
              </a:rPr>
              <a:t>, </a:t>
            </a:r>
            <a:r>
              <a:rPr lang="en-US" sz="1400" b="1" dirty="0">
                <a:solidFill>
                  <a:srgbClr val="C00000"/>
                </a:solidFill>
              </a:rPr>
              <a:t>$20,404.21</a:t>
            </a:r>
            <a:r>
              <a:rPr lang="en-US" sz="1400" dirty="0">
                <a:solidFill>
                  <a:schemeClr val="tx1"/>
                </a:solidFill>
              </a:rPr>
              <a:t>)</a:t>
            </a:r>
          </a:p>
          <a:p>
            <a:pPr marL="53975" indent="-112713" defTabSz="914400" eaLnBrk="1" hangingPunct="1">
              <a:lnSpc>
                <a:spcPct val="90000"/>
              </a:lnSpc>
              <a:tabLst>
                <a:tab pos="7372350" algn="r"/>
              </a:tabLst>
            </a:pPr>
            <a:r>
              <a:rPr lang="en-US" i="1" dirty="0">
                <a:solidFill>
                  <a:schemeClr val="tx1"/>
                </a:solidFill>
              </a:rPr>
              <a:t>2018</a:t>
            </a:r>
          </a:p>
          <a:p>
            <a:pPr marL="454025" lvl="1" indent="-112713" defTabSz="914400" eaLnBrk="1" hangingPunct="1">
              <a:lnSpc>
                <a:spcPct val="90000"/>
              </a:lnSpc>
              <a:tabLst>
                <a:tab pos="7372350" algn="r"/>
              </a:tabLst>
            </a:pPr>
            <a:r>
              <a:rPr lang="en-US" i="1" dirty="0">
                <a:solidFill>
                  <a:schemeClr val="tx1"/>
                </a:solidFill>
              </a:rPr>
              <a:t>312 – Irvine (</a:t>
            </a:r>
            <a:r>
              <a:rPr lang="en-US" b="1" i="1" dirty="0">
                <a:solidFill>
                  <a:srgbClr val="C00000"/>
                </a:solidFill>
              </a:rPr>
              <a:t>$12,380, $</a:t>
            </a:r>
            <a:r>
              <a:rPr lang="en-US" b="1" dirty="0">
                <a:solidFill>
                  <a:srgbClr val="C00000"/>
                </a:solidFill>
              </a:rPr>
              <a:t>10,410.36</a:t>
            </a:r>
            <a:r>
              <a:rPr lang="en-US" i="1" dirty="0">
                <a:solidFill>
                  <a:schemeClr val="tx1"/>
                </a:solidFill>
              </a:rPr>
              <a:t>)</a:t>
            </a:r>
          </a:p>
          <a:p>
            <a:pPr marL="454025" lvl="1" indent="-112713" defTabSz="914400" eaLnBrk="1" hangingPunct="1">
              <a:lnSpc>
                <a:spcPct val="90000"/>
              </a:lnSpc>
              <a:tabLst>
                <a:tab pos="7372350" algn="r"/>
              </a:tabLst>
            </a:pPr>
            <a:r>
              <a:rPr lang="en-US" i="1" dirty="0">
                <a:solidFill>
                  <a:schemeClr val="tx1"/>
                </a:solidFill>
              </a:rPr>
              <a:t>271 – Warsaw ($</a:t>
            </a:r>
            <a:r>
              <a:rPr lang="en-US" dirty="0"/>
              <a:t>5,965.00, </a:t>
            </a:r>
            <a:r>
              <a:rPr lang="en-US" dirty="0">
                <a:solidFill>
                  <a:schemeClr val="tx1"/>
                </a:solidFill>
              </a:rPr>
              <a:t>$13,705.11)</a:t>
            </a:r>
          </a:p>
          <a:p>
            <a:pPr marL="454025" lvl="1" indent="-112713" defTabSz="914400" eaLnBrk="1" hangingPunct="1">
              <a:lnSpc>
                <a:spcPct val="90000"/>
              </a:lnSpc>
              <a:tabLst>
                <a:tab pos="7372350" algn="r"/>
              </a:tabLst>
            </a:pPr>
            <a:r>
              <a:rPr lang="en-US" dirty="0" err="1">
                <a:solidFill>
                  <a:schemeClr val="tx1"/>
                </a:solidFill>
              </a:rPr>
              <a:t>est</a:t>
            </a:r>
            <a:r>
              <a:rPr lang="en-US" dirty="0">
                <a:solidFill>
                  <a:schemeClr val="tx1"/>
                </a:solidFill>
              </a:rPr>
              <a:t> 300-- Waikoloa (</a:t>
            </a:r>
            <a:r>
              <a:rPr lang="en-US" b="1" dirty="0">
                <a:solidFill>
                  <a:srgbClr val="C00000"/>
                </a:solidFill>
              </a:rPr>
              <a:t>$9,425</a:t>
            </a:r>
            <a:r>
              <a:rPr lang="en-US" dirty="0">
                <a:solidFill>
                  <a:schemeClr val="tx1"/>
                </a:solidFill>
              </a:rPr>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872353"/>
            <a:ext cx="4241296" cy="584775"/>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July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graphicFrame>
        <p:nvGraphicFramePr>
          <p:cNvPr id="6" name="Table 5">
            <a:extLst>
              <a:ext uri="{FF2B5EF4-FFF2-40B4-BE49-F238E27FC236}">
                <a16:creationId xmlns:a16="http://schemas.microsoft.com/office/drawing/2014/main" id="{EA120ED6-079F-4D20-990F-0446F985E0AE}"/>
              </a:ext>
            </a:extLst>
          </p:cNvPr>
          <p:cNvGraphicFramePr>
            <a:graphicFrameLocks noGrp="1"/>
          </p:cNvGraphicFramePr>
          <p:nvPr>
            <p:extLst>
              <p:ext uri="{D42A27DB-BD31-4B8C-83A1-F6EECF244321}">
                <p14:modId xmlns:p14="http://schemas.microsoft.com/office/powerpoint/2010/main" val="1336251015"/>
              </p:ext>
            </p:extLst>
          </p:nvPr>
        </p:nvGraphicFramePr>
        <p:xfrm>
          <a:off x="1143000" y="685800"/>
          <a:ext cx="10058400" cy="5789610"/>
        </p:xfrm>
        <a:graphic>
          <a:graphicData uri="http://schemas.openxmlformats.org/drawingml/2006/table">
            <a:tbl>
              <a:tblPr/>
              <a:tblGrid>
                <a:gridCol w="7173227">
                  <a:extLst>
                    <a:ext uri="{9D8B030D-6E8A-4147-A177-3AD203B41FA5}">
                      <a16:colId xmlns:a16="http://schemas.microsoft.com/office/drawing/2014/main" val="402531083"/>
                    </a:ext>
                  </a:extLst>
                </a:gridCol>
                <a:gridCol w="2885173">
                  <a:extLst>
                    <a:ext uri="{9D8B030D-6E8A-4147-A177-3AD203B41FA5}">
                      <a16:colId xmlns:a16="http://schemas.microsoft.com/office/drawing/2014/main" val="2261045385"/>
                    </a:ext>
                  </a:extLst>
                </a:gridCol>
              </a:tblGrid>
              <a:tr h="464089">
                <a:tc gridSpan="2">
                  <a:txBody>
                    <a:bodyPr/>
                    <a:lstStyle/>
                    <a:p>
                      <a:pPr algn="ctr" fontAlgn="b"/>
                      <a:r>
                        <a:rPr lang="en-US" sz="2400" b="1" i="0" u="none" strike="noStrike" dirty="0">
                          <a:effectLst/>
                          <a:latin typeface="Arial" panose="020B0604020202020204" pitchFamily="34" charset="0"/>
                        </a:rPr>
                        <a:t>Reconciliation Summary - 74331 802.11/.15 CB Acct No. 556802</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418296627"/>
                  </a:ext>
                </a:extLst>
              </a:tr>
              <a:tr h="430469">
                <a:tc gridSpan="2">
                  <a:txBody>
                    <a:bodyPr/>
                    <a:lstStyle/>
                    <a:p>
                      <a:pPr algn="ctr" fontAlgn="b"/>
                      <a:r>
                        <a:rPr lang="en-US" sz="2400" b="1" i="0" u="none" strike="noStrike" dirty="0">
                          <a:effectLst/>
                          <a:latin typeface="Arial" panose="020B0604020202020204" pitchFamily="34" charset="0"/>
                        </a:rPr>
                        <a:t>As of 5/31/2018</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1925356"/>
                  </a:ext>
                </a:extLst>
              </a:tr>
              <a:tr h="296612">
                <a:tc>
                  <a:txBody>
                    <a:bodyPr/>
                    <a:lstStyle/>
                    <a:p>
                      <a:pPr algn="ctr" fontAlgn="b"/>
                      <a:r>
                        <a:rPr lang="en-US" sz="1800" b="1" i="0" u="none" strike="noStrike" dirty="0">
                          <a:effectLst/>
                          <a:latin typeface="Arial" panose="020B0604020202020204" pitchFamily="34" charset="0"/>
                        </a:rPr>
                        <a:t>ID</a:t>
                      </a:r>
                    </a:p>
                  </a:txBody>
                  <a:tcPr marL="9525" marR="9525" marT="9525" marB="0" anchor="b">
                    <a:lnL>
                      <a:noFill/>
                    </a:lnL>
                    <a:lnR>
                      <a:noFill/>
                    </a:lnR>
                    <a:lnT>
                      <a:noFill/>
                    </a:lnT>
                    <a:lnB>
                      <a:noFill/>
                    </a:lnB>
                    <a:solidFill>
                      <a:srgbClr val="D0D0D0"/>
                    </a:solidFill>
                  </a:tcPr>
                </a:tc>
                <a:tc>
                  <a:txBody>
                    <a:bodyPr/>
                    <a:lstStyle/>
                    <a:p>
                      <a:pPr algn="ctr" fontAlgn="b"/>
                      <a:r>
                        <a:rPr lang="en-US" sz="1800" b="1" i="0" u="none" strike="noStrike">
                          <a:effectLst/>
                          <a:latin typeface="Arial" panose="020B0604020202020204" pitchFamily="34" charset="0"/>
                        </a:rPr>
                        <a:t>Balance</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407666727"/>
                  </a:ext>
                </a:extLst>
              </a:tr>
              <a:tr h="328460">
                <a:tc>
                  <a:txBody>
                    <a:bodyPr/>
                    <a:lstStyle/>
                    <a:p>
                      <a:pPr algn="l" fontAlgn="ctr"/>
                      <a:r>
                        <a:rPr lang="en-US" sz="2000" b="1" i="0" u="none" strike="noStrike" dirty="0">
                          <a:solidFill>
                            <a:srgbClr val="000000"/>
                          </a:solidFill>
                          <a:effectLst/>
                          <a:latin typeface="Arial" panose="020B0604020202020204" pitchFamily="34" charset="0"/>
                        </a:rPr>
                        <a:t>Reconciled</a:t>
                      </a:r>
                    </a:p>
                  </a:txBody>
                  <a:tcPr marL="9525" marR="9525" marT="9525" marB="0" anchor="ctr">
                    <a:lnL>
                      <a:noFill/>
                    </a:lnL>
                    <a:lnR>
                      <a:noFill/>
                    </a:lnR>
                    <a:lnT>
                      <a:noFill/>
                    </a:lnT>
                    <a:lnB>
                      <a:noFill/>
                    </a:lnB>
                  </a:tcPr>
                </a:tc>
                <a:tc>
                  <a:txBody>
                    <a:bodyPr/>
                    <a:lstStyle/>
                    <a:p>
                      <a:pPr algn="ctr" fontAlgn="ctr"/>
                      <a:endParaRPr lang="en-US" sz="2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48993845"/>
                  </a:ext>
                </a:extLst>
              </a:tr>
              <a:tr h="328460">
                <a:tc>
                  <a:txBody>
                    <a:bodyPr/>
                    <a:lstStyle/>
                    <a:p>
                      <a:pPr algn="l" fontAlgn="b"/>
                      <a:r>
                        <a:rPr lang="en-US" sz="2000" b="0" i="0" u="none" strike="noStrike" dirty="0">
                          <a:solidFill>
                            <a:srgbClr val="000000"/>
                          </a:solidFill>
                          <a:effectLst/>
                          <a:latin typeface="Arial" panose="020B0604020202020204" pitchFamily="34" charset="0"/>
                        </a:rPr>
                        <a:t>Cleared Deposits and Other Credits</a:t>
                      </a:r>
                    </a:p>
                  </a:txBody>
                  <a:tcPr marL="9525" marR="9525" marT="9525" marB="0" anchor="b">
                    <a:lnL>
                      <a:noFill/>
                    </a:lnL>
                    <a:lnR>
                      <a:noFill/>
                    </a:lnR>
                    <a:lnT>
                      <a:noFill/>
                    </a:lnT>
                    <a:lnB>
                      <a:noFill/>
                    </a:lnB>
                  </a:tcPr>
                </a:tc>
                <a:tc>
                  <a:txBody>
                    <a:bodyPr/>
                    <a:lstStyle/>
                    <a:p>
                      <a:pPr algn="ctr" fontAlgn="ctr"/>
                      <a:r>
                        <a:rPr lang="en-US" sz="2000" b="0" i="0" u="none" strike="noStrike">
                          <a:solidFill>
                            <a:srgbClr val="000000"/>
                          </a:solidFill>
                          <a:effectLst/>
                          <a:latin typeface="Arial" panose="020B0604020202020204" pitchFamily="34" charset="0"/>
                        </a:rPr>
                        <a:t>350.01 </a:t>
                      </a:r>
                    </a:p>
                  </a:txBody>
                  <a:tcPr marL="9525" marR="9525" marT="9525" marB="0" anchor="ctr">
                    <a:lnL>
                      <a:noFill/>
                    </a:lnL>
                    <a:lnR>
                      <a:noFill/>
                    </a:lnR>
                    <a:lnT>
                      <a:noFill/>
                    </a:lnT>
                    <a:lnB>
                      <a:noFill/>
                    </a:lnB>
                  </a:tcPr>
                </a:tc>
                <a:extLst>
                  <a:ext uri="{0D108BD9-81ED-4DB2-BD59-A6C34878D82A}">
                    <a16:rowId xmlns:a16="http://schemas.microsoft.com/office/drawing/2014/main" val="1715505334"/>
                  </a:ext>
                </a:extLst>
              </a:tr>
              <a:tr h="328460">
                <a:tc>
                  <a:txBody>
                    <a:bodyPr/>
                    <a:lstStyle/>
                    <a:p>
                      <a:pPr algn="l" fontAlgn="b"/>
                      <a:r>
                        <a:rPr lang="en-US" sz="2000" b="0" i="0" u="none" strike="noStrike" dirty="0">
                          <a:solidFill>
                            <a:srgbClr val="000000"/>
                          </a:solidFill>
                          <a:effectLst/>
                          <a:latin typeface="Arial" panose="020B0604020202020204" pitchFamily="34" charset="0"/>
                        </a:rPr>
                        <a:t>Cleared Checks and Payments</a:t>
                      </a:r>
                    </a:p>
                  </a:txBody>
                  <a:tcPr marL="9525"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ctr" fontAlgn="ctr"/>
                      <a:r>
                        <a:rPr lang="en-US" sz="2000" b="0" i="0" u="none" strike="noStrike">
                          <a:solidFill>
                            <a:srgbClr val="000000"/>
                          </a:solidFill>
                          <a:effectLst/>
                          <a:latin typeface="Arial" panose="020B0604020202020204" pitchFamily="34" charset="0"/>
                        </a:rPr>
                        <a:t>(25.00)</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4225544467"/>
                  </a:ext>
                </a:extLst>
              </a:tr>
              <a:tr h="328460">
                <a:tc>
                  <a:txBody>
                    <a:bodyPr/>
                    <a:lstStyle/>
                    <a:p>
                      <a:pPr algn="l" fontAlgn="ctr"/>
                      <a:r>
                        <a:rPr lang="en-US" sz="2000" b="1" i="0" u="none" strike="noStrike" dirty="0">
                          <a:solidFill>
                            <a:srgbClr val="000000"/>
                          </a:solidFill>
                          <a:effectLst/>
                          <a:latin typeface="Arial" panose="020B0604020202020204" pitchFamily="34" charset="0"/>
                        </a:rPr>
                        <a:t>Total - 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ctr" fontAlgn="ctr"/>
                      <a:r>
                        <a:rPr lang="en-US" sz="2000" b="1" i="0" u="none" strike="noStrike">
                          <a:solidFill>
                            <a:srgbClr val="000000"/>
                          </a:solidFill>
                          <a:effectLst/>
                          <a:latin typeface="Arial" panose="020B0604020202020204" pitchFamily="34" charset="0"/>
                        </a:rPr>
                        <a:t>325.01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231829930"/>
                  </a:ext>
                </a:extLst>
              </a:tr>
              <a:tr h="328460">
                <a:tc>
                  <a:txBody>
                    <a:bodyPr/>
                    <a:lstStyle/>
                    <a:p>
                      <a:pPr algn="l" fontAlgn="ctr"/>
                      <a:r>
                        <a:rPr lang="en-US" sz="2000" b="1" i="0" u="none" strike="noStrike" dirty="0">
                          <a:solidFill>
                            <a:srgbClr val="000000"/>
                          </a:solidFill>
                          <a:effectLst/>
                          <a:latin typeface="Arial" panose="020B0604020202020204" pitchFamily="34" charset="0"/>
                        </a:rPr>
                        <a:t>Last Reconciled Statement Balance - 4/30/2018</a:t>
                      </a:r>
                    </a:p>
                  </a:txBody>
                  <a:tcPr marL="9525" marR="9525" marT="9525" marB="0" anchor="ctr">
                    <a:lnL>
                      <a:noFill/>
                    </a:lnL>
                    <a:lnR>
                      <a:noFill/>
                    </a:lnR>
                    <a:lnT>
                      <a:noFill/>
                    </a:lnT>
                    <a:lnB>
                      <a:noFill/>
                    </a:lnB>
                  </a:tcPr>
                </a:tc>
                <a:tc>
                  <a:txBody>
                    <a:bodyPr/>
                    <a:lstStyle/>
                    <a:p>
                      <a:pPr algn="ctr" fontAlgn="ctr"/>
                      <a:r>
                        <a:rPr lang="en-US" sz="2000" b="0" i="0" u="none" strike="noStrike" dirty="0">
                          <a:solidFill>
                            <a:srgbClr val="000000"/>
                          </a:solidFill>
                          <a:effectLst/>
                          <a:latin typeface="Arial" panose="020B0604020202020204" pitchFamily="34" charset="0"/>
                        </a:rPr>
                        <a:t>519,324.31 </a:t>
                      </a:r>
                    </a:p>
                  </a:txBody>
                  <a:tcPr marL="9525" marR="9525" marT="9525" marB="0" anchor="ctr">
                    <a:lnL>
                      <a:noFill/>
                    </a:lnL>
                    <a:lnR>
                      <a:noFill/>
                    </a:lnR>
                    <a:lnT>
                      <a:noFill/>
                    </a:lnT>
                    <a:lnB>
                      <a:noFill/>
                    </a:lnB>
                  </a:tcPr>
                </a:tc>
                <a:extLst>
                  <a:ext uri="{0D108BD9-81ED-4DB2-BD59-A6C34878D82A}">
                    <a16:rowId xmlns:a16="http://schemas.microsoft.com/office/drawing/2014/main" val="1983261396"/>
                  </a:ext>
                </a:extLst>
              </a:tr>
              <a:tr h="328460">
                <a:tc>
                  <a:txBody>
                    <a:bodyPr/>
                    <a:lstStyle/>
                    <a:p>
                      <a:pPr algn="l" fontAlgn="ctr"/>
                      <a:r>
                        <a:rPr lang="en-US" sz="2000" b="1" i="0" u="none" strike="noStrike">
                          <a:solidFill>
                            <a:srgbClr val="000000"/>
                          </a:solidFill>
                          <a:effectLst/>
                          <a:latin typeface="Arial" panose="020B0604020202020204" pitchFamily="34" charset="0"/>
                        </a:rPr>
                        <a:t>Current Reconciled Balance</a:t>
                      </a:r>
                    </a:p>
                  </a:txBody>
                  <a:tcPr marL="9525" marR="9525" marT="9525" marB="0" anchor="ctr">
                    <a:lnL>
                      <a:noFill/>
                    </a:lnL>
                    <a:lnR>
                      <a:noFill/>
                    </a:lnR>
                    <a:lnT>
                      <a:noFill/>
                    </a:lnT>
                    <a:lnB>
                      <a:noFill/>
                    </a:lnB>
                  </a:tcPr>
                </a:tc>
                <a:tc>
                  <a:txBody>
                    <a:bodyPr/>
                    <a:lstStyle/>
                    <a:p>
                      <a:pPr algn="ctr" fontAlgn="ctr"/>
                      <a:r>
                        <a:rPr lang="en-US" sz="2000" b="0" i="0" u="none" strike="noStrike" dirty="0">
                          <a:solidFill>
                            <a:srgbClr val="000000"/>
                          </a:solidFill>
                          <a:effectLst/>
                          <a:latin typeface="Arial" panose="020B0604020202020204" pitchFamily="34" charset="0"/>
                        </a:rPr>
                        <a:t>519,649.32 </a:t>
                      </a:r>
                    </a:p>
                  </a:txBody>
                  <a:tcPr marL="9525" marR="9525" marT="9525" marB="0" anchor="ctr">
                    <a:lnL>
                      <a:noFill/>
                    </a:lnL>
                    <a:lnR>
                      <a:noFill/>
                    </a:lnR>
                    <a:lnT>
                      <a:noFill/>
                    </a:lnT>
                    <a:lnB>
                      <a:noFill/>
                    </a:lnB>
                  </a:tcPr>
                </a:tc>
                <a:extLst>
                  <a:ext uri="{0D108BD9-81ED-4DB2-BD59-A6C34878D82A}">
                    <a16:rowId xmlns:a16="http://schemas.microsoft.com/office/drawing/2014/main" val="2844009004"/>
                  </a:ext>
                </a:extLst>
              </a:tr>
              <a:tr h="328460">
                <a:tc>
                  <a:txBody>
                    <a:bodyPr/>
                    <a:lstStyle/>
                    <a:p>
                      <a:pPr algn="l" fontAlgn="ctr"/>
                      <a:r>
                        <a:rPr lang="en-US" sz="2000" b="1" i="0" u="none" strike="noStrike">
                          <a:solidFill>
                            <a:srgbClr val="000000"/>
                          </a:solidFill>
                          <a:effectLst/>
                          <a:latin typeface="Arial" panose="020B0604020202020204" pitchFamily="34" charset="0"/>
                        </a:rPr>
                        <a:t>Reconcile Statement Balance - 5/31/2018</a:t>
                      </a:r>
                    </a:p>
                  </a:txBody>
                  <a:tcPr marL="9525" marR="9525" marT="9525" marB="0" anchor="ctr">
                    <a:lnL>
                      <a:noFill/>
                    </a:lnL>
                    <a:lnR>
                      <a:noFill/>
                    </a:lnR>
                    <a:lnT>
                      <a:noFill/>
                    </a:lnT>
                    <a:lnB>
                      <a:noFill/>
                    </a:lnB>
                  </a:tcPr>
                </a:tc>
                <a:tc>
                  <a:txBody>
                    <a:bodyPr/>
                    <a:lstStyle/>
                    <a:p>
                      <a:pPr algn="ctr" fontAlgn="ctr"/>
                      <a:r>
                        <a:rPr lang="en-US" sz="2000" b="0" i="0" u="none" strike="noStrike" dirty="0">
                          <a:solidFill>
                            <a:srgbClr val="000000"/>
                          </a:solidFill>
                          <a:effectLst/>
                          <a:latin typeface="Arial" panose="020B0604020202020204" pitchFamily="34" charset="0"/>
                        </a:rPr>
                        <a:t>519,649.32 </a:t>
                      </a:r>
                    </a:p>
                  </a:txBody>
                  <a:tcPr marL="9525" marR="9525" marT="9525" marB="0" anchor="ctr">
                    <a:lnL>
                      <a:noFill/>
                    </a:lnL>
                    <a:lnR>
                      <a:noFill/>
                    </a:lnR>
                    <a:lnT>
                      <a:noFill/>
                    </a:lnT>
                    <a:lnB>
                      <a:noFill/>
                    </a:lnB>
                  </a:tcPr>
                </a:tc>
                <a:extLst>
                  <a:ext uri="{0D108BD9-81ED-4DB2-BD59-A6C34878D82A}">
                    <a16:rowId xmlns:a16="http://schemas.microsoft.com/office/drawing/2014/main" val="103112289"/>
                  </a:ext>
                </a:extLst>
              </a:tr>
              <a:tr h="328460">
                <a:tc>
                  <a:txBody>
                    <a:bodyPr/>
                    <a:lstStyle/>
                    <a:p>
                      <a:pPr algn="l" fontAlgn="ctr"/>
                      <a:r>
                        <a:rPr lang="en-US" sz="2000" b="1" i="0" u="none" strike="noStrike">
                          <a:solidFill>
                            <a:srgbClr val="000000"/>
                          </a:solidFill>
                          <a:effectLst/>
                          <a:latin typeface="Arial" panose="020B0604020202020204" pitchFamily="34" charset="0"/>
                        </a:rPr>
                        <a:t>Difference</a:t>
                      </a:r>
                    </a:p>
                  </a:txBody>
                  <a:tcPr marL="9525" marR="9525" marT="9525" marB="0" anchor="ctr">
                    <a:lnL>
                      <a:noFill/>
                    </a:lnL>
                    <a:lnR>
                      <a:noFill/>
                    </a:lnR>
                    <a:lnT>
                      <a:noFill/>
                    </a:lnT>
                    <a:lnB>
                      <a:noFill/>
                    </a:lnB>
                  </a:tcPr>
                </a:tc>
                <a:tc>
                  <a:txBody>
                    <a:bodyPr/>
                    <a:lstStyle/>
                    <a:p>
                      <a:pPr algn="ctr" fontAlgn="ctr"/>
                      <a:r>
                        <a:rPr lang="en-US" sz="20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3326946510"/>
                  </a:ext>
                </a:extLst>
              </a:tr>
              <a:tr h="328460">
                <a:tc>
                  <a:txBody>
                    <a:bodyPr/>
                    <a:lstStyle/>
                    <a:p>
                      <a:pPr algn="l" fontAlgn="ctr"/>
                      <a:r>
                        <a:rPr lang="en-US" sz="2000" b="1" i="0" u="none" strike="noStrike">
                          <a:solidFill>
                            <a:srgbClr val="000000"/>
                          </a:solidFill>
                          <a:effectLst/>
                          <a:latin typeface="Arial" panose="020B0604020202020204" pitchFamily="34" charset="0"/>
                        </a:rPr>
                        <a:t>Unreconciled</a:t>
                      </a:r>
                    </a:p>
                  </a:txBody>
                  <a:tcPr marL="9525" marR="9525" marT="9525" marB="0" anchor="ctr">
                    <a:lnL>
                      <a:noFill/>
                    </a:lnL>
                    <a:lnR>
                      <a:noFill/>
                    </a:lnR>
                    <a:lnT>
                      <a:noFill/>
                    </a:lnT>
                    <a:lnB>
                      <a:noFill/>
                    </a:lnB>
                  </a:tcPr>
                </a:tc>
                <a:tc>
                  <a:txBody>
                    <a:bodyPr/>
                    <a:lstStyle/>
                    <a:p>
                      <a:pPr algn="ctr" fontAlgn="ctr"/>
                      <a:endParaRPr lang="en-US" sz="20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38076827"/>
                  </a:ext>
                </a:extLst>
              </a:tr>
              <a:tr h="328460">
                <a:tc>
                  <a:txBody>
                    <a:bodyPr/>
                    <a:lstStyle/>
                    <a:p>
                      <a:pPr algn="l" fontAlgn="b"/>
                      <a:r>
                        <a:rPr lang="en-US" sz="2000" b="1" i="0" u="none" strike="noStrike">
                          <a:solidFill>
                            <a:srgbClr val="000000"/>
                          </a:solidFill>
                          <a:effectLst/>
                          <a:latin typeface="Arial" panose="020B0604020202020204" pitchFamily="34" charset="0"/>
                        </a:rPr>
                        <a:t>Uncleared</a:t>
                      </a:r>
                    </a:p>
                  </a:txBody>
                  <a:tcPr marL="9525" marR="9525" marT="9525" marB="0" anchor="b">
                    <a:lnL>
                      <a:noFill/>
                    </a:lnL>
                    <a:lnR>
                      <a:noFill/>
                    </a:lnR>
                    <a:lnT>
                      <a:noFill/>
                    </a:lnT>
                    <a:lnB>
                      <a:noFill/>
                    </a:lnB>
                  </a:tcPr>
                </a:tc>
                <a:tc>
                  <a:txBody>
                    <a:bodyPr/>
                    <a:lstStyle/>
                    <a:p>
                      <a:pPr algn="ctr" fontAlgn="ctr"/>
                      <a:endParaRPr lang="en-US" sz="20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6603381"/>
                  </a:ext>
                </a:extLst>
              </a:tr>
              <a:tr h="328460">
                <a:tc>
                  <a:txBody>
                    <a:bodyPr/>
                    <a:lstStyle/>
                    <a:p>
                      <a:pPr algn="l" fontAlgn="b"/>
                      <a:r>
                        <a:rPr lang="en-US" sz="2000" b="0" i="0" u="none" strike="noStrike">
                          <a:solidFill>
                            <a:srgbClr val="000000"/>
                          </a:solidFill>
                          <a:effectLst/>
                          <a:latin typeface="Arial" panose="020B0604020202020204" pitchFamily="34" charset="0"/>
                        </a:rPr>
                        <a:t>Checks and Payments</a:t>
                      </a:r>
                    </a:p>
                  </a:txBody>
                  <a:tcPr marL="9525"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ctr" fontAlgn="ctr"/>
                      <a:r>
                        <a:rPr lang="en-US" sz="2000" b="0" i="0" u="none" strike="noStrike" dirty="0">
                          <a:solidFill>
                            <a:srgbClr val="000000"/>
                          </a:solidFill>
                          <a:effectLst/>
                          <a:latin typeface="Arial" panose="020B0604020202020204" pitchFamily="34" charset="0"/>
                        </a:rPr>
                        <a:t>(152.10)</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1396523436"/>
                  </a:ext>
                </a:extLst>
              </a:tr>
              <a:tr h="328460">
                <a:tc>
                  <a:txBody>
                    <a:bodyPr/>
                    <a:lstStyle/>
                    <a:p>
                      <a:pPr algn="l" fontAlgn="b"/>
                      <a:r>
                        <a:rPr lang="en-US" sz="2000" b="1" i="0" u="none" strike="noStrike">
                          <a:solidFill>
                            <a:srgbClr val="000000"/>
                          </a:solidFill>
                          <a:effectLst/>
                          <a:latin typeface="Arial" panose="020B0604020202020204" pitchFamily="34" charset="0"/>
                        </a:rPr>
                        <a:t>Total - Uncleared</a:t>
                      </a:r>
                    </a:p>
                  </a:txBody>
                  <a:tcPr marL="9525" marR="9525" marT="9525" marB="0" anchor="b">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ctr" fontAlgn="ctr"/>
                      <a:r>
                        <a:rPr lang="en-US" sz="2000" b="1" i="0" u="none" strike="noStrike" dirty="0">
                          <a:solidFill>
                            <a:srgbClr val="000000"/>
                          </a:solidFill>
                          <a:effectLst/>
                          <a:latin typeface="Arial" panose="020B0604020202020204" pitchFamily="34" charset="0"/>
                        </a:rPr>
                        <a:t>(152.10)</a:t>
                      </a:r>
                    </a:p>
                  </a:txBody>
                  <a:tcPr marL="9525" marR="9525" marT="952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673692120"/>
                  </a:ext>
                </a:extLst>
              </a:tr>
              <a:tr h="328460">
                <a:tc>
                  <a:txBody>
                    <a:bodyPr/>
                    <a:lstStyle/>
                    <a:p>
                      <a:pPr algn="l" fontAlgn="ctr"/>
                      <a:r>
                        <a:rPr lang="en-US" sz="2000" b="1" i="0" u="none" strike="noStrike">
                          <a:solidFill>
                            <a:srgbClr val="000000"/>
                          </a:solidFill>
                          <a:effectLst/>
                          <a:latin typeface="Arial" panose="020B0604020202020204" pitchFamily="34" charset="0"/>
                        </a:rPr>
                        <a:t>Total - Unreconciled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ctr" fontAlgn="ctr"/>
                      <a:r>
                        <a:rPr lang="en-US" sz="2000" b="1" i="0" u="none" strike="noStrike" dirty="0">
                          <a:solidFill>
                            <a:srgbClr val="000000"/>
                          </a:solidFill>
                          <a:effectLst/>
                          <a:latin typeface="Arial" panose="020B0604020202020204" pitchFamily="34" charset="0"/>
                        </a:rPr>
                        <a:t>(152.10)</a:t>
                      </a:r>
                    </a:p>
                  </a:txBody>
                  <a:tcPr marL="9525" marR="9525" marT="952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3697961143"/>
                  </a:ext>
                </a:extLst>
              </a:tr>
              <a:tr h="328460">
                <a:tc>
                  <a:txBody>
                    <a:bodyPr/>
                    <a:lstStyle/>
                    <a:p>
                      <a:pPr algn="l" fontAlgn="ctr"/>
                      <a:r>
                        <a:rPr lang="en-US" sz="2000" b="1" i="0" u="none" strike="noStrike">
                          <a:solidFill>
                            <a:srgbClr val="000000"/>
                          </a:solidFill>
                          <a:effectLst/>
                          <a:latin typeface="Arial" panose="020B0604020202020204" pitchFamily="34" charset="0"/>
                        </a:rPr>
                        <a:t>Total as of 5/31/2018</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ctr" fontAlgn="ctr"/>
                      <a:r>
                        <a:rPr lang="en-US" sz="2000" b="1" i="0" u="none" strike="noStrike" dirty="0">
                          <a:solidFill>
                            <a:srgbClr val="000000"/>
                          </a:solidFill>
                          <a:effectLst/>
                          <a:latin typeface="Arial" panose="020B0604020202020204" pitchFamily="34" charset="0"/>
                        </a:rPr>
                        <a:t>519,497.22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356200879"/>
                  </a:ext>
                </a:extLst>
              </a:tr>
            </a:tbl>
          </a:graphicData>
        </a:graphic>
      </p:graphicFrame>
    </p:spTree>
    <p:extLst>
      <p:ext uri="{BB962C8B-B14F-4D97-AF65-F5344CB8AC3E}">
        <p14:creationId xmlns:p14="http://schemas.microsoft.com/office/powerpoint/2010/main" val="96034320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106945</TotalTime>
  <Words>3074</Words>
  <Application>Microsoft Office PowerPoint</Application>
  <PresentationFormat>Widescreen</PresentationFormat>
  <Paragraphs>1018</Paragraphs>
  <Slides>14</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July 2018 – San Diego</vt:lpstr>
      <vt:lpstr>Abstract</vt:lpstr>
      <vt:lpstr>PowerPoint Presentation</vt:lpstr>
      <vt:lpstr>PowerPoint Presentation</vt:lpstr>
      <vt:lpstr>Warsaw, Poland May 2018 Budget Report</vt:lpstr>
      <vt:lpstr>Waikoloa, September 2018 Budget Report</vt:lpstr>
      <vt:lpstr>Historical Attendance</vt:lpstr>
      <vt:lpstr>Historical Attendance</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Qualcomm, 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2018 - Warsaw</dc:title>
  <dc:creator>Jon Rosdahl</dc:creator>
  <cp:keywords>May 2018</cp:keywords>
  <dc:description>Ben Rolfe (BCA); Jon Rosdahl (Qualcomm)</dc:description>
  <cp:lastModifiedBy>Jon Rosdahl</cp:lastModifiedBy>
  <cp:revision>466</cp:revision>
  <cp:lastPrinted>1601-01-01T00:00:00Z</cp:lastPrinted>
  <dcterms:created xsi:type="dcterms:W3CDTF">2012-05-13T15:07:35Z</dcterms:created>
  <dcterms:modified xsi:type="dcterms:W3CDTF">2018-07-07T20:41:38Z</dcterms:modified>
</cp:coreProperties>
</file>