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3"/>
  </p:notesMasterIdLst>
  <p:handoutMasterIdLst>
    <p:handoutMasterId r:id="rId34"/>
  </p:handoutMasterIdLst>
  <p:sldIdLst>
    <p:sldId id="256" r:id="rId2"/>
    <p:sldId id="257" r:id="rId3"/>
    <p:sldId id="289" r:id="rId4"/>
    <p:sldId id="300"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274" r:id="rId19"/>
    <p:sldId id="273" r:id="rId20"/>
    <p:sldId id="315" r:id="rId21"/>
    <p:sldId id="275" r:id="rId22"/>
    <p:sldId id="290" r:id="rId23"/>
    <p:sldId id="313" r:id="rId24"/>
    <p:sldId id="338" r:id="rId25"/>
    <p:sldId id="281" r:id="rId26"/>
    <p:sldId id="339" r:id="rId27"/>
    <p:sldId id="280" r:id="rId28"/>
    <p:sldId id="283" r:id="rId29"/>
    <p:sldId id="284" r:id="rId30"/>
    <p:sldId id="340"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300"/>
            <p14:sldId id="324"/>
            <p14:sldId id="325"/>
            <p14:sldId id="326"/>
            <p14:sldId id="327"/>
            <p14:sldId id="328"/>
            <p14:sldId id="329"/>
            <p14:sldId id="330"/>
            <p14:sldId id="331"/>
            <p14:sldId id="332"/>
            <p14:sldId id="333"/>
            <p14:sldId id="334"/>
            <p14:sldId id="335"/>
            <p14:sldId id="336"/>
            <p14:sldId id="274"/>
            <p14:sldId id="273"/>
            <p14:sldId id="315"/>
            <p14:sldId id="275"/>
            <p14:sldId id="290"/>
            <p14:sldId id="313"/>
            <p14:sldId id="338"/>
          </p14:sldIdLst>
        </p14:section>
        <p14:section name="Wednessday" id="{F21A492A-BA32-4758-8679-031504230AE7}">
          <p14:sldIdLst>
            <p14:sldId id="281"/>
            <p14:sldId id="339"/>
            <p14:sldId id="280"/>
          </p14:sldIdLst>
        </p14:section>
        <p14:section name="Friday" id="{4BE27709-667B-4290-8292-4F4C0A5CE0BA}">
          <p14:sldIdLst>
            <p14:sldId id="283"/>
            <p14:sldId id="284"/>
            <p14:sldId id="340"/>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autoAdjust="0"/>
    <p:restoredTop sz="93226" autoAdjust="0"/>
  </p:normalViewPr>
  <p:slideViewPr>
    <p:cSldViewPr>
      <p:cViewPr varScale="1">
        <p:scale>
          <a:sx n="66" d="100"/>
          <a:sy n="66" d="100"/>
        </p:scale>
        <p:origin x="714" y="6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802-11-18/1064r1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802-11-18/1064r1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regonline.com/ieee802plenaryJuly2018"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mailto:802info@facetoface-events.com" TargetMode="External"/><Relationship Id="rId5" Type="http://schemas.openxmlformats.org/officeDocument/2006/relationships/hyperlink" Target="http://sites.ieee.org/gdpr/" TargetMode="External"/><Relationship Id="rId4" Type="http://schemas.openxmlformats.org/officeDocument/2006/relationships/hyperlink" Target="http://802world.org/plenary/"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802-11-18/1064r1</a:t>
            </a:r>
            <a:endParaRPr lang="en-US" dirty="0"/>
          </a:p>
        </p:txBody>
      </p:sp>
      <p:sp>
        <p:nvSpPr>
          <p:cNvPr id="5" name="Rectangle 3"/>
          <p:cNvSpPr>
            <a:spLocks noGrp="1" noChangeArrowheads="1"/>
          </p:cNvSpPr>
          <p:nvPr>
            <p:ph type="dt"/>
          </p:nvPr>
        </p:nvSpPr>
        <p:spPr>
          <a:ln/>
        </p:spPr>
        <p:txBody>
          <a:bodyPr/>
          <a:lstStyle/>
          <a:p>
            <a:r>
              <a:rPr lang="en-US"/>
              <a:t>July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802-11-18/1064r1</a:t>
            </a:r>
            <a:endParaRPr lang="en-US" dirty="0"/>
          </a:p>
        </p:txBody>
      </p:sp>
      <p:sp>
        <p:nvSpPr>
          <p:cNvPr id="5" name="Rectangle 3"/>
          <p:cNvSpPr>
            <a:spLocks noGrp="1" noChangeArrowheads="1"/>
          </p:cNvSpPr>
          <p:nvPr>
            <p:ph type="dt"/>
          </p:nvPr>
        </p:nvSpPr>
        <p:spPr>
          <a:ln/>
        </p:spPr>
        <p:txBody>
          <a:bodyPr/>
          <a:lstStyle/>
          <a:p>
            <a:r>
              <a:rPr lang="en-US"/>
              <a:t>July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802-11-18/1064r1</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r>
              <a:rPr lang="en-GB" sz="1100" b="1" dirty="0">
                <a:effectLst/>
              </a:rPr>
              <a:t>ROOM RATES</a:t>
            </a:r>
            <a:br>
              <a:rPr lang="en-GB" sz="1100" dirty="0">
                <a:effectLst/>
              </a:rPr>
            </a:br>
            <a:r>
              <a:rPr lang="en-GB" sz="1100" dirty="0">
                <a:effectLst/>
              </a:rPr>
              <a:t>•    SINGLE/DOUBLE OCCUPANCY*: $US 199.00 per night</a:t>
            </a:r>
            <a:br>
              <a:rPr lang="en-GB" sz="1100" dirty="0">
                <a:effectLst/>
              </a:rPr>
            </a:br>
            <a:r>
              <a:rPr lang="en-GB" sz="1100" dirty="0">
                <a:effectLst/>
              </a:rPr>
              <a:t>*Children 21 years of age and younger may be share accommodations at no additional charge.</a:t>
            </a:r>
            <a:br>
              <a:rPr lang="en-GB" sz="1100" dirty="0">
                <a:effectLst/>
              </a:rPr>
            </a:br>
            <a:r>
              <a:rPr lang="en-GB" sz="1100" dirty="0">
                <a:effectLst/>
              </a:rPr>
              <a:t>•    EXTRA ADULT*: $US 25.00 per night</a:t>
            </a:r>
            <a:br>
              <a:rPr lang="en-GB" sz="1100" dirty="0">
                <a:effectLst/>
              </a:rPr>
            </a:br>
            <a:r>
              <a:rPr lang="en-GB" sz="1100" dirty="0">
                <a:effectLst/>
              </a:rPr>
              <a:t>*Children 21 years of age and younger may be share accommodations at no additional charge. </a:t>
            </a:r>
            <a:br>
              <a:rPr lang="en-GB" sz="1100" dirty="0">
                <a:effectLst/>
              </a:rPr>
            </a:br>
            <a:br>
              <a:rPr lang="en-GB" sz="1100" dirty="0">
                <a:effectLst/>
              </a:rPr>
            </a:br>
            <a:r>
              <a:rPr lang="en-GB" sz="1100" b="1" dirty="0">
                <a:effectLst/>
              </a:rPr>
              <a:t>IEEE 802 GROUP RATE DEADLINE</a:t>
            </a:r>
            <a:br>
              <a:rPr lang="en-GB" sz="1100" dirty="0">
                <a:effectLst/>
              </a:rPr>
            </a:br>
            <a:r>
              <a:rPr lang="en-GB" sz="1100" dirty="0">
                <a:effectLst/>
              </a:rPr>
              <a:t>Friday June 15, 5:00 PM Pacific Time</a:t>
            </a:r>
            <a:br>
              <a:rPr lang="en-GB" sz="1100" dirty="0">
                <a:effectLst/>
              </a:rPr>
            </a:br>
            <a:br>
              <a:rPr lang="en-GB" sz="1100" dirty="0">
                <a:effectLst/>
              </a:rPr>
            </a:br>
            <a:r>
              <a:rPr lang="en-GB" sz="1100" b="1" dirty="0">
                <a:effectLst/>
                <a:hlinkClick r:id="rId3"/>
              </a:rPr>
              <a:t>REGISTRATION</a:t>
            </a:r>
            <a:r>
              <a:rPr lang="en-GB" sz="1100" b="1" dirty="0">
                <a:effectLst/>
              </a:rPr>
              <a:t> </a:t>
            </a:r>
            <a:r>
              <a:rPr lang="en-GB" sz="1100" dirty="0">
                <a:effectLst/>
              </a:rPr>
              <a:t>for the </a:t>
            </a:r>
            <a:r>
              <a:rPr lang="en-GB" sz="1100" b="1" dirty="0">
                <a:effectLst/>
                <a:hlinkClick r:id="rId4"/>
              </a:rPr>
              <a:t>JULY 2018 session</a:t>
            </a:r>
            <a:r>
              <a:rPr lang="en-GB" sz="1100" dirty="0">
                <a:effectLst/>
              </a:rPr>
              <a:t> is available.  The meeting planner is working with IEEE to ensure that all the necessary protocols are in place for the </a:t>
            </a:r>
            <a:r>
              <a:rPr lang="en-GB" sz="1100" i="0" dirty="0">
                <a:effectLst/>
              </a:rPr>
              <a:t>General Data Protection Regulation (</a:t>
            </a:r>
            <a:r>
              <a:rPr lang="en-GB" sz="1100" dirty="0">
                <a:effectLst/>
              </a:rPr>
              <a:t>GDPR) roll out on May 25, 2018. IEEE information related to the EU </a:t>
            </a:r>
            <a:r>
              <a:rPr lang="en-GB" sz="1100" i="0" dirty="0">
                <a:effectLst/>
              </a:rPr>
              <a:t>GDPR</a:t>
            </a:r>
            <a:r>
              <a:rPr lang="en-GB" sz="1100" dirty="0">
                <a:effectLst/>
              </a:rPr>
              <a:t> is available at </a:t>
            </a:r>
            <a:r>
              <a:rPr lang="en-GB" sz="1100" dirty="0">
                <a:effectLst/>
                <a:hlinkClick r:id="rId5"/>
              </a:rPr>
              <a:t>http://sites.ieee.org/gdpr/</a:t>
            </a:r>
            <a:r>
              <a:rPr lang="en-GB" sz="1100" dirty="0">
                <a:effectLst/>
              </a:rPr>
              <a:t> .</a:t>
            </a:r>
            <a:br>
              <a:rPr lang="en-GB" sz="1100" dirty="0">
                <a:effectLst/>
              </a:rPr>
            </a:br>
            <a:br>
              <a:rPr lang="en-GB" sz="1100" dirty="0">
                <a:effectLst/>
              </a:rPr>
            </a:br>
            <a:r>
              <a:rPr lang="en-GB" sz="1100" dirty="0">
                <a:effectLst/>
              </a:rPr>
              <a:t>The registration rates for the July 2018 IEEE 802 Plenary Session in San Diego, CA USA are: $800 early, $900 regular, $1100 late with a $300 discount for early/regular/late attendees if attendee stays at least one night in the hotel room block</a:t>
            </a:r>
          </a:p>
          <a:p>
            <a:pPr rtl="0"/>
            <a:r>
              <a:rPr lang="en-GB" sz="1100" dirty="0">
                <a:effectLst/>
              </a:rPr>
              <a:t>Deadlines: Early: Friday May 25, 2018, Regular: Friday June 29, 2018, Late: After Friday June 29, 2018</a:t>
            </a:r>
          </a:p>
          <a:p>
            <a:pPr rtl="0"/>
            <a:r>
              <a:rPr lang="en-GB" sz="1100" dirty="0">
                <a:effectLst/>
              </a:rPr>
              <a:t>Attendees urgently requiring a letter of invitation to the JULY session to facilitate a VISA may email </a:t>
            </a:r>
            <a:r>
              <a:rPr lang="en-GB" sz="1100" dirty="0">
                <a:effectLst/>
                <a:hlinkClick r:id="rId6"/>
              </a:rPr>
              <a:t>802info@facetoface-events.com</a:t>
            </a:r>
            <a:r>
              <a:rPr lang="en-GB" sz="1100" dirty="0">
                <a:effectLst/>
              </a:rPr>
              <a:t> with the Subject Line 802-0718-Invitation Letter Request. Invitation letter information required is as follows: </a:t>
            </a:r>
          </a:p>
          <a:p>
            <a:pPr rtl="0"/>
            <a:r>
              <a:rPr lang="en-GB" sz="1100" dirty="0">
                <a:effectLst/>
              </a:rPr>
              <a:t>Passport Number:</a:t>
            </a:r>
          </a:p>
          <a:p>
            <a:pPr rtl="0"/>
            <a:r>
              <a:rPr lang="en-GB" sz="1100" dirty="0">
                <a:effectLst/>
              </a:rPr>
              <a:t>Passport Country of Issue:</a:t>
            </a:r>
          </a:p>
          <a:p>
            <a:pPr rtl="0"/>
            <a:r>
              <a:rPr lang="en-GB" sz="1100" dirty="0">
                <a:effectLst/>
              </a:rPr>
              <a:t>Passport Issue Date: DD/MM/YYYY</a:t>
            </a:r>
          </a:p>
          <a:p>
            <a:pPr rtl="0"/>
            <a:r>
              <a:rPr lang="en-GB" sz="1100" dirty="0">
                <a:effectLst/>
              </a:rPr>
              <a:t>Passport Expiration Date: DD/MM/YYYY</a:t>
            </a:r>
          </a:p>
          <a:p>
            <a:pPr rtl="0"/>
            <a:r>
              <a:rPr lang="en-GB" sz="1100" dirty="0">
                <a:effectLst/>
              </a:rPr>
              <a:t>Date of Birth: DD/MM/YYYY</a:t>
            </a:r>
          </a:p>
          <a:p>
            <a:pPr rtl="0"/>
            <a:r>
              <a:rPr lang="en-GB" sz="1100" dirty="0">
                <a:effectLst/>
              </a:rPr>
              <a:t>City and Country of Birth: </a:t>
            </a:r>
          </a:p>
          <a:p>
            <a:pPr rtl="0"/>
            <a:r>
              <a:rPr lang="en-GB" sz="1100" dirty="0">
                <a:effectLst/>
              </a:rPr>
              <a:t>In order to comply with the GDPR regulations, all invitation letter requests must be submitted via the registration site starting May 25, 2018.</a:t>
            </a:r>
          </a:p>
        </p:txBody>
      </p:sp>
      <p:sp>
        <p:nvSpPr>
          <p:cNvPr id="4" name="Header Placeholder 3"/>
          <p:cNvSpPr>
            <a:spLocks noGrp="1"/>
          </p:cNvSpPr>
          <p:nvPr>
            <p:ph type="hdr" idx="10"/>
          </p:nvPr>
        </p:nvSpPr>
        <p:spPr/>
        <p:txBody>
          <a:bodyPr/>
          <a:lstStyle/>
          <a:p>
            <a:r>
              <a:rPr lang="en-US"/>
              <a:t>doc.: IEEE 802-11-18/1064r1</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802-11-18/1064r1</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802-11-18/1064r1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July 2018</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22</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802-11-18/1064r1</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802-11-18/1064r1</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2018</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11-18/1064r2</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andiego.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book.passkey.com/e/4951352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802world.org/wireless/" TargetMode="External"/><Relationship Id="rId4" Type="http://schemas.openxmlformats.org/officeDocument/2006/relationships/hyperlink" Target="https://www.regonline.com/september2018ieee802wirelessinterim"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griffin.meeting.verilan.com/docs/802.19" TargetMode="External"/><Relationship Id="rId13" Type="http://schemas.openxmlformats.org/officeDocument/2006/relationships/hyperlink" Target="http://griffin.meeting.verilan.com/docs/omniran" TargetMode="External"/><Relationship Id="rId3" Type="http://schemas.openxmlformats.org/officeDocument/2006/relationships/hyperlink" Target="https://imat.ieee.org/" TargetMode="External"/><Relationship Id="rId7" Type="http://schemas.openxmlformats.org/officeDocument/2006/relationships/hyperlink" Target="http://griffin.meeting.verilan.com/docs/802.18" TargetMode="External"/><Relationship Id="rId12" Type="http://schemas.openxmlformats.org/officeDocument/2006/relationships/hyperlink" Target="http://griffin.meeting.verilan.com/docs/802.24" TargetMode="External"/><Relationship Id="rId2" Type="http://schemas.openxmlformats.org/officeDocument/2006/relationships/notesSlide" Target="../notesSlides/notesSlide6.xml"/><Relationship Id="rId16" Type="http://schemas.openxmlformats.org/officeDocument/2006/relationships/hyperlink" Target="ftp://griffin.meeting.verilan.com/" TargetMode="External"/><Relationship Id="rId1" Type="http://schemas.openxmlformats.org/officeDocument/2006/relationships/slideLayout" Target="../slideLayouts/slideLayout2.xml"/><Relationship Id="rId6" Type="http://schemas.openxmlformats.org/officeDocument/2006/relationships/hyperlink" Target="http://griffin.meeting.verilan.com/docs/802.16" TargetMode="External"/><Relationship Id="rId11" Type="http://schemas.openxmlformats.org/officeDocument/2006/relationships/hyperlink" Target="http://griffin.meeting.verilan.com/docs/802.23" TargetMode="External"/><Relationship Id="rId5" Type="http://schemas.openxmlformats.org/officeDocument/2006/relationships/hyperlink" Target="http://griffin.meeting.verilan.com/docs/802.15" TargetMode="External"/><Relationship Id="rId15" Type="http://schemas.openxmlformats.org/officeDocument/2006/relationships/hyperlink" Target="http://griffin.meeting.verilan.com/docs/802-ec" TargetMode="External"/><Relationship Id="rId10" Type="http://schemas.openxmlformats.org/officeDocument/2006/relationships/hyperlink" Target="http://griffin.meeting.verilan.com/docs/802.22" TargetMode="External"/><Relationship Id="rId4" Type="http://schemas.openxmlformats.org/officeDocument/2006/relationships/hyperlink" Target="http://griffin.meeting.verilan.com/docs/802.11" TargetMode="External"/><Relationship Id="rId9" Type="http://schemas.openxmlformats.org/officeDocument/2006/relationships/hyperlink" Target="http://griffin.meeting.verilan.com/docs/802.21" TargetMode="External"/><Relationship Id="rId14" Type="http://schemas.openxmlformats.org/officeDocument/2006/relationships/hyperlink" Target="http://griffin.meeting.verilan.com/docs/802-sg-whitespac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6/ec-16-0066-03-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11/dcn/18/11-18-1065-00-0000-treasurer-report-july-2018-san-diego.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025-01-0000-july-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802world.org/plenary/onsite-information/" TargetMode="External"/><Relationship Id="rId1" Type="http://schemas.openxmlformats.org/officeDocument/2006/relationships/slideLayout" Target="../slideLayouts/slideLayout2.xml"/><Relationship Id="rId4" Type="http://schemas.openxmlformats.org/officeDocument/2006/relationships/hyperlink" Target="http://schedule.802world.com/schedule/schedule/sho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andiego.org/explore/things-to-do/food-drink/restaurants.aspx" TargetMode="External"/><Relationship Id="rId2" Type="http://schemas.openxmlformats.org/officeDocument/2006/relationships/hyperlink" Target="https://manchester.grand.hyatt.com/en/hotel/dining.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eidkells@gmail.com" TargetMode="External"/><Relationship Id="rId2" Type="http://schemas.openxmlformats.org/officeDocument/2006/relationships/hyperlink" Target="mailto:darcel@facetoface-event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July 2018 - San Diego</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2018-07-13</a:t>
            </a:r>
          </a:p>
        </p:txBody>
      </p:sp>
      <p:sp>
        <p:nvSpPr>
          <p:cNvPr id="6" name="Date Placeholder 3"/>
          <p:cNvSpPr>
            <a:spLocks noGrp="1"/>
          </p:cNvSpPr>
          <p:nvPr>
            <p:ph type="dt" idx="10"/>
          </p:nvPr>
        </p:nvSpPr>
        <p:spPr>
          <a:xfrm>
            <a:off x="2220913" y="333375"/>
            <a:ext cx="2303451" cy="273050"/>
          </a:xfrm>
        </p:spPr>
        <p:txBody>
          <a:bodyPr/>
          <a:lstStyle/>
          <a:p>
            <a:r>
              <a:rPr lang="en-US"/>
              <a:t>July 2018</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09"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E9AE-DFE2-4498-9464-403B17883C04}"/>
              </a:ext>
            </a:extLst>
          </p:cNvPr>
          <p:cNvSpPr>
            <a:spLocks noGrp="1"/>
          </p:cNvSpPr>
          <p:nvPr>
            <p:ph type="title"/>
          </p:nvPr>
        </p:nvSpPr>
        <p:spPr/>
        <p:txBody>
          <a:bodyPr/>
          <a:lstStyle/>
          <a:p>
            <a:r>
              <a:rPr lang="en-US" b="1" dirty="0"/>
              <a:t>5. Schedule &amp; Meeting Map</a:t>
            </a:r>
            <a:endParaRPr lang="en-US" dirty="0"/>
          </a:p>
        </p:txBody>
      </p:sp>
      <p:sp>
        <p:nvSpPr>
          <p:cNvPr id="3" name="Content Placeholder 2"/>
          <p:cNvSpPr>
            <a:spLocks noGrp="1"/>
          </p:cNvSpPr>
          <p:nvPr>
            <p:ph idx="1"/>
          </p:nvPr>
        </p:nvSpPr>
        <p:spPr>
          <a:xfrm>
            <a:off x="1127448" y="1751014"/>
            <a:ext cx="10148037" cy="4113213"/>
          </a:xfrm>
        </p:spPr>
        <p:txBody>
          <a:bodyPr>
            <a:normAutofit/>
          </a:bodyPr>
          <a:lstStyle/>
          <a:p>
            <a:pPr marL="0" indent="0">
              <a:buNone/>
            </a:pPr>
            <a:endParaRPr lang="en-US" sz="2250" dirty="0"/>
          </a:p>
          <a:p>
            <a:r>
              <a:rPr lang="en-US" sz="3000" b="1" dirty="0">
                <a:latin typeface="+mj-lt"/>
                <a:hlinkClick r:id="rId2"/>
              </a:rPr>
              <a:t>http://schedule.802world.com</a:t>
            </a:r>
            <a:endParaRPr lang="en-US" sz="3000" b="1" dirty="0">
              <a:latin typeface="+mj-lt"/>
            </a:endParaRPr>
          </a:p>
          <a:p>
            <a:r>
              <a:rPr lang="en-US" sz="3000" b="1" dirty="0">
                <a:latin typeface="+mj-lt"/>
                <a:hlinkClick r:id="rId3"/>
              </a:rPr>
              <a:t>http://802world.org/plenary/meeting-map/</a:t>
            </a:r>
            <a:r>
              <a:rPr lang="en-US" sz="3000" b="1" dirty="0">
                <a:latin typeface="+mj-lt"/>
              </a:rPr>
              <a:t>	</a:t>
            </a:r>
          </a:p>
          <a:p>
            <a:pPr marL="0" indent="0">
              <a:buNone/>
            </a:pPr>
            <a:endParaRPr lang="en-US" sz="3000" b="1" dirty="0">
              <a:latin typeface="+mj-lt"/>
            </a:endParaRPr>
          </a:p>
        </p:txBody>
      </p:sp>
      <p:sp>
        <p:nvSpPr>
          <p:cNvPr id="4" name="Date Placeholder 3">
            <a:extLst>
              <a:ext uri="{FF2B5EF4-FFF2-40B4-BE49-F238E27FC236}">
                <a16:creationId xmlns:a16="http://schemas.microsoft.com/office/drawing/2014/main" id="{B0551D80-802A-47AF-82EB-893576253318}"/>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B021A96A-0E08-4075-97F2-D0495380F18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A5FD5A9-1716-476E-B8F5-51344385779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06994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FF74-6E5F-4EDA-9BE2-D8B370325802}"/>
              </a:ext>
            </a:extLst>
          </p:cNvPr>
          <p:cNvSpPr>
            <a:spLocks noGrp="1"/>
          </p:cNvSpPr>
          <p:nvPr>
            <p:ph type="title"/>
          </p:nvPr>
        </p:nvSpPr>
        <p:spPr/>
        <p:txBody>
          <a:bodyPr/>
          <a:lstStyle/>
          <a:p>
            <a:r>
              <a:rPr lang="en-US" b="1" dirty="0"/>
              <a:t>6. Special Meeting</a:t>
            </a:r>
            <a:endParaRPr lang="en-US" dirty="0"/>
          </a:p>
        </p:txBody>
      </p:sp>
      <p:sp>
        <p:nvSpPr>
          <p:cNvPr id="3" name="Content Placeholder 2">
            <a:extLst>
              <a:ext uri="{FF2B5EF4-FFF2-40B4-BE49-F238E27FC236}">
                <a16:creationId xmlns:a16="http://schemas.microsoft.com/office/drawing/2014/main" id="{41B60ADF-85F1-43CF-8392-E161319ECDBB}"/>
              </a:ext>
            </a:extLst>
          </p:cNvPr>
          <p:cNvSpPr>
            <a:spLocks noGrp="1"/>
          </p:cNvSpPr>
          <p:nvPr>
            <p:ph idx="1"/>
          </p:nvPr>
        </p:nvSpPr>
        <p:spPr>
          <a:xfrm>
            <a:off x="914401" y="1628800"/>
            <a:ext cx="10361084" cy="4562449"/>
          </a:xfrm>
        </p:spPr>
        <p:txBody>
          <a:bodyPr/>
          <a:lstStyle/>
          <a:p>
            <a:pPr marL="0" indent="0">
              <a:buNone/>
            </a:pPr>
            <a:r>
              <a:rPr lang="en-CA" sz="2800" dirty="0"/>
              <a:t>	Q&amp;A with new IEEE Executive Director, Steve </a:t>
            </a:r>
            <a:r>
              <a:rPr lang="en-CA" sz="2800" dirty="0" err="1"/>
              <a:t>Welby</a:t>
            </a:r>
            <a:endParaRPr lang="en-CA" sz="2800" dirty="0"/>
          </a:p>
          <a:p>
            <a:pPr marL="0" indent="0">
              <a:buNone/>
            </a:pPr>
            <a:r>
              <a:rPr lang="en-CA" sz="2800" dirty="0"/>
              <a:t>	Monday, July 9 at 6:30pm to 7:30pm</a:t>
            </a:r>
          </a:p>
          <a:p>
            <a:pPr marL="0" indent="0">
              <a:buNone/>
            </a:pPr>
            <a:r>
              <a:rPr lang="en-CA" sz="2800" dirty="0"/>
              <a:t>	Seaport F, 2</a:t>
            </a:r>
            <a:r>
              <a:rPr lang="en-CA" sz="2800" baseline="30000" dirty="0"/>
              <a:t>nd</a:t>
            </a:r>
            <a:r>
              <a:rPr lang="en-CA" sz="2800" dirty="0"/>
              <a:t> Level</a:t>
            </a:r>
            <a:endParaRPr lang="en-US" sz="2800" dirty="0"/>
          </a:p>
          <a:p>
            <a:endParaRPr lang="en-US" dirty="0"/>
          </a:p>
        </p:txBody>
      </p:sp>
      <p:pic>
        <p:nvPicPr>
          <p:cNvPr id="4" name="Picture 3">
            <a:extLst>
              <a:ext uri="{FF2B5EF4-FFF2-40B4-BE49-F238E27FC236}">
                <a16:creationId xmlns:a16="http://schemas.microsoft.com/office/drawing/2014/main" id="{FEED1AEE-4644-4F47-A713-8B7067F032A0}"/>
              </a:ext>
            </a:extLst>
          </p:cNvPr>
          <p:cNvPicPr>
            <a:picLocks noChangeAspect="1"/>
          </p:cNvPicPr>
          <p:nvPr/>
        </p:nvPicPr>
        <p:blipFill>
          <a:blip r:embed="rId2"/>
          <a:stretch>
            <a:fillRect/>
          </a:stretch>
        </p:blipFill>
        <p:spPr>
          <a:xfrm>
            <a:off x="8229600" y="2133600"/>
            <a:ext cx="2705100" cy="4057650"/>
          </a:xfrm>
          <a:prstGeom prst="rect">
            <a:avLst/>
          </a:prstGeom>
        </p:spPr>
      </p:pic>
      <p:sp>
        <p:nvSpPr>
          <p:cNvPr id="5" name="Date Placeholder 4">
            <a:extLst>
              <a:ext uri="{FF2B5EF4-FFF2-40B4-BE49-F238E27FC236}">
                <a16:creationId xmlns:a16="http://schemas.microsoft.com/office/drawing/2014/main" id="{90B77126-60D5-4063-ABB2-EE1EEE0AD1C1}"/>
              </a:ext>
            </a:extLst>
          </p:cNvPr>
          <p:cNvSpPr>
            <a:spLocks noGrp="1"/>
          </p:cNvSpPr>
          <p:nvPr>
            <p:ph type="dt" idx="10"/>
          </p:nvPr>
        </p:nvSpPr>
        <p:spPr/>
        <p:txBody>
          <a:bodyPr/>
          <a:lstStyle/>
          <a:p>
            <a:r>
              <a:rPr lang="en-US"/>
              <a:t>July 2018</a:t>
            </a:r>
            <a:endParaRPr lang="en-GB" dirty="0"/>
          </a:p>
        </p:txBody>
      </p:sp>
      <p:sp>
        <p:nvSpPr>
          <p:cNvPr id="6" name="Footer Placeholder 5">
            <a:extLst>
              <a:ext uri="{FF2B5EF4-FFF2-40B4-BE49-F238E27FC236}">
                <a16:creationId xmlns:a16="http://schemas.microsoft.com/office/drawing/2014/main" id="{ED335D12-F11E-4A2C-B78D-185584E9E922}"/>
              </a:ext>
            </a:extLst>
          </p:cNvPr>
          <p:cNvSpPr>
            <a:spLocks noGrp="1"/>
          </p:cNvSpPr>
          <p:nvPr>
            <p:ph type="ftr" idx="11"/>
          </p:nvPr>
        </p:nvSpPr>
        <p:spPr/>
        <p:txBody>
          <a:bodyPr/>
          <a:lstStyle/>
          <a:p>
            <a:r>
              <a:rPr lang="en-GB"/>
              <a:t>Jon Rosdahl, Qualcomm</a:t>
            </a:r>
            <a:endParaRPr lang="en-GB" dirty="0"/>
          </a:p>
        </p:txBody>
      </p:sp>
      <p:sp>
        <p:nvSpPr>
          <p:cNvPr id="7" name="Slide Number Placeholder 6">
            <a:extLst>
              <a:ext uri="{FF2B5EF4-FFF2-40B4-BE49-F238E27FC236}">
                <a16:creationId xmlns:a16="http://schemas.microsoft.com/office/drawing/2014/main" id="{DCB3E2F8-F194-435A-8D25-CA2B7023E62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28676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6CA2-0080-419D-8C24-2811E2AC50BC}"/>
              </a:ext>
            </a:extLst>
          </p:cNvPr>
          <p:cNvSpPr>
            <a:spLocks noGrp="1"/>
          </p:cNvSpPr>
          <p:nvPr>
            <p:ph type="title"/>
          </p:nvPr>
        </p:nvSpPr>
        <p:spPr>
          <a:xfrm>
            <a:off x="914401" y="685801"/>
            <a:ext cx="10361084" cy="655637"/>
          </a:xfrm>
        </p:spPr>
        <p:txBody>
          <a:bodyPr/>
          <a:lstStyle/>
          <a:p>
            <a:r>
              <a:rPr lang="en-US" dirty="0"/>
              <a:t>Stephen </a:t>
            </a:r>
            <a:r>
              <a:rPr lang="en-US" dirty="0" err="1"/>
              <a:t>Welby</a:t>
            </a:r>
            <a:endParaRPr lang="en-US" dirty="0"/>
          </a:p>
        </p:txBody>
      </p:sp>
      <p:sp>
        <p:nvSpPr>
          <p:cNvPr id="4" name="Content Placeholder 3">
            <a:extLst>
              <a:ext uri="{FF2B5EF4-FFF2-40B4-BE49-F238E27FC236}">
                <a16:creationId xmlns:a16="http://schemas.microsoft.com/office/drawing/2014/main" id="{C0A2B0E2-33B6-45C5-8CCD-C80E73330A7F}"/>
              </a:ext>
            </a:extLst>
          </p:cNvPr>
          <p:cNvSpPr txBox="1">
            <a:spLocks noGrp="1"/>
          </p:cNvSpPr>
          <p:nvPr>
            <p:ph idx="1"/>
          </p:nvPr>
        </p:nvSpPr>
        <p:spPr>
          <a:xfrm>
            <a:off x="914401" y="1341438"/>
            <a:ext cx="10510191" cy="5039890"/>
          </a:xfrm>
          <a:prstGeom prst="rect">
            <a:avLst/>
          </a:prstGeom>
          <a:noFill/>
        </p:spPr>
        <p:txBody>
          <a:bodyPr wrap="square" rtlCol="0">
            <a:spAutoFit/>
          </a:bodyPr>
          <a:lstStyle/>
          <a:p>
            <a:r>
              <a:rPr lang="en-US" sz="2800" dirty="0"/>
              <a:t>IEEE Executive director and Chief Operating Officer</a:t>
            </a:r>
          </a:p>
          <a:p>
            <a:r>
              <a:rPr lang="en-US" sz="2800" dirty="0"/>
              <a:t>An IEEE senior member, </a:t>
            </a:r>
            <a:r>
              <a:rPr lang="en-US" sz="2800" dirty="0" err="1"/>
              <a:t>Welby</a:t>
            </a:r>
            <a:r>
              <a:rPr lang="en-US" sz="2800" dirty="0"/>
              <a:t> previously served as U.S. assistant sec­retary of defense for research and engineering. As the Department of Defense’s chief technology officer, he led the largest research, development, and engineering organization in the world and oversaw an annual technology investment budget of US $12.5 billion. He also held senior leadership positions at the Defense Advanced Research Projects Agency.</a:t>
            </a:r>
          </a:p>
          <a:p>
            <a:r>
              <a:rPr lang="en-US" sz="2800" dirty="0"/>
              <a:t>His areas of technical expertise include space systems, robotics, machine learning, high-performance software, and sensor systems.</a:t>
            </a:r>
            <a:endParaRPr lang="en-US" sz="2800" dirty="0">
              <a:effectLst/>
            </a:endParaRPr>
          </a:p>
        </p:txBody>
      </p:sp>
      <p:sp>
        <p:nvSpPr>
          <p:cNvPr id="3" name="Date Placeholder 2">
            <a:extLst>
              <a:ext uri="{FF2B5EF4-FFF2-40B4-BE49-F238E27FC236}">
                <a16:creationId xmlns:a16="http://schemas.microsoft.com/office/drawing/2014/main" id="{B59011D9-9C3A-4DA7-8616-8D639160BEA3}"/>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FE76FC9C-9CBD-460C-83A0-73BB30EFA03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FCA6477-5EAC-4326-9223-1C504F6A85D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19183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62DA-4578-4CBE-82EE-B98FFC51813F}"/>
              </a:ext>
            </a:extLst>
          </p:cNvPr>
          <p:cNvSpPr>
            <a:spLocks noGrp="1"/>
          </p:cNvSpPr>
          <p:nvPr>
            <p:ph type="title"/>
          </p:nvPr>
        </p:nvSpPr>
        <p:spPr>
          <a:xfrm>
            <a:off x="914401" y="685801"/>
            <a:ext cx="10361084" cy="510951"/>
          </a:xfrm>
        </p:spPr>
        <p:txBody>
          <a:bodyPr/>
          <a:lstStyle/>
          <a:p>
            <a:r>
              <a:rPr lang="en-CA" b="1" dirty="0"/>
              <a:t>7. Internet:</a:t>
            </a:r>
            <a:endParaRPr lang="en-US" dirty="0"/>
          </a:p>
        </p:txBody>
      </p:sp>
      <p:sp>
        <p:nvSpPr>
          <p:cNvPr id="3" name="Content Placeholder 2">
            <a:extLst>
              <a:ext uri="{FF2B5EF4-FFF2-40B4-BE49-F238E27FC236}">
                <a16:creationId xmlns:a16="http://schemas.microsoft.com/office/drawing/2014/main" id="{0E069338-E4CE-4CE4-A7E6-699BBC611C81}"/>
              </a:ext>
            </a:extLst>
          </p:cNvPr>
          <p:cNvSpPr>
            <a:spLocks noGrp="1"/>
          </p:cNvSpPr>
          <p:nvPr>
            <p:ph idx="1"/>
          </p:nvPr>
        </p:nvSpPr>
        <p:spPr>
          <a:xfrm>
            <a:off x="914401" y="1340768"/>
            <a:ext cx="10361084" cy="4753647"/>
          </a:xfrm>
        </p:spPr>
        <p:txBody>
          <a:bodyPr>
            <a:normAutofit fontScale="70000" lnSpcReduction="20000"/>
          </a:bodyPr>
          <a:lstStyle/>
          <a:p>
            <a:pPr marL="0" indent="0">
              <a:spcBef>
                <a:spcPts val="0"/>
              </a:spcBef>
              <a:buNone/>
            </a:pPr>
            <a:r>
              <a:rPr lang="en-CA" sz="2400" b="1" dirty="0"/>
              <a:t> </a:t>
            </a:r>
            <a:r>
              <a:rPr lang="en-CA" sz="3400" b="1" dirty="0"/>
              <a:t>Hyatt Guestroom Network: </a:t>
            </a:r>
          </a:p>
          <a:p>
            <a:pPr marL="1450993" lvl="1" indent="-428625">
              <a:spcBef>
                <a:spcPts val="0"/>
              </a:spcBef>
              <a:buFont typeface="Arial" panose="020B0604020202020204" pitchFamily="34" charset="0"/>
              <a:buChar char="•"/>
            </a:pPr>
            <a:r>
              <a:rPr lang="en-CA" sz="4000" b="1" dirty="0"/>
              <a:t>SSID: </a:t>
            </a:r>
            <a:r>
              <a:rPr lang="en-CA" sz="2600" dirty="0"/>
              <a:t>@</a:t>
            </a:r>
            <a:r>
              <a:rPr lang="en-CA" sz="2600" dirty="0" err="1"/>
              <a:t>Hyatt_WIFI</a:t>
            </a:r>
            <a:endParaRPr lang="en-CA" sz="2600" dirty="0"/>
          </a:p>
          <a:p>
            <a:pPr marL="1365268" lvl="1" indent="-342900">
              <a:spcBef>
                <a:spcPts val="0"/>
              </a:spcBef>
              <a:buFont typeface="Arial" panose="020B0604020202020204" pitchFamily="34" charset="0"/>
              <a:buChar char="•"/>
            </a:pPr>
            <a:r>
              <a:rPr lang="en-CA" sz="2600" dirty="0"/>
              <a:t> Sign in with First </a:t>
            </a:r>
            <a:r>
              <a:rPr lang="en-CA" sz="2600" dirty="0" err="1"/>
              <a:t>Name,Lastname</a:t>
            </a:r>
            <a:r>
              <a:rPr lang="en-CA" sz="2600" dirty="0"/>
              <a:t> / Email Address</a:t>
            </a:r>
          </a:p>
          <a:p>
            <a:pPr marL="2120928" lvl="2" indent="-342900">
              <a:spcBef>
                <a:spcPts val="0"/>
              </a:spcBef>
              <a:buFont typeface="Arial" panose="020B0604020202020204" pitchFamily="34" charset="0"/>
              <a:buChar char="•"/>
            </a:pPr>
            <a:r>
              <a:rPr lang="en-CA" sz="4000" dirty="0"/>
              <a:t>When you sign into the Hyatt guestroom Wi-Fi you may use the premium network. Premium is included in the guestroom rate in our contract and should be removed from your bill if charged.</a:t>
            </a:r>
          </a:p>
          <a:p>
            <a:pPr marL="2120928" lvl="2" indent="-342900">
              <a:spcBef>
                <a:spcPts val="0"/>
              </a:spcBef>
              <a:buFont typeface="Arial" panose="020B0604020202020204" pitchFamily="34" charset="0"/>
              <a:buChar char="•"/>
            </a:pPr>
            <a:endParaRPr lang="en-CA" sz="4000" dirty="0"/>
          </a:p>
          <a:p>
            <a:pPr marL="0" indent="0">
              <a:spcBef>
                <a:spcPts val="0"/>
              </a:spcBef>
              <a:buNone/>
            </a:pPr>
            <a:r>
              <a:rPr lang="en-US" sz="3400" b="1" dirty="0"/>
              <a:t>Meeting Network:</a:t>
            </a:r>
          </a:p>
          <a:p>
            <a:pPr lvl="1">
              <a:spcBef>
                <a:spcPts val="0"/>
              </a:spcBef>
              <a:buFont typeface="Arial" panose="020B0604020202020204" pitchFamily="34" charset="0"/>
              <a:buChar char="•"/>
            </a:pPr>
            <a:r>
              <a:rPr lang="en-US" sz="3400" b="1" dirty="0"/>
              <a:t>SSID:</a:t>
            </a:r>
            <a:r>
              <a:rPr lang="en-US" sz="3400" dirty="0"/>
              <a:t> </a:t>
            </a:r>
            <a:r>
              <a:rPr lang="en-US" sz="3400" dirty="0" err="1"/>
              <a:t>verilan</a:t>
            </a:r>
            <a:r>
              <a:rPr lang="en-US" sz="3400" dirty="0"/>
              <a:t>-secure</a:t>
            </a:r>
          </a:p>
          <a:p>
            <a:pPr lvl="1">
              <a:spcBef>
                <a:spcPts val="0"/>
              </a:spcBef>
              <a:buFont typeface="Arial" panose="020B0604020202020204" pitchFamily="34" charset="0"/>
              <a:buChar char="•"/>
            </a:pPr>
            <a:r>
              <a:rPr lang="en-US" sz="3400" b="1" dirty="0"/>
              <a:t>Password:</a:t>
            </a:r>
            <a:r>
              <a:rPr lang="en-US" sz="3400" dirty="0"/>
              <a:t> </a:t>
            </a:r>
            <a:r>
              <a:rPr lang="en-US" sz="3400" dirty="0" err="1"/>
              <a:t>ieeeieee</a:t>
            </a:r>
            <a:endParaRPr lang="en-US" sz="3400" dirty="0"/>
          </a:p>
          <a:p>
            <a:pPr lvl="1">
              <a:spcBef>
                <a:spcPts val="0"/>
              </a:spcBef>
              <a:buFont typeface="Arial" panose="020B0604020202020204" pitchFamily="34" charset="0"/>
              <a:buChar char="•"/>
            </a:pPr>
            <a:r>
              <a:rPr lang="en-US" sz="3400" b="1" dirty="0"/>
              <a:t>Wireless Encryption Protocol:</a:t>
            </a:r>
            <a:r>
              <a:rPr lang="en-US" sz="3400" dirty="0"/>
              <a:t>     WPA2 Pre-Shared-Key</a:t>
            </a:r>
          </a:p>
          <a:p>
            <a:pPr marL="457200" lvl="1" indent="0">
              <a:spcBef>
                <a:spcPts val="0"/>
              </a:spcBef>
              <a:buNone/>
            </a:pPr>
            <a:endParaRPr lang="en-US" sz="3400" dirty="0"/>
          </a:p>
          <a:p>
            <a:pPr marL="91440" lvl="2" indent="0">
              <a:spcBef>
                <a:spcPts val="0"/>
              </a:spcBef>
              <a:buNone/>
            </a:pPr>
            <a:r>
              <a:rPr lang="en-US" sz="3400" dirty="0"/>
              <a:t>Please report any disruption of service to a Verilan staff member at the Network Help Desk. </a:t>
            </a:r>
          </a:p>
        </p:txBody>
      </p:sp>
      <p:sp>
        <p:nvSpPr>
          <p:cNvPr id="4" name="Date Placeholder 3">
            <a:extLst>
              <a:ext uri="{FF2B5EF4-FFF2-40B4-BE49-F238E27FC236}">
                <a16:creationId xmlns:a16="http://schemas.microsoft.com/office/drawing/2014/main" id="{25E86A73-6052-4CD1-B647-E9F56A4B5F5B}"/>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93DC28E-0631-493A-BFA9-0C0B4288625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5CA88CC-E773-412B-9199-1F7F570E9A9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986138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D8F48-2940-4F1B-8F02-F4FE214C27B1}"/>
              </a:ext>
            </a:extLst>
          </p:cNvPr>
          <p:cNvSpPr>
            <a:spLocks noGrp="1"/>
          </p:cNvSpPr>
          <p:nvPr>
            <p:ph type="title"/>
          </p:nvPr>
        </p:nvSpPr>
        <p:spPr>
          <a:xfrm>
            <a:off x="914401" y="685801"/>
            <a:ext cx="10361084" cy="726975"/>
          </a:xfrm>
        </p:spPr>
        <p:txBody>
          <a:bodyPr/>
          <a:lstStyle/>
          <a:p>
            <a:r>
              <a:rPr lang="en-US" dirty="0"/>
              <a:t>8. Tourism San Diego</a:t>
            </a:r>
          </a:p>
        </p:txBody>
      </p:sp>
      <p:sp>
        <p:nvSpPr>
          <p:cNvPr id="3" name="Content Placeholder 2"/>
          <p:cNvSpPr>
            <a:spLocks noGrp="1"/>
          </p:cNvSpPr>
          <p:nvPr>
            <p:ph idx="1"/>
          </p:nvPr>
        </p:nvSpPr>
        <p:spPr>
          <a:xfrm>
            <a:off x="940236" y="1628800"/>
            <a:ext cx="10361084" cy="3241478"/>
          </a:xfrm>
        </p:spPr>
        <p:txBody>
          <a:bodyPr>
            <a:normAutofit/>
          </a:bodyPr>
          <a:lstStyle/>
          <a:p>
            <a:pPr marL="0" indent="0">
              <a:buNone/>
            </a:pPr>
            <a:endParaRPr lang="en-US" sz="2250" dirty="0"/>
          </a:p>
          <a:p>
            <a:pPr marL="711209" lvl="1" indent="0">
              <a:buNone/>
            </a:pPr>
            <a:r>
              <a:rPr lang="en-US" sz="3000" dirty="0"/>
              <a:t>There are a number of entertainment and dining options near the hotel. Please check with the Hotel Concierge or Front Desk personal for a map and information.</a:t>
            </a:r>
          </a:p>
          <a:p>
            <a:pPr marL="711209" lvl="1" indent="0">
              <a:buNone/>
            </a:pPr>
            <a:r>
              <a:rPr lang="en-US" sz="3000" dirty="0">
                <a:hlinkClick r:id="rId2"/>
              </a:rPr>
              <a:t>https://</a:t>
            </a:r>
            <a:r>
              <a:rPr lang="en-US" sz="3000" dirty="0" err="1">
                <a:hlinkClick r:id="rId2"/>
              </a:rPr>
              <a:t>www.sandiego.org</a:t>
            </a:r>
            <a:r>
              <a:rPr lang="en-US" sz="3000" dirty="0">
                <a:hlinkClick r:id="rId2"/>
              </a:rPr>
              <a:t>/</a:t>
            </a:r>
            <a:endParaRPr lang="en-US" sz="3000" dirty="0"/>
          </a:p>
          <a:p>
            <a:pPr marL="0" indent="0">
              <a:buNone/>
            </a:pPr>
            <a:endParaRPr lang="en-US" sz="2250" dirty="0"/>
          </a:p>
          <a:p>
            <a:pPr marL="0" indent="0">
              <a:buNone/>
            </a:pPr>
            <a:endParaRPr lang="en-CA" sz="3000" dirty="0"/>
          </a:p>
          <a:p>
            <a:pPr marL="0" indent="0">
              <a:buNone/>
            </a:pPr>
            <a:endParaRPr lang="en-CA" sz="1650" dirty="0"/>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CA" sz="1350" dirty="0"/>
          </a:p>
        </p:txBody>
      </p:sp>
      <p:sp>
        <p:nvSpPr>
          <p:cNvPr id="4" name="Date Placeholder 3">
            <a:extLst>
              <a:ext uri="{FF2B5EF4-FFF2-40B4-BE49-F238E27FC236}">
                <a16:creationId xmlns:a16="http://schemas.microsoft.com/office/drawing/2014/main" id="{F7BD71F8-7C97-4B92-9338-D25B7C3E02EA}"/>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4F003357-81EB-4134-9E48-E77E00DD49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D0533C8-11C6-4044-96E0-D1679872845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76149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6149-AAA4-491B-BEDD-876BA0C13184}"/>
              </a:ext>
            </a:extLst>
          </p:cNvPr>
          <p:cNvSpPr>
            <a:spLocks noGrp="1"/>
          </p:cNvSpPr>
          <p:nvPr>
            <p:ph type="title"/>
          </p:nvPr>
        </p:nvSpPr>
        <p:spPr>
          <a:xfrm>
            <a:off x="914401" y="685801"/>
            <a:ext cx="10361084" cy="798983"/>
          </a:xfrm>
        </p:spPr>
        <p:txBody>
          <a:bodyPr/>
          <a:lstStyle/>
          <a:p>
            <a:r>
              <a:rPr lang="en-US" b="1" dirty="0"/>
              <a:t>9. </a:t>
            </a:r>
            <a:r>
              <a:rPr lang="en-CA" b="1" dirty="0"/>
              <a:t>Next IEEE 802 Plenary Session</a:t>
            </a:r>
            <a:endParaRPr lang="en-US" dirty="0"/>
          </a:p>
        </p:txBody>
      </p:sp>
      <p:sp>
        <p:nvSpPr>
          <p:cNvPr id="3" name="Content Placeholder 2">
            <a:extLst>
              <a:ext uri="{FF2B5EF4-FFF2-40B4-BE49-F238E27FC236}">
                <a16:creationId xmlns:a16="http://schemas.microsoft.com/office/drawing/2014/main" id="{221ACB77-196B-4E78-BB50-A32816ADB6BB}"/>
              </a:ext>
            </a:extLst>
          </p:cNvPr>
          <p:cNvSpPr>
            <a:spLocks noGrp="1"/>
          </p:cNvSpPr>
          <p:nvPr>
            <p:ph idx="1"/>
          </p:nvPr>
        </p:nvSpPr>
        <p:spPr>
          <a:xfrm>
            <a:off x="1414422" y="1988840"/>
            <a:ext cx="9361041" cy="4113213"/>
          </a:xfrm>
        </p:spPr>
        <p:txBody>
          <a:bodyPr/>
          <a:lstStyle/>
          <a:p>
            <a:pPr marL="711209" lvl="1" indent="0">
              <a:buNone/>
            </a:pPr>
            <a:r>
              <a:rPr lang="en-CA" sz="3000" dirty="0">
                <a:solidFill>
                  <a:srgbClr val="FF0000"/>
                </a:solidFill>
              </a:rPr>
              <a:t>November 11-16, 2018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a:p>
            <a:pPr marL="711209" lvl="1" indent="0">
              <a:buNone/>
            </a:pPr>
            <a:r>
              <a:rPr lang="en-CA" sz="3000" dirty="0"/>
              <a:t>Registration open Late August/Early September</a:t>
            </a:r>
          </a:p>
          <a:p>
            <a:pPr marL="711209" lvl="1" indent="0">
              <a:buNone/>
            </a:pPr>
            <a:endParaRPr lang="en-CA" sz="3000" dirty="0"/>
          </a:p>
          <a:p>
            <a:endParaRPr lang="en-US" dirty="0"/>
          </a:p>
        </p:txBody>
      </p:sp>
      <p:sp>
        <p:nvSpPr>
          <p:cNvPr id="4" name="Date Placeholder 3">
            <a:extLst>
              <a:ext uri="{FF2B5EF4-FFF2-40B4-BE49-F238E27FC236}">
                <a16:creationId xmlns:a16="http://schemas.microsoft.com/office/drawing/2014/main" id="{41793FE2-9269-42FE-930C-D68D447D5C38}"/>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5BB2226-AE27-4263-BFEA-06392EB07C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E928A4B-2613-4689-A5D3-65B6D78B177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106106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10. 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
        <p:nvSpPr>
          <p:cNvPr id="4" name="Date Placeholder 3">
            <a:extLst>
              <a:ext uri="{FF2B5EF4-FFF2-40B4-BE49-F238E27FC236}">
                <a16:creationId xmlns:a16="http://schemas.microsoft.com/office/drawing/2014/main" id="{52FDC287-9B23-4935-9A69-1EB702F79FC3}"/>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9BE51A0C-9B9B-474F-A9F6-B25516D9877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2A1D220-4E41-4F0D-A481-40BB94B4FDD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262319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Help Desk and Wired Cafe </a:t>
            </a:r>
            <a:endParaRPr lang="en-US" sz="4400" b="1" dirty="0"/>
          </a:p>
        </p:txBody>
      </p:sp>
      <p:sp>
        <p:nvSpPr>
          <p:cNvPr id="3" name="Content Placeholder 2"/>
          <p:cNvSpPr>
            <a:spLocks noGrp="1"/>
          </p:cNvSpPr>
          <p:nvPr>
            <p:ph idx="1"/>
          </p:nvPr>
        </p:nvSpPr>
        <p:spPr>
          <a:xfrm>
            <a:off x="914401" y="1628800"/>
            <a:ext cx="10392832" cy="4772000"/>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
        <p:nvSpPr>
          <p:cNvPr id="4" name="Date Placeholder 3">
            <a:extLst>
              <a:ext uri="{FF2B5EF4-FFF2-40B4-BE49-F238E27FC236}">
                <a16:creationId xmlns:a16="http://schemas.microsoft.com/office/drawing/2014/main" id="{02248AC6-2455-4C6F-826B-598284E49E94}"/>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8A4BCE9C-0978-40A8-847A-A512F13E66A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CB6E62-0B29-4562-AE2C-056D8B0C13D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7502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2889"/>
          </a:xfrm>
        </p:spPr>
        <p:txBody>
          <a:bodyPr/>
          <a:lstStyle/>
          <a:p>
            <a:r>
              <a:rPr lang="en-US" dirty="0"/>
              <a:t>M3.5 Next meeting reminder</a:t>
            </a:r>
          </a:p>
        </p:txBody>
      </p:sp>
      <p:sp>
        <p:nvSpPr>
          <p:cNvPr id="3" name="Content Placeholder 2"/>
          <p:cNvSpPr>
            <a:spLocks noGrp="1"/>
          </p:cNvSpPr>
          <p:nvPr>
            <p:ph idx="1"/>
          </p:nvPr>
        </p:nvSpPr>
        <p:spPr>
          <a:xfrm>
            <a:off x="929218" y="1318690"/>
            <a:ext cx="10612918" cy="5156724"/>
          </a:xfrm>
        </p:spPr>
        <p:txBody>
          <a:bodyPr/>
          <a:lstStyle/>
          <a:p>
            <a:r>
              <a:rPr lang="en-US" sz="3200" dirty="0"/>
              <a:t>Next 802 Wireless Interim: 9-14 Sept 2018</a:t>
            </a:r>
          </a:p>
          <a:p>
            <a:pPr lvl="1"/>
            <a:r>
              <a:rPr lang="en-GB" sz="2800" dirty="0"/>
              <a:t>Hilton Waikoloa Village, Kona, HI, USA</a:t>
            </a:r>
          </a:p>
          <a:p>
            <a:pPr marL="1828800" lvl="2">
              <a:spcBef>
                <a:spcPts val="0"/>
              </a:spcBef>
            </a:pPr>
            <a:r>
              <a:rPr lang="en-GB" sz="2600" dirty="0">
                <a:hlinkClick r:id="rId3"/>
              </a:rPr>
              <a:t>Hotel Reservation</a:t>
            </a:r>
            <a:endParaRPr lang="en-GB" sz="2600" dirty="0"/>
          </a:p>
          <a:p>
            <a:pPr marL="1828800" lvl="2">
              <a:spcBef>
                <a:spcPts val="0"/>
              </a:spcBef>
            </a:pPr>
            <a:r>
              <a:rPr lang="en-GB" sz="2600" dirty="0">
                <a:hlinkClick r:id="rId4"/>
              </a:rPr>
              <a:t>Meeting Registration</a:t>
            </a:r>
            <a:r>
              <a:rPr lang="en-GB" sz="2600" dirty="0"/>
              <a:t> and </a:t>
            </a:r>
          </a:p>
          <a:p>
            <a:pPr marL="1828800" lvl="2">
              <a:spcBef>
                <a:spcPts val="0"/>
              </a:spcBef>
            </a:pPr>
            <a:r>
              <a:rPr lang="en-GB" sz="2600" dirty="0">
                <a:hlinkClick r:id="rId5"/>
              </a:rPr>
              <a:t>Event Information including meeting planner contact information</a:t>
            </a:r>
            <a:br>
              <a:rPr lang="en-GB" sz="2600" dirty="0"/>
            </a:br>
            <a:r>
              <a:rPr lang="en-GB" sz="2800" dirty="0"/>
              <a:t>Early registration $950 early, $1150 regular, $1350 late with a $300 discount for early/regular/late attendees if attendee stays at least three (3) nights in the hotel.</a:t>
            </a:r>
          </a:p>
          <a:p>
            <a:pPr lvl="2" indent="0"/>
            <a:r>
              <a:rPr lang="en-GB" sz="2800" b="1" dirty="0"/>
              <a:t>Early Deadline</a:t>
            </a:r>
            <a:r>
              <a:rPr lang="en-GB" sz="2800" dirty="0"/>
              <a:t>: Friday July 27, 2018</a:t>
            </a:r>
          </a:p>
          <a:p>
            <a:pPr marL="0" indent="0">
              <a:spcBef>
                <a:spcPts val="0"/>
              </a:spcBef>
            </a:pPr>
            <a:r>
              <a:rPr lang="en-GB" sz="2800" dirty="0"/>
              <a:t>Next 802 Plenary: </a:t>
            </a:r>
            <a:r>
              <a:rPr lang="en-GB" sz="2800" b="0" dirty="0"/>
              <a:t>11-16 November 2018</a:t>
            </a:r>
          </a:p>
          <a:p>
            <a:pPr marL="1257300" lvl="3" indent="0">
              <a:spcBef>
                <a:spcPts val="0"/>
              </a:spcBef>
            </a:pPr>
            <a:r>
              <a:rPr lang="en-GB" sz="2800" b="0" dirty="0"/>
              <a:t>Marriott Marquis Queen's Park,  Bangkok, Thailand</a:t>
            </a:r>
          </a:p>
          <a:p>
            <a:pPr lvl="1"/>
            <a:br>
              <a:rPr lang="en-GB" sz="2800" dirty="0"/>
            </a:br>
            <a:endParaRPr lang="en-GB" sz="2800" dirty="0"/>
          </a:p>
          <a:p>
            <a:br>
              <a:rPr lang="en-GB" sz="1400" dirty="0"/>
            </a:br>
            <a:endParaRPr lang="en-GB" sz="1400"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046014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Online Calendar Schedule</a:t>
            </a:r>
            <a:endParaRPr lang="en-US" dirty="0"/>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Agenda Items for 1</a:t>
            </a:r>
            <a:r>
              <a:rPr lang="en-GB" sz="2000" baseline="30000" dirty="0"/>
              <a:t>st</a:t>
            </a:r>
            <a:r>
              <a:rPr lang="en-GB" sz="20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M3.5	II	Next meeting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M3.6	II	Meeting 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M3.7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M3.8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M3.9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Friday:</a:t>
            </a:r>
          </a:p>
          <a:p>
            <a:pPr lvl="1">
              <a:buFontTx/>
              <a:buNone/>
            </a:pPr>
            <a:r>
              <a:rPr lang="en-US" dirty="0"/>
              <a:t>F3.1.1  II      Straw Poll of membership regarding this meeting location </a:t>
            </a:r>
          </a:p>
          <a:p>
            <a:pPr lvl="1">
              <a:buFontTx/>
              <a:buNone/>
            </a:pPr>
            <a:r>
              <a:rPr lang="en-US"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July 2018</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M3.6	II	Meeting registration</a:t>
            </a:r>
            <a:br>
              <a:rPr lang="en-GB" dirty="0"/>
            </a:br>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Content Placeholder 6">
            <a:extLst>
              <a:ext uri="{FF2B5EF4-FFF2-40B4-BE49-F238E27FC236}">
                <a16:creationId xmlns:a16="http://schemas.microsoft.com/office/drawing/2014/main" id="{A3279B32-B847-4139-A7E1-EB5273CD40EE}"/>
              </a:ext>
            </a:extLst>
          </p:cNvPr>
          <p:cNvSpPr>
            <a:spLocks noGrp="1"/>
          </p:cNvSpPr>
          <p:nvPr>
            <p:ph idx="1"/>
          </p:nvPr>
        </p:nvSpPr>
        <p:spPr>
          <a:xfrm>
            <a:off x="914401" y="1412776"/>
            <a:ext cx="10361084" cy="4896543"/>
          </a:xfrm>
        </p:spPr>
        <p:txBody>
          <a:bodyPr/>
          <a:lstStyle/>
          <a:p>
            <a:r>
              <a:rPr lang="en-US" dirty="0"/>
              <a:t>As of Monday, July 9, 2018 -  2:55am PT</a:t>
            </a:r>
          </a:p>
          <a:p>
            <a:pPr indent="0">
              <a:spcBef>
                <a:spcPts val="0"/>
              </a:spcBef>
            </a:pPr>
            <a:r>
              <a:rPr lang="en-US" dirty="0"/>
              <a:t>Primary Working </a:t>
            </a:r>
          </a:p>
          <a:p>
            <a:pPr indent="0">
              <a:spcBef>
                <a:spcPts val="0"/>
              </a:spcBef>
            </a:pPr>
            <a:r>
              <a:rPr lang="en-US" dirty="0"/>
              <a:t>			Group			773	100%			</a:t>
            </a:r>
          </a:p>
          <a:p>
            <a:pPr indent="0">
              <a:spcBef>
                <a:spcPts val="0"/>
              </a:spcBef>
            </a:pPr>
            <a:r>
              <a:rPr lang="en-US" dirty="0"/>
              <a:t>    		802.1			  77	10%			</a:t>
            </a:r>
          </a:p>
          <a:p>
            <a:pPr indent="0">
              <a:spcBef>
                <a:spcPts val="0"/>
              </a:spcBef>
            </a:pPr>
            <a:r>
              <a:rPr lang="en-US" dirty="0"/>
              <a:t>    		802.3			280	36%			</a:t>
            </a:r>
          </a:p>
          <a:p>
            <a:pPr indent="0">
              <a:spcBef>
                <a:spcPts val="0"/>
              </a:spcBef>
            </a:pPr>
            <a:r>
              <a:rPr lang="en-US" dirty="0"/>
              <a:t>    		802.11			313	40%			</a:t>
            </a:r>
          </a:p>
          <a:p>
            <a:pPr indent="0">
              <a:spcBef>
                <a:spcPts val="0"/>
              </a:spcBef>
            </a:pPr>
            <a:r>
              <a:rPr lang="en-US" dirty="0"/>
              <a:t>    		802.15			  66	9%			</a:t>
            </a:r>
          </a:p>
          <a:p>
            <a:pPr indent="0">
              <a:spcBef>
                <a:spcPts val="0"/>
              </a:spcBef>
            </a:pPr>
            <a:r>
              <a:rPr lang="en-US" dirty="0"/>
              <a:t>    		802.18			    5	1%			</a:t>
            </a:r>
          </a:p>
          <a:p>
            <a:pPr indent="0">
              <a:spcBef>
                <a:spcPts val="0"/>
              </a:spcBef>
            </a:pPr>
            <a:r>
              <a:rPr lang="en-US" dirty="0"/>
              <a:t>   		802.19			    5	1%			</a:t>
            </a:r>
          </a:p>
          <a:p>
            <a:pPr indent="0">
              <a:spcBef>
                <a:spcPts val="0"/>
              </a:spcBef>
            </a:pPr>
            <a:r>
              <a:rPr lang="en-US" dirty="0"/>
              <a:t>    		802.21			    7	1%			</a:t>
            </a:r>
          </a:p>
          <a:p>
            <a:pPr indent="0">
              <a:spcBef>
                <a:spcPts val="0"/>
              </a:spcBef>
            </a:pPr>
            <a:r>
              <a:rPr lang="en-US" dirty="0"/>
              <a:t>    		802.22			    3	0%			</a:t>
            </a:r>
          </a:p>
          <a:p>
            <a:pPr indent="0">
              <a:spcBef>
                <a:spcPts val="0"/>
              </a:spcBef>
            </a:pPr>
            <a:r>
              <a:rPr lang="en-US" dirty="0"/>
              <a:t>    		802.24			    2	0%			</a:t>
            </a:r>
          </a:p>
          <a:p>
            <a:pPr indent="0">
              <a:spcBef>
                <a:spcPts val="0"/>
              </a:spcBef>
            </a:pPr>
            <a:r>
              <a:rPr lang="en-US" dirty="0"/>
              <a:t>    		Unknown		  15	2%	</a:t>
            </a:r>
          </a:p>
        </p:txBody>
      </p:sp>
    </p:spTree>
    <p:extLst>
      <p:ext uri="{BB962C8B-B14F-4D97-AF65-F5344CB8AC3E}">
        <p14:creationId xmlns:p14="http://schemas.microsoft.com/office/powerpoint/2010/main" val="4230595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July 2018</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22</a:t>
            </a:fld>
            <a:endParaRPr lang="en-US" dirty="0"/>
          </a:p>
        </p:txBody>
      </p:sp>
      <p:graphicFrame>
        <p:nvGraphicFramePr>
          <p:cNvPr id="8" name="Table 7">
            <a:extLst>
              <a:ext uri="{FF2B5EF4-FFF2-40B4-BE49-F238E27FC236}">
                <a16:creationId xmlns:a16="http://schemas.microsoft.com/office/drawing/2014/main" id="{D88AEB2E-2945-436E-B445-A77F9166052C}"/>
              </a:ext>
            </a:extLst>
          </p:cNvPr>
          <p:cNvGraphicFramePr>
            <a:graphicFrameLocks noGrp="1"/>
          </p:cNvGraphicFramePr>
          <p:nvPr>
            <p:extLst>
              <p:ext uri="{D42A27DB-BD31-4B8C-83A1-F6EECF244321}">
                <p14:modId xmlns:p14="http://schemas.microsoft.com/office/powerpoint/2010/main" val="1864380395"/>
              </p:ext>
            </p:extLst>
          </p:nvPr>
        </p:nvGraphicFramePr>
        <p:xfrm>
          <a:off x="1415479" y="1484784"/>
          <a:ext cx="10369153" cy="4990630"/>
        </p:xfrm>
        <a:graphic>
          <a:graphicData uri="http://schemas.openxmlformats.org/drawingml/2006/table">
            <a:tbl>
              <a:tblPr/>
              <a:tblGrid>
                <a:gridCol w="2016225">
                  <a:extLst>
                    <a:ext uri="{9D8B030D-6E8A-4147-A177-3AD203B41FA5}">
                      <a16:colId xmlns:a16="http://schemas.microsoft.com/office/drawing/2014/main" val="3295704582"/>
                    </a:ext>
                  </a:extLst>
                </a:gridCol>
                <a:gridCol w="8352928">
                  <a:extLst>
                    <a:ext uri="{9D8B030D-6E8A-4147-A177-3AD203B41FA5}">
                      <a16:colId xmlns:a16="http://schemas.microsoft.com/office/drawing/2014/main" val="4064606208"/>
                    </a:ext>
                  </a:extLst>
                </a:gridCol>
              </a:tblGrid>
              <a:tr h="4990630">
                <a:tc>
                  <a:txBody>
                    <a:bodyPr/>
                    <a:lstStyle/>
                    <a:p>
                      <a:pPr fontAlgn="t"/>
                      <a:r>
                        <a:rPr lang="en-US" sz="2000" dirty="0">
                          <a:effectLst/>
                        </a:rPr>
                        <a:t>Attendance Links </a:t>
                      </a:r>
                      <a:br>
                        <a:rPr lang="en-US" sz="2000" dirty="0">
                          <a:effectLst/>
                        </a:rPr>
                      </a:br>
                      <a:r>
                        <a:rPr lang="en-US" sz="2000" dirty="0">
                          <a:effectLst/>
                          <a:hlinkClick r:id="rId3"/>
                        </a:rPr>
                        <a:t>802.1</a:t>
                      </a:r>
                      <a:r>
                        <a:rPr lang="en-US" sz="2000" dirty="0">
                          <a:effectLst/>
                        </a:rPr>
                        <a:t> </a:t>
                      </a:r>
                      <a:br>
                        <a:rPr lang="en-US" sz="2000" dirty="0">
                          <a:effectLst/>
                        </a:rPr>
                      </a:br>
                      <a:r>
                        <a:rPr lang="en-US" sz="2000" dirty="0">
                          <a:effectLst/>
                          <a:hlinkClick r:id="rId3"/>
                        </a:rPr>
                        <a:t>802.3</a:t>
                      </a:r>
                      <a:r>
                        <a:rPr lang="en-US" sz="2000" dirty="0">
                          <a:effectLst/>
                        </a:rPr>
                        <a:t> </a:t>
                      </a:r>
                      <a:br>
                        <a:rPr lang="en-US" sz="2000" dirty="0">
                          <a:effectLst/>
                        </a:rPr>
                      </a:br>
                      <a:r>
                        <a:rPr lang="en-US" sz="2000" dirty="0">
                          <a:effectLst/>
                          <a:hlinkClick r:id="rId3"/>
                        </a:rPr>
                        <a:t>802.11</a:t>
                      </a:r>
                      <a:r>
                        <a:rPr lang="en-US" sz="2000" dirty="0">
                          <a:effectLst/>
                        </a:rPr>
                        <a:t> </a:t>
                      </a:r>
                      <a:br>
                        <a:rPr lang="en-US" sz="2000" dirty="0">
                          <a:effectLst/>
                        </a:rPr>
                      </a:br>
                      <a:r>
                        <a:rPr lang="en-US" sz="2000" dirty="0">
                          <a:effectLst/>
                          <a:hlinkClick r:id="rId3"/>
                        </a:rPr>
                        <a:t>802.15</a:t>
                      </a:r>
                      <a:r>
                        <a:rPr lang="en-US" sz="2000" dirty="0">
                          <a:effectLst/>
                        </a:rPr>
                        <a:t> </a:t>
                      </a:r>
                      <a:br>
                        <a:rPr lang="en-US" sz="2000" dirty="0">
                          <a:effectLst/>
                        </a:rPr>
                      </a:br>
                      <a:br>
                        <a:rPr lang="en-US" sz="2000" dirty="0">
                          <a:effectLst/>
                        </a:rPr>
                      </a:br>
                      <a:r>
                        <a:rPr lang="en-US" sz="2000" dirty="0">
                          <a:effectLst/>
                          <a:hlinkClick r:id="rId3"/>
                        </a:rPr>
                        <a:t>802.18</a:t>
                      </a:r>
                      <a:r>
                        <a:rPr lang="en-US" sz="2000" dirty="0">
                          <a:effectLst/>
                        </a:rPr>
                        <a:t> </a:t>
                      </a:r>
                      <a:br>
                        <a:rPr lang="en-US" sz="2000" dirty="0">
                          <a:effectLst/>
                        </a:rPr>
                      </a:br>
                      <a:r>
                        <a:rPr lang="en-US" sz="2000" dirty="0">
                          <a:effectLst/>
                          <a:hlinkClick r:id="rId3"/>
                        </a:rPr>
                        <a:t>802.19</a:t>
                      </a:r>
                      <a:r>
                        <a:rPr lang="en-US" sz="2000" dirty="0">
                          <a:effectLst/>
                        </a:rPr>
                        <a:t> </a:t>
                      </a:r>
                      <a:br>
                        <a:rPr lang="en-US" sz="2000" dirty="0">
                          <a:effectLst/>
                        </a:rPr>
                      </a:br>
                      <a:br>
                        <a:rPr lang="en-US" sz="2000" dirty="0">
                          <a:effectLst/>
                        </a:rPr>
                      </a:br>
                      <a:r>
                        <a:rPr lang="en-US" sz="2000" dirty="0">
                          <a:effectLst/>
                          <a:hlinkClick r:id="rId3"/>
                        </a:rPr>
                        <a:t>802.21</a:t>
                      </a:r>
                      <a:r>
                        <a:rPr lang="en-US" sz="2000" dirty="0">
                          <a:effectLst/>
                        </a:rPr>
                        <a:t> </a:t>
                      </a:r>
                      <a:br>
                        <a:rPr lang="en-US" sz="2000" dirty="0">
                          <a:effectLst/>
                        </a:rPr>
                      </a:br>
                      <a:r>
                        <a:rPr lang="en-US" sz="2000" dirty="0">
                          <a:effectLst/>
                          <a:hlinkClick r:id="rId3"/>
                        </a:rPr>
                        <a:t>802.22</a:t>
                      </a:r>
                      <a:r>
                        <a:rPr lang="en-US" sz="2000" dirty="0">
                          <a:effectLst/>
                        </a:rPr>
                        <a:t> </a:t>
                      </a:r>
                      <a:br>
                        <a:rPr lang="en-US" sz="2000" dirty="0">
                          <a:effectLst/>
                        </a:rPr>
                      </a:br>
                      <a:r>
                        <a:rPr lang="en-US" sz="2000" dirty="0">
                          <a:effectLst/>
                          <a:hlinkClick r:id="rId3"/>
                        </a:rPr>
                        <a:t>802.23</a:t>
                      </a:r>
                      <a:r>
                        <a:rPr lang="en-US" sz="2000" dirty="0">
                          <a:effectLst/>
                        </a:rPr>
                        <a:t> </a:t>
                      </a:r>
                      <a:br>
                        <a:rPr lang="en-US" sz="2000" dirty="0">
                          <a:effectLst/>
                        </a:rPr>
                      </a:br>
                      <a:r>
                        <a:rPr lang="en-US" sz="2000" dirty="0">
                          <a:effectLst/>
                          <a:hlinkClick r:id="rId3"/>
                        </a:rPr>
                        <a:t>802.24</a:t>
                      </a:r>
                      <a:r>
                        <a:rPr lang="en-US" sz="2000" dirty="0">
                          <a:effectLst/>
                        </a:rPr>
                        <a:t> </a:t>
                      </a:r>
                      <a:br>
                        <a:rPr lang="en-US" sz="2000" dirty="0">
                          <a:effectLst/>
                        </a:rPr>
                      </a:br>
                      <a:endParaRPr lang="en-US" sz="2000" dirty="0">
                        <a:effectLst/>
                      </a:endParaRPr>
                    </a:p>
                  </a:txBody>
                  <a:tcPr marL="13513" marR="13513" marT="13513" marB="13513">
                    <a:lnL>
                      <a:noFill/>
                    </a:lnL>
                    <a:lnR>
                      <a:noFill/>
                    </a:lnR>
                    <a:lnT>
                      <a:noFill/>
                    </a:lnT>
                    <a:lnB>
                      <a:noFill/>
                    </a:lnB>
                  </a:tcPr>
                </a:tc>
                <a:tc>
                  <a:txBody>
                    <a:bodyPr/>
                    <a:lstStyle/>
                    <a:p>
                      <a:pPr fontAlgn="t"/>
                      <a:r>
                        <a:rPr lang="en-US" sz="2000" dirty="0">
                          <a:effectLst/>
                        </a:rPr>
                        <a:t>Working Group Documents (Local Document Server) </a:t>
                      </a:r>
                      <a:br>
                        <a:rPr lang="en-US" sz="2000" dirty="0">
                          <a:effectLst/>
                        </a:rPr>
                      </a:br>
                      <a:r>
                        <a:rPr lang="en-US" sz="2000" dirty="0">
                          <a:effectLst/>
                          <a:hlinkClick r:id="rId4"/>
                        </a:rPr>
                        <a:t>802.11</a:t>
                      </a:r>
                      <a:r>
                        <a:rPr lang="en-US" sz="2000" dirty="0">
                          <a:effectLst/>
                        </a:rPr>
                        <a:t> </a:t>
                      </a:r>
                      <a:br>
                        <a:rPr lang="en-US" sz="2000" dirty="0">
                          <a:effectLst/>
                        </a:rPr>
                      </a:br>
                      <a:r>
                        <a:rPr lang="en-US" sz="2000" dirty="0">
                          <a:effectLst/>
                          <a:hlinkClick r:id="rId5"/>
                        </a:rPr>
                        <a:t>802.15</a:t>
                      </a:r>
                      <a:r>
                        <a:rPr lang="en-US" sz="2000" dirty="0">
                          <a:effectLst/>
                        </a:rPr>
                        <a:t> </a:t>
                      </a:r>
                      <a:br>
                        <a:rPr lang="en-US" sz="2000" dirty="0">
                          <a:effectLst/>
                        </a:rPr>
                      </a:br>
                      <a:r>
                        <a:rPr lang="en-US" sz="2000" dirty="0">
                          <a:effectLst/>
                          <a:hlinkClick r:id="rId6"/>
                        </a:rPr>
                        <a:t>802.16</a:t>
                      </a:r>
                      <a:r>
                        <a:rPr lang="en-US" sz="2000" dirty="0">
                          <a:effectLst/>
                        </a:rPr>
                        <a:t> </a:t>
                      </a:r>
                      <a:br>
                        <a:rPr lang="en-US" sz="2000" dirty="0">
                          <a:effectLst/>
                        </a:rPr>
                      </a:br>
                      <a:r>
                        <a:rPr lang="en-US" sz="2000" dirty="0">
                          <a:effectLst/>
                          <a:hlinkClick r:id="rId7"/>
                        </a:rPr>
                        <a:t>802.18</a:t>
                      </a:r>
                      <a:r>
                        <a:rPr lang="en-US" sz="2000" dirty="0">
                          <a:effectLst/>
                        </a:rPr>
                        <a:t> </a:t>
                      </a:r>
                      <a:br>
                        <a:rPr lang="en-US" sz="2000" dirty="0">
                          <a:effectLst/>
                        </a:rPr>
                      </a:br>
                      <a:r>
                        <a:rPr lang="en-US" sz="2000" dirty="0">
                          <a:effectLst/>
                          <a:hlinkClick r:id="rId8"/>
                        </a:rPr>
                        <a:t>802.19</a:t>
                      </a:r>
                      <a:r>
                        <a:rPr lang="en-US" sz="2000" dirty="0">
                          <a:effectLst/>
                        </a:rPr>
                        <a:t> </a:t>
                      </a:r>
                      <a:br>
                        <a:rPr lang="en-US" sz="2000" dirty="0">
                          <a:effectLst/>
                        </a:rPr>
                      </a:br>
                      <a:r>
                        <a:rPr lang="en-US" sz="2000" dirty="0">
                          <a:effectLst/>
                          <a:hlinkClick r:id="rId9"/>
                        </a:rPr>
                        <a:t>802.21</a:t>
                      </a:r>
                      <a:r>
                        <a:rPr lang="en-US" sz="2000" dirty="0">
                          <a:effectLst/>
                        </a:rPr>
                        <a:t> </a:t>
                      </a:r>
                      <a:br>
                        <a:rPr lang="en-US" sz="2000" dirty="0">
                          <a:effectLst/>
                        </a:rPr>
                      </a:br>
                      <a:r>
                        <a:rPr lang="en-US" sz="2000" dirty="0">
                          <a:effectLst/>
                          <a:hlinkClick r:id="rId10"/>
                        </a:rPr>
                        <a:t>802.22</a:t>
                      </a:r>
                      <a:r>
                        <a:rPr lang="en-US" sz="2000" dirty="0">
                          <a:effectLst/>
                        </a:rPr>
                        <a:t> </a:t>
                      </a:r>
                      <a:br>
                        <a:rPr lang="en-US" sz="2000" dirty="0">
                          <a:effectLst/>
                        </a:rPr>
                      </a:br>
                      <a:r>
                        <a:rPr lang="en-US" sz="2000" dirty="0">
                          <a:effectLst/>
                          <a:hlinkClick r:id="rId11"/>
                        </a:rPr>
                        <a:t>802.23</a:t>
                      </a:r>
                      <a:r>
                        <a:rPr lang="en-US" sz="2000" dirty="0">
                          <a:effectLst/>
                        </a:rPr>
                        <a:t> </a:t>
                      </a:r>
                      <a:br>
                        <a:rPr lang="en-US" sz="2000" dirty="0">
                          <a:effectLst/>
                        </a:rPr>
                      </a:br>
                      <a:r>
                        <a:rPr lang="en-US" sz="2000" dirty="0">
                          <a:effectLst/>
                          <a:hlinkClick r:id="rId12"/>
                        </a:rPr>
                        <a:t>802.24</a:t>
                      </a:r>
                      <a:r>
                        <a:rPr lang="en-US" sz="2000" dirty="0">
                          <a:effectLst/>
                        </a:rPr>
                        <a:t> </a:t>
                      </a:r>
                      <a:br>
                        <a:rPr lang="en-US" sz="2000" dirty="0">
                          <a:effectLst/>
                        </a:rPr>
                      </a:br>
                      <a:r>
                        <a:rPr lang="en-US" sz="2000" dirty="0" err="1">
                          <a:effectLst/>
                          <a:hlinkClick r:id="rId13"/>
                        </a:rPr>
                        <a:t>Omniran</a:t>
                      </a:r>
                      <a:r>
                        <a:rPr lang="en-US" sz="2000" dirty="0">
                          <a:effectLst/>
                        </a:rPr>
                        <a:t> </a:t>
                      </a:r>
                      <a:br>
                        <a:rPr lang="en-US" sz="2000" dirty="0">
                          <a:effectLst/>
                        </a:rPr>
                      </a:br>
                      <a:r>
                        <a:rPr lang="en-US" sz="2000" dirty="0">
                          <a:effectLst/>
                          <a:hlinkClick r:id="rId14"/>
                        </a:rPr>
                        <a:t>802 Whitespace SG</a:t>
                      </a:r>
                      <a:r>
                        <a:rPr lang="en-US" sz="2000" dirty="0">
                          <a:effectLst/>
                        </a:rPr>
                        <a:t> </a:t>
                      </a:r>
                      <a:br>
                        <a:rPr lang="en-US" sz="2000" dirty="0">
                          <a:effectLst/>
                        </a:rPr>
                      </a:br>
                      <a:r>
                        <a:rPr lang="en-US" sz="2000" dirty="0">
                          <a:effectLst/>
                          <a:hlinkClick r:id="rId15"/>
                        </a:rPr>
                        <a:t>802 Executive Committee</a:t>
                      </a:r>
                      <a:r>
                        <a:rPr lang="en-US" sz="2000" dirty="0">
                          <a:effectLst/>
                        </a:rPr>
                        <a:t> </a:t>
                      </a:r>
                      <a:br>
                        <a:rPr lang="en-US" sz="2000" dirty="0">
                          <a:effectLst/>
                        </a:rPr>
                      </a:br>
                      <a:br>
                        <a:rPr lang="en-US" sz="2000" dirty="0">
                          <a:effectLst/>
                        </a:rPr>
                      </a:br>
                      <a:r>
                        <a:rPr lang="en-US" sz="2000" i="1" dirty="0">
                          <a:effectLst/>
                        </a:rPr>
                        <a:t>For FTP access, please use</a:t>
                      </a:r>
                      <a:r>
                        <a:rPr lang="en-US" sz="2000" dirty="0">
                          <a:effectLst/>
                        </a:rPr>
                        <a:t> </a:t>
                      </a:r>
                      <a:r>
                        <a:rPr lang="en-US" sz="2000" b="1" dirty="0">
                          <a:effectLst/>
                          <a:hlinkClick r:id="rId16"/>
                        </a:rPr>
                        <a:t>ftp://griffin.meeting.verilan.com</a:t>
                      </a:r>
                      <a:r>
                        <a:rPr lang="en-US" sz="2000" dirty="0">
                          <a:effectLst/>
                        </a:rPr>
                        <a:t> </a:t>
                      </a:r>
                      <a:br>
                        <a:rPr lang="en-US" sz="2000" dirty="0">
                          <a:effectLst/>
                        </a:rPr>
                      </a:br>
                      <a:r>
                        <a:rPr lang="en-US" sz="2000" b="1" dirty="0">
                          <a:solidFill>
                            <a:srgbClr val="FF0000"/>
                          </a:solidFill>
                          <a:effectLst/>
                        </a:rPr>
                        <a:t>Please DO NOT synchronize your documents directly with Mentor!</a:t>
                      </a:r>
                      <a:endParaRPr lang="en-US" sz="2000" dirty="0">
                        <a:effectLst/>
                      </a:endParaRPr>
                    </a:p>
                  </a:txBody>
                  <a:tcPr marL="13513" marR="13513" marT="13513" marB="13513">
                    <a:lnL>
                      <a:noFill/>
                    </a:lnL>
                    <a:lnR>
                      <a:noFill/>
                    </a:lnR>
                    <a:lnT>
                      <a:noFill/>
                    </a:lnT>
                    <a:lnB>
                      <a:noFill/>
                    </a:lnB>
                  </a:tcPr>
                </a:tc>
                <a:extLst>
                  <a:ext uri="{0D108BD9-81ED-4DB2-BD59-A6C34878D82A}">
                    <a16:rowId xmlns:a16="http://schemas.microsoft.com/office/drawing/2014/main" val="966461802"/>
                  </a:ext>
                </a:extLst>
              </a:tr>
            </a:tbl>
          </a:graphicData>
        </a:graphic>
      </p:graphicFrame>
    </p:spTree>
    <p:extLst>
      <p:ext uri="{BB962C8B-B14F-4D97-AF65-F5344CB8AC3E}">
        <p14:creationId xmlns:p14="http://schemas.microsoft.com/office/powerpoint/2010/main" val="3092494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7568" y="824081"/>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4" name="Rectangle 3">
            <a:extLst>
              <a:ext uri="{FF2B5EF4-FFF2-40B4-BE49-F238E27FC236}">
                <a16:creationId xmlns:a16="http://schemas.microsoft.com/office/drawing/2014/main" id="{18A98262-187C-46EC-80C9-C3577B1A9862}"/>
              </a:ext>
            </a:extLst>
          </p:cNvPr>
          <p:cNvSpPr/>
          <p:nvPr/>
        </p:nvSpPr>
        <p:spPr>
          <a:xfrm>
            <a:off x="929218" y="1468997"/>
            <a:ext cx="10460567" cy="5398401"/>
          </a:xfrm>
          <a:prstGeom prst="rect">
            <a:avLst/>
          </a:prstGeom>
        </p:spPr>
        <p:txBody>
          <a:bodyPr wrap="square">
            <a:spAutoFit/>
          </a:bodyPr>
          <a:lstStyle/>
          <a:p>
            <a:pPr>
              <a:lnSpc>
                <a:spcPct val="120000"/>
              </a:lnSpc>
              <a:spcBef>
                <a:spcPts val="0"/>
              </a:spcBef>
              <a:buFont typeface="Wingdings" panose="05000000000000000000" pitchFamily="2" charset="2"/>
              <a:buChar char="§"/>
            </a:pPr>
            <a:r>
              <a:rPr lang="en-GB" dirty="0">
                <a:solidFill>
                  <a:schemeClr val="tx1"/>
                </a:solidFill>
              </a:rPr>
              <a:t> </a:t>
            </a:r>
            <a:r>
              <a:rPr lang="en-CA" dirty="0">
                <a:solidFill>
                  <a:srgbClr val="FF0000"/>
                </a:solidFill>
              </a:rPr>
              <a:t>Locations</a:t>
            </a:r>
            <a:endParaRPr lang="en-CA" dirty="0">
              <a:solidFill>
                <a:schemeClr val="tx1"/>
              </a:solidFill>
            </a:endParaRPr>
          </a:p>
          <a:p>
            <a:pPr marL="0" indent="0">
              <a:lnSpc>
                <a:spcPct val="120000"/>
              </a:lnSpc>
              <a:spcBef>
                <a:spcPts val="0"/>
              </a:spcBef>
              <a:buNone/>
            </a:pPr>
            <a:r>
              <a:rPr lang="en-CA" b="1" dirty="0">
                <a:solidFill>
                  <a:schemeClr val="tx1"/>
                </a:solidFill>
              </a:rPr>
              <a:t>	</a:t>
            </a:r>
            <a:r>
              <a:rPr lang="x-none" dirty="0">
                <a:solidFill>
                  <a:schemeClr val="tx1"/>
                </a:solidFill>
              </a:rPr>
              <a:t>Monday – Thursday :</a:t>
            </a:r>
            <a:r>
              <a:rPr lang="en-US" dirty="0">
                <a:solidFill>
                  <a:schemeClr val="tx1"/>
                </a:solidFill>
              </a:rPr>
              <a:t> Seaport &amp; Harbor Foyers* on 2</a:t>
            </a:r>
            <a:r>
              <a:rPr lang="en-US" baseline="30000" dirty="0">
                <a:solidFill>
                  <a:schemeClr val="tx1"/>
                </a:solidFill>
              </a:rPr>
              <a:t>nd</a:t>
            </a:r>
            <a:r>
              <a:rPr lang="en-US" dirty="0">
                <a:solidFill>
                  <a:schemeClr val="tx1"/>
                </a:solidFill>
              </a:rPr>
              <a:t> level</a:t>
            </a:r>
          </a:p>
          <a:p>
            <a:pPr marL="0" indent="0">
              <a:lnSpc>
                <a:spcPct val="120000"/>
              </a:lnSpc>
              <a:spcBef>
                <a:spcPts val="0"/>
              </a:spcBef>
              <a:buNone/>
            </a:pPr>
            <a:r>
              <a:rPr lang="en-US" dirty="0">
                <a:solidFill>
                  <a:schemeClr val="tx1"/>
                </a:solidFill>
              </a:rPr>
              <a:t>	*Harbor Foyer starts Monday PM</a:t>
            </a:r>
          </a:p>
          <a:p>
            <a:pPr marL="0" indent="0">
              <a:lnSpc>
                <a:spcPct val="120000"/>
              </a:lnSpc>
              <a:spcBef>
                <a:spcPts val="0"/>
              </a:spcBef>
              <a:buNone/>
            </a:pPr>
            <a:r>
              <a:rPr lang="en-US" dirty="0">
                <a:solidFill>
                  <a:schemeClr val="tx1"/>
                </a:solidFill>
              </a:rPr>
              <a:t>	</a:t>
            </a:r>
            <a:r>
              <a:rPr lang="x-none" dirty="0">
                <a:solidFill>
                  <a:schemeClr val="tx1"/>
                </a:solidFill>
              </a:rPr>
              <a:t>Friday: </a:t>
            </a:r>
            <a:r>
              <a:rPr lang="en-CA" dirty="0">
                <a:solidFill>
                  <a:schemeClr val="tx1"/>
                </a:solidFill>
              </a:rPr>
              <a:t>Continental Breakfast </a:t>
            </a:r>
            <a:r>
              <a:rPr lang="en-CA" dirty="0"/>
              <a:t>– </a:t>
            </a:r>
            <a:r>
              <a:rPr lang="en-US" dirty="0"/>
              <a:t>Seaport Foyer on 2</a:t>
            </a:r>
            <a:r>
              <a:rPr lang="en-US" baseline="30000" dirty="0"/>
              <a:t>nd</a:t>
            </a:r>
            <a:r>
              <a:rPr lang="en-US" dirty="0"/>
              <a:t> level</a:t>
            </a:r>
          </a:p>
          <a:p>
            <a:pPr>
              <a:lnSpc>
                <a:spcPct val="120000"/>
              </a:lnSpc>
              <a:spcBef>
                <a:spcPts val="0"/>
              </a:spcBef>
              <a:buFont typeface="Wingdings" panose="05000000000000000000" pitchFamily="2" charset="2"/>
              <a:buChar char="§"/>
            </a:pPr>
            <a:r>
              <a:rPr lang="en-US" dirty="0">
                <a:solidFill>
                  <a:srgbClr val="FF0000"/>
                </a:solidFill>
              </a:rPr>
              <a:t>Continental Breakfast </a:t>
            </a:r>
          </a:p>
          <a:p>
            <a:pPr marL="0" indent="0">
              <a:lnSpc>
                <a:spcPct val="120000"/>
              </a:lnSpc>
              <a:spcBef>
                <a:spcPts val="0"/>
              </a:spcBef>
              <a:buNone/>
            </a:pPr>
            <a:r>
              <a:rPr lang="en-US" dirty="0">
                <a:solidFill>
                  <a:schemeClr val="tx1"/>
                </a:solidFill>
              </a:rPr>
              <a:t>	7:30 am – 8:30 am</a:t>
            </a:r>
          </a:p>
          <a:p>
            <a:pPr>
              <a:lnSpc>
                <a:spcPct val="120000"/>
              </a:lnSpc>
              <a:spcBef>
                <a:spcPts val="0"/>
              </a:spcBef>
              <a:buFont typeface="Wingdings" panose="05000000000000000000" pitchFamily="2" charset="2"/>
              <a:buChar char="§"/>
            </a:pPr>
            <a:r>
              <a:rPr lang="en-US" dirty="0">
                <a:solidFill>
                  <a:srgbClr val="FF0000"/>
                </a:solidFill>
              </a:rPr>
              <a:t>Morning Coffee/Tea </a:t>
            </a:r>
            <a:endParaRPr lang="en-US" dirty="0">
              <a:solidFill>
                <a:schemeClr val="tx1"/>
              </a:solidFill>
            </a:endParaRPr>
          </a:p>
          <a:p>
            <a:pPr marL="0" indent="0">
              <a:lnSpc>
                <a:spcPct val="120000"/>
              </a:lnSpc>
              <a:spcBef>
                <a:spcPts val="0"/>
              </a:spcBef>
              <a:buNone/>
            </a:pPr>
            <a:r>
              <a:rPr lang="en-US" dirty="0">
                <a:solidFill>
                  <a:schemeClr val="tx1"/>
                </a:solidFill>
              </a:rPr>
              <a:t>	10:00 am – 11:00 am</a:t>
            </a:r>
          </a:p>
          <a:p>
            <a:pPr>
              <a:lnSpc>
                <a:spcPct val="120000"/>
              </a:lnSpc>
              <a:spcBef>
                <a:spcPts val="0"/>
              </a:spcBef>
              <a:buFont typeface="Wingdings" panose="05000000000000000000" pitchFamily="2" charset="2"/>
              <a:buChar char="§"/>
            </a:pPr>
            <a:r>
              <a:rPr lang="en-US" dirty="0">
                <a:solidFill>
                  <a:srgbClr val="FF0000"/>
                </a:solidFill>
              </a:rPr>
              <a:t>Afternoon Coffee/Tea/Sodas/Snacks</a:t>
            </a:r>
            <a:endParaRPr lang="en-US" dirty="0">
              <a:solidFill>
                <a:schemeClr val="tx1"/>
              </a:solidFill>
            </a:endParaRPr>
          </a:p>
          <a:p>
            <a:pPr marL="0" indent="0">
              <a:lnSpc>
                <a:spcPct val="120000"/>
              </a:lnSpc>
              <a:spcBef>
                <a:spcPts val="0"/>
              </a:spcBef>
              <a:buNone/>
            </a:pPr>
            <a:r>
              <a:rPr lang="en-US" dirty="0">
                <a:solidFill>
                  <a:schemeClr val="tx1"/>
                </a:solidFill>
              </a:rPr>
              <a:t>	3:00 pm – 4:00 pm</a:t>
            </a:r>
          </a:p>
          <a:p>
            <a:pPr>
              <a:lnSpc>
                <a:spcPct val="120000"/>
              </a:lnSpc>
              <a:spcBef>
                <a:spcPts val="0"/>
              </a:spcBef>
            </a:pPr>
            <a:r>
              <a:rPr lang="en-US" dirty="0">
                <a:solidFill>
                  <a:srgbClr val="FF0000"/>
                </a:solidFill>
              </a:rPr>
              <a:t>Please notify serving staff if you have any allergies.</a:t>
            </a:r>
            <a:endParaRPr lang="en-CA" dirty="0"/>
          </a:p>
          <a:p>
            <a:endParaRPr lang="en-US" dirty="0">
              <a:solidFill>
                <a:schemeClr val="tx1"/>
              </a:solidFill>
            </a:endParaRPr>
          </a:p>
        </p:txBody>
      </p:sp>
    </p:spTree>
    <p:extLst>
      <p:ext uri="{BB962C8B-B14F-4D97-AF65-F5344CB8AC3E}">
        <p14:creationId xmlns:p14="http://schemas.microsoft.com/office/powerpoint/2010/main" val="2359211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
        <p:nvSpPr>
          <p:cNvPr id="4" name="Date Placeholder 3">
            <a:extLst>
              <a:ext uri="{FF2B5EF4-FFF2-40B4-BE49-F238E27FC236}">
                <a16:creationId xmlns:a16="http://schemas.microsoft.com/office/drawing/2014/main" id="{C76EA595-5D50-45E4-A264-2DFA64FAD262}"/>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56588160-C383-4A24-BA3A-B3287919245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1917114-355E-40E6-84FE-727E7F259F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44920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
        <p:nvSpPr>
          <p:cNvPr id="4" name="Date Placeholder 3">
            <a:extLst>
              <a:ext uri="{FF2B5EF4-FFF2-40B4-BE49-F238E27FC236}">
                <a16:creationId xmlns:a16="http://schemas.microsoft.com/office/drawing/2014/main" id="{FF3CE678-4A7B-4C98-A667-6F4670B56EC1}"/>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6D01FDBF-8AD4-4A1E-B84B-CC569669941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DDA209F-F56A-41E8-AEAA-47B65802135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43141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W5.1 Room Change Requests</a:t>
            </a:r>
          </a:p>
        </p:txBody>
      </p:sp>
      <p:sp>
        <p:nvSpPr>
          <p:cNvPr id="3" name="Content Placeholder 2"/>
          <p:cNvSpPr>
            <a:spLocks noGrp="1"/>
          </p:cNvSpPr>
          <p:nvPr>
            <p:ph idx="1"/>
          </p:nvPr>
        </p:nvSpPr>
        <p:spPr>
          <a:xfrm>
            <a:off x="914401" y="1196752"/>
            <a:ext cx="10361084" cy="5184575"/>
          </a:xfrm>
        </p:spPr>
        <p:txBody>
          <a:bodyPr/>
          <a:lstStyle/>
          <a:p>
            <a:r>
              <a:rPr lang="en-US" sz="2000" dirty="0"/>
              <a:t>Delete:</a:t>
            </a:r>
          </a:p>
          <a:p>
            <a:endParaRPr lang="en-US" sz="2000" dirty="0"/>
          </a:p>
          <a:p>
            <a:r>
              <a:rPr lang="en-US" sz="2000" dirty="0"/>
              <a:t>Change: </a:t>
            </a:r>
            <a:br>
              <a:rPr lang="en-US" sz="2000" dirty="0"/>
            </a:br>
            <a:r>
              <a:rPr lang="en-US" sz="2000" dirty="0"/>
              <a:t>   Thursday AM2 PAR Change times to 10:30-11:00am</a:t>
            </a:r>
            <a:br>
              <a:rPr lang="en-US" sz="2000" dirty="0"/>
            </a:br>
            <a:endParaRPr lang="en-US" sz="2000" dirty="0"/>
          </a:p>
          <a:p>
            <a:r>
              <a:rPr lang="en-US" sz="2000" dirty="0"/>
              <a:t>Add:</a:t>
            </a:r>
          </a:p>
          <a:p>
            <a:r>
              <a:rPr lang="en-US" sz="2000" dirty="0"/>
              <a:t>	Thursday AM1 NGV -  100 People (Harbor H)</a:t>
            </a:r>
            <a:br>
              <a:rPr lang="en-US" sz="2000" dirty="0"/>
            </a:br>
            <a:r>
              <a:rPr lang="en-US" sz="2000" dirty="0"/>
              <a:t>Thursday AM1 </a:t>
            </a:r>
            <a:r>
              <a:rPr lang="en-US" sz="2000" dirty="0" err="1"/>
              <a:t>TGaz</a:t>
            </a:r>
            <a:r>
              <a:rPr lang="en-US" sz="2000" dirty="0"/>
              <a:t> - 35-40 people (Mission AB)</a:t>
            </a:r>
            <a:br>
              <a:rPr lang="en-US" sz="2000" dirty="0"/>
            </a:br>
            <a:r>
              <a:rPr lang="en-US" sz="2000" dirty="0"/>
              <a:t>Thursday AM2 BCS -  25 people</a:t>
            </a:r>
            <a:br>
              <a:rPr lang="en-US" sz="2000" dirty="0"/>
            </a:br>
            <a:endParaRPr lang="en-US" sz="2000" dirty="0"/>
          </a:p>
          <a:p>
            <a:r>
              <a:rPr lang="en-US" sz="2000" dirty="0"/>
              <a:t>Full names:</a:t>
            </a:r>
            <a:br>
              <a:rPr lang="en-US" sz="2000" dirty="0"/>
            </a:br>
            <a:r>
              <a:rPr lang="en-US" sz="2000" dirty="0"/>
              <a:t>NGV SG - Next Generation V2X Communication SG</a:t>
            </a:r>
            <a:br>
              <a:rPr lang="en-US" sz="2000" dirty="0"/>
            </a:br>
            <a:r>
              <a:rPr lang="en-US" sz="2000" dirty="0" err="1"/>
              <a:t>TGaz</a:t>
            </a:r>
            <a:r>
              <a:rPr lang="en-US" sz="2000" dirty="0"/>
              <a:t> - Next Generation Positioning</a:t>
            </a:r>
            <a:br>
              <a:rPr lang="en-US" sz="2000" dirty="0"/>
            </a:br>
            <a:r>
              <a:rPr lang="en-US" sz="2000" dirty="0"/>
              <a:t>BCS SG - Broadcast Services</a:t>
            </a:r>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85</a:t>
            </a:r>
          </a:p>
          <a:p>
            <a:pPr lvl="1"/>
            <a:r>
              <a:rPr lang="en-US" sz="2400" dirty="0"/>
              <a:t>No – 0</a:t>
            </a:r>
          </a:p>
          <a:p>
            <a:r>
              <a:rPr lang="en-US" dirty="0"/>
              <a:t>Like the Social –  43</a:t>
            </a:r>
          </a:p>
          <a:p>
            <a:r>
              <a:rPr lang="en-US" dirty="0"/>
              <a:t>Disliked the Social –  1</a:t>
            </a:r>
          </a:p>
          <a:p>
            <a:r>
              <a:rPr lang="en-US" dirty="0"/>
              <a:t>Went to the Social -- 66</a:t>
            </a:r>
          </a:p>
          <a:p>
            <a:r>
              <a:rPr lang="en-US" dirty="0"/>
              <a:t>Did not go to Social – 18</a:t>
            </a:r>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269802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July 2018</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F3.1.2: Future Venue Insight</a:t>
            </a:r>
          </a:p>
        </p:txBody>
      </p:sp>
      <p:sp>
        <p:nvSpPr>
          <p:cNvPr id="3" name="Content Placeholder 2"/>
          <p:cNvSpPr>
            <a:spLocks noGrp="1"/>
          </p:cNvSpPr>
          <p:nvPr>
            <p:ph idx="1"/>
          </p:nvPr>
        </p:nvSpPr>
        <p:spPr>
          <a:xfrm>
            <a:off x="914401" y="1556792"/>
            <a:ext cx="10361084" cy="4537623"/>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January 13-18, Hilton St Louis at the Ballpark </a:t>
            </a:r>
          </a:p>
          <a:p>
            <a:pPr marL="800100" indent="-457200">
              <a:buFont typeface="Arial" panose="020B0604020202020204" pitchFamily="34" charset="0"/>
              <a:buChar char="•"/>
            </a:pPr>
            <a:r>
              <a:rPr lang="en-GB" sz="2800" dirty="0"/>
              <a:t>March 10-15, Hyatt Regency Vancouver and Fairmont Hotel Vancouver, Vancouver, Canada</a:t>
            </a:r>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p:txBody>
      </p:sp>
      <p:sp>
        <p:nvSpPr>
          <p:cNvPr id="4" name="Date Placeholder 3">
            <a:extLst>
              <a:ext uri="{FF2B5EF4-FFF2-40B4-BE49-F238E27FC236}">
                <a16:creationId xmlns:a16="http://schemas.microsoft.com/office/drawing/2014/main" id="{9EE652B1-9F10-4693-983A-4998A06B66D2}"/>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0AF0A457-C304-46AC-8504-02F342D9F63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2D33DB-4DA2-4016-BFCD-9202FAB5CE4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162052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EC-16/66r2</a:t>
            </a:r>
          </a:p>
          <a:p>
            <a:r>
              <a:rPr lang="en-US" dirty="0">
                <a:hlinkClick r:id="rId3"/>
              </a:rPr>
              <a:t>https://mentor.ieee.org/802-ec/dcn/16/ec-16-0066-03-00EC-802-plenary-future-venue-contract-status.xlsx</a:t>
            </a:r>
            <a:r>
              <a:rPr lang="en-US" dirty="0"/>
              <a:t> </a:t>
            </a:r>
            <a:endParaRPr lang="en-US" dirty="0">
              <a:hlinkClick r:id="rId4"/>
            </a:endParaRPr>
          </a:p>
          <a:p>
            <a:endParaRPr lang="en-US" dirty="0">
              <a:hlinkClick r:id="rId4"/>
            </a:endParaRPr>
          </a:p>
          <a:p>
            <a:r>
              <a:rPr lang="en-US" dirty="0"/>
              <a:t>July 802 Executive Secretary Report: EC-18/0130r0</a:t>
            </a:r>
          </a:p>
          <a:p>
            <a:r>
              <a:rPr lang="en-US" dirty="0">
                <a:hlinkClick r:id="rId4"/>
              </a:rPr>
              <a:t>https://mentor.ieee.org/802-ec/dcn/18/ec-18-0130-00-00EC-executive-secretary-agenda-items-july-2018-plenary.pptx</a:t>
            </a:r>
          </a:p>
        </p:txBody>
      </p:sp>
      <p:sp>
        <p:nvSpPr>
          <p:cNvPr id="4" name="Date Placeholder 3"/>
          <p:cNvSpPr>
            <a:spLocks noGrp="1"/>
          </p:cNvSpPr>
          <p:nvPr>
            <p:ph type="dt" idx="10"/>
          </p:nvPr>
        </p:nvSpPr>
        <p:spPr>
          <a:xfrm>
            <a:off x="2238349" y="357166"/>
            <a:ext cx="2374889" cy="273050"/>
          </a:xfrm>
        </p:spPr>
        <p:txBody>
          <a:bodyPr/>
          <a:lstStyle/>
          <a:p>
            <a:r>
              <a:rPr lang="en-US"/>
              <a:t>July 2018</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p>
          <a:p>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11-18/1065r0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2814-A970-4B83-B2A6-B388AFDA79DA}"/>
              </a:ext>
            </a:extLst>
          </p:cNvPr>
          <p:cNvSpPr>
            <a:spLocks noGrp="1"/>
          </p:cNvSpPr>
          <p:nvPr>
            <p:ph type="ctrTitle"/>
          </p:nvPr>
        </p:nvSpPr>
        <p:spPr>
          <a:xfrm>
            <a:off x="914400" y="2130426"/>
            <a:ext cx="10363200" cy="2136774"/>
          </a:xfrm>
        </p:spPr>
        <p:txBody>
          <a:bodyPr/>
          <a:lstStyle/>
          <a:p>
            <a:r>
              <a:rPr lang="en-US" dirty="0"/>
              <a:t>Top Ten Things to Know about</a:t>
            </a:r>
            <a:br>
              <a:rPr lang="en-US" dirty="0"/>
            </a:br>
            <a:r>
              <a:rPr lang="en-US" dirty="0"/>
              <a:t>2018 July IEEE 802 Plenary – </a:t>
            </a:r>
            <a:br>
              <a:rPr lang="en-US" dirty="0"/>
            </a:br>
            <a:r>
              <a:rPr lang="en-US" dirty="0"/>
              <a:t>Grand Hyatt Manchester, San Diego, CA</a:t>
            </a:r>
            <a:br>
              <a:rPr lang="en-US" dirty="0"/>
            </a:br>
            <a:endParaRPr lang="en-US" dirty="0"/>
          </a:p>
        </p:txBody>
      </p:sp>
      <p:sp>
        <p:nvSpPr>
          <p:cNvPr id="3" name="Date Placeholder 2">
            <a:extLst>
              <a:ext uri="{FF2B5EF4-FFF2-40B4-BE49-F238E27FC236}">
                <a16:creationId xmlns:a16="http://schemas.microsoft.com/office/drawing/2014/main" id="{DF64012C-B6AF-4E3E-BBFC-654A797F5C4F}"/>
              </a:ext>
            </a:extLst>
          </p:cNvPr>
          <p:cNvSpPr>
            <a:spLocks noGrp="1"/>
          </p:cNvSpPr>
          <p:nvPr>
            <p:ph type="dt" idx="10"/>
          </p:nvPr>
        </p:nvSpPr>
        <p:spPr/>
        <p:txBody>
          <a:bodyPr/>
          <a:lstStyle/>
          <a:p>
            <a:r>
              <a:rPr lang="en-US"/>
              <a:t>July 2018</a:t>
            </a:r>
            <a:endParaRPr lang="en-GB"/>
          </a:p>
        </p:txBody>
      </p:sp>
      <p:sp>
        <p:nvSpPr>
          <p:cNvPr id="4" name="Footer Placeholder 3">
            <a:extLst>
              <a:ext uri="{FF2B5EF4-FFF2-40B4-BE49-F238E27FC236}">
                <a16:creationId xmlns:a16="http://schemas.microsoft.com/office/drawing/2014/main" id="{23582D99-564E-4D50-AFA2-CE5E7A7798EC}"/>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99CC7444-4429-4BCB-AC03-A8556F855B3A}"/>
              </a:ext>
            </a:extLst>
          </p:cNvPr>
          <p:cNvSpPr>
            <a:spLocks noGrp="1"/>
          </p:cNvSpPr>
          <p:nvPr>
            <p:ph type="sldNum" idx="12"/>
          </p:nvPr>
        </p:nvSpPr>
        <p:spPr/>
        <p:txBody>
          <a:bodyPr/>
          <a:lstStyle/>
          <a:p>
            <a:r>
              <a:rPr lang="en-GB"/>
              <a:t>Slide </a:t>
            </a:r>
            <a:fld id="{DE40C9FC-4879-4F20-9ECA-A574A90476B7}" type="slidenum">
              <a:rPr lang="en-GB" smtClean="0"/>
              <a:pPr/>
              <a:t>5</a:t>
            </a:fld>
            <a:endParaRPr lang="en-GB"/>
          </a:p>
        </p:txBody>
      </p:sp>
    </p:spTree>
    <p:extLst>
      <p:ext uri="{BB962C8B-B14F-4D97-AF65-F5344CB8AC3E}">
        <p14:creationId xmlns:p14="http://schemas.microsoft.com/office/powerpoint/2010/main" val="3641637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D0E5-16C7-4CDA-A3B2-768575013F60}"/>
              </a:ext>
            </a:extLst>
          </p:cNvPr>
          <p:cNvSpPr>
            <a:spLocks noGrp="1"/>
          </p:cNvSpPr>
          <p:nvPr>
            <p:ph type="title"/>
          </p:nvPr>
        </p:nvSpPr>
        <p:spPr>
          <a:xfrm>
            <a:off x="551384" y="692696"/>
            <a:ext cx="10972800" cy="1295399"/>
          </a:xfrm>
        </p:spPr>
        <p:txBody>
          <a:bodyPr/>
          <a:lstStyle/>
          <a:p>
            <a:r>
              <a:rPr lang="en-US" dirty="0"/>
              <a:t>1. </a:t>
            </a:r>
            <a:r>
              <a:rPr lang="en-US" b="1" dirty="0"/>
              <a:t>Meeting Information: </a:t>
            </a:r>
            <a:br>
              <a:rPr lang="en-US" b="1" dirty="0"/>
            </a:br>
            <a:r>
              <a:rPr lang="en-US" sz="3200" b="1" dirty="0">
                <a:hlinkClick r:id="rId2"/>
              </a:rPr>
              <a:t>http://802world.org/plenary/onsite-information/</a:t>
            </a:r>
            <a:r>
              <a:rPr lang="en-US" sz="3200" b="1" dirty="0"/>
              <a:t> </a:t>
            </a:r>
            <a:br>
              <a:rPr lang="en-US" b="1" dirty="0"/>
            </a:br>
            <a:endParaRPr lang="en-US" sz="3200" dirty="0"/>
          </a:p>
        </p:txBody>
      </p:sp>
      <p:sp>
        <p:nvSpPr>
          <p:cNvPr id="3" name="Content Placeholder 2"/>
          <p:cNvSpPr>
            <a:spLocks noGrp="1"/>
          </p:cNvSpPr>
          <p:nvPr>
            <p:ph idx="1"/>
          </p:nvPr>
        </p:nvSpPr>
        <p:spPr>
          <a:xfrm>
            <a:off x="911424" y="1772816"/>
            <a:ext cx="10612760" cy="4680520"/>
          </a:xfrm>
        </p:spPr>
        <p:txBody>
          <a:bodyPr>
            <a:normAutofit fontScale="92500" lnSpcReduction="20000"/>
          </a:bodyPr>
          <a:lstStyle/>
          <a:p>
            <a:r>
              <a:rPr lang="en-US" sz="3000" dirty="0">
                <a:solidFill>
                  <a:srgbClr val="FF0000"/>
                </a:solidFill>
              </a:rPr>
              <a:t>Meeting Space </a:t>
            </a:r>
            <a:r>
              <a:rPr lang="en-US" sz="2625" dirty="0"/>
              <a:t>– </a:t>
            </a:r>
            <a:r>
              <a:rPr lang="en-US" sz="2625" dirty="0">
                <a:hlinkClick r:id="rId3"/>
              </a:rPr>
              <a:t>http://802world.org/plenary/meeting-map</a:t>
            </a:r>
            <a:endParaRPr lang="en-US" sz="3000" dirty="0"/>
          </a:p>
          <a:p>
            <a:r>
              <a:rPr lang="en-US" sz="3000" dirty="0">
                <a:solidFill>
                  <a:srgbClr val="FF0000"/>
                </a:solidFill>
              </a:rPr>
              <a:t>Meeting Schedule </a:t>
            </a:r>
            <a:r>
              <a:rPr lang="en-US" sz="2625" dirty="0"/>
              <a:t>- Schedule QR codes posted outside each meeting room and on your badge </a:t>
            </a:r>
            <a:r>
              <a:rPr lang="en-US" sz="2625" dirty="0">
                <a:hlinkClick r:id="rId4"/>
              </a:rPr>
              <a:t>http://schedule.802world.com/schedule/schedule/show</a:t>
            </a:r>
            <a:endParaRPr lang="en-US" sz="3000" dirty="0"/>
          </a:p>
          <a:p>
            <a:r>
              <a:rPr lang="en-US" sz="3000" dirty="0">
                <a:solidFill>
                  <a:srgbClr val="FF0000"/>
                </a:solidFill>
              </a:rPr>
              <a:t>Opening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Closing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Meeting Planner (Face to Face Events) Office </a:t>
            </a:r>
            <a:r>
              <a:rPr lang="en-US" sz="2625" dirty="0"/>
              <a:t>– Balboa A </a:t>
            </a:r>
            <a:r>
              <a:rPr lang="mr-IN" sz="2625" dirty="0"/>
              <a:t>–</a:t>
            </a:r>
            <a:r>
              <a:rPr lang="en-US" sz="2625" dirty="0"/>
              <a:t>  2</a:t>
            </a:r>
            <a:r>
              <a:rPr lang="en-US" sz="2625" baseline="30000" dirty="0"/>
              <a:t>nd</a:t>
            </a:r>
            <a:r>
              <a:rPr lang="en-US" sz="2625" dirty="0"/>
              <a:t> Level</a:t>
            </a:r>
          </a:p>
          <a:p>
            <a:r>
              <a:rPr lang="en-US" sz="3000" dirty="0">
                <a:solidFill>
                  <a:srgbClr val="FF0000"/>
                </a:solidFill>
              </a:rPr>
              <a:t>Registration Office (Face to Face Events) </a:t>
            </a:r>
            <a:r>
              <a:rPr lang="en-US" sz="2625" dirty="0"/>
              <a:t>– Show Office #6 </a:t>
            </a:r>
            <a:r>
              <a:rPr lang="mr-IN" sz="2625" dirty="0"/>
              <a:t>–</a:t>
            </a:r>
            <a:r>
              <a:rPr lang="en-US" sz="2625" dirty="0"/>
              <a:t>  2</a:t>
            </a:r>
            <a:r>
              <a:rPr lang="en-US" sz="2625" baseline="30000" dirty="0"/>
              <a:t>nd</a:t>
            </a:r>
            <a:r>
              <a:rPr lang="en-US" sz="2625" dirty="0"/>
              <a:t> Level</a:t>
            </a:r>
            <a:endParaRPr lang="en-US" sz="3000" dirty="0"/>
          </a:p>
          <a:p>
            <a:r>
              <a:rPr lang="en-US" sz="3000" dirty="0"/>
              <a:t>Registration and Information Desk</a:t>
            </a:r>
            <a:r>
              <a:rPr lang="en-US" sz="3000" dirty="0">
                <a:solidFill>
                  <a:srgbClr val="FF0000"/>
                </a:solidFill>
              </a:rPr>
              <a:t> </a:t>
            </a:r>
            <a:endParaRPr lang="en-US" sz="2625" dirty="0"/>
          </a:p>
          <a:p>
            <a:pPr lvl="1"/>
            <a:r>
              <a:rPr lang="en-US" sz="2625" b="1" dirty="0"/>
              <a:t>Sunday                                     			</a:t>
            </a:r>
            <a:r>
              <a:rPr lang="en-US" sz="2625" dirty="0"/>
              <a:t>5pm to 8pm	 	Palm Foyer</a:t>
            </a:r>
          </a:p>
          <a:p>
            <a:pPr lvl="1"/>
            <a:r>
              <a:rPr lang="en-US" sz="2625" b="1" dirty="0"/>
              <a:t>Monday through Thursday  			</a:t>
            </a:r>
            <a:r>
              <a:rPr lang="en-US" sz="2625" dirty="0"/>
              <a:t>7:30am to 5pm 	Palm Foyer</a:t>
            </a:r>
          </a:p>
          <a:p>
            <a:pPr lvl="1"/>
            <a:r>
              <a:rPr lang="en-US" sz="2625" b="1" dirty="0"/>
              <a:t>Friday                                        			</a:t>
            </a:r>
            <a:r>
              <a:rPr lang="en-US" sz="2625" dirty="0"/>
              <a:t>7:30am to 12pm 	Palm Foyer</a:t>
            </a:r>
          </a:p>
          <a:p>
            <a:pPr marL="0" indent="0">
              <a:buNone/>
            </a:pPr>
            <a:endParaRPr lang="en-US" sz="3000" dirty="0"/>
          </a:p>
          <a:p>
            <a:pPr marL="0" indent="0">
              <a:buNone/>
            </a:pPr>
            <a:endParaRPr lang="en-US" sz="1350" dirty="0"/>
          </a:p>
          <a:p>
            <a:endParaRPr lang="en-US" sz="1350" dirty="0"/>
          </a:p>
        </p:txBody>
      </p:sp>
      <p:sp>
        <p:nvSpPr>
          <p:cNvPr id="4" name="Date Placeholder 3">
            <a:extLst>
              <a:ext uri="{FF2B5EF4-FFF2-40B4-BE49-F238E27FC236}">
                <a16:creationId xmlns:a16="http://schemas.microsoft.com/office/drawing/2014/main" id="{8A7F557F-E694-4657-AD3C-409D5E9A82E0}"/>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EF910AA-59F6-4F11-8DD7-A84D2418E4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94A800D-3E1B-412C-906C-9EF32BAEE20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82558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94D-9DBC-43F8-9E9E-F22A68F2E9C6}"/>
              </a:ext>
            </a:extLst>
          </p:cNvPr>
          <p:cNvSpPr>
            <a:spLocks noGrp="1"/>
          </p:cNvSpPr>
          <p:nvPr>
            <p:ph type="title"/>
          </p:nvPr>
        </p:nvSpPr>
        <p:spPr/>
        <p:txBody>
          <a:bodyPr/>
          <a:lstStyle/>
          <a:p>
            <a:r>
              <a:rPr lang="fr-CA" dirty="0"/>
              <a:t>2.</a:t>
            </a:r>
            <a:r>
              <a:rPr lang="fr-CA" b="1" dirty="0"/>
              <a:t> Breaks Service </a:t>
            </a:r>
            <a:r>
              <a:rPr lang="fr-CA" b="1" dirty="0">
                <a:solidFill>
                  <a:srgbClr val="FF0000"/>
                </a:solidFill>
              </a:rPr>
              <a:t>(NOTE: New Times)</a:t>
            </a:r>
            <a:endParaRPr lang="en-US" dirty="0"/>
          </a:p>
        </p:txBody>
      </p:sp>
      <p:sp>
        <p:nvSpPr>
          <p:cNvPr id="3" name="Content Placeholder 2"/>
          <p:cNvSpPr>
            <a:spLocks noGrp="1"/>
          </p:cNvSpPr>
          <p:nvPr>
            <p:ph idx="1"/>
          </p:nvPr>
        </p:nvSpPr>
        <p:spPr>
          <a:xfrm>
            <a:off x="1305947" y="1556792"/>
            <a:ext cx="9577991" cy="4824536"/>
          </a:xfrm>
        </p:spPr>
        <p:txBody>
          <a:bodyPr>
            <a:normAutofit lnSpcReduction="10000"/>
          </a:bodyPr>
          <a:lstStyle/>
          <a:p>
            <a:pPr>
              <a:lnSpc>
                <a:spcPct val="120000"/>
              </a:lnSpc>
              <a:spcBef>
                <a:spcPts val="0"/>
              </a:spcBef>
              <a:buFont typeface="Wingdings" panose="05000000000000000000" pitchFamily="2" charset="2"/>
              <a:buChar char="§"/>
            </a:pPr>
            <a:r>
              <a:rPr lang="en-CA" sz="2400" dirty="0">
                <a:solidFill>
                  <a:srgbClr val="FF0000"/>
                </a:solidFill>
              </a:rPr>
              <a:t>Locations</a:t>
            </a:r>
          </a:p>
          <a:p>
            <a:pPr marL="0" indent="0">
              <a:lnSpc>
                <a:spcPct val="120000"/>
              </a:lnSpc>
              <a:spcBef>
                <a:spcPts val="0"/>
              </a:spcBef>
              <a:buNone/>
            </a:pPr>
            <a:r>
              <a:rPr lang="en-CA" sz="1400" b="1" dirty="0"/>
              <a:t>	</a:t>
            </a:r>
            <a:r>
              <a:rPr lang="x-none" sz="2400" dirty="0"/>
              <a:t>Monday – Thursday :</a:t>
            </a:r>
            <a:r>
              <a:rPr lang="en-US" sz="2400" dirty="0"/>
              <a:t> Seaport &amp; Harbor Foyers* on 2</a:t>
            </a:r>
            <a:r>
              <a:rPr lang="en-US" sz="2400" baseline="30000" dirty="0"/>
              <a:t>nd</a:t>
            </a:r>
            <a:r>
              <a:rPr lang="en-US" sz="2400" dirty="0"/>
              <a:t> level</a:t>
            </a:r>
          </a:p>
          <a:p>
            <a:pPr marL="0" indent="0">
              <a:lnSpc>
                <a:spcPct val="120000"/>
              </a:lnSpc>
              <a:spcBef>
                <a:spcPts val="0"/>
              </a:spcBef>
              <a:buNone/>
            </a:pPr>
            <a:r>
              <a:rPr lang="en-US" sz="2400" dirty="0"/>
              <a:t>	*Harbor Foyer starts Monday PM</a:t>
            </a:r>
          </a:p>
          <a:p>
            <a:pPr marL="0" indent="0">
              <a:lnSpc>
                <a:spcPct val="120000"/>
              </a:lnSpc>
              <a:spcBef>
                <a:spcPts val="0"/>
              </a:spcBef>
              <a:buNone/>
            </a:pPr>
            <a:r>
              <a:rPr lang="en-US" sz="2400" dirty="0"/>
              <a:t>	</a:t>
            </a:r>
            <a:r>
              <a:rPr lang="x-none" sz="2400" dirty="0"/>
              <a:t>Friday: </a:t>
            </a:r>
            <a:r>
              <a:rPr lang="en-CA" sz="2400" dirty="0"/>
              <a:t>Continental Breakfast – </a:t>
            </a:r>
            <a:r>
              <a:rPr lang="en-US" sz="2400" dirty="0"/>
              <a:t>Seaport Foyer on 2</a:t>
            </a:r>
            <a:r>
              <a:rPr lang="en-US" sz="2400" baseline="30000" dirty="0"/>
              <a:t>nd</a:t>
            </a:r>
            <a:r>
              <a:rPr lang="en-US" sz="2400" dirty="0"/>
              <a:t> level</a:t>
            </a:r>
          </a:p>
          <a:p>
            <a:pPr>
              <a:lnSpc>
                <a:spcPct val="120000"/>
              </a:lnSpc>
              <a:spcBef>
                <a:spcPts val="0"/>
              </a:spcBef>
              <a:buFont typeface="Wingdings" panose="05000000000000000000" pitchFamily="2" charset="2"/>
              <a:buChar char="§"/>
            </a:pPr>
            <a:r>
              <a:rPr lang="en-US" sz="2400" dirty="0">
                <a:solidFill>
                  <a:srgbClr val="FF0000"/>
                </a:solidFill>
              </a:rPr>
              <a:t>Continental Breakfast </a:t>
            </a:r>
          </a:p>
          <a:p>
            <a:pPr marL="0" indent="0">
              <a:lnSpc>
                <a:spcPct val="120000"/>
              </a:lnSpc>
              <a:spcBef>
                <a:spcPts val="0"/>
              </a:spcBef>
              <a:buNone/>
            </a:pPr>
            <a:r>
              <a:rPr lang="en-US" sz="2400" dirty="0"/>
              <a:t>	7:30 am – 8:30 am</a:t>
            </a:r>
          </a:p>
          <a:p>
            <a:pPr>
              <a:lnSpc>
                <a:spcPct val="120000"/>
              </a:lnSpc>
              <a:spcBef>
                <a:spcPts val="0"/>
              </a:spcBef>
              <a:buFont typeface="Wingdings" panose="05000000000000000000" pitchFamily="2" charset="2"/>
              <a:buChar char="§"/>
            </a:pPr>
            <a:r>
              <a:rPr lang="en-US" sz="2400" dirty="0">
                <a:solidFill>
                  <a:srgbClr val="FF0000"/>
                </a:solidFill>
              </a:rPr>
              <a:t>Morning Coffee/Tea </a:t>
            </a:r>
          </a:p>
          <a:p>
            <a:pPr marL="0" indent="0">
              <a:lnSpc>
                <a:spcPct val="120000"/>
              </a:lnSpc>
              <a:spcBef>
                <a:spcPts val="0"/>
              </a:spcBef>
              <a:buNone/>
            </a:pPr>
            <a:r>
              <a:rPr lang="en-US" sz="2400" dirty="0"/>
              <a:t>	10:00 am – 11:00 am</a:t>
            </a:r>
          </a:p>
          <a:p>
            <a:pPr>
              <a:lnSpc>
                <a:spcPct val="120000"/>
              </a:lnSpc>
              <a:spcBef>
                <a:spcPts val="0"/>
              </a:spcBef>
              <a:buFont typeface="Wingdings" panose="05000000000000000000" pitchFamily="2" charset="2"/>
              <a:buChar char="§"/>
            </a:pPr>
            <a:r>
              <a:rPr lang="en-US" sz="2400" dirty="0">
                <a:solidFill>
                  <a:srgbClr val="FF0000"/>
                </a:solidFill>
              </a:rPr>
              <a:t>Afternoon Coffee/Tea/Sodas/Snacks</a:t>
            </a:r>
          </a:p>
          <a:p>
            <a:pPr marL="0" indent="0">
              <a:lnSpc>
                <a:spcPct val="120000"/>
              </a:lnSpc>
              <a:spcBef>
                <a:spcPts val="0"/>
              </a:spcBef>
              <a:buNone/>
            </a:pPr>
            <a:r>
              <a:rPr lang="en-US" sz="2400" dirty="0"/>
              <a:t>	3:00 pm – 4:00 pm</a:t>
            </a:r>
          </a:p>
          <a:p>
            <a:pPr>
              <a:lnSpc>
                <a:spcPct val="120000"/>
              </a:lnSpc>
              <a:spcBef>
                <a:spcPts val="0"/>
              </a:spcBef>
            </a:pPr>
            <a:r>
              <a:rPr lang="en-US" sz="2400" dirty="0">
                <a:solidFill>
                  <a:srgbClr val="FF0000"/>
                </a:solidFill>
              </a:rPr>
              <a:t>Please notify serving staff if you have any allergies.</a:t>
            </a:r>
            <a:endParaRPr lang="en-CA" sz="800" dirty="0"/>
          </a:p>
        </p:txBody>
      </p:sp>
      <p:sp>
        <p:nvSpPr>
          <p:cNvPr id="4" name="Date Placeholder 3">
            <a:extLst>
              <a:ext uri="{FF2B5EF4-FFF2-40B4-BE49-F238E27FC236}">
                <a16:creationId xmlns:a16="http://schemas.microsoft.com/office/drawing/2014/main" id="{E35B09F8-A5F6-4E6B-98F2-DF0626C75F87}"/>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F29E2548-68A4-42CC-9FE4-FBFF988CC28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4D59898-2FEB-4E74-8DF4-4D5043EB389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10771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3727-B033-434F-9BD8-4052DB7C8331}"/>
              </a:ext>
            </a:extLst>
          </p:cNvPr>
          <p:cNvSpPr>
            <a:spLocks noGrp="1"/>
          </p:cNvSpPr>
          <p:nvPr>
            <p:ph type="title"/>
          </p:nvPr>
        </p:nvSpPr>
        <p:spPr/>
        <p:txBody>
          <a:bodyPr/>
          <a:lstStyle/>
          <a:p>
            <a:r>
              <a:rPr lang="en-US" b="1" dirty="0"/>
              <a:t>3. Lunch Options</a:t>
            </a:r>
            <a:endParaRPr lang="en-US" dirty="0"/>
          </a:p>
        </p:txBody>
      </p:sp>
      <p:sp>
        <p:nvSpPr>
          <p:cNvPr id="3" name="Content Placeholder 2"/>
          <p:cNvSpPr>
            <a:spLocks noGrp="1"/>
          </p:cNvSpPr>
          <p:nvPr>
            <p:ph idx="1"/>
          </p:nvPr>
        </p:nvSpPr>
        <p:spPr>
          <a:xfrm>
            <a:off x="914400" y="1524000"/>
            <a:ext cx="10452537" cy="4800600"/>
          </a:xfrm>
        </p:spPr>
        <p:txBody>
          <a:bodyPr>
            <a:normAutofit/>
          </a:bodyPr>
          <a:lstStyle/>
          <a:p>
            <a:pPr marL="0" indent="0">
              <a:lnSpc>
                <a:spcPct val="120000"/>
              </a:lnSpc>
              <a:spcBef>
                <a:spcPts val="0"/>
              </a:spcBef>
              <a:buNone/>
            </a:pPr>
            <a:r>
              <a:rPr lang="en-US" sz="3000" b="1" dirty="0"/>
              <a:t>Manchester Grand Hyatt</a:t>
            </a:r>
          </a:p>
          <a:p>
            <a:pPr marL="400050" lvl="1" indent="0">
              <a:lnSpc>
                <a:spcPct val="120000"/>
              </a:lnSpc>
              <a:spcBef>
                <a:spcPts val="0"/>
              </a:spcBef>
              <a:buNone/>
            </a:pPr>
            <a:r>
              <a:rPr lang="en-US" sz="2400" b="1" dirty="0"/>
              <a:t> </a:t>
            </a:r>
            <a:r>
              <a:rPr lang="en-US" sz="2400" b="1" dirty="0">
                <a:hlinkClick r:id="rId2"/>
              </a:rPr>
              <a:t>https://manchester.grand.hyatt.com/en/hotel/dining.html</a:t>
            </a:r>
            <a:endParaRPr lang="en-US" sz="2400" b="1" dirty="0"/>
          </a:p>
          <a:p>
            <a:pPr lvl="1">
              <a:lnSpc>
                <a:spcPct val="120000"/>
              </a:lnSpc>
              <a:spcBef>
                <a:spcPts val="0"/>
              </a:spcBef>
            </a:pPr>
            <a:r>
              <a:rPr lang="en-US" sz="2400" b="1" dirty="0"/>
              <a:t>Sally’s Fish House &amp; Bar</a:t>
            </a:r>
          </a:p>
          <a:p>
            <a:pPr lvl="1">
              <a:lnSpc>
                <a:spcPct val="120000"/>
              </a:lnSpc>
              <a:spcBef>
                <a:spcPts val="0"/>
              </a:spcBef>
            </a:pPr>
            <a:r>
              <a:rPr lang="en-US" sz="2400" b="1" dirty="0"/>
              <a:t>Brew 30 California Taps</a:t>
            </a:r>
          </a:p>
          <a:p>
            <a:pPr lvl="1">
              <a:lnSpc>
                <a:spcPct val="120000"/>
              </a:lnSpc>
              <a:spcBef>
                <a:spcPts val="0"/>
              </a:spcBef>
            </a:pPr>
            <a:r>
              <a:rPr lang="en-US" sz="2400" b="1" dirty="0"/>
              <a:t>Market One (24 Hours)</a:t>
            </a:r>
          </a:p>
          <a:p>
            <a:pPr marL="0" indent="0">
              <a:lnSpc>
                <a:spcPct val="120000"/>
              </a:lnSpc>
              <a:spcBef>
                <a:spcPts val="0"/>
              </a:spcBef>
              <a:buNone/>
            </a:pPr>
            <a:endParaRPr lang="en-US" sz="1200" b="1" dirty="0"/>
          </a:p>
          <a:p>
            <a:pPr marL="0" indent="0">
              <a:lnSpc>
                <a:spcPct val="120000"/>
              </a:lnSpc>
              <a:spcBef>
                <a:spcPts val="0"/>
              </a:spcBef>
              <a:buNone/>
            </a:pPr>
            <a:r>
              <a:rPr lang="en-US" sz="3000" b="1" dirty="0"/>
              <a:t>Nearby and Area Restaurants</a:t>
            </a:r>
          </a:p>
          <a:p>
            <a:pPr marL="400050" lvl="1" indent="0">
              <a:lnSpc>
                <a:spcPct val="120000"/>
              </a:lnSpc>
              <a:spcBef>
                <a:spcPts val="0"/>
              </a:spcBef>
              <a:buNone/>
            </a:pPr>
            <a:r>
              <a:rPr lang="en-US" sz="2000" b="1" dirty="0">
                <a:hlinkClick r:id="rId3"/>
              </a:rPr>
              <a:t>https://www.sandiego.org/explore/things-to-do/food-drink/restaurants.aspx</a:t>
            </a:r>
            <a:endParaRPr lang="en-US" sz="2000" b="1" dirty="0"/>
          </a:p>
          <a:p>
            <a:pPr lvl="1">
              <a:lnSpc>
                <a:spcPct val="120000"/>
              </a:lnSpc>
              <a:spcBef>
                <a:spcPts val="0"/>
              </a:spcBef>
            </a:pPr>
            <a:r>
              <a:rPr lang="en-US" sz="2000" b="1" dirty="0"/>
              <a:t>Tourism San Diego website has a comprehensive listing</a:t>
            </a:r>
          </a:p>
          <a:p>
            <a:pPr marL="0" indent="0">
              <a:lnSpc>
                <a:spcPct val="120000"/>
              </a:lnSpc>
              <a:spcBef>
                <a:spcPts val="0"/>
              </a:spcBef>
              <a:buNone/>
            </a:pPr>
            <a:r>
              <a:rPr lang="en-US" sz="3000" b="1" dirty="0"/>
              <a:t>	</a:t>
            </a:r>
          </a:p>
          <a:p>
            <a:pPr marL="0" indent="0">
              <a:lnSpc>
                <a:spcPct val="120000"/>
              </a:lnSpc>
              <a:spcBef>
                <a:spcPts val="0"/>
              </a:spcBef>
              <a:buNone/>
            </a:pPr>
            <a:endParaRPr lang="en-US" sz="3000" dirty="0">
              <a:solidFill>
                <a:srgbClr val="FF0000"/>
              </a:solidFill>
            </a:endParaRPr>
          </a:p>
          <a:p>
            <a:pPr marL="0" indent="0">
              <a:buNone/>
            </a:pPr>
            <a:endParaRPr lang="en-US" sz="3525" b="1" dirty="0">
              <a:latin typeface="+mj-lt"/>
            </a:endParaRPr>
          </a:p>
        </p:txBody>
      </p:sp>
      <p:sp>
        <p:nvSpPr>
          <p:cNvPr id="4" name="Date Placeholder 3">
            <a:extLst>
              <a:ext uri="{FF2B5EF4-FFF2-40B4-BE49-F238E27FC236}">
                <a16:creationId xmlns:a16="http://schemas.microsoft.com/office/drawing/2014/main" id="{0449614A-2DE8-443D-A35C-02EFB118D874}"/>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C1CFB369-E13D-45ED-AF3E-8654583752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131757-66A9-45FF-999D-3040A1DDED6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35098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20D7-A481-4B00-BF12-AE75D9A80A29}"/>
              </a:ext>
            </a:extLst>
          </p:cNvPr>
          <p:cNvSpPr>
            <a:spLocks noGrp="1"/>
          </p:cNvSpPr>
          <p:nvPr>
            <p:ph type="title"/>
          </p:nvPr>
        </p:nvSpPr>
        <p:spPr>
          <a:xfrm>
            <a:off x="946149" y="684814"/>
            <a:ext cx="10361084" cy="655637"/>
          </a:xfrm>
        </p:spPr>
        <p:txBody>
          <a:bodyPr/>
          <a:lstStyle/>
          <a:p>
            <a:r>
              <a:rPr lang="en-CA" b="1" dirty="0"/>
              <a:t>4. Audio Visual &amp; Projectors &amp; Power</a:t>
            </a:r>
            <a:endParaRPr lang="en-US" dirty="0"/>
          </a:p>
        </p:txBody>
      </p:sp>
      <p:sp>
        <p:nvSpPr>
          <p:cNvPr id="3" name="Content Placeholder 2"/>
          <p:cNvSpPr>
            <a:spLocks noGrp="1"/>
          </p:cNvSpPr>
          <p:nvPr>
            <p:ph idx="1"/>
          </p:nvPr>
        </p:nvSpPr>
        <p:spPr>
          <a:xfrm>
            <a:off x="946149" y="1341438"/>
            <a:ext cx="10361083" cy="4906962"/>
          </a:xfrm>
        </p:spPr>
        <p:txBody>
          <a:bodyPr>
            <a:normAutofit lnSpcReduction="10000"/>
          </a:bodyPr>
          <a:lstStyle/>
          <a:p>
            <a:pPr marL="711209" lvl="1" indent="0">
              <a:buNone/>
            </a:pPr>
            <a:r>
              <a:rPr lang="en-CA" sz="2700" dirty="0" err="1"/>
              <a:t>Verilan</a:t>
            </a:r>
            <a:r>
              <a:rPr lang="en-CA" sz="2700" dirty="0"/>
              <a:t> manages the LCD projectors/cables/switch boxes &amp; DA’s. </a:t>
            </a:r>
          </a:p>
          <a:p>
            <a:pPr marL="711209" lvl="1" indent="0">
              <a:buNone/>
            </a:pPr>
            <a:r>
              <a:rPr lang="en-CA" sz="2700" dirty="0"/>
              <a:t>Encore manages audio &amp; screens</a:t>
            </a:r>
          </a:p>
          <a:p>
            <a:pPr marL="711209" lvl="1" indent="0">
              <a:buNone/>
            </a:pPr>
            <a:r>
              <a:rPr lang="en-CA" sz="2700" dirty="0"/>
              <a:t>If you have any difficulty kindly contact:</a:t>
            </a:r>
          </a:p>
          <a:p>
            <a:pPr marL="1422418" lvl="2" indent="0">
              <a:buNone/>
            </a:pPr>
            <a:r>
              <a:rPr lang="en-CA" sz="2700" dirty="0"/>
              <a:t>Email: </a:t>
            </a:r>
            <a:r>
              <a:rPr lang="en-CA" sz="2700" dirty="0">
                <a:hlinkClick r:id="rId2"/>
              </a:rPr>
              <a:t>dawns@facetoface-events.com</a:t>
            </a:r>
            <a:r>
              <a:rPr lang="en-CA" sz="2700" dirty="0"/>
              <a:t> or Skype: </a:t>
            </a:r>
            <a:r>
              <a:rPr lang="en-CA" sz="2700" dirty="0" err="1"/>
              <a:t>dslykhouse</a:t>
            </a:r>
            <a:endParaRPr lang="en-CA" sz="2700" dirty="0"/>
          </a:p>
          <a:p>
            <a:pPr marL="1422418" lvl="2" indent="0">
              <a:buNone/>
            </a:pPr>
            <a:r>
              <a:rPr lang="en-CA" sz="2700" dirty="0"/>
              <a:t>Email: </a:t>
            </a:r>
            <a:r>
              <a:rPr lang="en-CA" sz="2700" dirty="0" err="1">
                <a:hlinkClick r:id="rId3"/>
              </a:rPr>
              <a:t>reidkells@gmail.com</a:t>
            </a:r>
            <a:endParaRPr lang="en-CA" sz="2700" dirty="0"/>
          </a:p>
          <a:p>
            <a:pPr marL="711209" lvl="1" indent="0">
              <a:buNone/>
            </a:pPr>
            <a:endParaRPr lang="en-CA" sz="1200" dirty="0">
              <a:solidFill>
                <a:srgbClr val="FF0000"/>
              </a:solidFill>
            </a:endParaRPr>
          </a:p>
          <a:p>
            <a:pPr marL="711209" lvl="1" indent="0">
              <a:buNone/>
            </a:pPr>
            <a:r>
              <a:rPr lang="en-CA" sz="2700" dirty="0"/>
              <a:t>IEEE 802 has a limited supply of adapters. </a:t>
            </a:r>
          </a:p>
          <a:p>
            <a:pPr marL="1422418" lvl="2" indent="0">
              <a:buNone/>
            </a:pPr>
            <a:r>
              <a:rPr lang="en-CA" dirty="0"/>
              <a:t>To borrow an adapter please go to IEEE 802 Network Help Desk located in Palm Foyer on the 2</a:t>
            </a:r>
            <a:r>
              <a:rPr lang="en-CA" baseline="30000" dirty="0"/>
              <a:t>nd</a:t>
            </a:r>
            <a:r>
              <a:rPr lang="en-CA" dirty="0"/>
              <a:t> level</a:t>
            </a:r>
            <a:r>
              <a:rPr lang="en-CA" sz="2700" dirty="0"/>
              <a:t>.</a:t>
            </a:r>
          </a:p>
          <a:p>
            <a:pPr marL="1422418" lvl="2" indent="0">
              <a:buNone/>
            </a:pPr>
            <a:endParaRPr lang="en-CA" sz="2700" dirty="0"/>
          </a:p>
          <a:p>
            <a:pPr marL="711209" lvl="1" indent="0">
              <a:buNone/>
            </a:pPr>
            <a:r>
              <a:rPr lang="en-CA" sz="2700" dirty="0"/>
              <a:t>Please see the IEEE 802 Registration/Information Desk </a:t>
            </a:r>
            <a:r>
              <a:rPr lang="mr-IN" sz="2700" dirty="0"/>
              <a:t>–</a:t>
            </a:r>
            <a:r>
              <a:rPr lang="en-CA" sz="2700" dirty="0"/>
              <a:t> for any power issues. </a:t>
            </a:r>
          </a:p>
          <a:p>
            <a:pPr marL="1422418" lvl="2" indent="0">
              <a:buNone/>
            </a:pPr>
            <a:endParaRPr lang="en-CA" sz="2700" dirty="0"/>
          </a:p>
        </p:txBody>
      </p:sp>
      <p:sp>
        <p:nvSpPr>
          <p:cNvPr id="4" name="Date Placeholder 3">
            <a:extLst>
              <a:ext uri="{FF2B5EF4-FFF2-40B4-BE49-F238E27FC236}">
                <a16:creationId xmlns:a16="http://schemas.microsoft.com/office/drawing/2014/main" id="{DBC19D8B-DB3A-4A0E-B39C-64995B4C6A35}"/>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018ACC94-64AD-4479-A022-32B2588BFA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936D2BB-E99F-4390-833B-6D9578EC6A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88571331"/>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62888</TotalTime>
  <Words>1578</Words>
  <Application>Microsoft Office PowerPoint</Application>
  <PresentationFormat>Widescreen</PresentationFormat>
  <Paragraphs>398</Paragraphs>
  <Slides>31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 Unicode MS</vt:lpstr>
      <vt:lpstr>MS Gothic</vt:lpstr>
      <vt:lpstr>Arial</vt:lpstr>
      <vt:lpstr>Times New Roman</vt:lpstr>
      <vt:lpstr>Wingdings</vt:lpstr>
      <vt:lpstr>802-11 Theme</vt:lpstr>
      <vt:lpstr>Document</vt:lpstr>
      <vt:lpstr>1st Vice Chair Report - July 2018 - San Diego</vt:lpstr>
      <vt:lpstr>Abstract</vt:lpstr>
      <vt:lpstr>Monday–  802.11 Opening Plenary</vt:lpstr>
      <vt:lpstr>M3.3  Other WG meeting plans </vt:lpstr>
      <vt:lpstr>Top Ten Things to Know about 2018 July IEEE 802 Plenary –  Grand Hyatt Manchester, San Diego, CA </vt:lpstr>
      <vt:lpstr>1. Meeting Information:  http://802world.org/plenary/onsite-information/  </vt:lpstr>
      <vt:lpstr>2. Breaks Service (NOTE: New Times)</vt:lpstr>
      <vt:lpstr>3. Lunch Options</vt:lpstr>
      <vt:lpstr>4. Audio Visual &amp; Projectors &amp; Power</vt:lpstr>
      <vt:lpstr>5. Schedule &amp; Meeting Map</vt:lpstr>
      <vt:lpstr>6. Special Meeting</vt:lpstr>
      <vt:lpstr>Stephen Welby</vt:lpstr>
      <vt:lpstr>7. Internet:</vt:lpstr>
      <vt:lpstr>8. Tourism San Diego</vt:lpstr>
      <vt:lpstr>9. Next IEEE 802 Plenary Session</vt:lpstr>
      <vt:lpstr>10. Networking Social</vt:lpstr>
      <vt:lpstr>Network Help Desk and Wired Cafe </vt:lpstr>
      <vt:lpstr>M3.5 Next meeting reminder</vt:lpstr>
      <vt:lpstr>Online Calendar Schedule</vt:lpstr>
      <vt:lpstr>M3.6 II Meeting registration </vt:lpstr>
      <vt:lpstr>M3.7 Recording attendance</vt:lpstr>
      <vt:lpstr>M3.8 Local File Document Server information</vt:lpstr>
      <vt:lpstr>PowerPoint Presentation</vt:lpstr>
      <vt:lpstr>Networking Social</vt:lpstr>
      <vt:lpstr>802.11 Mid-Week Plenary</vt:lpstr>
      <vt:lpstr>Networking Social</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July 2018 – San Diego, CA, USA</dc:title>
  <dc:subject>July 2018</dc:subject>
  <dc:creator>Jon Rosdahl</dc:creator>
  <dc:description>Jon Rosdahl (Qualcomm)</dc:description>
  <cp:lastModifiedBy>Jon Rosdahl</cp:lastModifiedBy>
  <cp:revision>248</cp:revision>
  <cp:lastPrinted>1601-01-01T00:00:00Z</cp:lastPrinted>
  <dcterms:created xsi:type="dcterms:W3CDTF">2014-04-14T10:59:07Z</dcterms:created>
  <dcterms:modified xsi:type="dcterms:W3CDTF">2018-07-13T15:28:32Z</dcterms:modified>
  <cp:category>Report</cp:category>
</cp:coreProperties>
</file>