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3"/>
  </p:notesMasterIdLst>
  <p:handoutMasterIdLst>
    <p:handoutMasterId r:id="rId34"/>
  </p:handoutMasterIdLst>
  <p:sldIdLst>
    <p:sldId id="256" r:id="rId2"/>
    <p:sldId id="257" r:id="rId3"/>
    <p:sldId id="289" r:id="rId4"/>
    <p:sldId id="300"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274" r:id="rId19"/>
    <p:sldId id="273" r:id="rId20"/>
    <p:sldId id="315" r:id="rId21"/>
    <p:sldId id="275" r:id="rId22"/>
    <p:sldId id="290" r:id="rId23"/>
    <p:sldId id="313" r:id="rId24"/>
    <p:sldId id="338" r:id="rId25"/>
    <p:sldId id="281" r:id="rId26"/>
    <p:sldId id="339" r:id="rId27"/>
    <p:sldId id="280" r:id="rId28"/>
    <p:sldId id="283" r:id="rId29"/>
    <p:sldId id="284" r:id="rId30"/>
    <p:sldId id="340"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324"/>
            <p14:sldId id="325"/>
            <p14:sldId id="326"/>
            <p14:sldId id="327"/>
            <p14:sldId id="328"/>
            <p14:sldId id="329"/>
            <p14:sldId id="330"/>
            <p14:sldId id="331"/>
            <p14:sldId id="332"/>
            <p14:sldId id="333"/>
            <p14:sldId id="334"/>
            <p14:sldId id="335"/>
            <p14:sldId id="336"/>
            <p14:sldId id="274"/>
            <p14:sldId id="273"/>
            <p14:sldId id="315"/>
            <p14:sldId id="275"/>
            <p14:sldId id="290"/>
            <p14:sldId id="313"/>
            <p14:sldId id="338"/>
          </p14:sldIdLst>
        </p14:section>
        <p14:section name="Wednessday" id="{F21A492A-BA32-4758-8679-031504230AE7}">
          <p14:sldIdLst>
            <p14:sldId id="281"/>
            <p14:sldId id="339"/>
            <p14:sldId id="280"/>
          </p14:sldIdLst>
        </p14:section>
        <p14:section name="Friday" id="{4BE27709-667B-4290-8292-4F4C0A5CE0BA}">
          <p14:sldIdLst>
            <p14:sldId id="283"/>
            <p14:sldId id="284"/>
            <p14:sldId id="340"/>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93226" autoAdjust="0"/>
  </p:normalViewPr>
  <p:slideViewPr>
    <p:cSldViewPr>
      <p:cViewPr varScale="1">
        <p:scale>
          <a:sx n="66" d="100"/>
          <a:sy n="66" d="100"/>
        </p:scale>
        <p:origin x="714" y="66"/>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802-11-18/1064r1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802-11-18/1064r1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egonline.com/ieee802plenaryJuly2018"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mailto:802info@facetoface-events.com" TargetMode="External"/><Relationship Id="rId5" Type="http://schemas.openxmlformats.org/officeDocument/2006/relationships/hyperlink" Target="http://sites.ieee.org/gdpr/" TargetMode="External"/><Relationship Id="rId4" Type="http://schemas.openxmlformats.org/officeDocument/2006/relationships/hyperlink" Target="http://802world.org/plenar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endParaRPr lang="en-US" dirty="0"/>
          </a:p>
        </p:txBody>
      </p:sp>
      <p:sp>
        <p:nvSpPr>
          <p:cNvPr id="5" name="Rectangle 3"/>
          <p:cNvSpPr>
            <a:spLocks noGrp="1" noChangeArrowheads="1"/>
          </p:cNvSpPr>
          <p:nvPr>
            <p:ph type="dt"/>
          </p:nvPr>
        </p:nvSpPr>
        <p:spPr>
          <a:ln/>
        </p:spPr>
        <p:txBody>
          <a:bodyPr/>
          <a:lstStyle/>
          <a:p>
            <a:r>
              <a:rPr lang="en-US"/>
              <a:t>July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r>
              <a:rPr lang="en-GB" sz="1100" b="1" dirty="0">
                <a:effectLst/>
              </a:rPr>
              <a:t>ROOM RATES</a:t>
            </a:r>
            <a:br>
              <a:rPr lang="en-GB" sz="1100" dirty="0">
                <a:effectLst/>
              </a:rPr>
            </a:br>
            <a:r>
              <a:rPr lang="en-GB" sz="1100" dirty="0">
                <a:effectLst/>
              </a:rPr>
              <a:t>•    SINGLE/DOUBLE OCCUPANCY*: $US 199.00 per night</a:t>
            </a:r>
            <a:br>
              <a:rPr lang="en-GB" sz="1100" dirty="0">
                <a:effectLst/>
              </a:rPr>
            </a:br>
            <a:r>
              <a:rPr lang="en-GB" sz="1100" dirty="0">
                <a:effectLst/>
              </a:rPr>
              <a:t>*Children 21 years of age and younger may be share accommodations at no additional charge.</a:t>
            </a:r>
            <a:br>
              <a:rPr lang="en-GB" sz="1100" dirty="0">
                <a:effectLst/>
              </a:rPr>
            </a:br>
            <a:r>
              <a:rPr lang="en-GB" sz="1100" dirty="0">
                <a:effectLst/>
              </a:rPr>
              <a:t>•    EXTRA ADULT*: $US 25.00 per night</a:t>
            </a:r>
            <a:br>
              <a:rPr lang="en-GB" sz="1100" dirty="0">
                <a:effectLst/>
              </a:rPr>
            </a:br>
            <a:r>
              <a:rPr lang="en-GB" sz="1100" dirty="0">
                <a:effectLst/>
              </a:rPr>
              <a:t>*Children 21 years of age and younger may be share accommodations at no additional charge. </a:t>
            </a:r>
            <a:br>
              <a:rPr lang="en-GB" sz="1100" dirty="0">
                <a:effectLst/>
              </a:rPr>
            </a:br>
            <a:br>
              <a:rPr lang="en-GB" sz="1100" dirty="0">
                <a:effectLst/>
              </a:rPr>
            </a:br>
            <a:r>
              <a:rPr lang="en-GB" sz="1100" b="1" dirty="0">
                <a:effectLst/>
              </a:rPr>
              <a:t>IEEE 802 GROUP RATE DEADLINE</a:t>
            </a:r>
            <a:br>
              <a:rPr lang="en-GB" sz="1100" dirty="0">
                <a:effectLst/>
              </a:rPr>
            </a:br>
            <a:r>
              <a:rPr lang="en-GB" sz="1100" dirty="0">
                <a:effectLst/>
              </a:rPr>
              <a:t>Friday June 15, 5:00 PM Pacific Time</a:t>
            </a:r>
            <a:br>
              <a:rPr lang="en-GB" sz="1100" dirty="0">
                <a:effectLst/>
              </a:rPr>
            </a:br>
            <a:br>
              <a:rPr lang="en-GB" sz="1100" dirty="0">
                <a:effectLst/>
              </a:rPr>
            </a:br>
            <a:r>
              <a:rPr lang="en-GB" sz="1100" b="1" dirty="0">
                <a:effectLst/>
                <a:hlinkClick r:id="rId3"/>
              </a:rPr>
              <a:t>REGISTRATION</a:t>
            </a:r>
            <a:r>
              <a:rPr lang="en-GB" sz="1100" b="1" dirty="0">
                <a:effectLst/>
              </a:rPr>
              <a:t> </a:t>
            </a:r>
            <a:r>
              <a:rPr lang="en-GB" sz="1100" dirty="0">
                <a:effectLst/>
              </a:rPr>
              <a:t>for the </a:t>
            </a:r>
            <a:r>
              <a:rPr lang="en-GB" sz="1100" b="1" dirty="0">
                <a:effectLst/>
                <a:hlinkClick r:id="rId4"/>
              </a:rPr>
              <a:t>JULY 2018 session</a:t>
            </a:r>
            <a:r>
              <a:rPr lang="en-GB" sz="1100" dirty="0">
                <a:effectLst/>
              </a:rPr>
              <a:t> is available.  The meeting planner is working with IEEE to ensure that all the necessary protocols are in place for the </a:t>
            </a:r>
            <a:r>
              <a:rPr lang="en-GB" sz="1100" i="0" dirty="0">
                <a:effectLst/>
              </a:rPr>
              <a:t>General Data Protection Regulation (</a:t>
            </a:r>
            <a:r>
              <a:rPr lang="en-GB" sz="1100" dirty="0">
                <a:effectLst/>
              </a:rPr>
              <a:t>GDPR) roll out on May 25, 2018. IEEE information related to the EU </a:t>
            </a:r>
            <a:r>
              <a:rPr lang="en-GB" sz="1100" i="0" dirty="0">
                <a:effectLst/>
              </a:rPr>
              <a:t>GDPR</a:t>
            </a:r>
            <a:r>
              <a:rPr lang="en-GB" sz="1100" dirty="0">
                <a:effectLst/>
              </a:rPr>
              <a:t> is available at </a:t>
            </a:r>
            <a:r>
              <a:rPr lang="en-GB" sz="1100" dirty="0">
                <a:effectLst/>
                <a:hlinkClick r:id="rId5"/>
              </a:rPr>
              <a:t>http://sites.ieee.org/gdpr/</a:t>
            </a:r>
            <a:r>
              <a:rPr lang="en-GB" sz="1100" dirty="0">
                <a:effectLst/>
              </a:rPr>
              <a:t> .</a:t>
            </a:r>
            <a:br>
              <a:rPr lang="en-GB" sz="1100" dirty="0">
                <a:effectLst/>
              </a:rPr>
            </a:br>
            <a:br>
              <a:rPr lang="en-GB" sz="1100" dirty="0">
                <a:effectLst/>
              </a:rPr>
            </a:br>
            <a:r>
              <a:rPr lang="en-GB" sz="1100" dirty="0">
                <a:effectLst/>
              </a:rPr>
              <a:t>The registration rates for the July 2018 IEEE 802 Plenary Session in San Diego, CA USA are: $800 early, $900 regular, $1100 late with a $300 discount for early/regular/late attendees if attendee stays at least one night in the hotel room block</a:t>
            </a:r>
          </a:p>
          <a:p>
            <a:pPr rtl="0"/>
            <a:r>
              <a:rPr lang="en-GB" sz="1100" dirty="0">
                <a:effectLst/>
              </a:rPr>
              <a:t>Deadlines: Early: Friday May 25, 2018, Regular: Friday June 29, 2018, Late: After Friday June 29, 2018</a:t>
            </a:r>
          </a:p>
          <a:p>
            <a:pPr rtl="0"/>
            <a:r>
              <a:rPr lang="en-GB" sz="1100" dirty="0">
                <a:effectLst/>
              </a:rPr>
              <a:t>Attendees urgently requiring a letter of invitation to the JULY session to facilitate a VISA may email </a:t>
            </a:r>
            <a:r>
              <a:rPr lang="en-GB" sz="1100" dirty="0">
                <a:effectLst/>
                <a:hlinkClick r:id="rId6"/>
              </a:rPr>
              <a:t>802info@facetoface-events.com</a:t>
            </a:r>
            <a:r>
              <a:rPr lang="en-GB" sz="1100" dirty="0">
                <a:effectLst/>
              </a:rPr>
              <a:t> with the Subject Line 802-0718-Invitation Letter Request. Invitation letter information required is as follows: </a:t>
            </a:r>
          </a:p>
          <a:p>
            <a:pPr rtl="0"/>
            <a:r>
              <a:rPr lang="en-GB" sz="1100" dirty="0">
                <a:effectLst/>
              </a:rPr>
              <a:t>Passport Number:</a:t>
            </a:r>
          </a:p>
          <a:p>
            <a:pPr rtl="0"/>
            <a:r>
              <a:rPr lang="en-GB" sz="1100" dirty="0">
                <a:effectLst/>
              </a:rPr>
              <a:t>Passport Country of Issue:</a:t>
            </a:r>
          </a:p>
          <a:p>
            <a:pPr rtl="0"/>
            <a:r>
              <a:rPr lang="en-GB" sz="1100" dirty="0">
                <a:effectLst/>
              </a:rPr>
              <a:t>Passport Issue Date: DD/MM/YYYY</a:t>
            </a:r>
          </a:p>
          <a:p>
            <a:pPr rtl="0"/>
            <a:r>
              <a:rPr lang="en-GB" sz="1100" dirty="0">
                <a:effectLst/>
              </a:rPr>
              <a:t>Passport Expiration Date: DD/MM/YYYY</a:t>
            </a:r>
          </a:p>
          <a:p>
            <a:pPr rtl="0"/>
            <a:r>
              <a:rPr lang="en-GB" sz="1100" dirty="0">
                <a:effectLst/>
              </a:rPr>
              <a:t>Date of Birth: DD/MM/YYYY</a:t>
            </a:r>
          </a:p>
          <a:p>
            <a:pPr rtl="0"/>
            <a:r>
              <a:rPr lang="en-GB" sz="1100" dirty="0">
                <a:effectLst/>
              </a:rPr>
              <a:t>City and Country of Birth: </a:t>
            </a:r>
          </a:p>
          <a:p>
            <a:pPr rtl="0"/>
            <a:r>
              <a:rPr lang="en-GB" sz="1100" dirty="0">
                <a:effectLst/>
              </a:rPr>
              <a:t>In order to comply with the GDPR regulations, all invitation letter requests must be submitted via the registration site starting May 25, 2018.</a:t>
            </a:r>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802-11-18/1064r1</a:t>
            </a:r>
            <a:endParaRPr lang="en-US" dirty="0"/>
          </a:p>
        </p:txBody>
      </p:sp>
      <p:sp>
        <p:nvSpPr>
          <p:cNvPr id="5" name="Date Placeholder 4"/>
          <p:cNvSpPr>
            <a:spLocks noGrp="1"/>
          </p:cNvSpPr>
          <p:nvPr>
            <p:ph type="dt" idx="11"/>
          </p:nvPr>
        </p:nvSpPr>
        <p:spPr/>
        <p:txBody>
          <a:bodyPr/>
          <a:lstStyle/>
          <a:p>
            <a:r>
              <a:rPr lang="en-US"/>
              <a:t>July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802-11-18/1064r1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July 2018</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22</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802-11-18/1064r1</a:t>
            </a:r>
          </a:p>
        </p:txBody>
      </p:sp>
      <p:sp>
        <p:nvSpPr>
          <p:cNvPr id="5" name="Date Placeholder 4"/>
          <p:cNvSpPr>
            <a:spLocks noGrp="1"/>
          </p:cNvSpPr>
          <p:nvPr>
            <p:ph type="dt" idx="11"/>
          </p:nvPr>
        </p:nvSpPr>
        <p:spPr/>
        <p:txBody>
          <a:bodyPr/>
          <a:lstStyle/>
          <a:p>
            <a:r>
              <a:rPr lang="en-US"/>
              <a:t>July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802-11-18/1064r1</a:t>
            </a:r>
          </a:p>
        </p:txBody>
      </p:sp>
      <p:sp>
        <p:nvSpPr>
          <p:cNvPr id="5" name="Rectangle 3"/>
          <p:cNvSpPr>
            <a:spLocks noGrp="1" noChangeArrowheads="1"/>
          </p:cNvSpPr>
          <p:nvPr>
            <p:ph type="dt"/>
          </p:nvPr>
        </p:nvSpPr>
        <p:spPr>
          <a:ln/>
        </p:spPr>
        <p:txBody>
          <a:bodyPr/>
          <a:lstStyle/>
          <a:p>
            <a:r>
              <a:rPr lang="en-US"/>
              <a:t>July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2018</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2018</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11-18/1064r2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ook.passkey.com/e/4951352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802world.org/wireless/" TargetMode="External"/><Relationship Id="rId4" Type="http://schemas.openxmlformats.org/officeDocument/2006/relationships/hyperlink" Target="https://www.regonline.com/september2018ieee802wirelessinterim"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griffin.meeting.verilan.com/docs/802.19" TargetMode="External"/><Relationship Id="rId13" Type="http://schemas.openxmlformats.org/officeDocument/2006/relationships/hyperlink" Target="http://griffin.meeting.verilan.com/docs/omniran" TargetMode="External"/><Relationship Id="rId3" Type="http://schemas.openxmlformats.org/officeDocument/2006/relationships/hyperlink" Target="https://imat.ieee.org/" TargetMode="External"/><Relationship Id="rId7" Type="http://schemas.openxmlformats.org/officeDocument/2006/relationships/hyperlink" Target="http://griffin.meeting.verilan.com/docs/802.18" TargetMode="External"/><Relationship Id="rId12" Type="http://schemas.openxmlformats.org/officeDocument/2006/relationships/hyperlink" Target="http://griffin.meeting.verilan.com/docs/802.24" TargetMode="External"/><Relationship Id="rId2" Type="http://schemas.openxmlformats.org/officeDocument/2006/relationships/notesSlide" Target="../notesSlides/notesSlide6.xml"/><Relationship Id="rId16" Type="http://schemas.openxmlformats.org/officeDocument/2006/relationships/hyperlink" Target="ftp://griffin.meeting.verilan.com/" TargetMode="External"/><Relationship Id="rId1" Type="http://schemas.openxmlformats.org/officeDocument/2006/relationships/slideLayout" Target="../slideLayouts/slideLayout2.xml"/><Relationship Id="rId6" Type="http://schemas.openxmlformats.org/officeDocument/2006/relationships/hyperlink" Target="http://griffin.meeting.verilan.com/docs/802.16" TargetMode="External"/><Relationship Id="rId11" Type="http://schemas.openxmlformats.org/officeDocument/2006/relationships/hyperlink" Target="http://griffin.meeting.verilan.com/docs/802.23" TargetMode="External"/><Relationship Id="rId5" Type="http://schemas.openxmlformats.org/officeDocument/2006/relationships/hyperlink" Target="http://griffin.meeting.verilan.com/docs/802.15" TargetMode="External"/><Relationship Id="rId15" Type="http://schemas.openxmlformats.org/officeDocument/2006/relationships/hyperlink" Target="http://griffin.meeting.verilan.com/docs/802-ec" TargetMode="External"/><Relationship Id="rId10" Type="http://schemas.openxmlformats.org/officeDocument/2006/relationships/hyperlink" Target="http://griffin.meeting.verilan.com/docs/802.22" TargetMode="External"/><Relationship Id="rId4" Type="http://schemas.openxmlformats.org/officeDocument/2006/relationships/hyperlink" Target="http://griffin.meeting.verilan.com/docs/802.11" TargetMode="External"/><Relationship Id="rId9" Type="http://schemas.openxmlformats.org/officeDocument/2006/relationships/hyperlink" Target="http://griffin.meeting.verilan.com/docs/802.21" TargetMode="External"/><Relationship Id="rId14" Type="http://schemas.openxmlformats.org/officeDocument/2006/relationships/hyperlink" Target="http://griffin.meeting.verilan.com/docs/802-sg-whitespac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6/ec-16-0066-03-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11/dcn/18/11-18-1065-00-0000-treasurer-report-july-2018-san-diego.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025-01-0000-july-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July 2018 - San Diego</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2018-07-13</a:t>
            </a:r>
          </a:p>
        </p:txBody>
      </p:sp>
      <p:sp>
        <p:nvSpPr>
          <p:cNvPr id="6" name="Date Placeholder 3"/>
          <p:cNvSpPr>
            <a:spLocks noGrp="1"/>
          </p:cNvSpPr>
          <p:nvPr>
            <p:ph type="dt" idx="10"/>
          </p:nvPr>
        </p:nvSpPr>
        <p:spPr>
          <a:xfrm>
            <a:off x="2220913" y="333375"/>
            <a:ext cx="2303451" cy="273050"/>
          </a:xfrm>
        </p:spPr>
        <p:txBody>
          <a:bodyPr/>
          <a:lstStyle/>
          <a:p>
            <a:r>
              <a:rPr lang="en-US"/>
              <a:t>July 2018</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09"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a:xfrm>
            <a:off x="1127448" y="1751014"/>
            <a:ext cx="10148037" cy="4113213"/>
          </a:xfrm>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
        <p:nvSpPr>
          <p:cNvPr id="4" name="Date Placeholder 3">
            <a:extLst>
              <a:ext uri="{FF2B5EF4-FFF2-40B4-BE49-F238E27FC236}">
                <a16:creationId xmlns:a16="http://schemas.microsoft.com/office/drawing/2014/main" id="{B0551D80-802A-47AF-82EB-893576253318}"/>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B021A96A-0E08-4075-97F2-D0495380F18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A5FD5A9-1716-476E-B8F5-51344385779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0699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a:xfrm>
            <a:off x="914401" y="1628800"/>
            <a:ext cx="10361084" cy="4562449"/>
          </a:xfrm>
        </p:spPr>
        <p:txBody>
          <a:bodyPr/>
          <a:lstStyle/>
          <a:p>
            <a:pPr marL="0" indent="0">
              <a:buNone/>
            </a:pPr>
            <a:r>
              <a:rPr lang="en-CA" sz="2800" dirty="0"/>
              <a:t>	Q&amp;A with new IEEE Executive Director, Steve </a:t>
            </a:r>
            <a:r>
              <a:rPr lang="en-CA" sz="2800" dirty="0" err="1"/>
              <a:t>Welby</a:t>
            </a:r>
            <a:endParaRPr lang="en-CA" sz="2800" dirty="0"/>
          </a:p>
          <a:p>
            <a:pPr marL="0" indent="0">
              <a:buNone/>
            </a:pPr>
            <a:r>
              <a:rPr lang="en-CA" sz="2800" dirty="0"/>
              <a:t>	Monday, July 9 at 6:30pm to 7:30pm</a:t>
            </a:r>
          </a:p>
          <a:p>
            <a:pPr marL="0" indent="0">
              <a:buNone/>
            </a:pPr>
            <a:r>
              <a:rPr lang="en-CA" sz="2800" dirty="0"/>
              <a:t>	Seaport F, 2</a:t>
            </a:r>
            <a:r>
              <a:rPr lang="en-CA" sz="2800" baseline="30000" dirty="0"/>
              <a:t>nd</a:t>
            </a:r>
            <a:r>
              <a:rPr lang="en-CA" sz="2800" dirty="0"/>
              <a:t> Level</a:t>
            </a:r>
            <a:endParaRPr lang="en-US" sz="2800"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
        <p:nvSpPr>
          <p:cNvPr id="5" name="Date Placeholder 4">
            <a:extLst>
              <a:ext uri="{FF2B5EF4-FFF2-40B4-BE49-F238E27FC236}">
                <a16:creationId xmlns:a16="http://schemas.microsoft.com/office/drawing/2014/main" id="{90B77126-60D5-4063-ABB2-EE1EEE0AD1C1}"/>
              </a:ext>
            </a:extLst>
          </p:cNvPr>
          <p:cNvSpPr>
            <a:spLocks noGrp="1"/>
          </p:cNvSpPr>
          <p:nvPr>
            <p:ph type="dt" idx="10"/>
          </p:nvPr>
        </p:nvSpPr>
        <p:spPr/>
        <p:txBody>
          <a:bodyPr/>
          <a:lstStyle/>
          <a:p>
            <a:r>
              <a:rPr lang="en-US"/>
              <a:t>July 2018</a:t>
            </a:r>
            <a:endParaRPr lang="en-GB" dirty="0"/>
          </a:p>
        </p:txBody>
      </p:sp>
      <p:sp>
        <p:nvSpPr>
          <p:cNvPr id="6" name="Footer Placeholder 5">
            <a:extLst>
              <a:ext uri="{FF2B5EF4-FFF2-40B4-BE49-F238E27FC236}">
                <a16:creationId xmlns:a16="http://schemas.microsoft.com/office/drawing/2014/main" id="{ED335D12-F11E-4A2C-B78D-185584E9E922}"/>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DCB3E2F8-F194-435A-8D25-CA2B7023E6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28676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a:xfrm>
            <a:off x="914401" y="685801"/>
            <a:ext cx="10361084" cy="655637"/>
          </a:xfrm>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914401" y="1341438"/>
            <a:ext cx="10510191" cy="503989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
        <p:nvSpPr>
          <p:cNvPr id="3" name="Date Placeholder 2">
            <a:extLst>
              <a:ext uri="{FF2B5EF4-FFF2-40B4-BE49-F238E27FC236}">
                <a16:creationId xmlns:a16="http://schemas.microsoft.com/office/drawing/2014/main" id="{B59011D9-9C3A-4DA7-8616-8D639160BEA3}"/>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FE76FC9C-9CBD-460C-83A0-73BB30EFA03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FCA6477-5EAC-4326-9223-1C504F6A85D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1918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a:xfrm>
            <a:off x="914401" y="685801"/>
            <a:ext cx="10361084" cy="510951"/>
          </a:xfrm>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a:xfrm>
            <a:off x="914401" y="1340768"/>
            <a:ext cx="10361084" cy="4753647"/>
          </a:xfrm>
        </p:spPr>
        <p:txBody>
          <a:bodyPr>
            <a:normAutofit fontScale="70000" lnSpcReduction="20000"/>
          </a:bodyPr>
          <a:lstStyle/>
          <a:p>
            <a:pPr marL="0" indent="0">
              <a:spcBef>
                <a:spcPts val="0"/>
              </a:spcBef>
              <a:buNone/>
            </a:pPr>
            <a:r>
              <a:rPr lang="en-CA" sz="2400" b="1" dirty="0"/>
              <a:t> </a:t>
            </a:r>
            <a:r>
              <a:rPr lang="en-CA" sz="3400" b="1" dirty="0"/>
              <a:t>Hyatt Guestroom Network: </a:t>
            </a:r>
          </a:p>
          <a:p>
            <a:pPr marL="1450993" lvl="1" indent="-428625">
              <a:spcBef>
                <a:spcPts val="0"/>
              </a:spcBef>
              <a:buFont typeface="Arial" panose="020B0604020202020204" pitchFamily="34" charset="0"/>
              <a:buChar char="•"/>
            </a:pPr>
            <a:r>
              <a:rPr lang="en-CA" sz="4000" b="1" dirty="0"/>
              <a:t>SSID: </a:t>
            </a:r>
            <a:r>
              <a:rPr lang="en-CA" sz="2600" dirty="0"/>
              <a:t>@</a:t>
            </a:r>
            <a:r>
              <a:rPr lang="en-CA" sz="2600" dirty="0" err="1"/>
              <a:t>Hyatt_WIFI</a:t>
            </a:r>
            <a:endParaRPr lang="en-CA" sz="2600" dirty="0"/>
          </a:p>
          <a:p>
            <a:pPr marL="1365268" lvl="1" indent="-342900">
              <a:spcBef>
                <a:spcPts val="0"/>
              </a:spcBef>
              <a:buFont typeface="Arial" panose="020B0604020202020204" pitchFamily="34" charset="0"/>
              <a:buChar char="•"/>
            </a:pPr>
            <a:r>
              <a:rPr lang="en-CA" sz="2600" dirty="0"/>
              <a:t> Sign in with First </a:t>
            </a:r>
            <a:r>
              <a:rPr lang="en-CA" sz="2600" dirty="0" err="1"/>
              <a:t>Name,Lastname</a:t>
            </a:r>
            <a:r>
              <a:rPr lang="en-CA" sz="2600" dirty="0"/>
              <a:t> / Email Address</a:t>
            </a:r>
          </a:p>
          <a:p>
            <a:pPr marL="2120928" lvl="2" indent="-342900">
              <a:spcBef>
                <a:spcPts val="0"/>
              </a:spcBef>
              <a:buFont typeface="Arial" panose="020B0604020202020204" pitchFamily="34" charset="0"/>
              <a:buChar char="•"/>
            </a:pPr>
            <a:r>
              <a:rPr lang="en-CA" sz="40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4000" dirty="0"/>
          </a:p>
          <a:p>
            <a:pPr marL="0" indent="0">
              <a:spcBef>
                <a:spcPts val="0"/>
              </a:spcBef>
              <a:buNone/>
            </a:pPr>
            <a:r>
              <a:rPr lang="en-US" sz="3400" b="1" dirty="0"/>
              <a:t>Meeting Network:</a:t>
            </a:r>
          </a:p>
          <a:p>
            <a:pPr lvl="1">
              <a:spcBef>
                <a:spcPts val="0"/>
              </a:spcBef>
              <a:buFont typeface="Arial" panose="020B0604020202020204" pitchFamily="34" charset="0"/>
              <a:buChar char="•"/>
            </a:pPr>
            <a:r>
              <a:rPr lang="en-US" sz="3400" b="1" dirty="0"/>
              <a:t>SSID:</a:t>
            </a:r>
            <a:r>
              <a:rPr lang="en-US" sz="3400" dirty="0"/>
              <a:t> </a:t>
            </a:r>
            <a:r>
              <a:rPr lang="en-US" sz="3400" dirty="0" err="1"/>
              <a:t>verilan</a:t>
            </a:r>
            <a:r>
              <a:rPr lang="en-US" sz="3400" dirty="0"/>
              <a:t>-secure</a:t>
            </a:r>
          </a:p>
          <a:p>
            <a:pPr lvl="1">
              <a:spcBef>
                <a:spcPts val="0"/>
              </a:spcBef>
              <a:buFont typeface="Arial" panose="020B0604020202020204" pitchFamily="34" charset="0"/>
              <a:buChar char="•"/>
            </a:pPr>
            <a:r>
              <a:rPr lang="en-US" sz="3400" b="1" dirty="0"/>
              <a:t>Password:</a:t>
            </a:r>
            <a:r>
              <a:rPr lang="en-US" sz="3400" dirty="0"/>
              <a:t> </a:t>
            </a:r>
            <a:r>
              <a:rPr lang="en-US" sz="3400" dirty="0" err="1"/>
              <a:t>ieeeieee</a:t>
            </a:r>
            <a:endParaRPr lang="en-US" sz="3400" dirty="0"/>
          </a:p>
          <a:p>
            <a:pPr lvl="1">
              <a:spcBef>
                <a:spcPts val="0"/>
              </a:spcBef>
              <a:buFont typeface="Arial" panose="020B0604020202020204" pitchFamily="34" charset="0"/>
              <a:buChar char="•"/>
            </a:pPr>
            <a:r>
              <a:rPr lang="en-US" sz="3400" b="1" dirty="0"/>
              <a:t>Wireless Encryption Protocol:</a:t>
            </a:r>
            <a:r>
              <a:rPr lang="en-US" sz="3400" dirty="0"/>
              <a:t>     WPA2 Pre-Shared-Key</a:t>
            </a:r>
          </a:p>
          <a:p>
            <a:pPr marL="457200" lvl="1" indent="0">
              <a:spcBef>
                <a:spcPts val="0"/>
              </a:spcBef>
              <a:buNone/>
            </a:pPr>
            <a:endParaRPr lang="en-US" sz="3400" dirty="0"/>
          </a:p>
          <a:p>
            <a:pPr marL="91440" lvl="2" indent="0">
              <a:spcBef>
                <a:spcPts val="0"/>
              </a:spcBef>
              <a:buNone/>
            </a:pPr>
            <a:r>
              <a:rPr lang="en-US" sz="3400" dirty="0"/>
              <a:t>Please report any disruption of service to a Verilan staff member at the Network Help Desk. </a:t>
            </a:r>
          </a:p>
        </p:txBody>
      </p:sp>
      <p:sp>
        <p:nvSpPr>
          <p:cNvPr id="4" name="Date Placeholder 3">
            <a:extLst>
              <a:ext uri="{FF2B5EF4-FFF2-40B4-BE49-F238E27FC236}">
                <a16:creationId xmlns:a16="http://schemas.microsoft.com/office/drawing/2014/main" id="{25E86A73-6052-4CD1-B647-E9F56A4B5F5B}"/>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93DC28E-0631-493A-BFA9-0C0B4288625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5CA88CC-E773-412B-9199-1F7F570E9A9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98613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8F48-2940-4F1B-8F02-F4FE214C27B1}"/>
              </a:ext>
            </a:extLst>
          </p:cNvPr>
          <p:cNvSpPr>
            <a:spLocks noGrp="1"/>
          </p:cNvSpPr>
          <p:nvPr>
            <p:ph type="title"/>
          </p:nvPr>
        </p:nvSpPr>
        <p:spPr>
          <a:xfrm>
            <a:off x="914401" y="685801"/>
            <a:ext cx="10361084" cy="726975"/>
          </a:xfrm>
        </p:spPr>
        <p:txBody>
          <a:bodyPr/>
          <a:lstStyle/>
          <a:p>
            <a:r>
              <a:rPr lang="en-US" dirty="0"/>
              <a:t>8. Tourism San Diego</a:t>
            </a:r>
          </a:p>
        </p:txBody>
      </p:sp>
      <p:sp>
        <p:nvSpPr>
          <p:cNvPr id="3" name="Content Placeholder 2"/>
          <p:cNvSpPr>
            <a:spLocks noGrp="1"/>
          </p:cNvSpPr>
          <p:nvPr>
            <p:ph idx="1"/>
          </p:nvPr>
        </p:nvSpPr>
        <p:spPr>
          <a:xfrm>
            <a:off x="940236" y="1628800"/>
            <a:ext cx="10361084" cy="3241478"/>
          </a:xfrm>
        </p:spPr>
        <p:txBody>
          <a:bodyPr>
            <a:normAutofit/>
          </a:bodyPr>
          <a:lstStyle/>
          <a:p>
            <a:pPr marL="0" indent="0">
              <a:buNone/>
            </a:pPr>
            <a:endParaRPr lang="en-US" sz="2250" dirty="0"/>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
        <p:nvSpPr>
          <p:cNvPr id="4" name="Date Placeholder 3">
            <a:extLst>
              <a:ext uri="{FF2B5EF4-FFF2-40B4-BE49-F238E27FC236}">
                <a16:creationId xmlns:a16="http://schemas.microsoft.com/office/drawing/2014/main" id="{F7BD71F8-7C97-4B92-9338-D25B7C3E02EA}"/>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4F003357-81EB-4134-9E48-E77E00DD49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D0533C8-11C6-4044-96E0-D1679872845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7614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a:xfrm>
            <a:off x="914401" y="685801"/>
            <a:ext cx="10361084" cy="798983"/>
          </a:xfrm>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a:xfrm>
            <a:off x="1414422" y="1988840"/>
            <a:ext cx="9361041" cy="4113213"/>
          </a:xfrm>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
        <p:nvSpPr>
          <p:cNvPr id="4" name="Date Placeholder 3">
            <a:extLst>
              <a:ext uri="{FF2B5EF4-FFF2-40B4-BE49-F238E27FC236}">
                <a16:creationId xmlns:a16="http://schemas.microsoft.com/office/drawing/2014/main" id="{41793FE2-9269-42FE-930C-D68D447D5C38}"/>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5BB2226-AE27-4263-BFEA-06392EB07C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E928A4B-2613-4689-A5D3-65B6D78B177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106106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52FDC287-9B23-4935-9A69-1EB702F79FC3}"/>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9BE51A0C-9B9B-474F-A9F6-B25516D987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2A1D220-4E41-4F0D-A481-40BB94B4FDD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26231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Help Desk and Wired Cafe </a:t>
            </a:r>
            <a:endParaRPr lang="en-US" sz="4400" b="1" dirty="0"/>
          </a:p>
        </p:txBody>
      </p:sp>
      <p:sp>
        <p:nvSpPr>
          <p:cNvPr id="3" name="Content Placeholder 2"/>
          <p:cNvSpPr>
            <a:spLocks noGrp="1"/>
          </p:cNvSpPr>
          <p:nvPr>
            <p:ph idx="1"/>
          </p:nvPr>
        </p:nvSpPr>
        <p:spPr>
          <a:xfrm>
            <a:off x="914401" y="1628800"/>
            <a:ext cx="10392832" cy="4772000"/>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
        <p:nvSpPr>
          <p:cNvPr id="4" name="Date Placeholder 3">
            <a:extLst>
              <a:ext uri="{FF2B5EF4-FFF2-40B4-BE49-F238E27FC236}">
                <a16:creationId xmlns:a16="http://schemas.microsoft.com/office/drawing/2014/main" id="{02248AC6-2455-4C6F-826B-598284E49E94}"/>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8A4BCE9C-0978-40A8-847A-A512F13E66A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CB6E62-0B29-4562-AE2C-056D8B0C13D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75024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2889"/>
          </a:xfrm>
        </p:spPr>
        <p:txBody>
          <a:bodyPr/>
          <a:lstStyle/>
          <a:p>
            <a:r>
              <a:rPr lang="en-US" dirty="0"/>
              <a:t>M3.5 Next meeting reminder</a:t>
            </a:r>
          </a:p>
        </p:txBody>
      </p:sp>
      <p:sp>
        <p:nvSpPr>
          <p:cNvPr id="3" name="Content Placeholder 2"/>
          <p:cNvSpPr>
            <a:spLocks noGrp="1"/>
          </p:cNvSpPr>
          <p:nvPr>
            <p:ph idx="1"/>
          </p:nvPr>
        </p:nvSpPr>
        <p:spPr>
          <a:xfrm>
            <a:off x="929218" y="1318690"/>
            <a:ext cx="10612918" cy="5156724"/>
          </a:xfrm>
        </p:spPr>
        <p:txBody>
          <a:bodyPr/>
          <a:lstStyle/>
          <a:p>
            <a:r>
              <a:rPr lang="en-US" sz="3200" dirty="0"/>
              <a:t>Next 802 Wireless Interim: 9-14 Sept 2018</a:t>
            </a:r>
          </a:p>
          <a:p>
            <a:pPr lvl="1"/>
            <a:r>
              <a:rPr lang="en-GB" sz="2800" dirty="0"/>
              <a:t>Hilton Waikoloa Village, Kona, HI, USA</a:t>
            </a:r>
          </a:p>
          <a:p>
            <a:pPr marL="1828800" lvl="2">
              <a:spcBef>
                <a:spcPts val="0"/>
              </a:spcBef>
            </a:pPr>
            <a:r>
              <a:rPr lang="en-GB" sz="2600" dirty="0">
                <a:hlinkClick r:id="rId3"/>
              </a:rPr>
              <a:t>Hotel Reservation</a:t>
            </a:r>
            <a:endParaRPr lang="en-GB" sz="2600" dirty="0"/>
          </a:p>
          <a:p>
            <a:pPr marL="1828800" lvl="2">
              <a:spcBef>
                <a:spcPts val="0"/>
              </a:spcBef>
            </a:pPr>
            <a:r>
              <a:rPr lang="en-GB" sz="2600" dirty="0">
                <a:hlinkClick r:id="rId4"/>
              </a:rPr>
              <a:t>Meeting Registration</a:t>
            </a:r>
            <a:r>
              <a:rPr lang="en-GB" sz="2600" dirty="0"/>
              <a:t> and </a:t>
            </a:r>
          </a:p>
          <a:p>
            <a:pPr marL="1828800" lvl="2">
              <a:spcBef>
                <a:spcPts val="0"/>
              </a:spcBef>
            </a:pPr>
            <a:r>
              <a:rPr lang="en-GB" sz="2600" dirty="0">
                <a:hlinkClick r:id="rId5"/>
              </a:rPr>
              <a:t>Event Information including meeting planner contact information</a:t>
            </a:r>
            <a:br>
              <a:rPr lang="en-GB" sz="2600" dirty="0"/>
            </a:br>
            <a:r>
              <a:rPr lang="en-GB" sz="2800" dirty="0"/>
              <a:t>Early registration $950 early, $1150 regular, $1350 late with a $300 discount for early/regular/late attendees if attendee stays at least three (3) nights in the hotel.</a:t>
            </a:r>
          </a:p>
          <a:p>
            <a:pPr lvl="2" indent="0"/>
            <a:r>
              <a:rPr lang="en-GB" sz="2800" b="1" dirty="0"/>
              <a:t>Early Deadline</a:t>
            </a:r>
            <a:r>
              <a:rPr lang="en-GB" sz="2800" dirty="0"/>
              <a:t>: Friday July 27, 2018</a:t>
            </a:r>
          </a:p>
          <a:p>
            <a:pPr marL="0" indent="0">
              <a:spcBef>
                <a:spcPts val="0"/>
              </a:spcBef>
            </a:pPr>
            <a:r>
              <a:rPr lang="en-GB" sz="2800" dirty="0"/>
              <a:t>Next 802 Plenary: </a:t>
            </a:r>
            <a:r>
              <a:rPr lang="en-GB" sz="2800" b="0" dirty="0"/>
              <a:t>11-16 November 2018</a:t>
            </a:r>
          </a:p>
          <a:p>
            <a:pPr marL="1257300" lvl="3" indent="0">
              <a:spcBef>
                <a:spcPts val="0"/>
              </a:spcBef>
            </a:pPr>
            <a:r>
              <a:rPr lang="en-GB" sz="2800" b="0" dirty="0"/>
              <a:t>Marriott Marquis Queen's Park,  Bangkok, Thailand</a:t>
            </a:r>
          </a:p>
          <a:p>
            <a:pPr lvl="1"/>
            <a:br>
              <a:rPr lang="en-GB" sz="2800" dirty="0"/>
            </a:br>
            <a:endParaRPr lang="en-GB" sz="2800" dirty="0"/>
          </a:p>
          <a:p>
            <a:br>
              <a:rPr lang="en-GB" sz="1400" dirty="0"/>
            </a:br>
            <a:endParaRPr lang="en-GB" sz="1400"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Calendar Schedule</a:t>
            </a:r>
            <a:endParaRPr lang="en-US" dirty="0"/>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Agenda Items for 1</a:t>
            </a:r>
            <a:r>
              <a:rPr lang="en-GB" sz="2000" baseline="30000" dirty="0"/>
              <a:t>st</a:t>
            </a:r>
            <a:r>
              <a:rPr lang="en-GB" sz="20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M3.5	II	Next meeting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M3.6	II	Meeting 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M3.7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M3.8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M3.9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Friday:</a:t>
            </a:r>
          </a:p>
          <a:p>
            <a:pPr lvl="1">
              <a:buFontTx/>
              <a:buNone/>
            </a:pPr>
            <a:r>
              <a:rPr lang="en-US" dirty="0"/>
              <a:t>F3.1.1  II      Straw Poll of membership regarding this meeting location </a:t>
            </a:r>
          </a:p>
          <a:p>
            <a:pPr lvl="1">
              <a:buFontTx/>
              <a:buNone/>
            </a:pPr>
            <a:r>
              <a:rPr lang="en-US"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July 2018</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M3.6	II	Meeting registration</a:t>
            </a:r>
            <a:br>
              <a:rPr lang="en-GB" dirty="0"/>
            </a:br>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Content Placeholder 6">
            <a:extLst>
              <a:ext uri="{FF2B5EF4-FFF2-40B4-BE49-F238E27FC236}">
                <a16:creationId xmlns:a16="http://schemas.microsoft.com/office/drawing/2014/main" id="{A3279B32-B847-4139-A7E1-EB5273CD40EE}"/>
              </a:ext>
            </a:extLst>
          </p:cNvPr>
          <p:cNvSpPr>
            <a:spLocks noGrp="1"/>
          </p:cNvSpPr>
          <p:nvPr>
            <p:ph idx="1"/>
          </p:nvPr>
        </p:nvSpPr>
        <p:spPr>
          <a:xfrm>
            <a:off x="914401" y="1412776"/>
            <a:ext cx="10361084" cy="4896543"/>
          </a:xfrm>
        </p:spPr>
        <p:txBody>
          <a:bodyPr/>
          <a:lstStyle/>
          <a:p>
            <a:r>
              <a:rPr lang="en-US" dirty="0"/>
              <a:t>As of Monday, July 9, 2018 -  2:55am PT</a:t>
            </a:r>
          </a:p>
          <a:p>
            <a:pPr indent="0">
              <a:spcBef>
                <a:spcPts val="0"/>
              </a:spcBef>
            </a:pPr>
            <a:r>
              <a:rPr lang="en-US" dirty="0"/>
              <a:t>Primary Working </a:t>
            </a:r>
          </a:p>
          <a:p>
            <a:pPr indent="0">
              <a:spcBef>
                <a:spcPts val="0"/>
              </a:spcBef>
            </a:pPr>
            <a:r>
              <a:rPr lang="en-US" dirty="0"/>
              <a:t>			Group			773	100%			</a:t>
            </a:r>
          </a:p>
          <a:p>
            <a:pPr indent="0">
              <a:spcBef>
                <a:spcPts val="0"/>
              </a:spcBef>
            </a:pPr>
            <a:r>
              <a:rPr lang="en-US" dirty="0"/>
              <a:t>    		802.1			  77	10%			</a:t>
            </a:r>
          </a:p>
          <a:p>
            <a:pPr indent="0">
              <a:spcBef>
                <a:spcPts val="0"/>
              </a:spcBef>
            </a:pPr>
            <a:r>
              <a:rPr lang="en-US" dirty="0"/>
              <a:t>    		802.3			280	36%			</a:t>
            </a:r>
          </a:p>
          <a:p>
            <a:pPr indent="0">
              <a:spcBef>
                <a:spcPts val="0"/>
              </a:spcBef>
            </a:pPr>
            <a:r>
              <a:rPr lang="en-US" dirty="0"/>
              <a:t>    		802.11			313	40%			</a:t>
            </a:r>
          </a:p>
          <a:p>
            <a:pPr indent="0">
              <a:spcBef>
                <a:spcPts val="0"/>
              </a:spcBef>
            </a:pPr>
            <a:r>
              <a:rPr lang="en-US" dirty="0"/>
              <a:t>    		802.15			  66	9%			</a:t>
            </a:r>
          </a:p>
          <a:p>
            <a:pPr indent="0">
              <a:spcBef>
                <a:spcPts val="0"/>
              </a:spcBef>
            </a:pPr>
            <a:r>
              <a:rPr lang="en-US" dirty="0"/>
              <a:t>    		802.18			    5	1%			</a:t>
            </a:r>
          </a:p>
          <a:p>
            <a:pPr indent="0">
              <a:spcBef>
                <a:spcPts val="0"/>
              </a:spcBef>
            </a:pPr>
            <a:r>
              <a:rPr lang="en-US" dirty="0"/>
              <a:t>   		802.19			    5	1%			</a:t>
            </a:r>
          </a:p>
          <a:p>
            <a:pPr indent="0">
              <a:spcBef>
                <a:spcPts val="0"/>
              </a:spcBef>
            </a:pPr>
            <a:r>
              <a:rPr lang="en-US" dirty="0"/>
              <a:t>    		802.21			    7	1%			</a:t>
            </a:r>
          </a:p>
          <a:p>
            <a:pPr indent="0">
              <a:spcBef>
                <a:spcPts val="0"/>
              </a:spcBef>
            </a:pPr>
            <a:r>
              <a:rPr lang="en-US" dirty="0"/>
              <a:t>    		802.22			    3	0%			</a:t>
            </a:r>
          </a:p>
          <a:p>
            <a:pPr indent="0">
              <a:spcBef>
                <a:spcPts val="0"/>
              </a:spcBef>
            </a:pPr>
            <a:r>
              <a:rPr lang="en-US" dirty="0"/>
              <a:t>    		802.24			    2	0%			</a:t>
            </a:r>
          </a:p>
          <a:p>
            <a:pPr indent="0">
              <a:spcBef>
                <a:spcPts val="0"/>
              </a:spcBef>
            </a:pPr>
            <a:r>
              <a:rPr lang="en-US" dirty="0"/>
              <a:t>    		Unknown		  15	2%	</a:t>
            </a:r>
          </a:p>
        </p:txBody>
      </p:sp>
    </p:spTree>
    <p:extLst>
      <p:ext uri="{BB962C8B-B14F-4D97-AF65-F5344CB8AC3E}">
        <p14:creationId xmlns:p14="http://schemas.microsoft.com/office/powerpoint/2010/main" val="4230595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July 2018</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22</a:t>
            </a:fld>
            <a:endParaRPr lang="en-US" dirty="0"/>
          </a:p>
        </p:txBody>
      </p:sp>
      <p:graphicFrame>
        <p:nvGraphicFramePr>
          <p:cNvPr id="8" name="Table 7">
            <a:extLst>
              <a:ext uri="{FF2B5EF4-FFF2-40B4-BE49-F238E27FC236}">
                <a16:creationId xmlns:a16="http://schemas.microsoft.com/office/drawing/2014/main" id="{D88AEB2E-2945-436E-B445-A77F9166052C}"/>
              </a:ext>
            </a:extLst>
          </p:cNvPr>
          <p:cNvGraphicFramePr>
            <a:graphicFrameLocks noGrp="1"/>
          </p:cNvGraphicFramePr>
          <p:nvPr>
            <p:extLst>
              <p:ext uri="{D42A27DB-BD31-4B8C-83A1-F6EECF244321}">
                <p14:modId xmlns:p14="http://schemas.microsoft.com/office/powerpoint/2010/main" val="1864380395"/>
              </p:ext>
            </p:extLst>
          </p:nvPr>
        </p:nvGraphicFramePr>
        <p:xfrm>
          <a:off x="1415479" y="1484784"/>
          <a:ext cx="10369153" cy="4990630"/>
        </p:xfrm>
        <a:graphic>
          <a:graphicData uri="http://schemas.openxmlformats.org/drawingml/2006/table">
            <a:tbl>
              <a:tblPr/>
              <a:tblGrid>
                <a:gridCol w="2016225">
                  <a:extLst>
                    <a:ext uri="{9D8B030D-6E8A-4147-A177-3AD203B41FA5}">
                      <a16:colId xmlns:a16="http://schemas.microsoft.com/office/drawing/2014/main" val="3295704582"/>
                    </a:ext>
                  </a:extLst>
                </a:gridCol>
                <a:gridCol w="8352928">
                  <a:extLst>
                    <a:ext uri="{9D8B030D-6E8A-4147-A177-3AD203B41FA5}">
                      <a16:colId xmlns:a16="http://schemas.microsoft.com/office/drawing/2014/main" val="4064606208"/>
                    </a:ext>
                  </a:extLst>
                </a:gridCol>
              </a:tblGrid>
              <a:tr h="4990630">
                <a:tc>
                  <a:txBody>
                    <a:bodyPr/>
                    <a:lstStyle/>
                    <a:p>
                      <a:pPr fontAlgn="t"/>
                      <a:r>
                        <a:rPr lang="en-US" sz="2000" dirty="0">
                          <a:effectLst/>
                        </a:rPr>
                        <a:t>Attendance Links </a:t>
                      </a:r>
                      <a:br>
                        <a:rPr lang="en-US" sz="2000" dirty="0">
                          <a:effectLst/>
                        </a:rPr>
                      </a:br>
                      <a:r>
                        <a:rPr lang="en-US" sz="2000" dirty="0">
                          <a:effectLst/>
                          <a:hlinkClick r:id="rId3"/>
                        </a:rPr>
                        <a:t>802.1</a:t>
                      </a:r>
                      <a:r>
                        <a:rPr lang="en-US" sz="2000" dirty="0">
                          <a:effectLst/>
                        </a:rPr>
                        <a:t> </a:t>
                      </a:r>
                      <a:br>
                        <a:rPr lang="en-US" sz="2000" dirty="0">
                          <a:effectLst/>
                        </a:rPr>
                      </a:br>
                      <a:r>
                        <a:rPr lang="en-US" sz="2000" dirty="0">
                          <a:effectLst/>
                          <a:hlinkClick r:id="rId3"/>
                        </a:rPr>
                        <a:t>802.3</a:t>
                      </a:r>
                      <a:r>
                        <a:rPr lang="en-US" sz="2000" dirty="0">
                          <a:effectLst/>
                        </a:rPr>
                        <a:t> </a:t>
                      </a:r>
                      <a:br>
                        <a:rPr lang="en-US" sz="2000" dirty="0">
                          <a:effectLst/>
                        </a:rPr>
                      </a:br>
                      <a:r>
                        <a:rPr lang="en-US" sz="2000" dirty="0">
                          <a:effectLst/>
                          <a:hlinkClick r:id="rId3"/>
                        </a:rPr>
                        <a:t>802.11</a:t>
                      </a:r>
                      <a:r>
                        <a:rPr lang="en-US" sz="2000" dirty="0">
                          <a:effectLst/>
                        </a:rPr>
                        <a:t> </a:t>
                      </a:r>
                      <a:br>
                        <a:rPr lang="en-US" sz="2000" dirty="0">
                          <a:effectLst/>
                        </a:rPr>
                      </a:br>
                      <a:r>
                        <a:rPr lang="en-US" sz="2000" dirty="0">
                          <a:effectLst/>
                          <a:hlinkClick r:id="rId3"/>
                        </a:rPr>
                        <a:t>802.15</a:t>
                      </a:r>
                      <a:r>
                        <a:rPr lang="en-US" sz="2000" dirty="0">
                          <a:effectLst/>
                        </a:rPr>
                        <a:t> </a:t>
                      </a:r>
                      <a:br>
                        <a:rPr lang="en-US" sz="2000" dirty="0">
                          <a:effectLst/>
                        </a:rPr>
                      </a:br>
                      <a:br>
                        <a:rPr lang="en-US" sz="2000" dirty="0">
                          <a:effectLst/>
                        </a:rPr>
                      </a:br>
                      <a:r>
                        <a:rPr lang="en-US" sz="2000" dirty="0">
                          <a:effectLst/>
                          <a:hlinkClick r:id="rId3"/>
                        </a:rPr>
                        <a:t>802.18</a:t>
                      </a:r>
                      <a:r>
                        <a:rPr lang="en-US" sz="2000" dirty="0">
                          <a:effectLst/>
                        </a:rPr>
                        <a:t> </a:t>
                      </a:r>
                      <a:br>
                        <a:rPr lang="en-US" sz="2000" dirty="0">
                          <a:effectLst/>
                        </a:rPr>
                      </a:br>
                      <a:r>
                        <a:rPr lang="en-US" sz="2000" dirty="0">
                          <a:effectLst/>
                          <a:hlinkClick r:id="rId3"/>
                        </a:rPr>
                        <a:t>802.19</a:t>
                      </a:r>
                      <a:r>
                        <a:rPr lang="en-US" sz="2000" dirty="0">
                          <a:effectLst/>
                        </a:rPr>
                        <a:t> </a:t>
                      </a:r>
                      <a:br>
                        <a:rPr lang="en-US" sz="2000" dirty="0">
                          <a:effectLst/>
                        </a:rPr>
                      </a:br>
                      <a:br>
                        <a:rPr lang="en-US" sz="2000" dirty="0">
                          <a:effectLst/>
                        </a:rPr>
                      </a:br>
                      <a:r>
                        <a:rPr lang="en-US" sz="2000" dirty="0">
                          <a:effectLst/>
                          <a:hlinkClick r:id="rId3"/>
                        </a:rPr>
                        <a:t>802.21</a:t>
                      </a:r>
                      <a:r>
                        <a:rPr lang="en-US" sz="2000" dirty="0">
                          <a:effectLst/>
                        </a:rPr>
                        <a:t> </a:t>
                      </a:r>
                      <a:br>
                        <a:rPr lang="en-US" sz="2000" dirty="0">
                          <a:effectLst/>
                        </a:rPr>
                      </a:br>
                      <a:r>
                        <a:rPr lang="en-US" sz="2000" dirty="0">
                          <a:effectLst/>
                          <a:hlinkClick r:id="rId3"/>
                        </a:rPr>
                        <a:t>802.22</a:t>
                      </a:r>
                      <a:r>
                        <a:rPr lang="en-US" sz="2000" dirty="0">
                          <a:effectLst/>
                        </a:rPr>
                        <a:t> </a:t>
                      </a:r>
                      <a:br>
                        <a:rPr lang="en-US" sz="2000" dirty="0">
                          <a:effectLst/>
                        </a:rPr>
                      </a:br>
                      <a:r>
                        <a:rPr lang="en-US" sz="2000" dirty="0">
                          <a:effectLst/>
                          <a:hlinkClick r:id="rId3"/>
                        </a:rPr>
                        <a:t>802.23</a:t>
                      </a:r>
                      <a:r>
                        <a:rPr lang="en-US" sz="2000" dirty="0">
                          <a:effectLst/>
                        </a:rPr>
                        <a:t> </a:t>
                      </a:r>
                      <a:br>
                        <a:rPr lang="en-US" sz="2000" dirty="0">
                          <a:effectLst/>
                        </a:rPr>
                      </a:br>
                      <a:r>
                        <a:rPr lang="en-US" sz="2000" dirty="0">
                          <a:effectLst/>
                          <a:hlinkClick r:id="rId3"/>
                        </a:rPr>
                        <a:t>802.24</a:t>
                      </a:r>
                      <a:r>
                        <a:rPr lang="en-US" sz="2000" dirty="0">
                          <a:effectLst/>
                        </a:rPr>
                        <a:t> </a:t>
                      </a:r>
                      <a:br>
                        <a:rPr lang="en-US" sz="2000" dirty="0">
                          <a:effectLst/>
                        </a:rPr>
                      </a:br>
                      <a:endParaRPr lang="en-US" sz="2000" dirty="0">
                        <a:effectLst/>
                      </a:endParaRPr>
                    </a:p>
                  </a:txBody>
                  <a:tcPr marL="13513" marR="13513" marT="13513" marB="13513">
                    <a:lnL>
                      <a:noFill/>
                    </a:lnL>
                    <a:lnR>
                      <a:noFill/>
                    </a:lnR>
                    <a:lnT>
                      <a:noFill/>
                    </a:lnT>
                    <a:lnB>
                      <a:noFill/>
                    </a:lnB>
                  </a:tcPr>
                </a:tc>
                <a:tc>
                  <a:txBody>
                    <a:bodyPr/>
                    <a:lstStyle/>
                    <a:p>
                      <a:pPr fontAlgn="t"/>
                      <a:r>
                        <a:rPr lang="en-US" sz="2000" dirty="0">
                          <a:effectLst/>
                        </a:rPr>
                        <a:t>Working Group Documents (Local Document Server) </a:t>
                      </a:r>
                      <a:br>
                        <a:rPr lang="en-US" sz="2000" dirty="0">
                          <a:effectLst/>
                        </a:rPr>
                      </a:br>
                      <a:r>
                        <a:rPr lang="en-US" sz="2000" dirty="0">
                          <a:effectLst/>
                          <a:hlinkClick r:id="rId4"/>
                        </a:rPr>
                        <a:t>802.11</a:t>
                      </a:r>
                      <a:r>
                        <a:rPr lang="en-US" sz="2000" dirty="0">
                          <a:effectLst/>
                        </a:rPr>
                        <a:t> </a:t>
                      </a:r>
                      <a:br>
                        <a:rPr lang="en-US" sz="2000" dirty="0">
                          <a:effectLst/>
                        </a:rPr>
                      </a:br>
                      <a:r>
                        <a:rPr lang="en-US" sz="2000" dirty="0">
                          <a:effectLst/>
                          <a:hlinkClick r:id="rId5"/>
                        </a:rPr>
                        <a:t>802.15</a:t>
                      </a:r>
                      <a:r>
                        <a:rPr lang="en-US" sz="2000" dirty="0">
                          <a:effectLst/>
                        </a:rPr>
                        <a:t> </a:t>
                      </a:r>
                      <a:br>
                        <a:rPr lang="en-US" sz="2000" dirty="0">
                          <a:effectLst/>
                        </a:rPr>
                      </a:br>
                      <a:r>
                        <a:rPr lang="en-US" sz="2000" dirty="0">
                          <a:effectLst/>
                          <a:hlinkClick r:id="rId6"/>
                        </a:rPr>
                        <a:t>802.16</a:t>
                      </a:r>
                      <a:r>
                        <a:rPr lang="en-US" sz="2000" dirty="0">
                          <a:effectLst/>
                        </a:rPr>
                        <a:t> </a:t>
                      </a:r>
                      <a:br>
                        <a:rPr lang="en-US" sz="2000" dirty="0">
                          <a:effectLst/>
                        </a:rPr>
                      </a:br>
                      <a:r>
                        <a:rPr lang="en-US" sz="2000" dirty="0">
                          <a:effectLst/>
                          <a:hlinkClick r:id="rId7"/>
                        </a:rPr>
                        <a:t>802.18</a:t>
                      </a:r>
                      <a:r>
                        <a:rPr lang="en-US" sz="2000" dirty="0">
                          <a:effectLst/>
                        </a:rPr>
                        <a:t> </a:t>
                      </a:r>
                      <a:br>
                        <a:rPr lang="en-US" sz="2000" dirty="0">
                          <a:effectLst/>
                        </a:rPr>
                      </a:br>
                      <a:r>
                        <a:rPr lang="en-US" sz="2000" dirty="0">
                          <a:effectLst/>
                          <a:hlinkClick r:id="rId8"/>
                        </a:rPr>
                        <a:t>802.19</a:t>
                      </a:r>
                      <a:r>
                        <a:rPr lang="en-US" sz="2000" dirty="0">
                          <a:effectLst/>
                        </a:rPr>
                        <a:t> </a:t>
                      </a:r>
                      <a:br>
                        <a:rPr lang="en-US" sz="2000" dirty="0">
                          <a:effectLst/>
                        </a:rPr>
                      </a:br>
                      <a:r>
                        <a:rPr lang="en-US" sz="2000" dirty="0">
                          <a:effectLst/>
                          <a:hlinkClick r:id="rId9"/>
                        </a:rPr>
                        <a:t>802.21</a:t>
                      </a:r>
                      <a:r>
                        <a:rPr lang="en-US" sz="2000" dirty="0">
                          <a:effectLst/>
                        </a:rPr>
                        <a:t> </a:t>
                      </a:r>
                      <a:br>
                        <a:rPr lang="en-US" sz="2000" dirty="0">
                          <a:effectLst/>
                        </a:rPr>
                      </a:br>
                      <a:r>
                        <a:rPr lang="en-US" sz="2000" dirty="0">
                          <a:effectLst/>
                          <a:hlinkClick r:id="rId10"/>
                        </a:rPr>
                        <a:t>802.22</a:t>
                      </a:r>
                      <a:r>
                        <a:rPr lang="en-US" sz="2000" dirty="0">
                          <a:effectLst/>
                        </a:rPr>
                        <a:t> </a:t>
                      </a:r>
                      <a:br>
                        <a:rPr lang="en-US" sz="2000" dirty="0">
                          <a:effectLst/>
                        </a:rPr>
                      </a:br>
                      <a:r>
                        <a:rPr lang="en-US" sz="2000" dirty="0">
                          <a:effectLst/>
                          <a:hlinkClick r:id="rId11"/>
                        </a:rPr>
                        <a:t>802.23</a:t>
                      </a:r>
                      <a:r>
                        <a:rPr lang="en-US" sz="2000" dirty="0">
                          <a:effectLst/>
                        </a:rPr>
                        <a:t> </a:t>
                      </a:r>
                      <a:br>
                        <a:rPr lang="en-US" sz="2000" dirty="0">
                          <a:effectLst/>
                        </a:rPr>
                      </a:br>
                      <a:r>
                        <a:rPr lang="en-US" sz="2000" dirty="0">
                          <a:effectLst/>
                          <a:hlinkClick r:id="rId12"/>
                        </a:rPr>
                        <a:t>802.24</a:t>
                      </a:r>
                      <a:r>
                        <a:rPr lang="en-US" sz="2000" dirty="0">
                          <a:effectLst/>
                        </a:rPr>
                        <a:t> </a:t>
                      </a:r>
                      <a:br>
                        <a:rPr lang="en-US" sz="2000" dirty="0">
                          <a:effectLst/>
                        </a:rPr>
                      </a:br>
                      <a:r>
                        <a:rPr lang="en-US" sz="2000" dirty="0" err="1">
                          <a:effectLst/>
                          <a:hlinkClick r:id="rId13"/>
                        </a:rPr>
                        <a:t>Omniran</a:t>
                      </a:r>
                      <a:r>
                        <a:rPr lang="en-US" sz="2000" dirty="0">
                          <a:effectLst/>
                        </a:rPr>
                        <a:t> </a:t>
                      </a:r>
                      <a:br>
                        <a:rPr lang="en-US" sz="2000" dirty="0">
                          <a:effectLst/>
                        </a:rPr>
                      </a:br>
                      <a:r>
                        <a:rPr lang="en-US" sz="2000" dirty="0">
                          <a:effectLst/>
                          <a:hlinkClick r:id="rId14"/>
                        </a:rPr>
                        <a:t>802 Whitespace SG</a:t>
                      </a:r>
                      <a:r>
                        <a:rPr lang="en-US" sz="2000" dirty="0">
                          <a:effectLst/>
                        </a:rPr>
                        <a:t> </a:t>
                      </a:r>
                      <a:br>
                        <a:rPr lang="en-US" sz="2000" dirty="0">
                          <a:effectLst/>
                        </a:rPr>
                      </a:br>
                      <a:r>
                        <a:rPr lang="en-US" sz="2000" dirty="0">
                          <a:effectLst/>
                          <a:hlinkClick r:id="rId15"/>
                        </a:rPr>
                        <a:t>802 Executive Committee</a:t>
                      </a:r>
                      <a:r>
                        <a:rPr lang="en-US" sz="2000" dirty="0">
                          <a:effectLst/>
                        </a:rPr>
                        <a:t> </a:t>
                      </a:r>
                      <a:br>
                        <a:rPr lang="en-US" sz="2000" dirty="0">
                          <a:effectLst/>
                        </a:rPr>
                      </a:br>
                      <a:br>
                        <a:rPr lang="en-US" sz="2000" dirty="0">
                          <a:effectLst/>
                        </a:rPr>
                      </a:br>
                      <a:r>
                        <a:rPr lang="en-US" sz="2000" i="1" dirty="0">
                          <a:effectLst/>
                        </a:rPr>
                        <a:t>For FTP access, please use</a:t>
                      </a:r>
                      <a:r>
                        <a:rPr lang="en-US" sz="2000" dirty="0">
                          <a:effectLst/>
                        </a:rPr>
                        <a:t> </a:t>
                      </a:r>
                      <a:r>
                        <a:rPr lang="en-US" sz="2000" b="1" dirty="0">
                          <a:effectLst/>
                          <a:hlinkClick r:id="rId16"/>
                        </a:rPr>
                        <a:t>ftp://griffin.meeting.verilan.com</a:t>
                      </a:r>
                      <a:r>
                        <a:rPr lang="en-US" sz="2000" dirty="0">
                          <a:effectLst/>
                        </a:rPr>
                        <a:t> </a:t>
                      </a:r>
                      <a:br>
                        <a:rPr lang="en-US" sz="2000" dirty="0">
                          <a:effectLst/>
                        </a:rPr>
                      </a:br>
                      <a:r>
                        <a:rPr lang="en-US" sz="2000" b="1" dirty="0">
                          <a:solidFill>
                            <a:srgbClr val="FF0000"/>
                          </a:solidFill>
                          <a:effectLst/>
                        </a:rPr>
                        <a:t>Please DO NOT synchronize your documents directly with Mentor!</a:t>
                      </a:r>
                      <a:endParaRPr lang="en-US" sz="2000" dirty="0">
                        <a:effectLst/>
                      </a:endParaRPr>
                    </a:p>
                  </a:txBody>
                  <a:tcPr marL="13513" marR="13513" marT="13513" marB="13513">
                    <a:lnL>
                      <a:noFill/>
                    </a:lnL>
                    <a:lnR>
                      <a:noFill/>
                    </a:lnR>
                    <a:lnT>
                      <a:noFill/>
                    </a:lnT>
                    <a:lnB>
                      <a:noFill/>
                    </a:lnB>
                  </a:tcPr>
                </a:tc>
                <a:extLst>
                  <a:ext uri="{0D108BD9-81ED-4DB2-BD59-A6C34878D82A}">
                    <a16:rowId xmlns:a16="http://schemas.microsoft.com/office/drawing/2014/main" val="966461802"/>
                  </a:ext>
                </a:extLst>
              </a:tr>
            </a:tbl>
          </a:graphicData>
        </a:graphic>
      </p:graphicFrame>
    </p:spTree>
    <p:extLst>
      <p:ext uri="{BB962C8B-B14F-4D97-AF65-F5344CB8AC3E}">
        <p14:creationId xmlns:p14="http://schemas.microsoft.com/office/powerpoint/2010/main" val="3092494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7568" y="824081"/>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July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4" name="Rectangle 3">
            <a:extLst>
              <a:ext uri="{FF2B5EF4-FFF2-40B4-BE49-F238E27FC236}">
                <a16:creationId xmlns:a16="http://schemas.microsoft.com/office/drawing/2014/main" id="{18A98262-187C-46EC-80C9-C3577B1A9862}"/>
              </a:ext>
            </a:extLst>
          </p:cNvPr>
          <p:cNvSpPr/>
          <p:nvPr/>
        </p:nvSpPr>
        <p:spPr>
          <a:xfrm>
            <a:off x="929218" y="1468997"/>
            <a:ext cx="10460567" cy="5398401"/>
          </a:xfrm>
          <a:prstGeom prst="rect">
            <a:avLst/>
          </a:prstGeom>
        </p:spPr>
        <p:txBody>
          <a:bodyPr wrap="square">
            <a:spAutoFit/>
          </a:bodyPr>
          <a:lstStyle/>
          <a:p>
            <a:pPr>
              <a:lnSpc>
                <a:spcPct val="120000"/>
              </a:lnSpc>
              <a:spcBef>
                <a:spcPts val="0"/>
              </a:spcBef>
              <a:buFont typeface="Wingdings" panose="05000000000000000000" pitchFamily="2" charset="2"/>
              <a:buChar char="§"/>
            </a:pPr>
            <a:r>
              <a:rPr lang="en-GB" dirty="0">
                <a:solidFill>
                  <a:schemeClr val="tx1"/>
                </a:solidFill>
              </a:rPr>
              <a:t> </a:t>
            </a:r>
            <a:r>
              <a:rPr lang="en-CA" dirty="0">
                <a:solidFill>
                  <a:srgbClr val="FF0000"/>
                </a:solidFill>
              </a:rPr>
              <a:t>Locations</a:t>
            </a:r>
            <a:endParaRPr lang="en-CA" dirty="0">
              <a:solidFill>
                <a:schemeClr val="tx1"/>
              </a:solidFill>
            </a:endParaRPr>
          </a:p>
          <a:p>
            <a:pPr marL="0" indent="0">
              <a:lnSpc>
                <a:spcPct val="120000"/>
              </a:lnSpc>
              <a:spcBef>
                <a:spcPts val="0"/>
              </a:spcBef>
              <a:buNone/>
            </a:pPr>
            <a:r>
              <a:rPr lang="en-CA" b="1" dirty="0">
                <a:solidFill>
                  <a:schemeClr val="tx1"/>
                </a:solidFill>
              </a:rPr>
              <a:t>	</a:t>
            </a:r>
            <a:r>
              <a:rPr lang="x-none" dirty="0">
                <a:solidFill>
                  <a:schemeClr val="tx1"/>
                </a:solidFill>
              </a:rPr>
              <a:t>Monday – Thursday :</a:t>
            </a:r>
            <a:r>
              <a:rPr lang="en-US" dirty="0">
                <a:solidFill>
                  <a:schemeClr val="tx1"/>
                </a:solidFill>
              </a:rPr>
              <a:t> Seaport &amp; Harbor Foyers* on 2</a:t>
            </a:r>
            <a:r>
              <a:rPr lang="en-US" baseline="30000" dirty="0">
                <a:solidFill>
                  <a:schemeClr val="tx1"/>
                </a:solidFill>
              </a:rPr>
              <a:t>nd</a:t>
            </a:r>
            <a:r>
              <a:rPr lang="en-US" dirty="0">
                <a:solidFill>
                  <a:schemeClr val="tx1"/>
                </a:solidFill>
              </a:rPr>
              <a:t> level</a:t>
            </a:r>
          </a:p>
          <a:p>
            <a:pPr marL="0" indent="0">
              <a:lnSpc>
                <a:spcPct val="120000"/>
              </a:lnSpc>
              <a:spcBef>
                <a:spcPts val="0"/>
              </a:spcBef>
              <a:buNone/>
            </a:pPr>
            <a:r>
              <a:rPr lang="en-US" dirty="0">
                <a:solidFill>
                  <a:schemeClr val="tx1"/>
                </a:solidFill>
              </a:rPr>
              <a:t>	*Harbor Foyer starts Monday PM</a:t>
            </a:r>
          </a:p>
          <a:p>
            <a:pPr marL="0" indent="0">
              <a:lnSpc>
                <a:spcPct val="120000"/>
              </a:lnSpc>
              <a:spcBef>
                <a:spcPts val="0"/>
              </a:spcBef>
              <a:buNone/>
            </a:pPr>
            <a:r>
              <a:rPr lang="en-US" dirty="0">
                <a:solidFill>
                  <a:schemeClr val="tx1"/>
                </a:solidFill>
              </a:rPr>
              <a:t>	</a:t>
            </a:r>
            <a:r>
              <a:rPr lang="x-none" dirty="0">
                <a:solidFill>
                  <a:schemeClr val="tx1"/>
                </a:solidFill>
              </a:rPr>
              <a:t>Friday: </a:t>
            </a:r>
            <a:r>
              <a:rPr lang="en-CA" dirty="0">
                <a:solidFill>
                  <a:schemeClr val="tx1"/>
                </a:solidFill>
              </a:rPr>
              <a:t>Continental Breakfast </a:t>
            </a:r>
            <a:r>
              <a:rPr lang="en-CA" dirty="0"/>
              <a:t>– </a:t>
            </a:r>
            <a:r>
              <a:rPr lang="en-US" dirty="0"/>
              <a:t>Seaport Foyer on 2</a:t>
            </a:r>
            <a:r>
              <a:rPr lang="en-US" baseline="30000" dirty="0"/>
              <a:t>nd</a:t>
            </a:r>
            <a:r>
              <a:rPr lang="en-US" dirty="0"/>
              <a:t> level</a:t>
            </a:r>
          </a:p>
          <a:p>
            <a:pPr>
              <a:lnSpc>
                <a:spcPct val="120000"/>
              </a:lnSpc>
              <a:spcBef>
                <a:spcPts val="0"/>
              </a:spcBef>
              <a:buFont typeface="Wingdings" panose="05000000000000000000" pitchFamily="2" charset="2"/>
              <a:buChar char="§"/>
            </a:pPr>
            <a:r>
              <a:rPr lang="en-US" dirty="0">
                <a:solidFill>
                  <a:srgbClr val="FF0000"/>
                </a:solidFill>
              </a:rPr>
              <a:t>Continental Breakfast </a:t>
            </a:r>
          </a:p>
          <a:p>
            <a:pPr marL="0" indent="0">
              <a:lnSpc>
                <a:spcPct val="120000"/>
              </a:lnSpc>
              <a:spcBef>
                <a:spcPts val="0"/>
              </a:spcBef>
              <a:buNone/>
            </a:pPr>
            <a:r>
              <a:rPr lang="en-US" dirty="0">
                <a:solidFill>
                  <a:schemeClr val="tx1"/>
                </a:solidFill>
              </a:rPr>
              <a:t>	7:30 am – 8:30 am</a:t>
            </a:r>
          </a:p>
          <a:p>
            <a:pPr>
              <a:lnSpc>
                <a:spcPct val="120000"/>
              </a:lnSpc>
              <a:spcBef>
                <a:spcPts val="0"/>
              </a:spcBef>
              <a:buFont typeface="Wingdings" panose="05000000000000000000" pitchFamily="2" charset="2"/>
              <a:buChar char="§"/>
            </a:pPr>
            <a:r>
              <a:rPr lang="en-US" dirty="0">
                <a:solidFill>
                  <a:srgbClr val="FF0000"/>
                </a:solidFill>
              </a:rPr>
              <a:t>Morning Coffee/Tea </a:t>
            </a:r>
            <a:endParaRPr lang="en-US" dirty="0">
              <a:solidFill>
                <a:schemeClr val="tx1"/>
              </a:solidFill>
            </a:endParaRPr>
          </a:p>
          <a:p>
            <a:pPr marL="0" indent="0">
              <a:lnSpc>
                <a:spcPct val="120000"/>
              </a:lnSpc>
              <a:spcBef>
                <a:spcPts val="0"/>
              </a:spcBef>
              <a:buNone/>
            </a:pPr>
            <a:r>
              <a:rPr lang="en-US" dirty="0">
                <a:solidFill>
                  <a:schemeClr val="tx1"/>
                </a:solidFill>
              </a:rPr>
              <a:t>	10:00 am – 11:00 am</a:t>
            </a:r>
          </a:p>
          <a:p>
            <a:pPr>
              <a:lnSpc>
                <a:spcPct val="120000"/>
              </a:lnSpc>
              <a:spcBef>
                <a:spcPts val="0"/>
              </a:spcBef>
              <a:buFont typeface="Wingdings" panose="05000000000000000000" pitchFamily="2" charset="2"/>
              <a:buChar char="§"/>
            </a:pPr>
            <a:r>
              <a:rPr lang="en-US" dirty="0">
                <a:solidFill>
                  <a:srgbClr val="FF0000"/>
                </a:solidFill>
              </a:rPr>
              <a:t>Afternoon Coffee/Tea/Sodas/Snacks</a:t>
            </a:r>
            <a:endParaRPr lang="en-US" dirty="0">
              <a:solidFill>
                <a:schemeClr val="tx1"/>
              </a:solidFill>
            </a:endParaRPr>
          </a:p>
          <a:p>
            <a:pPr marL="0" indent="0">
              <a:lnSpc>
                <a:spcPct val="120000"/>
              </a:lnSpc>
              <a:spcBef>
                <a:spcPts val="0"/>
              </a:spcBef>
              <a:buNone/>
            </a:pPr>
            <a:r>
              <a:rPr lang="en-US" dirty="0">
                <a:solidFill>
                  <a:schemeClr val="tx1"/>
                </a:solidFill>
              </a:rPr>
              <a:t>	3:00 pm – 4:00 pm</a:t>
            </a:r>
          </a:p>
          <a:p>
            <a:pPr>
              <a:lnSpc>
                <a:spcPct val="120000"/>
              </a:lnSpc>
              <a:spcBef>
                <a:spcPts val="0"/>
              </a:spcBef>
            </a:pPr>
            <a:r>
              <a:rPr lang="en-US" dirty="0">
                <a:solidFill>
                  <a:srgbClr val="FF0000"/>
                </a:solidFill>
              </a:rPr>
              <a:t>Please notify serving staff if you have any allergies.</a:t>
            </a:r>
            <a:endParaRPr lang="en-CA" dirty="0"/>
          </a:p>
          <a:p>
            <a:endParaRPr lang="en-US" dirty="0">
              <a:solidFill>
                <a:schemeClr val="tx1"/>
              </a:solidFill>
            </a:endParaRPr>
          </a:p>
        </p:txBody>
      </p:sp>
    </p:spTree>
    <p:extLst>
      <p:ext uri="{BB962C8B-B14F-4D97-AF65-F5344CB8AC3E}">
        <p14:creationId xmlns:p14="http://schemas.microsoft.com/office/powerpoint/2010/main" val="2359211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C76EA595-5D50-45E4-A264-2DFA64FAD262}"/>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56588160-C383-4A24-BA3A-B3287919245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1917114-355E-40E6-84FE-727E7F259F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44920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a:xfrm>
            <a:off x="914401" y="685801"/>
            <a:ext cx="10361084" cy="655637"/>
          </a:xfrm>
        </p:spPr>
        <p:txBody>
          <a:bodyPr>
            <a:normAutofit/>
          </a:bodyPr>
          <a:lstStyle/>
          <a:p>
            <a:r>
              <a:rPr lang="en-US" b="1" dirty="0"/>
              <a:t>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914401" y="1341438"/>
            <a:ext cx="10361084" cy="5039890"/>
          </a:xfrm>
        </p:spPr>
        <p:txBody>
          <a:bodyPr>
            <a:noAutofit/>
          </a:bodyPr>
          <a:lstStyle/>
          <a:p>
            <a:pPr marL="0" indent="0" algn="ctr">
              <a:buNone/>
            </a:pPr>
            <a:r>
              <a:rPr lang="en-US" dirty="0"/>
              <a:t>Wednesday July 11</a:t>
            </a:r>
            <a:r>
              <a:rPr lang="en-US" baseline="30000" dirty="0"/>
              <a:t>th</a:t>
            </a:r>
            <a:endParaRPr lang="en-US" dirty="0"/>
          </a:p>
          <a:p>
            <a:pPr marL="0" indent="0" algn="ctr">
              <a:buNone/>
            </a:pPr>
            <a:r>
              <a:rPr lang="en-US" dirty="0"/>
              <a:t>6:30 PM – 8:30 PM</a:t>
            </a:r>
          </a:p>
          <a:p>
            <a:pPr marL="0" indent="0" algn="ctr">
              <a:buNone/>
            </a:pPr>
            <a:r>
              <a:rPr lang="en-US" dirty="0"/>
              <a:t>4</a:t>
            </a:r>
            <a:r>
              <a:rPr lang="en-US" baseline="30000" dirty="0"/>
              <a:t>th</a:t>
            </a:r>
            <a:r>
              <a:rPr lang="en-US" dirty="0"/>
              <a:t> Floor Pool Deck</a:t>
            </a:r>
          </a:p>
          <a:p>
            <a:r>
              <a:rPr lang="en-US" sz="2000" b="1" dirty="0"/>
              <a:t>Refreshments </a:t>
            </a:r>
          </a:p>
          <a:p>
            <a:pPr lvl="1"/>
            <a:r>
              <a:rPr lang="en-US" dirty="0"/>
              <a:t>Street Tacos, Spud Bar, Salad Bar, Dim Sum, Fruit</a:t>
            </a:r>
          </a:p>
          <a:p>
            <a:r>
              <a:rPr lang="en-US" sz="2000" b="1" dirty="0"/>
              <a:t>Cash Bar Services</a:t>
            </a:r>
          </a:p>
          <a:p>
            <a:r>
              <a:rPr lang="en-US" sz="2000" b="1" dirty="0"/>
              <a:t>Complimentary Drink Coupon</a:t>
            </a:r>
            <a:r>
              <a:rPr lang="en-US" sz="2000" dirty="0"/>
              <a:t> </a:t>
            </a:r>
          </a:p>
          <a:p>
            <a:pPr lvl="1"/>
            <a:r>
              <a:rPr lang="en-US" dirty="0"/>
              <a:t>Included with Name Badge Handout</a:t>
            </a:r>
          </a:p>
          <a:p>
            <a:pPr lvl="1"/>
            <a:r>
              <a:rPr lang="en-US" dirty="0"/>
              <a:t>Beer, Wine, Soft Drinks, Water</a:t>
            </a:r>
          </a:p>
          <a:p>
            <a:r>
              <a:rPr lang="en-US" sz="2000" b="1" dirty="0"/>
              <a:t>Musical Entertainment</a:t>
            </a:r>
          </a:p>
          <a:p>
            <a:pPr lvl="1"/>
            <a:r>
              <a:rPr lang="en-US" dirty="0"/>
              <a:t>Tricia Freeman Trio</a:t>
            </a:r>
          </a:p>
          <a:p>
            <a:r>
              <a:rPr lang="en-US" sz="2000" b="1" dirty="0"/>
              <a:t>Guests Welcome</a:t>
            </a:r>
            <a:r>
              <a:rPr lang="en-US" sz="2000" dirty="0"/>
              <a:t> </a:t>
            </a:r>
          </a:p>
          <a:p>
            <a:pPr lvl="1"/>
            <a:r>
              <a:rPr lang="en-US" dirty="0"/>
              <a:t>Badges available at Registration Desk until 5PM Tuesday</a:t>
            </a:r>
          </a:p>
        </p:txBody>
      </p:sp>
      <p:sp>
        <p:nvSpPr>
          <p:cNvPr id="4" name="Date Placeholder 3">
            <a:extLst>
              <a:ext uri="{FF2B5EF4-FFF2-40B4-BE49-F238E27FC236}">
                <a16:creationId xmlns:a16="http://schemas.microsoft.com/office/drawing/2014/main" id="{FF3CE678-4A7B-4C98-A667-6F4670B56EC1}"/>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6D01FDBF-8AD4-4A1E-B84B-CC569669941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DDA209F-F56A-41E8-AEAA-47B65802135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4314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10951"/>
          </a:xfrm>
        </p:spPr>
        <p:txBody>
          <a:bodyPr/>
          <a:lstStyle/>
          <a:p>
            <a:r>
              <a:rPr lang="en-US" dirty="0"/>
              <a:t>W5.1 Room Change Requests</a:t>
            </a:r>
          </a:p>
        </p:txBody>
      </p:sp>
      <p:sp>
        <p:nvSpPr>
          <p:cNvPr id="3" name="Content Placeholder 2"/>
          <p:cNvSpPr>
            <a:spLocks noGrp="1"/>
          </p:cNvSpPr>
          <p:nvPr>
            <p:ph idx="1"/>
          </p:nvPr>
        </p:nvSpPr>
        <p:spPr>
          <a:xfrm>
            <a:off x="914401" y="1196752"/>
            <a:ext cx="10361084" cy="5184575"/>
          </a:xfrm>
        </p:spPr>
        <p:txBody>
          <a:bodyPr/>
          <a:lstStyle/>
          <a:p>
            <a:r>
              <a:rPr lang="en-US" sz="2000" dirty="0"/>
              <a:t>Delete:</a:t>
            </a:r>
          </a:p>
          <a:p>
            <a:endParaRPr lang="en-US" sz="2000" dirty="0"/>
          </a:p>
          <a:p>
            <a:r>
              <a:rPr lang="en-US" sz="2000" dirty="0"/>
              <a:t>Change: </a:t>
            </a:r>
            <a:br>
              <a:rPr lang="en-US" sz="2000" dirty="0"/>
            </a:br>
            <a:r>
              <a:rPr lang="en-US" sz="2000" dirty="0"/>
              <a:t>   Thursday AM2 PAR Change times to 10:30-11:00am</a:t>
            </a:r>
            <a:br>
              <a:rPr lang="en-US" sz="2000" dirty="0"/>
            </a:br>
            <a:endParaRPr lang="en-US" sz="2000" dirty="0"/>
          </a:p>
          <a:p>
            <a:r>
              <a:rPr lang="en-US" sz="2000" dirty="0"/>
              <a:t>Add:</a:t>
            </a:r>
          </a:p>
          <a:p>
            <a:r>
              <a:rPr lang="en-US" sz="2000" dirty="0"/>
              <a:t>	Thursday AM1 NGV -  100 People (Harbor H)</a:t>
            </a:r>
            <a:br>
              <a:rPr lang="en-US" sz="2000" dirty="0"/>
            </a:br>
            <a:r>
              <a:rPr lang="en-US" sz="2000" dirty="0"/>
              <a:t>Thursday AM1 </a:t>
            </a:r>
            <a:r>
              <a:rPr lang="en-US" sz="2000" dirty="0" err="1"/>
              <a:t>TGaz</a:t>
            </a:r>
            <a:r>
              <a:rPr lang="en-US" sz="2000" dirty="0"/>
              <a:t> - 35-40 people (Mission AB)</a:t>
            </a:r>
            <a:br>
              <a:rPr lang="en-US" sz="2000" dirty="0"/>
            </a:br>
            <a:r>
              <a:rPr lang="en-US" sz="2000" dirty="0"/>
              <a:t>Thursday AM2 BCS -  25 people</a:t>
            </a:r>
            <a:br>
              <a:rPr lang="en-US" sz="2000" dirty="0"/>
            </a:br>
            <a:endParaRPr lang="en-US" sz="2000" dirty="0"/>
          </a:p>
          <a:p>
            <a:r>
              <a:rPr lang="en-US" sz="2000" dirty="0"/>
              <a:t>Full names:</a:t>
            </a:r>
            <a:br>
              <a:rPr lang="en-US" sz="2000" dirty="0"/>
            </a:br>
            <a:r>
              <a:rPr lang="en-US" sz="2000" dirty="0"/>
              <a:t>NGV SG - Next Generation V2X Communication SG</a:t>
            </a:r>
            <a:br>
              <a:rPr lang="en-US" sz="2000" dirty="0"/>
            </a:br>
            <a:r>
              <a:rPr lang="en-US" sz="2000" dirty="0" err="1"/>
              <a:t>TGaz</a:t>
            </a:r>
            <a:r>
              <a:rPr lang="en-US" sz="2000" dirty="0"/>
              <a:t> - Next Generation Positioning</a:t>
            </a:r>
            <a:br>
              <a:rPr lang="en-US" sz="2000" dirty="0"/>
            </a:br>
            <a:r>
              <a:rPr lang="en-US" sz="2000" dirty="0"/>
              <a:t>BCS SG - Broadcast Services</a:t>
            </a:r>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85</a:t>
            </a:r>
          </a:p>
          <a:p>
            <a:pPr lvl="1"/>
            <a:r>
              <a:rPr lang="en-US" sz="2400" dirty="0"/>
              <a:t>No – 0</a:t>
            </a:r>
          </a:p>
          <a:p>
            <a:r>
              <a:rPr lang="en-US" dirty="0"/>
              <a:t>Like the Social –  43</a:t>
            </a:r>
          </a:p>
          <a:p>
            <a:r>
              <a:rPr lang="en-US" dirty="0"/>
              <a:t>Disliked the Social –  1</a:t>
            </a:r>
          </a:p>
          <a:p>
            <a:r>
              <a:rPr lang="en-US" dirty="0"/>
              <a:t>Went to the Social -- 66</a:t>
            </a:r>
          </a:p>
          <a:p>
            <a:r>
              <a:rPr lang="en-US" dirty="0"/>
              <a:t>Did not go to Social – 18</a:t>
            </a:r>
          </a:p>
        </p:txBody>
      </p:sp>
      <p:sp>
        <p:nvSpPr>
          <p:cNvPr id="4" name="Date Placeholder 3"/>
          <p:cNvSpPr>
            <a:spLocks noGrp="1"/>
          </p:cNvSpPr>
          <p:nvPr>
            <p:ph type="dt" idx="10"/>
          </p:nvPr>
        </p:nvSpPr>
        <p:spPr/>
        <p:txBody>
          <a:bodyPr/>
          <a:lstStyle/>
          <a:p>
            <a:r>
              <a:rPr lang="en-US"/>
              <a:t>July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269802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July 2018</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F3.1.2: Future Venue Insight</a:t>
            </a:r>
          </a:p>
        </p:txBody>
      </p:sp>
      <p:sp>
        <p:nvSpPr>
          <p:cNvPr id="3" name="Content Placeholder 2"/>
          <p:cNvSpPr>
            <a:spLocks noGrp="1"/>
          </p:cNvSpPr>
          <p:nvPr>
            <p:ph idx="1"/>
          </p:nvPr>
        </p:nvSpPr>
        <p:spPr>
          <a:xfrm>
            <a:off x="914401" y="1556792"/>
            <a:ext cx="10361084" cy="4537623"/>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January 13-18, Hilton St Louis at the Ballpark </a:t>
            </a:r>
          </a:p>
          <a:p>
            <a:pPr marL="800100" indent="-457200">
              <a:buFont typeface="Arial" panose="020B0604020202020204" pitchFamily="34" charset="0"/>
              <a:buChar char="•"/>
            </a:pPr>
            <a:r>
              <a:rPr lang="en-GB" sz="2800" dirty="0"/>
              <a:t>March 10-15, Hyatt Regency Vancouver and Fairmont Hotel Vancouver, Vancouver, Canada</a:t>
            </a:r>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p:txBody>
      </p:sp>
      <p:sp>
        <p:nvSpPr>
          <p:cNvPr id="4" name="Date Placeholder 3">
            <a:extLst>
              <a:ext uri="{FF2B5EF4-FFF2-40B4-BE49-F238E27FC236}">
                <a16:creationId xmlns:a16="http://schemas.microsoft.com/office/drawing/2014/main" id="{9EE652B1-9F10-4693-983A-4998A06B66D2}"/>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AF0A457-C304-46AC-8504-02F342D9F63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B2D33DB-4DA2-4016-BFCD-9202FAB5CE4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162052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EC-16/66r2</a:t>
            </a:r>
          </a:p>
          <a:p>
            <a:r>
              <a:rPr lang="en-US" dirty="0">
                <a:hlinkClick r:id="rId3"/>
              </a:rPr>
              <a:t>https://mentor.ieee.org/802-ec/dcn/16/ec-16-0066-03-00EC-802-plenary-future-venue-contract-status.xlsx</a:t>
            </a:r>
            <a:r>
              <a:rPr lang="en-US" dirty="0"/>
              <a:t> </a:t>
            </a:r>
            <a:endParaRPr lang="en-US" dirty="0">
              <a:hlinkClick r:id="rId4"/>
            </a:endParaRPr>
          </a:p>
          <a:p>
            <a:endParaRPr lang="en-US" dirty="0">
              <a:hlinkClick r:id="rId4"/>
            </a:endParaRPr>
          </a:p>
          <a:p>
            <a:r>
              <a:rPr lang="en-US" dirty="0"/>
              <a:t>July 802 Executive Secretary Report: EC-18/0130r0</a:t>
            </a:r>
          </a:p>
          <a:p>
            <a:r>
              <a:rPr lang="en-US" dirty="0">
                <a:hlinkClick r:id="rId4"/>
              </a:rPr>
              <a:t>https://mentor.ieee.org/802-ec/dcn/18/ec-18-0130-00-00EC-executive-secretary-agenda-items-july-2018-plenary.pptx</a:t>
            </a:r>
          </a:p>
        </p:txBody>
      </p:sp>
      <p:sp>
        <p:nvSpPr>
          <p:cNvPr id="4" name="Date Placeholder 3"/>
          <p:cNvSpPr>
            <a:spLocks noGrp="1"/>
          </p:cNvSpPr>
          <p:nvPr>
            <p:ph type="dt" idx="10"/>
          </p:nvPr>
        </p:nvSpPr>
        <p:spPr>
          <a:xfrm>
            <a:off x="2238349" y="357166"/>
            <a:ext cx="2374889" cy="273050"/>
          </a:xfrm>
        </p:spPr>
        <p:txBody>
          <a:bodyPr/>
          <a:lstStyle/>
          <a:p>
            <a:r>
              <a:rPr lang="en-US"/>
              <a:t>July 2018</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p>
          <a:p>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11-18/1065r0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July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
        <p:nvSpPr>
          <p:cNvPr id="3" name="Date Placeholder 2">
            <a:extLst>
              <a:ext uri="{FF2B5EF4-FFF2-40B4-BE49-F238E27FC236}">
                <a16:creationId xmlns:a16="http://schemas.microsoft.com/office/drawing/2014/main" id="{DF64012C-B6AF-4E3E-BBFC-654A797F5C4F}"/>
              </a:ext>
            </a:extLst>
          </p:cNvPr>
          <p:cNvSpPr>
            <a:spLocks noGrp="1"/>
          </p:cNvSpPr>
          <p:nvPr>
            <p:ph type="dt" idx="10"/>
          </p:nvPr>
        </p:nvSpPr>
        <p:spPr/>
        <p:txBody>
          <a:bodyPr/>
          <a:lstStyle/>
          <a:p>
            <a:r>
              <a:rPr lang="en-US"/>
              <a:t>July 2018</a:t>
            </a:r>
            <a:endParaRPr lang="en-GB"/>
          </a:p>
        </p:txBody>
      </p:sp>
      <p:sp>
        <p:nvSpPr>
          <p:cNvPr id="4" name="Footer Placeholder 3">
            <a:extLst>
              <a:ext uri="{FF2B5EF4-FFF2-40B4-BE49-F238E27FC236}">
                <a16:creationId xmlns:a16="http://schemas.microsoft.com/office/drawing/2014/main" id="{23582D99-564E-4D50-AFA2-CE5E7A7798EC}"/>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99CC7444-4429-4BCB-AC03-A8556F855B3A}"/>
              </a:ext>
            </a:extLst>
          </p:cNvPr>
          <p:cNvSpPr>
            <a:spLocks noGrp="1"/>
          </p:cNvSpPr>
          <p:nvPr>
            <p:ph type="sldNum" idx="12"/>
          </p:nvPr>
        </p:nvSpPr>
        <p:spPr/>
        <p:txBody>
          <a:bodyPr/>
          <a:lstStyle/>
          <a:p>
            <a:r>
              <a:rPr lang="en-GB"/>
              <a:t>Slide </a:t>
            </a:r>
            <a:fld id="{DE40C9FC-4879-4F20-9ECA-A574A90476B7}" type="slidenum">
              <a:rPr lang="en-GB" smtClean="0"/>
              <a:pPr/>
              <a:t>5</a:t>
            </a:fld>
            <a:endParaRPr lang="en-GB"/>
          </a:p>
        </p:txBody>
      </p:sp>
    </p:spTree>
    <p:extLst>
      <p:ext uri="{BB962C8B-B14F-4D97-AF65-F5344CB8AC3E}">
        <p14:creationId xmlns:p14="http://schemas.microsoft.com/office/powerpoint/2010/main" val="3641637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551384" y="692696"/>
            <a:ext cx="10972800" cy="1295399"/>
          </a:xfrm>
        </p:spPr>
        <p:txBody>
          <a:bodyPr/>
          <a:lstStyle/>
          <a:p>
            <a:r>
              <a:rPr lang="en-US" dirty="0"/>
              <a:t>1. </a:t>
            </a:r>
            <a:r>
              <a:rPr lang="en-US" b="1" dirty="0"/>
              <a:t>Meeting Information: </a:t>
            </a:r>
            <a:br>
              <a:rPr lang="en-US" b="1" dirty="0"/>
            </a:b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911424" y="1772816"/>
            <a:ext cx="10612760" cy="4680520"/>
          </a:xfrm>
        </p:spPr>
        <p:txBody>
          <a:bodyPr>
            <a:normAutofit fontScale="92500" lnSpcReduction="2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
        <p:nvSpPr>
          <p:cNvPr id="4" name="Date Placeholder 3">
            <a:extLst>
              <a:ext uri="{FF2B5EF4-FFF2-40B4-BE49-F238E27FC236}">
                <a16:creationId xmlns:a16="http://schemas.microsoft.com/office/drawing/2014/main" id="{8A7F557F-E694-4657-AD3C-409D5E9A82E0}"/>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AEF910AA-59F6-4F11-8DD7-A84D2418E40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94A800D-3E1B-412C-906C-9EF32BAEE20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82558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1305947" y="1556792"/>
            <a:ext cx="9577991" cy="4824536"/>
          </a:xfrm>
        </p:spPr>
        <p:txBody>
          <a:bodyPr>
            <a:normAutofit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buFont typeface="Wingdings" panose="05000000000000000000" pitchFamily="2" charset="2"/>
              <a:buChar char="§"/>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buFont typeface="Wingdings" panose="05000000000000000000" pitchFamily="2" charset="2"/>
              <a:buChar char="§"/>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buFont typeface="Wingdings" panose="05000000000000000000" pitchFamily="2" charset="2"/>
              <a:buChar char="§"/>
            </a:pPr>
            <a:r>
              <a:rPr lang="en-US" sz="2400" dirty="0">
                <a:solidFill>
                  <a:srgbClr val="FF0000"/>
                </a:solidFill>
              </a:rPr>
              <a:t>Afternoon Coffee/Tea/Sodas/Snacks</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Please notify serving staff if you have any allergies.</a:t>
            </a:r>
            <a:endParaRPr lang="en-CA" sz="800" dirty="0"/>
          </a:p>
        </p:txBody>
      </p:sp>
      <p:sp>
        <p:nvSpPr>
          <p:cNvPr id="4" name="Date Placeholder 3">
            <a:extLst>
              <a:ext uri="{FF2B5EF4-FFF2-40B4-BE49-F238E27FC236}">
                <a16:creationId xmlns:a16="http://schemas.microsoft.com/office/drawing/2014/main" id="{E35B09F8-A5F6-4E6B-98F2-DF0626C75F87}"/>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F29E2548-68A4-42CC-9FE4-FBFF988CC28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4D59898-2FEB-4E74-8DF4-4D5043EB389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10771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914400" y="1524000"/>
            <a:ext cx="10452537"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
        <p:nvSpPr>
          <p:cNvPr id="4" name="Date Placeholder 3">
            <a:extLst>
              <a:ext uri="{FF2B5EF4-FFF2-40B4-BE49-F238E27FC236}">
                <a16:creationId xmlns:a16="http://schemas.microsoft.com/office/drawing/2014/main" id="{0449614A-2DE8-443D-A35C-02EFB118D874}"/>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C1CFB369-E13D-45ED-AF3E-86545837528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131757-66A9-45FF-999D-3040A1DDED6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35098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a:xfrm>
            <a:off x="946149" y="684814"/>
            <a:ext cx="10361084" cy="655637"/>
          </a:xfrm>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946149" y="1341438"/>
            <a:ext cx="10361083" cy="4906962"/>
          </a:xfrm>
        </p:spPr>
        <p:txBody>
          <a:bodyPr>
            <a:normAutofit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
        <p:nvSpPr>
          <p:cNvPr id="4" name="Date Placeholder 3">
            <a:extLst>
              <a:ext uri="{FF2B5EF4-FFF2-40B4-BE49-F238E27FC236}">
                <a16:creationId xmlns:a16="http://schemas.microsoft.com/office/drawing/2014/main" id="{DBC19D8B-DB3A-4A0E-B39C-64995B4C6A35}"/>
              </a:ext>
            </a:extLst>
          </p:cNvPr>
          <p:cNvSpPr>
            <a:spLocks noGrp="1"/>
          </p:cNvSpPr>
          <p:nvPr>
            <p:ph type="dt" idx="10"/>
          </p:nvPr>
        </p:nvSpPr>
        <p:spPr/>
        <p:txBody>
          <a:bodyPr/>
          <a:lstStyle/>
          <a:p>
            <a:r>
              <a:rPr lang="en-US"/>
              <a:t>July 2018</a:t>
            </a:r>
            <a:endParaRPr lang="en-GB" dirty="0"/>
          </a:p>
        </p:txBody>
      </p:sp>
      <p:sp>
        <p:nvSpPr>
          <p:cNvPr id="5" name="Footer Placeholder 4">
            <a:extLst>
              <a:ext uri="{FF2B5EF4-FFF2-40B4-BE49-F238E27FC236}">
                <a16:creationId xmlns:a16="http://schemas.microsoft.com/office/drawing/2014/main" id="{018ACC94-64AD-4479-A022-32B2588BFA6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936D2BB-E99F-4390-833B-6D9578EC6A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88571331"/>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62888</TotalTime>
  <Words>1578</Words>
  <Application>Microsoft Office PowerPoint</Application>
  <PresentationFormat>Widescreen</PresentationFormat>
  <Paragraphs>398</Paragraphs>
  <Slides>31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 Unicode MS</vt:lpstr>
      <vt:lpstr>MS Gothic</vt:lpstr>
      <vt:lpstr>Arial</vt:lpstr>
      <vt:lpstr>Times New Roman</vt:lpstr>
      <vt:lpstr>Wingdings</vt:lpstr>
      <vt:lpstr>802-11 Theme</vt:lpstr>
      <vt:lpstr>Document</vt:lpstr>
      <vt:lpstr>1st Vice Chair Report - July 2018 - San Diego</vt:lpstr>
      <vt:lpstr>Abstract</vt:lpstr>
      <vt:lpstr>Monday–  802.11 Opening Plenary</vt:lpstr>
      <vt:lpstr>M3.3  Other WG meeting plans </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8. Tourism San Diego</vt:lpstr>
      <vt:lpstr>9. Next IEEE 802 Plenary Session</vt:lpstr>
      <vt:lpstr>10. Networking Social</vt:lpstr>
      <vt:lpstr>Network Help Desk and Wired Cafe </vt:lpstr>
      <vt:lpstr>M3.5 Next meeting reminder</vt:lpstr>
      <vt:lpstr>Online Calendar Schedule</vt:lpstr>
      <vt:lpstr>M3.6 II Meeting registration </vt:lpstr>
      <vt:lpstr>M3.7 Recording attendance</vt:lpstr>
      <vt:lpstr>M3.8 Local File Document Server information</vt:lpstr>
      <vt:lpstr>PowerPoint Presentation</vt:lpstr>
      <vt:lpstr>Networking Social</vt:lpstr>
      <vt:lpstr>802.11 Mid-Week Plenary</vt:lpstr>
      <vt:lpstr>Networking Social</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July 2018 – San Diego, CA, USA</dc:title>
  <dc:subject>July 2018</dc:subject>
  <dc:creator>Jon Rosdahl</dc:creator>
  <dc:description>Jon Rosdahl (Qualcomm)</dc:description>
  <cp:lastModifiedBy>Jon Rosdahl</cp:lastModifiedBy>
  <cp:revision>248</cp:revision>
  <cp:lastPrinted>1601-01-01T00:00:00Z</cp:lastPrinted>
  <dcterms:created xsi:type="dcterms:W3CDTF">2014-04-14T10:59:07Z</dcterms:created>
  <dcterms:modified xsi:type="dcterms:W3CDTF">2018-07-13T15:28:32Z</dcterms:modified>
  <cp:category>Report</cp:category>
</cp:coreProperties>
</file>